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  <p:sldMasterId id="2147483685" r:id="rId3"/>
    <p:sldMasterId id="2147483698" r:id="rId4"/>
  </p:sldMasterIdLst>
  <p:notesMasterIdLst>
    <p:notesMasterId r:id="rId53"/>
  </p:notesMasterIdLst>
  <p:sldIdLst>
    <p:sldId id="744" r:id="rId5"/>
    <p:sldId id="745" r:id="rId6"/>
    <p:sldId id="746" r:id="rId7"/>
    <p:sldId id="747" r:id="rId8"/>
    <p:sldId id="748" r:id="rId9"/>
    <p:sldId id="753" r:id="rId10"/>
    <p:sldId id="754" r:id="rId11"/>
    <p:sldId id="256" r:id="rId12"/>
    <p:sldId id="265" r:id="rId13"/>
    <p:sldId id="740" r:id="rId14"/>
    <p:sldId id="741" r:id="rId15"/>
    <p:sldId id="259" r:id="rId16"/>
    <p:sldId id="262" r:id="rId17"/>
    <p:sldId id="270" r:id="rId18"/>
    <p:sldId id="269" r:id="rId19"/>
    <p:sldId id="260" r:id="rId20"/>
    <p:sldId id="742" r:id="rId21"/>
    <p:sldId id="743" r:id="rId22"/>
    <p:sldId id="268" r:id="rId23"/>
    <p:sldId id="271" r:id="rId24"/>
    <p:sldId id="755" r:id="rId25"/>
    <p:sldId id="734" r:id="rId26"/>
    <p:sldId id="757" r:id="rId27"/>
    <p:sldId id="710" r:id="rId28"/>
    <p:sldId id="263" r:id="rId29"/>
    <p:sldId id="711" r:id="rId30"/>
    <p:sldId id="756" r:id="rId31"/>
    <p:sldId id="712" r:id="rId32"/>
    <p:sldId id="735" r:id="rId33"/>
    <p:sldId id="261" r:id="rId34"/>
    <p:sldId id="714" r:id="rId35"/>
    <p:sldId id="738" r:id="rId36"/>
    <p:sldId id="739" r:id="rId37"/>
    <p:sldId id="716" r:id="rId38"/>
    <p:sldId id="758" r:id="rId39"/>
    <p:sldId id="759" r:id="rId40"/>
    <p:sldId id="736" r:id="rId41"/>
    <p:sldId id="595" r:id="rId42"/>
    <p:sldId id="685" r:id="rId43"/>
    <p:sldId id="706" r:id="rId44"/>
    <p:sldId id="707" r:id="rId45"/>
    <p:sldId id="708" r:id="rId46"/>
    <p:sldId id="737" r:id="rId47"/>
    <p:sldId id="456" r:id="rId48"/>
    <p:sldId id="749" r:id="rId49"/>
    <p:sldId id="750" r:id="rId50"/>
    <p:sldId id="751" r:id="rId51"/>
    <p:sldId id="71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68955-135E-4C4B-96C8-BD56C365A1AB}" v="137" dt="2023-07-21T07:22:58.189"/>
    <p1510:client id="{6AEA53DA-51DE-4DEC-98AA-AD5177736153}" v="7" dt="2023-07-21T07:13:41.870"/>
    <p1510:client id="{7B25B7C4-7763-4F5F-B711-F38CA7EA8FE7}" v="1" dt="2023-08-11T14:03:00.180"/>
    <p1510:client id="{801592C4-6CBB-412B-88F6-A58143125EE5}" v="47" dt="2023-07-21T07:33:09.582"/>
    <p1510:client id="{BA1167FB-E6A3-4500-AA67-7FDA599652EE}" v="37" dt="2023-07-20T15:46:53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7:29:28.5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24575,'27'1'0,"-1"1"0,0 1 0,41 12 0,-45-11 0,0-1 0,32 2 0,45-5 0,-45-1 0,-47 1 0,0 1 0,-1 0 0,1 0 0,0 1 0,-1-1 0,1 2 0,-1-1 0,0 1 0,0 0 0,10 6 0,-9-5-455,1-1 0,15 5 0,-5-3-6371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7:30:29.7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24575,'27'1'0,"-1"1"0,0 1 0,41 12 0,-45-11 0,0-1 0,32 2 0,45-5 0,-45-1 0,-47 1 0,0 1 0,-1 0 0,1 0 0,0 1 0,-1-1 0,1 2 0,-1-1 0,0 1 0,0 0 0,10 6 0,-9-5-455,1-1 0,15 5 0,-5-3-6371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7:31:02.6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24575,'32'2'0,"-1"1"0,0 3 0,50 16 0,-55-15 0,0-1 0,39 1 0,54-8 0,-55 0 0,-56 1 0,0 2 0,0-1 0,0 1 0,0 1 0,0 0 0,0 0 0,-1 1 0,1 0 0,-1 1 0,11 9 0,-9-8-455,1 0 0,17 7 0,-5-5-6371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8AFA-81E1-4ADE-8593-0D757C7141F6}" type="datetimeFigureOut"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7706-B051-4A1C-8DA9-6D4A7C1F2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another way to take a product of two matrices, namely, via tensor product (sometimes called the Kronecker product, or more rarely, the Zehfuss product).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7BC4-6599-44B9-9A5E-711044922E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7BC4-6599-44B9-9A5E-711044922E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&lt;For later in the talk in some part about follow-on uses of the ideas&gt;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47706-B051-4A1C-8DA9-6D4A7C1F21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another important property of tensor product – the “mixed-product property.”  You can think of tensor product as a “smart-pairing” operation so that products work component-wise.</a:t>
            </a:r>
          </a:p>
          <a:p>
            <a:r>
              <a:rPr lang="en-US"/>
              <a:t>When you apply the de-tensor operation to a mixed-product value, there is an interesting effect.  Here we see that the result is a shuffling of a1, b2, a2, and b2, which is exactly what is needed to model three context switches among sub-actions a1, a2 (from process a) and b1, b2 (from process b)!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turns out that the matrix product can always be retrieved from the tensor product.  In essence, the tensor product computes all the “ai </a:t>
            </a:r>
            <a:r>
              <a:rPr lang="en-US" err="1"/>
              <a:t>bj</a:t>
            </a:r>
            <a:r>
              <a:rPr lang="en-US"/>
              <a:t>” products needed for the matrix product, plus additional ones.</a:t>
            </a:r>
          </a:p>
          <a:p>
            <a:r>
              <a:rPr lang="en-US"/>
              <a:t>In some sense, the tensor and de-tensor operations break the abstract data-type of matrices down into some constituent operations.  We are breaking an abstraction here!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effect generalizes to an arbitrary, finite number of sub-actions.  Here we show how 7 context switches are modeled.  Each process contributes 4 sub-actions, and the shuffling of the sub-actions involves two per-process tensor-product expressions, one multiplication, and three </a:t>
            </a:r>
            <a:r>
              <a:rPr lang="en-US" err="1"/>
              <a:t>detensor</a:t>
            </a:r>
            <a:r>
              <a:rPr lang="en-US"/>
              <a:t> operations.</a:t>
            </a:r>
          </a:p>
          <a:p>
            <a:r>
              <a:rPr lang="en-US"/>
              <a:t>Thus, to compute the result of all possible traces with 7 context switches, we need to compute all the ways of decomposing processes a and b into a1, a2, a3, a4 and b1, b2, b3, b4, respectively.  For each decomposition, we then compute the product of the per-process </a:t>
            </a:r>
            <a:r>
              <a:rPr lang="en-US" err="1"/>
              <a:t>tensored</a:t>
            </a:r>
            <a:r>
              <a:rPr lang="en-US"/>
              <a:t> values.  Then apply de-tensor the appropriate number of times (in this case, three times).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47706-B051-4A1C-8DA9-6D4A7C1F21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7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47706-B051-4A1C-8DA9-6D4A7C1F21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47706-B051-4A1C-8DA9-6D4A7C1F21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7BC4-6599-44B9-9A5E-711044922E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7BC4-6599-44B9-9A5E-711044922E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21B3-B953-D41D-FBB3-6EE7C326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67FD1-29D6-4CA7-3CB9-A4B1AB5F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72736-CC44-53EF-D80B-6A2B85CD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6771-79F7-3579-2BFF-EC7FE95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5F1F-924E-DF38-C613-B5E9C789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1E7E-8C8E-DA81-1351-84435ECD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5ED76-6EB3-BEEC-1160-942009828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34CB3-C9D7-8AB4-2298-DBA85380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ADBA-2DAB-52E6-1A8D-8FCC2C92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78237-F2D5-7DEF-7D27-EFC8A1A8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469AB-563F-DF2C-0C12-E2D491230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16104-E898-FBD7-AF08-A70B02AC8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AAD8-73FB-FCE3-A363-12C2B9D4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AA4E2-7F8A-B089-D0F3-7ACE823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24D3-844D-284A-3C65-4D3D48C7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109728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10972800" cy="533400"/>
          </a:xfrm>
          <a:ln>
            <a:noFill/>
          </a:ln>
        </p:spPr>
        <p:txBody>
          <a:bodyPr wrap="none"/>
          <a:lstStyle>
            <a:lvl1pPr marL="0" indent="0">
              <a:buFont typeface="Wingdings" pitchFamily="2" charset="2"/>
              <a:buNone/>
              <a:defRPr sz="2000" b="1">
                <a:solidFill>
                  <a:srgbClr val="11242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1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" y="6400800"/>
            <a:ext cx="406400" cy="304800"/>
          </a:xfrm>
        </p:spPr>
        <p:txBody>
          <a:bodyPr/>
          <a:lstStyle>
            <a:lvl1pPr>
              <a:defRPr/>
            </a:lvl1pPr>
          </a:lstStyle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8032-6227-46C0-8A9A-EE140CFE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D6810-02FF-4ED3-A607-0E64AF745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77F1-545D-4E29-8153-B5D60A7C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36821-2425-40D6-80A3-ACF5C292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C59C-9643-4437-8511-5BA524CE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BA42-53AD-4429-8026-2A859081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CADA-1BC1-495F-9858-4C28F5F0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9298B-8A3F-4108-9A6A-B8C7884A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D0763-EB5D-4719-AC21-7379E8B6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4D52-7336-4793-B16F-04BD261A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B543-1C43-40ED-9733-EE8CF617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921FE-2755-4607-B27C-3105DB02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E83FC-32A1-4B97-AEB8-E13E385A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F5169-934F-43EB-ACC2-CC9F0560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994C7-2008-424F-BACD-8B1A6F00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056-2BF0-43FC-AC01-EFBE7682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0776-DFDD-4444-B04D-6699717E8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61C2-9859-41AA-825F-04B27FD90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8088E-B3FC-418C-943C-2851C712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FD76C-6E51-4036-B65F-EACD0414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25C51-F7B8-4CB9-989C-71BF4544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2A51-E035-0425-B6D9-933E123D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BF1B0-C8EC-4EDE-C5A9-3C4E983A0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5C611-F713-695F-9CFE-CD459B25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17D8-310E-085C-23EB-21D8D6E7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E9B74-CFDB-5E53-613F-9C0D2326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5536-3174-4657-8BA4-C4A73EF9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BAAD-BEBE-4EE7-89FE-B7FFCFC5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F88ED-AE94-4737-B21B-BF23507FF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F4A7F-7E42-47FF-BFF2-154BD4D28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36F63-9679-45B0-ACC6-A065C7107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E6E79-E6E8-4BA2-8795-339FC7EA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D39A-AE5E-4C4C-B484-EA82E3E3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0A1B2-F4C5-4AA8-87FF-60EAB2EA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5AEB-490C-4D3A-BCC5-CC473E94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B4E4C-4894-46F3-BAFC-212911CB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2A52E-C785-4C42-BDEF-D19C8984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0B0DD-1C16-4214-B1A6-1E0470E0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ABB3D-A093-4873-BB47-B04AB3E9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71619-CDA3-401F-897A-FDD6E6C8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34FDB-D064-407F-B018-4625D88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A217-0367-44B9-BF5A-24664E33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5B20-EEEC-4F50-A0F9-3E77D3AD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B75B-ED44-47C6-B3BD-B6F8AAE0B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C7BF7-6C28-4A98-9B00-D42D2BB0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033B9-EF43-4A61-8DA4-3F524BBE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DFD6-AF5A-4108-BE41-A850B739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8D5F-E0A2-48CB-A64C-F77C657D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C1BF3-8361-4E62-9954-09F7450E5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572C2-5BDB-46E0-AA2E-67473501C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6DDC7-2A2F-4CB8-ABE4-8385FB43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CC3C1-29FF-411C-A804-3CFE1609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F2F9C-0086-4D36-922D-A726A251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3E7F-1D6A-4854-84C2-C69F7A5C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B69BB-8E8B-48A7-89EE-DD25152C4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F2143-9241-430B-9A54-F4466885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7E88-1DA6-4FEB-AB14-57456C9F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DFEA9-10C5-405F-9FB6-CDEF943C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1C393-051F-4E40-A677-3BE35664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32A8D-287B-4B2D-822B-4F7B8824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6E92-4A49-4FF1-856D-67E9CD86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84FF0-2E93-466E-BFAF-899F8347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1442B-072F-4A8D-BFAA-BD866960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6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4419-9FD5-4C38-AABF-9DA01268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C9726-E8AB-4C47-BCCC-A986B73E8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97789-1955-4122-AFD9-ABC137C1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757A-9228-4A72-9B13-B3FF1B99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F306-26F9-47DB-AAF2-3C61D8C2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1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D8B9-C974-4902-8C7B-E4FCB0E9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56F0-7198-4905-815C-34E596DB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76EC9-AB1B-49F8-B359-37D74CA6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15B2-2986-4EEC-AFC0-E090B568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0158-4606-4C61-9BDF-CBDD73E5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D933-D501-4D2B-AEC4-682A283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9AA6B-86E3-4418-B1FC-494D4756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9EB3-3F93-4BE1-A137-2F4B1AA5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1CB5-2130-4200-A25C-544DBB44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09A8-769C-4580-90A8-AD43096D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8912-5C23-6067-C19A-5C547AA4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773B9-7487-7266-2483-95469356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C26E-76C3-DA8D-6674-C993E7C2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5E3A-C866-64B0-EC41-877F4B5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1FEF-EC91-A758-4ABD-A32C641C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5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5983-056B-4391-BC1C-8D47F1C0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B6EE-5B19-48F4-8AF5-1F3228EAA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D8C6D-FBDA-4D08-A267-C18F5E62D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5D877-4512-4B06-BAA0-7125C283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D11E-40CC-437D-A4A2-F8CA15A6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9A47B-BF3A-48FE-AD69-D5D747FC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0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5020-3364-44A7-A05E-1A86404D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FBDD-9910-4171-9B98-B4087836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95FCC-1BEB-422B-BF8A-84EA65852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88438-5ADF-4DA5-9FA1-0BB807B17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F6FEE-E33B-42A2-B11A-245C9203B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70B74-A20C-4511-95B2-3091DE2D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FD565-6EB7-48C5-A4AD-1B3C5ED9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AD950-CB5D-4A36-8CE0-49DFD109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2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8C80-5FE0-46F6-A9EF-AEED1347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B83B3-5C08-4EB8-897B-56227026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A5362-EE56-42F8-9BC5-3564B0EC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FFD73-A76D-4209-9C0F-2A0C89B4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17F9B-8682-4579-AAAE-C852E93E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5079A-47C3-4024-95EB-EB1187A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97BAF-32EB-47BA-A063-92D9D4A6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3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9D77-684D-4F37-92B2-79E3BE6E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642A-A6AB-426B-8927-19BBC0E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4D9C7-397C-404C-BB8E-CE6500523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80087-F8C6-409F-B705-C282CA42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2A9DD-3027-4176-B4F7-664F3E29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3FAAB-8CF0-4E45-96A8-D726DF6D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DED3-3825-4D23-BC80-2F6DED35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4DA91-DA6C-406F-AD81-69048518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0F55-4D69-404D-B3D0-12FC9005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0CEC4-95F1-4F6E-89B3-D45A0542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34AD-16A4-4B5F-BD85-511847D8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050C-64A1-4E0E-9849-F4FC56FD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2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8238-8CC5-4DCF-9544-0B41D008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EFBD8-7DD5-49D6-A68E-8DC68C09F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83BD-95DD-43DF-8E7F-3AB36A7D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F7C4-9362-4B9D-80BF-F44293A0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4DD5E-110A-4E57-96DF-064DEB6A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6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E31D0-53BC-42E8-A85F-B960E5B38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28A77-85BF-410A-B87B-B5C7BA4E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396F-7C42-491D-B4D4-3A16AE3E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9FA2-974B-4865-8FEC-1840DBF3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BF38-5E7E-48EB-A0E7-B3CD8562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844550" y="857250"/>
            <a:ext cx="10502901" cy="1571626"/>
          </a:xfrm>
          <a:prstGeom prst="rect">
            <a:avLst/>
          </a:prstGeom>
        </p:spPr>
        <p:txBody>
          <a:bodyPr lIns="0" tIns="0" rIns="0" bIns="0"/>
          <a:lstStyle>
            <a:lvl1pPr algn="l" defTabSz="580409">
              <a:defRPr sz="5484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844550" y="2457806"/>
            <a:ext cx="10502901" cy="3542945"/>
          </a:xfrm>
          <a:prstGeom prst="rect">
            <a:avLst/>
          </a:prstGeom>
        </p:spPr>
        <p:txBody>
          <a:bodyPr lIns="0" tIns="0" rIns="0" bIns="0" anchor="t"/>
          <a:lstStyle>
            <a:lvl1pPr marL="463640" indent="-463640" defTabSz="580409">
              <a:spcBef>
                <a:spcPts val="4148"/>
              </a:spcBef>
              <a:buBlip>
                <a:blip r:embed="rId2"/>
              </a:buBlip>
            </a:lvl1pPr>
            <a:lvl2pPr marL="910109" indent="-463640" defTabSz="580409">
              <a:spcBef>
                <a:spcPts val="4148"/>
              </a:spcBef>
              <a:buBlip>
                <a:blip r:embed="rId2"/>
              </a:buBlip>
            </a:lvl2pPr>
            <a:lvl3pPr marL="1356577" indent="-463640" defTabSz="580409">
              <a:spcBef>
                <a:spcPts val="4148"/>
              </a:spcBef>
              <a:buBlip>
                <a:blip r:embed="rId2"/>
              </a:buBlip>
            </a:lvl3pPr>
            <a:lvl4pPr marL="1803046" indent="-463640" defTabSz="580409">
              <a:spcBef>
                <a:spcPts val="4148"/>
              </a:spcBef>
              <a:buBlip>
                <a:blip r:embed="rId2"/>
              </a:buBlip>
            </a:lvl4pPr>
            <a:lvl5pPr marL="2249514" indent="-463640" defTabSz="580409">
              <a:spcBef>
                <a:spcPts val="4148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737600" y="5486103"/>
            <a:ext cx="2844801" cy="276821"/>
          </a:xfrm>
          <a:prstGeom prst="rect">
            <a:avLst/>
          </a:prstGeom>
        </p:spPr>
        <p:txBody>
          <a:bodyPr wrap="square" lIns="24383" tIns="24383" rIns="24383" bIns="24383" anchor="ctr"/>
          <a:lstStyle>
            <a:lvl1pPr algn="r" defTabSz="580409">
              <a:defRPr sz="562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9833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777A-47A9-CFF6-5385-A3DB3C1A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3BEA-2427-4C45-96FB-4028C854F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0080B-167B-FF84-5379-08835717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CB784-2FC2-EAB6-6767-CE7DD1C9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74BF-B539-5EFB-E6D2-E589B128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1EBA1-3831-98F0-7403-3E43587A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8DAF-8663-5F17-2706-D312F253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64BE2-388B-D870-C662-8499BB46C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61536-7CCF-9057-9F1C-1FAB15DF7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0E3AF-B020-F231-B7F5-B0A17CB21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2017E-92E8-3B1C-47E4-AA30892AD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57FD5-DDE1-702A-3AC2-F9CB9152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E7B63-7717-BD37-E71C-E5A78A8B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9AF89-D4EE-A442-B966-5AA163FB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B8FF-27BE-DF81-8C61-29AFCEFD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B327A-1B91-750E-F03A-8E233352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1D45B-27D3-8F29-5309-A47625AA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10D42-A620-555B-A2E8-0B8978DA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1B23C-D78B-2C81-DF25-5F70D4FF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99BC2-555D-50F9-5B19-06EE2213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80A63-28A8-5201-0A16-F00AC882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276C-1FE0-707E-F278-5871773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C18E-F29F-04A6-9854-0A25169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A76CD-B904-F450-2179-B8C7BB4A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B3070-9691-562C-B481-6D341001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4320E-EB16-E570-667C-9DA1F370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1A52B-30D7-F47F-7FA7-D96A3E80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C16E-00D9-7F0E-6C20-11F0A355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AEBE-A02C-610B-FB2A-B07777049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F77AA-8037-93DA-6D8E-39132D11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62D65-4DDC-1F49-CFC1-1FB93EB0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97040-D121-87FF-BD49-0F568F8F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299DF-3FEE-1685-D4AF-942CC7CB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DA194-2E1B-5D52-A65A-68FEE1C6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F5C1D-056D-E3F3-0C01-595B73A69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636EF-6A97-DAF5-2B1E-A8F6A509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C937-7A34-764A-995B-8AA57E98CD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CBEF-6458-E4C8-2775-42A2942A9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617F1-BCE0-2C74-5CF4-64777065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D581-2A8B-EC4E-B8CE-451D0185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1148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19200"/>
            <a:ext cx="11480800" cy="49530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4008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91041AE-F0CF-4FE6-90EC-654C4BA75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219200" y="6446838"/>
            <a:ext cx="0" cy="18256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9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1" fontAlgn="base" hangingPunct="1">
        <a:spcBef>
          <a:spcPct val="20000"/>
        </a:spcBef>
        <a:spcAft>
          <a:spcPct val="0"/>
        </a:spcAft>
        <a:buChar char="›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C3F2E-DFDE-477C-96A3-D931E4FD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87395-7C20-4652-9813-26626AB5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46C66-6D4F-4479-B7F8-3B3F62331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3798-87C7-47D6-880B-9B2758F6AF8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197B-8F16-42BD-8A12-F3F53D00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91EB6-7932-4910-84DB-E9AE6D3D2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A9FA-2C7E-4659-82E6-607A2912D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A4DA5-AB73-45B2-9B97-506CFD7C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DB13-D48B-4817-B127-02FE9C8B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F06BE-3F07-423C-A9B5-CFE75553E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3986-C30B-4EB5-8ED1-EC81190C3274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8567-4C0C-4531-8CBB-02B3CBBBA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06F34-1B7D-45DF-BA9B-A9AA89244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0DFD-DE97-4DEF-B22E-239C771E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3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image" Target="../media/image36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svg"/><Relationship Id="rId5" Type="http://schemas.openxmlformats.org/officeDocument/2006/relationships/image" Target="../media/image56.png"/><Relationship Id="rId15" Type="http://schemas.openxmlformats.org/officeDocument/2006/relationships/image" Target="../media/image62.svg"/><Relationship Id="rId10" Type="http://schemas.openxmlformats.org/officeDocument/2006/relationships/image" Target="../media/image54.png"/><Relationship Id="rId19" Type="http://schemas.openxmlformats.org/officeDocument/2006/relationships/image" Target="../media/image66.svg"/><Relationship Id="rId4" Type="http://schemas.openxmlformats.org/officeDocument/2006/relationships/image" Target="../media/image37.svg"/><Relationship Id="rId9" Type="http://schemas.openxmlformats.org/officeDocument/2006/relationships/image" Target="../media/image52.svg"/><Relationship Id="rId1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png"/><Relationship Id="rId18" Type="http://schemas.openxmlformats.org/officeDocument/2006/relationships/image" Target="../media/image64.svg"/><Relationship Id="rId3" Type="http://schemas.openxmlformats.org/officeDocument/2006/relationships/image" Target="../media/image36.png"/><Relationship Id="rId21" Type="http://schemas.openxmlformats.org/officeDocument/2006/relationships/image" Target="../media/image67.png"/><Relationship Id="rId7" Type="http://schemas.openxmlformats.org/officeDocument/2006/relationships/image" Target="../media/image58.png"/><Relationship Id="rId12" Type="http://schemas.openxmlformats.org/officeDocument/2006/relationships/image" Target="../media/image71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sv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sv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image" Target="../media/image65.png"/><Relationship Id="rId4" Type="http://schemas.openxmlformats.org/officeDocument/2006/relationships/image" Target="../media/image37.svg"/><Relationship Id="rId9" Type="http://schemas.openxmlformats.org/officeDocument/2006/relationships/image" Target="../media/image52.svg"/><Relationship Id="rId14" Type="http://schemas.openxmlformats.org/officeDocument/2006/relationships/image" Target="../media/image6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55.sv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fl.org/2014/02/linux-tre-utili-applicazioni-per-creare.html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2.png"/><Relationship Id="rId4" Type="http://schemas.openxmlformats.org/officeDocument/2006/relationships/hyperlink" Target="https://github.com/microsoft/coyot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9.png"/><Relationship Id="rId4" Type="http://schemas.openxmlformats.org/officeDocument/2006/relationships/customXml" Target="../ink/ink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0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8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0147-D796-D948-1A6E-8566D1311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Analysis of Concurrent Programs Under a Context Bound</a:t>
            </a:r>
          </a:p>
        </p:txBody>
      </p:sp>
    </p:spTree>
    <p:extLst>
      <p:ext uri="{BB962C8B-B14F-4D97-AF65-F5344CB8AC3E}">
        <p14:creationId xmlns:p14="http://schemas.microsoft.com/office/powerpoint/2010/main" val="247736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Q-Wu PLDI 2004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err="1"/>
              <a:t>Introduced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of </a:t>
            </a:r>
            <a:r>
              <a:rPr lang="de-DE" err="1"/>
              <a:t>context-bounding</a:t>
            </a:r>
            <a:r>
              <a:rPr lang="de-DE"/>
              <a:t> for </a:t>
            </a:r>
            <a:r>
              <a:rPr lang="de-DE" err="1"/>
              <a:t>model</a:t>
            </a:r>
            <a:r>
              <a:rPr lang="de-DE"/>
              <a:t> checking concurrent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Under-approximating</a:t>
            </a:r>
            <a:r>
              <a:rPr lang="de-DE"/>
              <a:t> </a:t>
            </a:r>
            <a:r>
              <a:rPr lang="de-DE" err="1"/>
              <a:t>behavior</a:t>
            </a:r>
            <a:r>
              <a:rPr lang="de-DE"/>
              <a:t> of </a:t>
            </a:r>
            <a:r>
              <a:rPr lang="de-DE" err="1"/>
              <a:t>target</a:t>
            </a:r>
            <a:r>
              <a:rPr lang="de-DE"/>
              <a:t> </a:t>
            </a:r>
            <a:r>
              <a:rPr lang="de-DE" err="1"/>
              <a:t>system</a:t>
            </a:r>
            <a:r>
              <a:rPr lang="de-DE"/>
              <a:t> but with </a:t>
            </a:r>
            <a:r>
              <a:rPr lang="de-DE" err="1"/>
              <a:t>practically</a:t>
            </a:r>
            <a:r>
              <a:rPr lang="de-DE"/>
              <a:t> </a:t>
            </a:r>
            <a:r>
              <a:rPr lang="de-DE" err="1"/>
              <a:t>interesting</a:t>
            </a:r>
            <a:r>
              <a:rPr lang="de-DE"/>
              <a:t> </a:t>
            </a:r>
            <a:r>
              <a:rPr lang="de-DE" err="1"/>
              <a:t>levels</a:t>
            </a:r>
            <a:r>
              <a:rPr lang="de-DE"/>
              <a:t> of </a:t>
            </a:r>
            <a:r>
              <a:rPr lang="de-DE" err="1"/>
              <a:t>coverage</a:t>
            </a:r>
            <a:endParaRPr lang="de-DE"/>
          </a:p>
          <a:p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translation</a:t>
            </a:r>
            <a:r>
              <a:rPr lang="de-DE"/>
              <a:t> (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instrumentation</a:t>
            </a:r>
            <a:r>
              <a:rPr lang="de-DE"/>
              <a:t>) to </a:t>
            </a:r>
            <a:r>
              <a:rPr lang="de-DE" err="1"/>
              <a:t>sequential</a:t>
            </a:r>
            <a:r>
              <a:rPr lang="de-DE"/>
              <a:t> program</a:t>
            </a:r>
          </a:p>
          <a:p>
            <a:r>
              <a:rPr lang="de-DE"/>
              <a:t>PROs: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Finds </a:t>
            </a:r>
            <a:r>
              <a:rPr lang="de-DE" err="1"/>
              <a:t>concurrency</a:t>
            </a:r>
            <a:r>
              <a:rPr lang="de-DE"/>
              <a:t> </a:t>
            </a:r>
            <a:r>
              <a:rPr lang="de-DE" err="1"/>
              <a:t>bugs</a:t>
            </a:r>
            <a:r>
              <a:rPr lang="de-DE"/>
              <a:t> in real </a:t>
            </a:r>
            <a:r>
              <a:rPr lang="de-DE" err="1"/>
              <a:t>code</a:t>
            </a:r>
            <a:r>
              <a:rPr lang="de-DE"/>
              <a:t> (e.g. </a:t>
            </a:r>
            <a:r>
              <a:rPr lang="de-DE" err="1"/>
              <a:t>race</a:t>
            </a:r>
            <a:r>
              <a:rPr lang="de-DE"/>
              <a:t> </a:t>
            </a:r>
            <a:r>
              <a:rPr lang="de-DE" err="1"/>
              <a:t>conditions</a:t>
            </a:r>
            <a:r>
              <a:rPr lang="de-DE"/>
              <a:t> in </a:t>
            </a:r>
            <a:r>
              <a:rPr lang="de-DE" err="1"/>
              <a:t>device</a:t>
            </a:r>
            <a:r>
              <a:rPr lang="de-DE"/>
              <a:t> </a:t>
            </a:r>
            <a:r>
              <a:rPr lang="de-DE" err="1"/>
              <a:t>drivers</a:t>
            </a:r>
            <a:r>
              <a:rPr lang="de-DE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Never </a:t>
            </a:r>
            <a:r>
              <a:rPr lang="de-DE" err="1"/>
              <a:t>reports</a:t>
            </a:r>
            <a:r>
              <a:rPr lang="de-DE"/>
              <a:t> </a:t>
            </a:r>
            <a:r>
              <a:rPr lang="de-DE" err="1"/>
              <a:t>false</a:t>
            </a:r>
            <a:r>
              <a:rPr lang="de-DE"/>
              <a:t> </a:t>
            </a:r>
            <a:r>
              <a:rPr lang="de-DE" err="1"/>
              <a:t>errors</a:t>
            </a:r>
            <a:r>
              <a:rPr lang="de-DE"/>
              <a:t> but </a:t>
            </a:r>
            <a:r>
              <a:rPr lang="de-DE" err="1"/>
              <a:t>may</a:t>
            </a:r>
            <a:r>
              <a:rPr lang="de-DE"/>
              <a:t> miss </a:t>
            </a:r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errors</a:t>
            </a: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Technique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leverage</a:t>
            </a:r>
            <a:r>
              <a:rPr lang="de-DE"/>
              <a:t> </a:t>
            </a:r>
            <a:r>
              <a:rPr lang="de-DE" err="1"/>
              <a:t>existing</a:t>
            </a:r>
            <a:r>
              <a:rPr lang="de-DE"/>
              <a:t> </a:t>
            </a:r>
            <a:r>
              <a:rPr lang="de-DE" err="1"/>
              <a:t>sequential</a:t>
            </a:r>
            <a:r>
              <a:rPr lang="de-DE"/>
              <a:t> </a:t>
            </a:r>
            <a:r>
              <a:rPr lang="de-DE" err="1"/>
              <a:t>checkers</a:t>
            </a:r>
            <a:r>
              <a:rPr lang="de-DE"/>
              <a:t> (SLAM, </a:t>
            </a:r>
            <a:r>
              <a:rPr lang="de-DE" err="1"/>
              <a:t>PREfix</a:t>
            </a:r>
            <a:r>
              <a:rPr lang="de-DE"/>
              <a:t>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Analysis complexity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grow</a:t>
            </a:r>
            <a:r>
              <a:rPr lang="de-DE"/>
              <a:t> </a:t>
            </a:r>
            <a:r>
              <a:rPr lang="de-DE" err="1"/>
              <a:t>exponentially</a:t>
            </a:r>
            <a:endParaRPr lang="de-DE"/>
          </a:p>
          <a:p>
            <a:r>
              <a:rPr lang="de-DE"/>
              <a:t>CONs: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Coverage</a:t>
            </a:r>
            <a:r>
              <a:rPr lang="de-DE"/>
              <a:t> </a:t>
            </a:r>
            <a:r>
              <a:rPr lang="de-DE" err="1"/>
              <a:t>inherently</a:t>
            </a:r>
            <a:r>
              <a:rPr lang="de-DE"/>
              <a:t> limited (2 </a:t>
            </a:r>
            <a:r>
              <a:rPr lang="de-DE" err="1"/>
              <a:t>context</a:t>
            </a:r>
            <a:r>
              <a:rPr lang="de-DE"/>
              <a:t> </a:t>
            </a:r>
            <a:r>
              <a:rPr lang="de-DE" err="1"/>
              <a:t>switches</a:t>
            </a:r>
            <a:r>
              <a:rPr lang="de-DE"/>
              <a:t> for 2 </a:t>
            </a:r>
            <a:r>
              <a:rPr lang="de-DE" err="1"/>
              <a:t>threads</a:t>
            </a:r>
            <a:r>
              <a:rPr lang="de-DE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consider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question</a:t>
            </a:r>
            <a:r>
              <a:rPr lang="de-DE"/>
              <a:t> of CBMC in </a:t>
            </a:r>
            <a:r>
              <a:rPr lang="de-DE" err="1"/>
              <a:t>general</a:t>
            </a:r>
            <a:r>
              <a:rPr lang="de-DE"/>
              <a:t> (</a:t>
            </a:r>
            <a:r>
              <a:rPr lang="de-DE" err="1"/>
              <a:t>independent</a:t>
            </a:r>
            <a:r>
              <a:rPr lang="de-DE"/>
              <a:t> of </a:t>
            </a:r>
            <a:r>
              <a:rPr lang="de-DE" err="1"/>
              <a:t>technique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44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Q-Wu PLDI 2004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8" y="2000167"/>
            <a:ext cx="4083444" cy="3830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68" y="2000167"/>
            <a:ext cx="6613954" cy="3830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074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Q-R TACAS 2005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688264"/>
            <a:ext cx="10515600" cy="2913523"/>
          </a:xfrm>
        </p:spPr>
        <p:txBody>
          <a:bodyPr>
            <a:normAutofit fontScale="92500" lnSpcReduction="10000"/>
          </a:bodyPr>
          <a:lstStyle/>
          <a:p>
            <a:r>
              <a:rPr lang="de-DE"/>
              <a:t>General CBA </a:t>
            </a:r>
            <a:r>
              <a:rPr lang="de-DE" err="1"/>
              <a:t>decision</a:t>
            </a:r>
            <a:r>
              <a:rPr lang="de-DE"/>
              <a:t> </a:t>
            </a:r>
            <a:r>
              <a:rPr lang="de-DE" err="1"/>
              <a:t>problem</a:t>
            </a:r>
            <a:r>
              <a:rPr lang="de-DE"/>
              <a:t> </a:t>
            </a:r>
            <a:r>
              <a:rPr lang="de-DE" err="1"/>
              <a:t>inspired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KISS: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/>
              <a:t>“Given a multithreaded </a:t>
            </a:r>
            <a:r>
              <a:rPr lang="en-US" sz="1900" err="1"/>
              <a:t>boolean</a:t>
            </a:r>
            <a:r>
              <a:rPr lang="en-US" sz="1900"/>
              <a:t> program </a:t>
            </a:r>
            <a:r>
              <a:rPr lang="en-US" sz="1900" i="1"/>
              <a:t>P </a:t>
            </a:r>
            <a:r>
              <a:rPr lang="en-US" sz="1900"/>
              <a:t>and a positive integer </a:t>
            </a:r>
            <a:r>
              <a:rPr lang="en-US" sz="1900" i="1"/>
              <a:t>k</a:t>
            </a:r>
            <a:r>
              <a:rPr lang="en-US" sz="1900"/>
              <a:t>, does </a:t>
            </a:r>
            <a:r>
              <a:rPr lang="en-US" sz="1900" i="1"/>
              <a:t>P </a:t>
            </a:r>
            <a:r>
              <a:rPr lang="en-US" sz="1900"/>
              <a:t>go wrong by failing an assertion via an execution with at most </a:t>
            </a:r>
            <a:r>
              <a:rPr lang="en-US" sz="1900" i="1"/>
              <a:t>k </a:t>
            </a:r>
            <a:r>
              <a:rPr lang="de-DE" sz="1900" err="1"/>
              <a:t>contexts</a:t>
            </a:r>
            <a:r>
              <a:rPr lang="de-DE" sz="1900"/>
              <a:t>?“</a:t>
            </a:r>
          </a:p>
          <a:p>
            <a:pPr marL="457200" lvl="1" indent="0">
              <a:buNone/>
            </a:pPr>
            <a:endParaRPr lang="de-DE" sz="2000"/>
          </a:p>
          <a:p>
            <a:r>
              <a:rPr lang="de-DE"/>
              <a:t>Formal </a:t>
            </a:r>
            <a:r>
              <a:rPr lang="de-DE" err="1"/>
              <a:t>version</a:t>
            </a:r>
            <a:r>
              <a:rPr lang="de-DE"/>
              <a:t>: </a:t>
            </a:r>
            <a:r>
              <a:rPr lang="de-DE" i="1" err="1"/>
              <a:t>Is</a:t>
            </a:r>
            <a:r>
              <a:rPr lang="de-DE" i="1"/>
              <a:t> k-bounded </a:t>
            </a:r>
            <a:r>
              <a:rPr lang="de-DE" i="1" err="1"/>
              <a:t>reachability</a:t>
            </a:r>
            <a:r>
              <a:rPr lang="de-DE" i="1"/>
              <a:t> for concurrent PDAs decidable?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900" err="1"/>
              <a:t>Reachability</a:t>
            </a:r>
            <a:r>
              <a:rPr lang="de-DE" sz="1900"/>
              <a:t> undecidable w/o </a:t>
            </a:r>
            <a:r>
              <a:rPr lang="de-DE" sz="1900" err="1"/>
              <a:t>bound</a:t>
            </a:r>
            <a:r>
              <a:rPr lang="de-DE" sz="1900"/>
              <a:t> (Ramalingam, 2000)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900"/>
              <a:t>Problem: </a:t>
            </a:r>
            <a:r>
              <a:rPr lang="de-DE" sz="1900" err="1"/>
              <a:t>unbounded</a:t>
            </a:r>
            <a:r>
              <a:rPr lang="de-DE" sz="1900"/>
              <a:t> </a:t>
            </a:r>
            <a:r>
              <a:rPr lang="de-DE" sz="1900" err="1"/>
              <a:t>stacks</a:t>
            </a:r>
            <a:r>
              <a:rPr lang="de-DE" sz="1900"/>
              <a:t>, </a:t>
            </a:r>
            <a:r>
              <a:rPr lang="de-DE" sz="1900" err="1"/>
              <a:t>hence</a:t>
            </a:r>
            <a:r>
              <a:rPr lang="de-DE" sz="1900"/>
              <a:t> </a:t>
            </a:r>
            <a:r>
              <a:rPr lang="de-DE" sz="1900" err="1"/>
              <a:t>unbounded</a:t>
            </a:r>
            <a:r>
              <a:rPr lang="de-DE" sz="1900"/>
              <a:t> </a:t>
            </a:r>
            <a:r>
              <a:rPr lang="de-DE" sz="1900" err="1"/>
              <a:t>state</a:t>
            </a:r>
            <a:r>
              <a:rPr lang="de-DE" sz="1900"/>
              <a:t> </a:t>
            </a:r>
            <a:r>
              <a:rPr lang="de-DE" sz="1900" err="1"/>
              <a:t>space</a:t>
            </a:r>
            <a:r>
              <a:rPr lang="de-DE" sz="1900"/>
              <a:t> </a:t>
            </a:r>
            <a:r>
              <a:rPr lang="de-DE" sz="1900" err="1"/>
              <a:t>within</a:t>
            </a:r>
            <a:r>
              <a:rPr lang="de-DE" sz="1900"/>
              <a:t> </a:t>
            </a:r>
            <a:r>
              <a:rPr lang="de-DE" sz="1900" err="1"/>
              <a:t>each</a:t>
            </a:r>
            <a:r>
              <a:rPr lang="de-DE" sz="1900"/>
              <a:t> </a:t>
            </a:r>
            <a:r>
              <a:rPr lang="de-DE" sz="1900" err="1"/>
              <a:t>context</a:t>
            </a:r>
            <a:endParaRPr lang="de-DE" sz="190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900"/>
              <a:t>So, </a:t>
            </a:r>
            <a:r>
              <a:rPr lang="de-DE" sz="1900" err="1"/>
              <a:t>context</a:t>
            </a:r>
            <a:r>
              <a:rPr lang="de-DE" sz="1900"/>
              <a:t> </a:t>
            </a:r>
            <a:r>
              <a:rPr lang="de-DE" sz="1900" err="1"/>
              <a:t>switches</a:t>
            </a:r>
            <a:r>
              <a:rPr lang="de-DE" sz="1900"/>
              <a:t> </a:t>
            </a:r>
            <a:r>
              <a:rPr lang="de-DE" sz="1900" err="1"/>
              <a:t>can</a:t>
            </a:r>
            <a:r>
              <a:rPr lang="de-DE" sz="1900"/>
              <a:t> </a:t>
            </a:r>
            <a:r>
              <a:rPr lang="de-DE" sz="1900" err="1"/>
              <a:t>be</a:t>
            </a:r>
            <a:r>
              <a:rPr lang="de-DE" sz="1900"/>
              <a:t> </a:t>
            </a:r>
            <a:r>
              <a:rPr lang="de-DE" sz="1900" err="1"/>
              <a:t>situated</a:t>
            </a:r>
            <a:r>
              <a:rPr lang="de-DE" sz="1900"/>
              <a:t> in </a:t>
            </a:r>
            <a:r>
              <a:rPr lang="de-DE" sz="1900" err="1"/>
              <a:t>any</a:t>
            </a:r>
            <a:r>
              <a:rPr lang="de-DE" sz="1900"/>
              <a:t> of </a:t>
            </a:r>
            <a:r>
              <a:rPr lang="de-DE" sz="1900" err="1"/>
              <a:t>infinitely</a:t>
            </a:r>
            <a:r>
              <a:rPr lang="de-DE" sz="1900"/>
              <a:t> </a:t>
            </a:r>
            <a:r>
              <a:rPr lang="de-DE" sz="1900" err="1"/>
              <a:t>many</a:t>
            </a:r>
            <a:r>
              <a:rPr lang="de-DE" sz="1900"/>
              <a:t> </a:t>
            </a:r>
            <a:r>
              <a:rPr lang="de-DE" sz="1900" err="1"/>
              <a:t>states</a:t>
            </a:r>
            <a:r>
              <a:rPr lang="de-DE" sz="190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900" err="1"/>
              <a:t>Hence</a:t>
            </a:r>
            <a:r>
              <a:rPr lang="de-DE" sz="1900"/>
              <a:t>, </a:t>
            </a:r>
            <a:r>
              <a:rPr lang="de-DE" sz="1900" err="1"/>
              <a:t>decidability</a:t>
            </a:r>
            <a:r>
              <a:rPr lang="de-DE" sz="1900"/>
              <a:t> </a:t>
            </a:r>
            <a:r>
              <a:rPr lang="de-DE" sz="1900" err="1"/>
              <a:t>needs</a:t>
            </a:r>
            <a:r>
              <a:rPr lang="de-DE" sz="1900"/>
              <a:t> an </a:t>
            </a:r>
            <a:r>
              <a:rPr lang="de-DE" sz="1900" err="1"/>
              <a:t>argument</a:t>
            </a:r>
            <a:endParaRPr lang="de-DE" sz="1900"/>
          </a:p>
        </p:txBody>
      </p:sp>
      <p:sp>
        <p:nvSpPr>
          <p:cNvPr id="68" name="Ellipse 67"/>
          <p:cNvSpPr/>
          <p:nvPr/>
        </p:nvSpPr>
        <p:spPr>
          <a:xfrm>
            <a:off x="1693608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2608007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3522406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4436805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5351204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6265603" y="1597281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7180002" y="1597280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8094401" y="1597279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9008800" y="1597278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9923199" y="1597277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8" name="Gerade Verbindung mit Pfeil 77"/>
          <p:cNvCxnSpPr>
            <a:stCxn id="68" idx="6"/>
            <a:endCxn id="69" idx="2"/>
          </p:cNvCxnSpPr>
          <p:nvPr/>
        </p:nvCxnSpPr>
        <p:spPr>
          <a:xfrm>
            <a:off x="1887795" y="1690688"/>
            <a:ext cx="72021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69" idx="6"/>
            <a:endCxn id="70" idx="2"/>
          </p:cNvCxnSpPr>
          <p:nvPr/>
        </p:nvCxnSpPr>
        <p:spPr>
          <a:xfrm>
            <a:off x="2802194" y="1690688"/>
            <a:ext cx="72021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6"/>
            <a:endCxn id="71" idx="2"/>
          </p:cNvCxnSpPr>
          <p:nvPr/>
        </p:nvCxnSpPr>
        <p:spPr>
          <a:xfrm>
            <a:off x="3716593" y="1690688"/>
            <a:ext cx="72021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71" idx="6"/>
            <a:endCxn id="72" idx="2"/>
          </p:cNvCxnSpPr>
          <p:nvPr/>
        </p:nvCxnSpPr>
        <p:spPr>
          <a:xfrm>
            <a:off x="4630992" y="1690688"/>
            <a:ext cx="72021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72" idx="6"/>
            <a:endCxn id="73" idx="2"/>
          </p:cNvCxnSpPr>
          <p:nvPr/>
        </p:nvCxnSpPr>
        <p:spPr>
          <a:xfrm>
            <a:off x="5545391" y="1690688"/>
            <a:ext cx="72021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3" idx="6"/>
            <a:endCxn id="74" idx="2"/>
          </p:cNvCxnSpPr>
          <p:nvPr/>
        </p:nvCxnSpPr>
        <p:spPr>
          <a:xfrm flipV="1">
            <a:off x="6459790" y="1690687"/>
            <a:ext cx="720212" cy="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4" idx="6"/>
            <a:endCxn id="75" idx="2"/>
          </p:cNvCxnSpPr>
          <p:nvPr/>
        </p:nvCxnSpPr>
        <p:spPr>
          <a:xfrm flipV="1">
            <a:off x="7374189" y="1690686"/>
            <a:ext cx="720212" cy="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75" idx="6"/>
            <a:endCxn id="76" idx="2"/>
          </p:cNvCxnSpPr>
          <p:nvPr/>
        </p:nvCxnSpPr>
        <p:spPr>
          <a:xfrm flipV="1">
            <a:off x="8288588" y="1690685"/>
            <a:ext cx="720212" cy="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6" idx="6"/>
            <a:endCxn id="77" idx="2"/>
          </p:cNvCxnSpPr>
          <p:nvPr/>
        </p:nvCxnSpPr>
        <p:spPr>
          <a:xfrm flipV="1">
            <a:off x="9202987" y="1690684"/>
            <a:ext cx="720212" cy="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eschweifte Klammer links 86"/>
          <p:cNvSpPr/>
          <p:nvPr/>
        </p:nvSpPr>
        <p:spPr>
          <a:xfrm rot="16200000" flipV="1">
            <a:off x="2938365" y="973912"/>
            <a:ext cx="253681" cy="27431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Geschweifte Klammer links 87"/>
          <p:cNvSpPr/>
          <p:nvPr/>
        </p:nvSpPr>
        <p:spPr>
          <a:xfrm rot="16200000" flipV="1">
            <a:off x="5778656" y="973912"/>
            <a:ext cx="253681" cy="27431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Geschweifte Klammer links 88"/>
          <p:cNvSpPr/>
          <p:nvPr/>
        </p:nvSpPr>
        <p:spPr>
          <a:xfrm rot="16200000" flipV="1">
            <a:off x="8630007" y="973912"/>
            <a:ext cx="253681" cy="27431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2608007" y="2722261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context</a:t>
            </a:r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5462746" y="269969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context</a:t>
            </a:r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8359112" y="269969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context</a:t>
            </a:r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4086531" y="3150669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switch</a:t>
            </a:r>
            <a:endParaRPr lang="de-DE"/>
          </a:p>
        </p:txBody>
      </p:sp>
      <p:cxnSp>
        <p:nvCxnSpPr>
          <p:cNvPr id="94" name="Gerade Verbindung mit Pfeil 93"/>
          <p:cNvCxnSpPr>
            <a:stCxn id="93" idx="0"/>
          </p:cNvCxnSpPr>
          <p:nvPr/>
        </p:nvCxnSpPr>
        <p:spPr>
          <a:xfrm flipH="1" flipV="1">
            <a:off x="4479042" y="2354310"/>
            <a:ext cx="1" cy="79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6961167" y="3118048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switch</a:t>
            </a:r>
            <a:endParaRPr lang="de-DE"/>
          </a:p>
        </p:txBody>
      </p:sp>
      <p:cxnSp>
        <p:nvCxnSpPr>
          <p:cNvPr id="96" name="Gerade Verbindung mit Pfeil 95"/>
          <p:cNvCxnSpPr/>
          <p:nvPr/>
        </p:nvCxnSpPr>
        <p:spPr>
          <a:xfrm flipH="1" flipV="1">
            <a:off x="7343846" y="2321689"/>
            <a:ext cx="1" cy="79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4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Q-R TACAS 2005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DE" i="1"/>
          </a:p>
          <a:p>
            <a:r>
              <a:rPr lang="de-DE"/>
              <a:t>Additional </a:t>
            </a:r>
            <a:r>
              <a:rPr lang="de-DE" err="1"/>
              <a:t>questions</a:t>
            </a:r>
            <a:r>
              <a:rPr lang="de-DE"/>
              <a:t> that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pragmatically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to </a:t>
            </a:r>
            <a:r>
              <a:rPr lang="de-DE" err="1"/>
              <a:t>us</a:t>
            </a:r>
            <a:r>
              <a:rPr lang="de-DE"/>
              <a:t>:</a:t>
            </a:r>
          </a:p>
          <a:p>
            <a:pPr marL="0" indent="0">
              <a:buNone/>
            </a:pP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Does</a:t>
            </a:r>
            <a:r>
              <a:rPr lang="de-DE"/>
              <a:t>  </a:t>
            </a:r>
            <a:r>
              <a:rPr lang="de-DE" i="1"/>
              <a:t>k&gt;2</a:t>
            </a:r>
            <a:r>
              <a:rPr lang="de-DE"/>
              <a:t> </a:t>
            </a:r>
            <a:r>
              <a:rPr lang="de-DE" err="1"/>
              <a:t>really</a:t>
            </a:r>
            <a:r>
              <a:rPr lang="de-DE"/>
              <a:t> matter? Can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demonstrate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?</a:t>
            </a:r>
          </a:p>
          <a:p>
            <a:pPr marL="457200" lvl="1" indent="0">
              <a:buNone/>
            </a:pP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Does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matter that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handle </a:t>
            </a:r>
            <a:r>
              <a:rPr lang="de-DE" err="1"/>
              <a:t>unbounded</a:t>
            </a:r>
            <a:r>
              <a:rPr lang="de-DE"/>
              <a:t> </a:t>
            </a:r>
            <a:r>
              <a:rPr lang="de-DE" err="1"/>
              <a:t>stacks</a:t>
            </a:r>
            <a:r>
              <a:rPr lang="de-DE"/>
              <a:t> (</a:t>
            </a:r>
            <a:r>
              <a:rPr lang="de-DE" err="1"/>
              <a:t>recursion</a:t>
            </a:r>
            <a:r>
              <a:rPr lang="de-DE"/>
              <a:t>)?</a:t>
            </a:r>
          </a:p>
          <a:p>
            <a:pPr marL="457200" lvl="1" indent="0">
              <a:buNone/>
            </a:pP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Can </a:t>
            </a:r>
            <a:r>
              <a:rPr lang="de-DE" err="1"/>
              <a:t>we</a:t>
            </a:r>
            <a:r>
              <a:rPr lang="de-DE"/>
              <a:t> handle </a:t>
            </a:r>
            <a:r>
              <a:rPr lang="de-DE" err="1"/>
              <a:t>dynamic</a:t>
            </a:r>
            <a:r>
              <a:rPr lang="de-DE"/>
              <a:t> </a:t>
            </a:r>
            <a:r>
              <a:rPr lang="de-DE" err="1"/>
              <a:t>thread</a:t>
            </a:r>
            <a:r>
              <a:rPr lang="de-DE"/>
              <a:t> </a:t>
            </a:r>
            <a:r>
              <a:rPr lang="de-DE" err="1"/>
              <a:t>creation</a:t>
            </a:r>
            <a:r>
              <a:rPr lang="de-DE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26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Decidability</a:t>
            </a:r>
            <a:r>
              <a:rPr lang="de-DE" sz="3200" b="1"/>
              <a:t> via </a:t>
            </a:r>
            <a:r>
              <a:rPr lang="de-DE" sz="3200" b="1" err="1"/>
              <a:t>regularity</a:t>
            </a:r>
            <a:r>
              <a:rPr lang="de-DE" sz="3200" b="1"/>
              <a:t> of </a:t>
            </a:r>
            <a:r>
              <a:rPr lang="de-DE" sz="3200" b="1" err="1"/>
              <a:t>pushdown</a:t>
            </a:r>
            <a:r>
              <a:rPr lang="de-DE" sz="3200" b="1"/>
              <a:t> </a:t>
            </a:r>
            <a:r>
              <a:rPr lang="de-DE" sz="3200" b="1" err="1"/>
              <a:t>store</a:t>
            </a:r>
            <a:r>
              <a:rPr lang="de-DE" sz="3200" b="1"/>
              <a:t> </a:t>
            </a:r>
            <a:r>
              <a:rPr lang="de-DE" sz="3200" b="1" err="1"/>
              <a:t>language</a:t>
            </a:r>
            <a:endParaRPr lang="de-DE" sz="3200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000"/>
              <a:t>J. R. Büchi: </a:t>
            </a:r>
            <a:r>
              <a:rPr lang="de-DE" sz="2000" i="1"/>
              <a:t>Regular </a:t>
            </a:r>
            <a:r>
              <a:rPr lang="de-DE" sz="2000" i="1" err="1"/>
              <a:t>canonical</a:t>
            </a:r>
            <a:r>
              <a:rPr lang="de-DE" sz="2000" i="1"/>
              <a:t> </a:t>
            </a:r>
            <a:r>
              <a:rPr lang="de-DE" sz="2000" i="1" err="1"/>
              <a:t>systems</a:t>
            </a:r>
            <a:r>
              <a:rPr lang="de-DE" sz="2000"/>
              <a:t>. Archiv für Mathematische Logik und Grundlagenforschung 6 (1964), 91-111.</a:t>
            </a:r>
          </a:p>
          <a:p>
            <a:pPr lvl="1"/>
            <a:endParaRPr lang="de-DE"/>
          </a:p>
          <a:p>
            <a:pPr lvl="1"/>
            <a:r>
              <a:rPr lang="de-DE" sz="2000"/>
              <a:t>S. A. </a:t>
            </a:r>
            <a:r>
              <a:rPr lang="de-DE" sz="2000" err="1"/>
              <a:t>Greibach</a:t>
            </a:r>
            <a:r>
              <a:rPr lang="de-DE" sz="2000"/>
              <a:t>: </a:t>
            </a:r>
            <a:r>
              <a:rPr lang="de-DE" sz="2000" i="1"/>
              <a:t>A </a:t>
            </a:r>
            <a:r>
              <a:rPr lang="de-DE" sz="2000" i="1" err="1"/>
              <a:t>note</a:t>
            </a:r>
            <a:r>
              <a:rPr lang="de-DE" sz="2000" i="1"/>
              <a:t> on </a:t>
            </a:r>
            <a:r>
              <a:rPr lang="de-DE" sz="2000" i="1" err="1"/>
              <a:t>pushdown</a:t>
            </a:r>
            <a:r>
              <a:rPr lang="de-DE" sz="2000" i="1"/>
              <a:t> </a:t>
            </a:r>
            <a:r>
              <a:rPr lang="de-DE" sz="2000" i="1" err="1"/>
              <a:t>store</a:t>
            </a:r>
            <a:r>
              <a:rPr lang="de-DE" sz="2000" i="1"/>
              <a:t> </a:t>
            </a:r>
            <a:r>
              <a:rPr lang="de-DE" sz="2000" i="1" err="1"/>
              <a:t>automata</a:t>
            </a:r>
            <a:r>
              <a:rPr lang="de-DE" sz="2000" i="1"/>
              <a:t> and </a:t>
            </a:r>
            <a:r>
              <a:rPr lang="de-DE" sz="2000" i="1" err="1"/>
              <a:t>regular</a:t>
            </a:r>
            <a:r>
              <a:rPr lang="de-DE" sz="2000" i="1"/>
              <a:t> </a:t>
            </a:r>
            <a:r>
              <a:rPr lang="de-DE" sz="2000" i="1" err="1"/>
              <a:t>systems</a:t>
            </a:r>
            <a:r>
              <a:rPr lang="de-DE" sz="2000"/>
              <a:t>. </a:t>
            </a:r>
            <a:r>
              <a:rPr lang="de-DE" sz="2000" err="1"/>
              <a:t>Proc</a:t>
            </a:r>
            <a:r>
              <a:rPr lang="de-DE" sz="2000"/>
              <a:t>. Amer. Math. </a:t>
            </a:r>
            <a:r>
              <a:rPr lang="de-DE" sz="2000" err="1"/>
              <a:t>Soc</a:t>
            </a:r>
            <a:r>
              <a:rPr lang="de-DE" sz="2000"/>
              <a:t>. 18 (1967), 263-268.</a:t>
            </a:r>
          </a:p>
          <a:p>
            <a:pPr lvl="1"/>
            <a:endParaRPr lang="de-DE"/>
          </a:p>
          <a:p>
            <a:pPr marL="914400" lvl="2" indent="0">
              <a:buNone/>
            </a:pPr>
            <a:r>
              <a:rPr lang="de-DE"/>
              <a:t>``In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paper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shall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a </a:t>
            </a:r>
            <a:r>
              <a:rPr lang="de-DE" err="1"/>
              <a:t>theorem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Bar-Hillel, </a:t>
            </a:r>
            <a:r>
              <a:rPr lang="de-DE" err="1"/>
              <a:t>Perles</a:t>
            </a:r>
            <a:r>
              <a:rPr lang="de-DE"/>
              <a:t> and </a:t>
            </a:r>
            <a:r>
              <a:rPr lang="de-DE" err="1"/>
              <a:t>Shamir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show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tapes</a:t>
            </a:r>
            <a:r>
              <a:rPr lang="de-DE"/>
              <a:t> </a:t>
            </a:r>
            <a:r>
              <a:rPr lang="de-DE" err="1"/>
              <a:t>left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pushdown</a:t>
            </a:r>
            <a:r>
              <a:rPr lang="de-DE"/>
              <a:t> </a:t>
            </a:r>
            <a:r>
              <a:rPr lang="de-DE" err="1"/>
              <a:t>store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a </a:t>
            </a:r>
            <a:r>
              <a:rPr lang="de-DE" err="1"/>
              <a:t>regular</a:t>
            </a:r>
            <a:r>
              <a:rPr lang="de-DE"/>
              <a:t> </a:t>
            </a:r>
            <a:r>
              <a:rPr lang="de-DE" err="1"/>
              <a:t>set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regular</a:t>
            </a:r>
            <a:r>
              <a:rPr lang="de-DE"/>
              <a:t>, and </a:t>
            </a:r>
            <a:r>
              <a:rPr lang="de-DE" err="1"/>
              <a:t>derive</a:t>
            </a:r>
            <a:r>
              <a:rPr lang="de-DE"/>
              <a:t> </a:t>
            </a:r>
            <a:r>
              <a:rPr lang="de-DE" err="1"/>
              <a:t>Büchi‘s</a:t>
            </a:r>
            <a:r>
              <a:rPr lang="de-DE"/>
              <a:t> </a:t>
            </a:r>
            <a:r>
              <a:rPr lang="de-DE" err="1"/>
              <a:t>theorem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result</a:t>
            </a:r>
            <a:r>
              <a:rPr lang="de-DE"/>
              <a:t>‘‘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5D1BE-DF97-6300-5F54-42BA93EFABBA}"/>
              </a:ext>
            </a:extLst>
          </p:cNvPr>
          <p:cNvSpPr txBox="1"/>
          <p:nvPr/>
        </p:nvSpPr>
        <p:spPr>
          <a:xfrm>
            <a:off x="280692" y="5108905"/>
            <a:ext cx="11630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Bouajjani</a:t>
            </a:r>
            <a:r>
              <a:rPr lang="en-US" sz="2000"/>
              <a:t> &amp; Maler, Reachability analysis of pushdown automata. INFINITY Workshop, 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Bouajjani</a:t>
            </a:r>
            <a:r>
              <a:rPr lang="en-US" sz="2000"/>
              <a:t>, Esparza, &amp; Maler, Reachability analysis of pushdown automata: Application to model-checking. CONCUR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Finkel, Willems, &amp; </a:t>
            </a:r>
            <a:r>
              <a:rPr lang="en-US" sz="2000" err="1"/>
              <a:t>Wolper</a:t>
            </a:r>
            <a:r>
              <a:rPr lang="en-US" sz="2000"/>
              <a:t>, A direct symbolic approach to model checking pushdown systems. INFINITY 1997</a:t>
            </a:r>
          </a:p>
        </p:txBody>
      </p:sp>
    </p:spTree>
    <p:extLst>
      <p:ext uri="{BB962C8B-B14F-4D97-AF65-F5344CB8AC3E}">
        <p14:creationId xmlns:p14="http://schemas.microsoft.com/office/powerpoint/2010/main" val="1434305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735466" y="1245548"/>
            <a:ext cx="344129" cy="3396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810438" y="1321979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958718" y="2076374"/>
            <a:ext cx="344129" cy="3396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33690" y="2152805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407750" y="2076374"/>
            <a:ext cx="344129" cy="3396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82722" y="2152805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5" idx="4"/>
            <a:endCxn id="9" idx="0"/>
          </p:cNvCxnSpPr>
          <p:nvPr/>
        </p:nvCxnSpPr>
        <p:spPr>
          <a:xfrm flipH="1">
            <a:off x="4130783" y="1585222"/>
            <a:ext cx="776748" cy="491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5" idx="4"/>
            <a:endCxn id="11" idx="0"/>
          </p:cNvCxnSpPr>
          <p:nvPr/>
        </p:nvCxnSpPr>
        <p:spPr>
          <a:xfrm>
            <a:off x="4907531" y="1585222"/>
            <a:ext cx="672284" cy="49115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3217607" y="3103845"/>
            <a:ext cx="344129" cy="3396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292579" y="3180276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666639" y="3103845"/>
            <a:ext cx="344129" cy="3396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741611" y="3180276"/>
            <a:ext cx="194187" cy="186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/>
          <p:cNvCxnSpPr>
            <a:stCxn id="9" idx="4"/>
            <a:endCxn id="22" idx="0"/>
          </p:cNvCxnSpPr>
          <p:nvPr/>
        </p:nvCxnSpPr>
        <p:spPr>
          <a:xfrm flipH="1">
            <a:off x="3389672" y="2416048"/>
            <a:ext cx="741111" cy="68779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9" idx="4"/>
            <a:endCxn id="24" idx="0"/>
          </p:cNvCxnSpPr>
          <p:nvPr/>
        </p:nvCxnSpPr>
        <p:spPr>
          <a:xfrm>
            <a:off x="4130783" y="2416048"/>
            <a:ext cx="707921" cy="68779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458627" y="264218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780941" y="347301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272914" y="3443519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  <a:p>
            <a:r>
              <a:rPr lang="de-DE" b="1"/>
              <a:t>.</a:t>
            </a:r>
          </a:p>
        </p:txBody>
      </p:sp>
      <p:pic>
        <p:nvPicPr>
          <p:cNvPr id="35" name="Grafik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01" y="1531177"/>
            <a:ext cx="1446350" cy="28195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73" y="1144513"/>
            <a:ext cx="3583865" cy="253010"/>
          </a:xfrm>
          <a:prstGeom prst="rect">
            <a:avLst/>
          </a:prstGeom>
        </p:spPr>
      </p:pic>
      <p:sp>
        <p:nvSpPr>
          <p:cNvPr id="37" name="Geschweifte Klammer links 36"/>
          <p:cNvSpPr/>
          <p:nvPr/>
        </p:nvSpPr>
        <p:spPr>
          <a:xfrm>
            <a:off x="1887794" y="1144513"/>
            <a:ext cx="122673" cy="37716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" y="2918302"/>
            <a:ext cx="1045518" cy="2240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5252401"/>
            <a:ext cx="9893574" cy="112904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30" y="555246"/>
            <a:ext cx="6872069" cy="2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Does</a:t>
            </a:r>
            <a:r>
              <a:rPr lang="de-DE" sz="3200" b="1"/>
              <a:t> </a:t>
            </a:r>
            <a:r>
              <a:rPr lang="de-DE" sz="3200" b="1" err="1"/>
              <a:t>it</a:t>
            </a:r>
            <a:r>
              <a:rPr lang="de-DE" sz="3200" b="1"/>
              <a:t> matter?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Great </a:t>
            </a:r>
            <a:r>
              <a:rPr lang="de-DE" err="1"/>
              <a:t>luck</a:t>
            </a:r>
            <a:r>
              <a:rPr lang="de-DE"/>
              <a:t> that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ZING: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Andrews-Q-Rajamani-R-Xie, CONCUR 2004:</a:t>
            </a:r>
          </a:p>
          <a:p>
            <a:pPr marL="457200" lvl="1" indent="0">
              <a:buNone/>
            </a:pPr>
            <a:r>
              <a:rPr lang="de-DE" sz="2000" i="1"/>
              <a:t>	</a:t>
            </a:r>
            <a:r>
              <a:rPr lang="de-DE" sz="2000" i="1" err="1"/>
              <a:t>Exploiting</a:t>
            </a:r>
            <a:r>
              <a:rPr lang="de-DE" sz="2000" i="1"/>
              <a:t> </a:t>
            </a:r>
            <a:r>
              <a:rPr lang="en-US" sz="2000" i="1"/>
              <a:t>program structure for model checking concurrent software</a:t>
            </a:r>
          </a:p>
          <a:p>
            <a:pPr marL="457200" lvl="1" indent="0">
              <a:buNone/>
            </a:pPr>
            <a:endParaRPr lang="de-DE" sz="2000" i="1"/>
          </a:p>
          <a:p>
            <a:r>
              <a:rPr lang="de-DE"/>
              <a:t>… and </a:t>
            </a:r>
            <a:r>
              <a:rPr lang="de-DE" err="1"/>
              <a:t>Mayur</a:t>
            </a:r>
            <a:r>
              <a:rPr lang="de-DE"/>
              <a:t> </a:t>
            </a:r>
            <a:r>
              <a:rPr lang="de-DE" err="1"/>
              <a:t>Naik</a:t>
            </a:r>
            <a:r>
              <a:rPr lang="de-DE"/>
              <a:t>! </a:t>
            </a:r>
          </a:p>
          <a:p>
            <a:r>
              <a:rPr lang="de-DE" sz="2000"/>
              <a:t>… </a:t>
            </a:r>
            <a:r>
              <a:rPr lang="de-DE" sz="2000" err="1"/>
              <a:t>then</a:t>
            </a:r>
            <a:r>
              <a:rPr lang="de-DE" sz="2000"/>
              <a:t> a </a:t>
            </a:r>
            <a:r>
              <a:rPr lang="de-DE" sz="2000" err="1"/>
              <a:t>summer</a:t>
            </a:r>
            <a:r>
              <a:rPr lang="de-DE" sz="2000"/>
              <a:t> intern, </a:t>
            </a:r>
            <a:r>
              <a:rPr lang="de-DE" sz="2000" err="1"/>
              <a:t>now</a:t>
            </a:r>
            <a:r>
              <a:rPr lang="de-DE" sz="2000"/>
              <a:t> a </a:t>
            </a:r>
            <a:r>
              <a:rPr lang="de-DE" sz="2000" err="1"/>
              <a:t>professor</a:t>
            </a:r>
            <a:r>
              <a:rPr lang="de-DE" sz="2000"/>
              <a:t>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analyzed</a:t>
            </a:r>
            <a:r>
              <a:rPr lang="de-DE"/>
              <a:t> a </a:t>
            </a:r>
            <a:r>
              <a:rPr lang="de-DE" err="1"/>
              <a:t>transaction</a:t>
            </a:r>
            <a:r>
              <a:rPr lang="de-DE"/>
              <a:t> </a:t>
            </a:r>
            <a:r>
              <a:rPr lang="de-DE" err="1"/>
              <a:t>management</a:t>
            </a:r>
            <a:r>
              <a:rPr lang="de-DE"/>
              <a:t> </a:t>
            </a:r>
            <a:r>
              <a:rPr lang="de-DE" err="1"/>
              <a:t>system</a:t>
            </a:r>
            <a:r>
              <a:rPr lang="de-DE"/>
              <a:t> </a:t>
            </a:r>
          </a:p>
          <a:p>
            <a:pPr marL="457200" lvl="1" indent="0">
              <a:buNone/>
            </a:pP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translating</a:t>
            </a:r>
            <a:r>
              <a:rPr lang="de-DE"/>
              <a:t> 10 KLOC of C#-code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input</a:t>
            </a:r>
            <a:r>
              <a:rPr lang="de-DE"/>
              <a:t> </a:t>
            </a:r>
            <a:r>
              <a:rPr lang="de-DE" err="1"/>
              <a:t>language</a:t>
            </a:r>
            <a:r>
              <a:rPr lang="de-DE"/>
              <a:t> of ZING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Found</a:t>
            </a:r>
            <a:r>
              <a:rPr lang="de-DE"/>
              <a:t> 3 </a:t>
            </a:r>
            <a:r>
              <a:rPr lang="de-DE" err="1"/>
              <a:t>bugs</a:t>
            </a:r>
            <a:r>
              <a:rPr lang="de-DE"/>
              <a:t> </a:t>
            </a:r>
            <a:r>
              <a:rPr lang="de-DE" err="1"/>
              <a:t>each</a:t>
            </a:r>
            <a:r>
              <a:rPr lang="de-DE"/>
              <a:t> </a:t>
            </a:r>
            <a:r>
              <a:rPr lang="de-DE" err="1"/>
              <a:t>requiring</a:t>
            </a:r>
            <a:r>
              <a:rPr lang="de-DE"/>
              <a:t> 3 </a:t>
            </a:r>
            <a:r>
              <a:rPr lang="de-DE" err="1"/>
              <a:t>or</a:t>
            </a:r>
            <a:r>
              <a:rPr lang="de-DE"/>
              <a:t> 4 </a:t>
            </a:r>
            <a:r>
              <a:rPr lang="de-DE" err="1"/>
              <a:t>context</a:t>
            </a:r>
            <a:r>
              <a:rPr lang="de-DE"/>
              <a:t> </a:t>
            </a:r>
            <a:r>
              <a:rPr lang="de-DE" err="1"/>
              <a:t>switches</a:t>
            </a:r>
            <a:r>
              <a:rPr lang="de-DE"/>
              <a:t> to manifest in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execution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12" y="3354119"/>
            <a:ext cx="1047813" cy="11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Does</a:t>
            </a:r>
            <a:r>
              <a:rPr lang="de-DE" sz="3200" b="1"/>
              <a:t> </a:t>
            </a:r>
            <a:r>
              <a:rPr lang="de-DE" sz="3200" b="1" err="1"/>
              <a:t>it</a:t>
            </a:r>
            <a:r>
              <a:rPr lang="de-DE" sz="3200" b="1"/>
              <a:t> matter?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23" y="1543203"/>
            <a:ext cx="8045354" cy="46707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369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Lal</a:t>
            </a:r>
            <a:r>
              <a:rPr lang="de-DE" sz="3200" b="1"/>
              <a:t>-Reps FMSD 2009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/>
              <a:t>A </a:t>
            </a:r>
            <a:r>
              <a:rPr lang="de-DE" err="1"/>
              <a:t>new</a:t>
            </a:r>
            <a:r>
              <a:rPr lang="de-DE"/>
              <a:t> and </a:t>
            </a:r>
            <a:r>
              <a:rPr lang="de-DE" err="1"/>
              <a:t>very</a:t>
            </a:r>
            <a:r>
              <a:rPr lang="de-DE"/>
              <a:t> different </a:t>
            </a:r>
            <a:r>
              <a:rPr lang="de-DE" err="1"/>
              <a:t>approach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Q-R 2005</a:t>
            </a:r>
          </a:p>
          <a:p>
            <a:pPr lvl="1"/>
            <a:r>
              <a:rPr lang="de-DE" err="1"/>
              <a:t>Surprising</a:t>
            </a:r>
            <a:r>
              <a:rPr lang="de-DE"/>
              <a:t> (at least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)!</a:t>
            </a:r>
            <a:endParaRPr lang="de-DE">
              <a:cs typeface="Calibri"/>
            </a:endParaRPr>
          </a:p>
          <a:p>
            <a:endParaRPr lang="de-DE" b="1"/>
          </a:p>
          <a:p>
            <a:r>
              <a:rPr lang="de-DE" b="1"/>
              <a:t>Key </a:t>
            </a:r>
            <a:r>
              <a:rPr lang="de-DE" b="1" err="1"/>
              <a:t>idea</a:t>
            </a:r>
            <a:r>
              <a:rPr lang="de-DE"/>
              <a:t>: </a:t>
            </a:r>
            <a:r>
              <a:rPr lang="de-DE" err="1"/>
              <a:t>Reduction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interleaving</a:t>
            </a:r>
            <a:r>
              <a:rPr lang="de-DE"/>
              <a:t> </a:t>
            </a:r>
            <a:r>
              <a:rPr lang="de-DE" err="1"/>
              <a:t>executions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sequential</a:t>
            </a:r>
            <a:r>
              <a:rPr lang="de-DE"/>
              <a:t> </a:t>
            </a:r>
            <a:r>
              <a:rPr lang="de-DE" err="1"/>
              <a:t>executions</a:t>
            </a:r>
            <a:r>
              <a:rPr lang="de-DE"/>
              <a:t>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(finite!) </a:t>
            </a:r>
            <a:r>
              <a:rPr lang="de-DE" err="1"/>
              <a:t>effect</a:t>
            </a:r>
            <a:r>
              <a:rPr lang="de-DE"/>
              <a:t> on global </a:t>
            </a:r>
            <a:r>
              <a:rPr lang="de-DE" err="1"/>
              <a:t>store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i="1" err="1"/>
              <a:t>assumed</a:t>
            </a:r>
            <a:r>
              <a:rPr lang="de-DE"/>
              <a:t> and </a:t>
            </a:r>
            <a:r>
              <a:rPr lang="de-DE" err="1"/>
              <a:t>later</a:t>
            </a:r>
            <a:r>
              <a:rPr lang="de-DE"/>
              <a:t> </a:t>
            </a:r>
            <a:r>
              <a:rPr lang="de-DE" i="1" err="1"/>
              <a:t>checked</a:t>
            </a:r>
            <a:endParaRPr lang="de-DE" i="1">
              <a:cs typeface="Calibri" panose="020F050202020403020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/>
          </a:p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example</a:t>
            </a:r>
            <a:r>
              <a:rPr lang="de-DE"/>
              <a:t>, </a:t>
            </a:r>
            <a:r>
              <a:rPr lang="de-DE" err="1"/>
              <a:t>analysis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thread</a:t>
            </a:r>
            <a:r>
              <a:rPr lang="de-DE"/>
              <a:t> </a:t>
            </a:r>
            <a:r>
              <a:rPr lang="de-DE" err="1"/>
              <a:t>interleaving</a:t>
            </a:r>
            <a:r>
              <a:rPr lang="de-DE"/>
              <a:t> T1; T2; T1 (2 </a:t>
            </a:r>
            <a:r>
              <a:rPr lang="de-DE" err="1"/>
              <a:t>context</a:t>
            </a:r>
            <a:r>
              <a:rPr lang="de-DE"/>
              <a:t> </a:t>
            </a:r>
            <a:r>
              <a:rPr lang="de-DE" err="1"/>
              <a:t>switches</a:t>
            </a:r>
            <a:r>
              <a:rPr lang="de-DE"/>
              <a:t>)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reduced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analyzing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sequential</a:t>
            </a:r>
            <a:r>
              <a:rPr lang="de-DE"/>
              <a:t> </a:t>
            </a:r>
            <a:r>
              <a:rPr lang="de-DE" err="1"/>
              <a:t>executions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T1; T1; T2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possible </a:t>
            </a:r>
            <a:r>
              <a:rPr lang="de-DE" err="1"/>
              <a:t>effects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T2 on </a:t>
            </a:r>
            <a:r>
              <a:rPr lang="de-DE" err="1"/>
              <a:t>the</a:t>
            </a:r>
            <a:r>
              <a:rPr lang="de-DE"/>
              <a:t> global </a:t>
            </a:r>
            <a:r>
              <a:rPr lang="de-DE" err="1"/>
              <a:t>store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assumed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execution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T1.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later</a:t>
            </a:r>
            <a:r>
              <a:rPr lang="de-DE"/>
              <a:t> (</a:t>
            </a:r>
            <a:r>
              <a:rPr lang="de-DE" err="1"/>
              <a:t>executing</a:t>
            </a:r>
            <a:r>
              <a:rPr lang="de-DE"/>
              <a:t> T2) </a:t>
            </a:r>
            <a:r>
              <a:rPr lang="de-DE" err="1"/>
              <a:t>checked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was in </a:t>
            </a:r>
            <a:r>
              <a:rPr lang="de-DE" err="1"/>
              <a:t>fact</a:t>
            </a:r>
            <a:r>
              <a:rPr lang="de-DE"/>
              <a:t> </a:t>
            </a:r>
            <a:r>
              <a:rPr lang="de-DE" err="1"/>
              <a:t>obtainable</a:t>
            </a:r>
            <a:r>
              <a:rPr lang="de-DE"/>
              <a:t>.</a:t>
            </a:r>
            <a:endParaRPr lang="de-DE">
              <a:cs typeface="Calibri" panose="020F0502020204030204"/>
            </a:endParaRP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2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Lal</a:t>
            </a:r>
            <a:r>
              <a:rPr lang="de-DE" sz="3200" b="1"/>
              <a:t>-Reps FMSD 2009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err="1"/>
              <a:t>Obviates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compute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entire</a:t>
            </a:r>
            <a:r>
              <a:rPr lang="de-DE"/>
              <a:t> </a:t>
            </a:r>
            <a:r>
              <a:rPr lang="de-DE" err="1"/>
              <a:t>reachability</a:t>
            </a:r>
            <a:r>
              <a:rPr lang="de-DE"/>
              <a:t> </a:t>
            </a:r>
            <a:r>
              <a:rPr lang="de-DE" err="1"/>
              <a:t>sets</a:t>
            </a:r>
            <a:r>
              <a:rPr lang="de-DE"/>
              <a:t> (</a:t>
            </a:r>
            <a:r>
              <a:rPr lang="de-DE" err="1"/>
              <a:t>as</a:t>
            </a:r>
            <a:r>
              <a:rPr lang="de-DE"/>
              <a:t> in Q-R 2005) </a:t>
            </a:r>
          </a:p>
          <a:p>
            <a:r>
              <a:rPr lang="de-DE" err="1"/>
              <a:t>Obviates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consider</a:t>
            </a:r>
            <a:r>
              <a:rPr lang="de-DE"/>
              <a:t> </a:t>
            </a:r>
            <a:r>
              <a:rPr lang="de-DE" err="1"/>
              <a:t>cross</a:t>
            </a:r>
            <a:r>
              <a:rPr lang="de-DE"/>
              <a:t> </a:t>
            </a:r>
            <a:r>
              <a:rPr lang="de-DE" err="1"/>
              <a:t>product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states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threads</a:t>
            </a:r>
            <a:endParaRPr lang="de-DE"/>
          </a:p>
          <a:p>
            <a:r>
              <a:rPr lang="de-DE"/>
              <a:t>Scales </a:t>
            </a:r>
            <a:r>
              <a:rPr lang="de-DE" err="1"/>
              <a:t>linearly</a:t>
            </a:r>
            <a:r>
              <a:rPr lang="de-DE"/>
              <a:t> in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state</a:t>
            </a:r>
            <a:r>
              <a:rPr lang="de-DE"/>
              <a:t> </a:t>
            </a:r>
            <a:r>
              <a:rPr lang="de-DE" err="1"/>
              <a:t>space</a:t>
            </a:r>
            <a:endParaRPr lang="de-DE"/>
          </a:p>
          <a:p>
            <a:r>
              <a:rPr lang="de-DE" err="1"/>
              <a:t>Enables</a:t>
            </a:r>
            <a:r>
              <a:rPr lang="de-DE"/>
              <a:t> </a:t>
            </a:r>
            <a:r>
              <a:rPr lang="de-DE" err="1"/>
              <a:t>sequential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 (</a:t>
            </a:r>
            <a:r>
              <a:rPr lang="de-DE" err="1"/>
              <a:t>hence</a:t>
            </a:r>
            <a:r>
              <a:rPr lang="de-DE"/>
              <a:t>, in </a:t>
            </a:r>
            <a:r>
              <a:rPr lang="de-DE" err="1"/>
              <a:t>some</a:t>
            </a:r>
            <a:r>
              <a:rPr lang="de-DE"/>
              <a:t> sense, </a:t>
            </a:r>
            <a:r>
              <a:rPr lang="de-DE" err="1"/>
              <a:t>fulfilling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programme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Q-Wu 2004!)</a:t>
            </a:r>
            <a:endParaRPr lang="de-DE">
              <a:cs typeface="Calibri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7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0C09-696F-B801-1130-5BCF4257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040B-6A17-B41D-7B06-F92D819C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 checking</a:t>
            </a:r>
          </a:p>
          <a:p>
            <a:pPr lvl="1"/>
            <a:r>
              <a:rPr lang="en-US"/>
              <a:t>the only plausible approach for concurrent systems</a:t>
            </a:r>
          </a:p>
          <a:p>
            <a:pPr lvl="1"/>
            <a:r>
              <a:rPr lang="en-US"/>
              <a:t>simple</a:t>
            </a:r>
          </a:p>
          <a:p>
            <a:pPr lvl="1"/>
            <a:r>
              <a:rPr lang="en-US"/>
              <a:t>… too simple to scale</a:t>
            </a:r>
          </a:p>
          <a:p>
            <a:endParaRPr lang="en-US"/>
          </a:p>
          <a:p>
            <a:r>
              <a:rPr lang="en-US"/>
              <a:t>Depth-bounded search</a:t>
            </a:r>
          </a:p>
          <a:p>
            <a:pPr lvl="1"/>
            <a:r>
              <a:rPr lang="en-US"/>
              <a:t>originated in early AI literature</a:t>
            </a:r>
          </a:p>
          <a:p>
            <a:pPr lvl="1"/>
            <a:r>
              <a:rPr lang="en-US"/>
              <a:t>universally applicable</a:t>
            </a:r>
          </a:p>
          <a:p>
            <a:pPr lvl="1"/>
            <a:r>
              <a:rPr lang="en-US"/>
              <a:t>enthusiastically adopted by model checking to achieve scalability</a:t>
            </a:r>
          </a:p>
          <a:p>
            <a:pPr lvl="1"/>
            <a:r>
              <a:rPr lang="en-US"/>
              <a:t>… at the cost of coverage</a:t>
            </a:r>
          </a:p>
        </p:txBody>
      </p:sp>
    </p:spTree>
    <p:extLst>
      <p:ext uri="{BB962C8B-B14F-4D97-AF65-F5344CB8AC3E}">
        <p14:creationId xmlns:p14="http://schemas.microsoft.com/office/powerpoint/2010/main" val="319390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err="1"/>
              <a:t>Atig</a:t>
            </a:r>
            <a:r>
              <a:rPr lang="de-DE" sz="3200" b="1"/>
              <a:t>-</a:t>
            </a:r>
            <a:r>
              <a:rPr lang="de-DE" sz="3200" b="1" err="1"/>
              <a:t>Bouajjani</a:t>
            </a:r>
            <a:r>
              <a:rPr lang="de-DE" sz="3200" b="1"/>
              <a:t>-Q LMCS 2011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Generalization</a:t>
            </a:r>
            <a:r>
              <a:rPr lang="de-DE"/>
              <a:t> to </a:t>
            </a:r>
            <a:r>
              <a:rPr lang="de-DE" err="1"/>
              <a:t>dynamic</a:t>
            </a:r>
            <a:r>
              <a:rPr lang="de-DE"/>
              <a:t> </a:t>
            </a:r>
            <a:r>
              <a:rPr lang="de-DE" err="1"/>
              <a:t>thread</a:t>
            </a:r>
            <a:r>
              <a:rPr lang="de-DE"/>
              <a:t> </a:t>
            </a:r>
            <a:r>
              <a:rPr lang="de-DE" err="1"/>
              <a:t>creation</a:t>
            </a: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Q-R 2005: </a:t>
            </a:r>
            <a:r>
              <a:rPr lang="de-DE" err="1"/>
              <a:t>Context-bound</a:t>
            </a:r>
            <a:r>
              <a:rPr lang="de-DE"/>
              <a:t> </a:t>
            </a:r>
            <a:r>
              <a:rPr lang="de-DE" err="1"/>
              <a:t>automatically</a:t>
            </a:r>
            <a:r>
              <a:rPr lang="de-DE"/>
              <a:t> </a:t>
            </a:r>
            <a:r>
              <a:rPr lang="de-DE" err="1"/>
              <a:t>bounds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number of </a:t>
            </a:r>
            <a:r>
              <a:rPr lang="de-DE" err="1"/>
              <a:t>threads</a:t>
            </a:r>
            <a:endParaRPr lang="de-DE"/>
          </a:p>
          <a:p>
            <a:r>
              <a:rPr lang="de-DE"/>
              <a:t>Basic </a:t>
            </a:r>
            <a:r>
              <a:rPr lang="de-DE" err="1"/>
              <a:t>idea</a:t>
            </a:r>
            <a:r>
              <a:rPr lang="de-DE"/>
              <a:t>: </a:t>
            </a:r>
            <a:r>
              <a:rPr lang="de-DE" err="1"/>
              <a:t>Bound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number of </a:t>
            </a:r>
            <a:r>
              <a:rPr lang="de-DE" err="1"/>
              <a:t>context</a:t>
            </a:r>
            <a:r>
              <a:rPr lang="de-DE"/>
              <a:t> </a:t>
            </a:r>
            <a:r>
              <a:rPr lang="de-DE" err="1"/>
              <a:t>switches</a:t>
            </a:r>
            <a:r>
              <a:rPr lang="de-DE"/>
              <a:t> for </a:t>
            </a:r>
            <a:r>
              <a:rPr lang="de-DE" err="1"/>
              <a:t>each</a:t>
            </a:r>
            <a:r>
              <a:rPr lang="de-DE"/>
              <a:t> </a:t>
            </a:r>
            <a:r>
              <a:rPr lang="de-DE" err="1"/>
              <a:t>thread</a:t>
            </a:r>
            <a:r>
              <a:rPr lang="de-DE"/>
              <a:t> </a:t>
            </a:r>
            <a:r>
              <a:rPr lang="de-DE" err="1"/>
              <a:t>instead</a:t>
            </a:r>
            <a:r>
              <a:rPr lang="de-DE"/>
              <a:t> of </a:t>
            </a:r>
            <a:r>
              <a:rPr lang="de-DE" err="1"/>
              <a:t>bounding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number of </a:t>
            </a:r>
            <a:r>
              <a:rPr lang="de-DE" err="1"/>
              <a:t>switches</a:t>
            </a:r>
            <a:r>
              <a:rPr lang="de-DE"/>
              <a:t> for all </a:t>
            </a:r>
            <a:r>
              <a:rPr lang="de-DE" err="1"/>
              <a:t>threads</a:t>
            </a:r>
            <a:endParaRPr lang="de-DE"/>
          </a:p>
          <a:p>
            <a:r>
              <a:rPr lang="de-DE" err="1"/>
              <a:t>Uses</a:t>
            </a:r>
            <a:r>
              <a:rPr lang="de-DE"/>
              <a:t> that a </a:t>
            </a:r>
            <a:r>
              <a:rPr lang="de-DE" err="1"/>
              <a:t>newly</a:t>
            </a:r>
            <a:r>
              <a:rPr lang="de-DE"/>
              <a:t> </a:t>
            </a:r>
            <a:r>
              <a:rPr lang="de-DE" err="1"/>
              <a:t>created</a:t>
            </a:r>
            <a:r>
              <a:rPr lang="de-DE"/>
              <a:t> </a:t>
            </a:r>
            <a:r>
              <a:rPr lang="de-DE" err="1"/>
              <a:t>thread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perform</a:t>
            </a:r>
            <a:r>
              <a:rPr lang="de-DE"/>
              <a:t> at </a:t>
            </a:r>
            <a:r>
              <a:rPr lang="de-DE" err="1"/>
              <a:t>most</a:t>
            </a:r>
            <a:r>
              <a:rPr lang="de-DE"/>
              <a:t> a-1 </a:t>
            </a:r>
            <a:r>
              <a:rPr lang="de-DE" err="1"/>
              <a:t>switches</a:t>
            </a:r>
            <a:r>
              <a:rPr lang="de-DE"/>
              <a:t>, </a:t>
            </a:r>
            <a:r>
              <a:rPr lang="de-DE" err="1"/>
              <a:t>where</a:t>
            </a:r>
            <a:r>
              <a:rPr lang="de-DE"/>
              <a:t> a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number of </a:t>
            </a:r>
            <a:r>
              <a:rPr lang="de-DE" err="1"/>
              <a:t>switches</a:t>
            </a:r>
            <a:r>
              <a:rPr lang="de-DE"/>
              <a:t> </a:t>
            </a:r>
            <a:r>
              <a:rPr lang="de-DE" err="1"/>
              <a:t>performed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its</a:t>
            </a:r>
            <a:r>
              <a:rPr lang="de-DE"/>
              <a:t> </a:t>
            </a:r>
            <a:r>
              <a:rPr lang="de-DE" err="1"/>
              <a:t>ancestor</a:t>
            </a:r>
            <a:endParaRPr lang="de-DE"/>
          </a:p>
          <a:p>
            <a:r>
              <a:rPr lang="de-DE" err="1"/>
              <a:t>Deep</a:t>
            </a:r>
            <a:r>
              <a:rPr lang="de-DE"/>
              <a:t> </a:t>
            </a:r>
            <a:r>
              <a:rPr lang="de-DE" err="1"/>
              <a:t>study</a:t>
            </a:r>
            <a:r>
              <a:rPr lang="de-DE"/>
              <a:t> of complexity of </a:t>
            </a:r>
            <a:r>
              <a:rPr lang="de-DE" err="1"/>
              <a:t>several</a:t>
            </a:r>
            <a:r>
              <a:rPr lang="de-DE"/>
              <a:t> </a:t>
            </a:r>
            <a:r>
              <a:rPr lang="de-DE" err="1"/>
              <a:t>variants</a:t>
            </a:r>
            <a:r>
              <a:rPr lang="de-DE"/>
              <a:t> of </a:t>
            </a:r>
            <a:r>
              <a:rPr lang="de-DE" err="1"/>
              <a:t>reachability</a:t>
            </a:r>
            <a:r>
              <a:rPr lang="de-DE"/>
              <a:t> </a:t>
            </a:r>
            <a:r>
              <a:rPr lang="de-DE" err="1"/>
              <a:t>problem</a:t>
            </a: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EXPSPACE-</a:t>
            </a:r>
            <a:r>
              <a:rPr lang="de-DE" err="1"/>
              <a:t>completeness</a:t>
            </a:r>
            <a:r>
              <a:rPr lang="de-DE"/>
              <a:t> of SR </a:t>
            </a:r>
            <a:r>
              <a:rPr lang="de-DE" err="1"/>
              <a:t>problem</a:t>
            </a:r>
            <a:r>
              <a:rPr lang="de-DE"/>
              <a:t> (</a:t>
            </a:r>
            <a:r>
              <a:rPr lang="de-DE" err="1"/>
              <a:t>equivalence</a:t>
            </a:r>
            <a:r>
              <a:rPr lang="de-DE"/>
              <a:t> to VASS </a:t>
            </a:r>
            <a:r>
              <a:rPr lang="de-DE" err="1"/>
              <a:t>coverability</a:t>
            </a:r>
            <a:r>
              <a:rPr lang="de-DE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2EXPSPACE-completeness of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general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 (</a:t>
            </a:r>
            <a:r>
              <a:rPr lang="de-DE" err="1"/>
              <a:t>upper</a:t>
            </a:r>
            <a:r>
              <a:rPr lang="de-DE"/>
              <a:t> </a:t>
            </a:r>
            <a:r>
              <a:rPr lang="de-DE" err="1"/>
              <a:t>bound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06654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44C8-5F47-21A5-0C24-3B0EA52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“Sequentialization”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0276-D080-3FD4-2A75-20B028ED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[L-R FMSD 2009]: Given a concurrent program P, and context bound K, we can construct a (simple) sequential program P</a:t>
            </a:r>
            <a:r>
              <a:rPr lang="en-US" baseline="-25000"/>
              <a:t>K</a:t>
            </a:r>
            <a:r>
              <a:rPr lang="en-US"/>
              <a:t> that preserves reachability under K</a:t>
            </a:r>
          </a:p>
          <a:p>
            <a:endParaRPr lang="en-US"/>
          </a:p>
          <a:p>
            <a:r>
              <a:rPr lang="en-US"/>
              <a:t>Path from point A to point B is seldom a straight line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77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C38F-EF56-9FE2-3970-3D779A44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reachability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792521-6325-A39E-7CCB-8957EF7EF80A}"/>
              </a:ext>
            </a:extLst>
          </p:cNvPr>
          <p:cNvGrpSpPr/>
          <p:nvPr/>
        </p:nvGrpSpPr>
        <p:grpSpPr>
          <a:xfrm>
            <a:off x="1684642" y="1946901"/>
            <a:ext cx="8434839" cy="1922724"/>
            <a:chOff x="1684642" y="1946901"/>
            <a:chExt cx="8434839" cy="1922724"/>
          </a:xfrm>
        </p:grpSpPr>
        <p:sp>
          <p:nvSpPr>
            <p:cNvPr id="4" name="Ellipse 67">
              <a:extLst>
                <a:ext uri="{FF2B5EF4-FFF2-40B4-BE49-F238E27FC236}">
                  <a16:creationId xmlns:a16="http://schemas.microsoft.com/office/drawing/2014/main" id="{4BFC27E3-3D05-A389-2795-8CD6DA5AF18C}"/>
                </a:ext>
              </a:extLst>
            </p:cNvPr>
            <p:cNvSpPr/>
            <p:nvPr/>
          </p:nvSpPr>
          <p:spPr>
            <a:xfrm>
              <a:off x="1684643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68">
              <a:extLst>
                <a:ext uri="{FF2B5EF4-FFF2-40B4-BE49-F238E27FC236}">
                  <a16:creationId xmlns:a16="http://schemas.microsoft.com/office/drawing/2014/main" id="{501FF12B-869F-03F7-FEF9-0E22B12C22BF}"/>
                </a:ext>
              </a:extLst>
            </p:cNvPr>
            <p:cNvSpPr/>
            <p:nvPr/>
          </p:nvSpPr>
          <p:spPr>
            <a:xfrm>
              <a:off x="2599042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69">
              <a:extLst>
                <a:ext uri="{FF2B5EF4-FFF2-40B4-BE49-F238E27FC236}">
                  <a16:creationId xmlns:a16="http://schemas.microsoft.com/office/drawing/2014/main" id="{37C1BAF4-EBFC-CE09-DECD-E1CA4E480761}"/>
                </a:ext>
              </a:extLst>
            </p:cNvPr>
            <p:cNvSpPr/>
            <p:nvPr/>
          </p:nvSpPr>
          <p:spPr>
            <a:xfrm>
              <a:off x="3513441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70">
              <a:extLst>
                <a:ext uri="{FF2B5EF4-FFF2-40B4-BE49-F238E27FC236}">
                  <a16:creationId xmlns:a16="http://schemas.microsoft.com/office/drawing/2014/main" id="{56F7D78E-A475-BFD4-3E09-B654DDB1DA95}"/>
                </a:ext>
              </a:extLst>
            </p:cNvPr>
            <p:cNvSpPr/>
            <p:nvPr/>
          </p:nvSpPr>
          <p:spPr>
            <a:xfrm>
              <a:off x="4427840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1">
              <a:extLst>
                <a:ext uri="{FF2B5EF4-FFF2-40B4-BE49-F238E27FC236}">
                  <a16:creationId xmlns:a16="http://schemas.microsoft.com/office/drawing/2014/main" id="{30B697E4-4552-207D-37AD-9CE604953E0B}"/>
                </a:ext>
              </a:extLst>
            </p:cNvPr>
            <p:cNvSpPr/>
            <p:nvPr/>
          </p:nvSpPr>
          <p:spPr>
            <a:xfrm>
              <a:off x="5342239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72">
              <a:extLst>
                <a:ext uri="{FF2B5EF4-FFF2-40B4-BE49-F238E27FC236}">
                  <a16:creationId xmlns:a16="http://schemas.microsoft.com/office/drawing/2014/main" id="{EE4936FC-2A41-4651-9FA1-CFDCE0E2D0DA}"/>
                </a:ext>
              </a:extLst>
            </p:cNvPr>
            <p:cNvSpPr/>
            <p:nvPr/>
          </p:nvSpPr>
          <p:spPr>
            <a:xfrm>
              <a:off x="6256638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73">
              <a:extLst>
                <a:ext uri="{FF2B5EF4-FFF2-40B4-BE49-F238E27FC236}">
                  <a16:creationId xmlns:a16="http://schemas.microsoft.com/office/drawing/2014/main" id="{B7FA199C-A982-7EED-CEDB-B7496E046602}"/>
                </a:ext>
              </a:extLst>
            </p:cNvPr>
            <p:cNvSpPr/>
            <p:nvPr/>
          </p:nvSpPr>
          <p:spPr>
            <a:xfrm>
              <a:off x="7171037" y="1946904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74">
              <a:extLst>
                <a:ext uri="{FF2B5EF4-FFF2-40B4-BE49-F238E27FC236}">
                  <a16:creationId xmlns:a16="http://schemas.microsoft.com/office/drawing/2014/main" id="{AE935F3D-74A3-7285-441F-04FE2777296D}"/>
                </a:ext>
              </a:extLst>
            </p:cNvPr>
            <p:cNvSpPr/>
            <p:nvPr/>
          </p:nvSpPr>
          <p:spPr>
            <a:xfrm>
              <a:off x="8085436" y="1946903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75">
              <a:extLst>
                <a:ext uri="{FF2B5EF4-FFF2-40B4-BE49-F238E27FC236}">
                  <a16:creationId xmlns:a16="http://schemas.microsoft.com/office/drawing/2014/main" id="{0FBBDC2B-A9A8-3A6B-53A5-695091E739B3}"/>
                </a:ext>
              </a:extLst>
            </p:cNvPr>
            <p:cNvSpPr/>
            <p:nvPr/>
          </p:nvSpPr>
          <p:spPr>
            <a:xfrm>
              <a:off x="8999835" y="1946902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76">
              <a:extLst>
                <a:ext uri="{FF2B5EF4-FFF2-40B4-BE49-F238E27FC236}">
                  <a16:creationId xmlns:a16="http://schemas.microsoft.com/office/drawing/2014/main" id="{90F275AF-99FB-02B6-0BA1-0A827262340A}"/>
                </a:ext>
              </a:extLst>
            </p:cNvPr>
            <p:cNvSpPr/>
            <p:nvPr/>
          </p:nvSpPr>
          <p:spPr>
            <a:xfrm>
              <a:off x="9914234" y="1946901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77">
              <a:extLst>
                <a:ext uri="{FF2B5EF4-FFF2-40B4-BE49-F238E27FC236}">
                  <a16:creationId xmlns:a16="http://schemas.microsoft.com/office/drawing/2014/main" id="{2DD1DC2F-835A-102B-9F0E-6508BF1A3526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878830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78">
              <a:extLst>
                <a:ext uri="{FF2B5EF4-FFF2-40B4-BE49-F238E27FC236}">
                  <a16:creationId xmlns:a16="http://schemas.microsoft.com/office/drawing/2014/main" id="{CA4208BA-366C-892C-B8B9-06F1AD8535D0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793229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79">
              <a:extLst>
                <a:ext uri="{FF2B5EF4-FFF2-40B4-BE49-F238E27FC236}">
                  <a16:creationId xmlns:a16="http://schemas.microsoft.com/office/drawing/2014/main" id="{B63A7EFC-8047-43B5-8129-6B308BAA7F1C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3707628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80">
              <a:extLst>
                <a:ext uri="{FF2B5EF4-FFF2-40B4-BE49-F238E27FC236}">
                  <a16:creationId xmlns:a16="http://schemas.microsoft.com/office/drawing/2014/main" id="{93507E64-23D2-3A87-9F4C-574E7C0764F0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622027" y="2040312"/>
              <a:ext cx="720212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81">
              <a:extLst>
                <a:ext uri="{FF2B5EF4-FFF2-40B4-BE49-F238E27FC236}">
                  <a16:creationId xmlns:a16="http://schemas.microsoft.com/office/drawing/2014/main" id="{D30BC0AC-C4C2-7AF1-8A97-64B94AD0F4B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536426" y="2040312"/>
              <a:ext cx="720212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82">
              <a:extLst>
                <a:ext uri="{FF2B5EF4-FFF2-40B4-BE49-F238E27FC236}">
                  <a16:creationId xmlns:a16="http://schemas.microsoft.com/office/drawing/2014/main" id="{5C2B80FB-B15E-1C11-190C-18744713FFBD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 flipV="1">
              <a:off x="6450825" y="2040311"/>
              <a:ext cx="720212" cy="1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83">
              <a:extLst>
                <a:ext uri="{FF2B5EF4-FFF2-40B4-BE49-F238E27FC236}">
                  <a16:creationId xmlns:a16="http://schemas.microsoft.com/office/drawing/2014/main" id="{537288E1-FF2C-ABF7-8879-9CB244372346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>
            <a:xfrm flipV="1">
              <a:off x="7365224" y="2040310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84">
              <a:extLst>
                <a:ext uri="{FF2B5EF4-FFF2-40B4-BE49-F238E27FC236}">
                  <a16:creationId xmlns:a16="http://schemas.microsoft.com/office/drawing/2014/main" id="{FB64F789-04CA-13FE-E6AF-2EE16FF22EB4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 flipV="1">
              <a:off x="8279623" y="2040309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85">
              <a:extLst>
                <a:ext uri="{FF2B5EF4-FFF2-40B4-BE49-F238E27FC236}">
                  <a16:creationId xmlns:a16="http://schemas.microsoft.com/office/drawing/2014/main" id="{B2E5A3AE-6D3A-4749-F8A1-90D8BD8FBD49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9194022" y="2040308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Geschweifte Klammer links 86">
              <a:extLst>
                <a:ext uri="{FF2B5EF4-FFF2-40B4-BE49-F238E27FC236}">
                  <a16:creationId xmlns:a16="http://schemas.microsoft.com/office/drawing/2014/main" id="{492C5F96-27A3-38DD-689A-E376EF6ABBAD}"/>
                </a:ext>
              </a:extLst>
            </p:cNvPr>
            <p:cNvSpPr/>
            <p:nvPr/>
          </p:nvSpPr>
          <p:spPr>
            <a:xfrm rot="16200000" flipV="1">
              <a:off x="2929400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eschweifte Klammer links 87">
              <a:extLst>
                <a:ext uri="{FF2B5EF4-FFF2-40B4-BE49-F238E27FC236}">
                  <a16:creationId xmlns:a16="http://schemas.microsoft.com/office/drawing/2014/main" id="{DF279D1E-97A5-9623-8B62-6FC8A74B65A5}"/>
                </a:ext>
              </a:extLst>
            </p:cNvPr>
            <p:cNvSpPr/>
            <p:nvPr/>
          </p:nvSpPr>
          <p:spPr>
            <a:xfrm rot="16200000" flipV="1">
              <a:off x="5769691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Geschweifte Klammer links 88">
              <a:extLst>
                <a:ext uri="{FF2B5EF4-FFF2-40B4-BE49-F238E27FC236}">
                  <a16:creationId xmlns:a16="http://schemas.microsoft.com/office/drawing/2014/main" id="{90D17169-2AE8-3F92-8F07-71B36004C674}"/>
                </a:ext>
              </a:extLst>
            </p:cNvPr>
            <p:cNvSpPr/>
            <p:nvPr/>
          </p:nvSpPr>
          <p:spPr>
            <a:xfrm rot="16200000" flipV="1">
              <a:off x="8621042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89">
              <a:extLst>
                <a:ext uri="{FF2B5EF4-FFF2-40B4-BE49-F238E27FC236}">
                  <a16:creationId xmlns:a16="http://schemas.microsoft.com/office/drawing/2014/main" id="{C33A47C6-ECFB-7D68-9CA2-3D37F7A9F681}"/>
                </a:ext>
              </a:extLst>
            </p:cNvPr>
            <p:cNvSpPr txBox="1"/>
            <p:nvPr/>
          </p:nvSpPr>
          <p:spPr>
            <a:xfrm>
              <a:off x="2599042" y="3071885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7" name="Textfeld 90">
              <a:extLst>
                <a:ext uri="{FF2B5EF4-FFF2-40B4-BE49-F238E27FC236}">
                  <a16:creationId xmlns:a16="http://schemas.microsoft.com/office/drawing/2014/main" id="{F4D1CBEC-0BA1-F528-8409-6151EA1F6EFE}"/>
                </a:ext>
              </a:extLst>
            </p:cNvPr>
            <p:cNvSpPr txBox="1"/>
            <p:nvPr/>
          </p:nvSpPr>
          <p:spPr>
            <a:xfrm>
              <a:off x="5453781" y="3049314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8" name="Textfeld 91">
              <a:extLst>
                <a:ext uri="{FF2B5EF4-FFF2-40B4-BE49-F238E27FC236}">
                  <a16:creationId xmlns:a16="http://schemas.microsoft.com/office/drawing/2014/main" id="{40B691A4-BF2F-E2BC-BDF5-81C2AA2D9FC4}"/>
                </a:ext>
              </a:extLst>
            </p:cNvPr>
            <p:cNvSpPr txBox="1"/>
            <p:nvPr/>
          </p:nvSpPr>
          <p:spPr>
            <a:xfrm>
              <a:off x="8350147" y="3049314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9" name="Textfeld 92">
              <a:extLst>
                <a:ext uri="{FF2B5EF4-FFF2-40B4-BE49-F238E27FC236}">
                  <a16:creationId xmlns:a16="http://schemas.microsoft.com/office/drawing/2014/main" id="{779CDB94-955A-3B51-DE4F-CD8ADE2A5A8D}"/>
                </a:ext>
              </a:extLst>
            </p:cNvPr>
            <p:cNvSpPr txBox="1"/>
            <p:nvPr/>
          </p:nvSpPr>
          <p:spPr>
            <a:xfrm>
              <a:off x="4077566" y="3500293"/>
              <a:ext cx="78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switch</a:t>
              </a:r>
              <a:endParaRPr lang="de-DE"/>
            </a:p>
          </p:txBody>
        </p:sp>
        <p:cxnSp>
          <p:nvCxnSpPr>
            <p:cNvPr id="30" name="Gerade Verbindung mit Pfeil 93">
              <a:extLst>
                <a:ext uri="{FF2B5EF4-FFF2-40B4-BE49-F238E27FC236}">
                  <a16:creationId xmlns:a16="http://schemas.microsoft.com/office/drawing/2014/main" id="{8EE0DA26-F1CD-1CBD-210E-6D2A021FB9FB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4470077" y="2703934"/>
              <a:ext cx="1" cy="79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feld 94">
              <a:extLst>
                <a:ext uri="{FF2B5EF4-FFF2-40B4-BE49-F238E27FC236}">
                  <a16:creationId xmlns:a16="http://schemas.microsoft.com/office/drawing/2014/main" id="{20401F99-6EDD-1B19-D62A-FC6B909D41E1}"/>
                </a:ext>
              </a:extLst>
            </p:cNvPr>
            <p:cNvSpPr txBox="1"/>
            <p:nvPr/>
          </p:nvSpPr>
          <p:spPr>
            <a:xfrm>
              <a:off x="6952202" y="3467672"/>
              <a:ext cx="78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switch</a:t>
              </a:r>
              <a:endParaRPr lang="de-DE"/>
            </a:p>
          </p:txBody>
        </p:sp>
        <p:cxnSp>
          <p:nvCxnSpPr>
            <p:cNvPr id="32" name="Gerade Verbindung mit Pfeil 95">
              <a:extLst>
                <a:ext uri="{FF2B5EF4-FFF2-40B4-BE49-F238E27FC236}">
                  <a16:creationId xmlns:a16="http://schemas.microsoft.com/office/drawing/2014/main" id="{DABAC298-13F4-B38D-6BD7-D15AF502D917}"/>
                </a:ext>
              </a:extLst>
            </p:cNvPr>
            <p:cNvCxnSpPr/>
            <p:nvPr/>
          </p:nvCxnSpPr>
          <p:spPr>
            <a:xfrm flipH="1" flipV="1">
              <a:off x="7334881" y="2671313"/>
              <a:ext cx="1" cy="79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C9F7B7-1E57-5704-AED9-5AB30E193EE9}"/>
                  </a:ext>
                </a:extLst>
              </p:cNvPr>
              <p:cNvSpPr txBox="1"/>
              <p:nvPr/>
            </p:nvSpPr>
            <p:spPr>
              <a:xfrm>
                <a:off x="2873332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C9F7B7-1E57-5704-AED9-5AB30E19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32" y="1630977"/>
                <a:ext cx="47314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B0731C9-9367-D8B9-6FCA-23083527E5B8}"/>
                  </a:ext>
                </a:extLst>
              </p:cNvPr>
              <p:cNvSpPr txBox="1"/>
              <p:nvPr/>
            </p:nvSpPr>
            <p:spPr>
              <a:xfrm>
                <a:off x="1939128" y="1630977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B0731C9-9367-D8B9-6FCA-23083527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28" y="1630977"/>
                <a:ext cx="4678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3E5B459-90E6-29A0-2538-132F4B94613D}"/>
                  </a:ext>
                </a:extLst>
              </p:cNvPr>
              <p:cNvSpPr txBox="1"/>
              <p:nvPr/>
            </p:nvSpPr>
            <p:spPr>
              <a:xfrm>
                <a:off x="3832777" y="1660833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3E5B459-90E6-29A0-2538-132F4B9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777" y="1660833"/>
                <a:ext cx="4731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DFEB7-DC13-3586-BD2C-22ADB087DB9E}"/>
                  </a:ext>
                </a:extLst>
              </p:cNvPr>
              <p:cNvSpPr txBox="1"/>
              <p:nvPr/>
            </p:nvSpPr>
            <p:spPr>
              <a:xfrm>
                <a:off x="9283132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DFEB7-DC13-3586-BD2C-22ADB087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32" y="1630977"/>
                <a:ext cx="4731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40AB0B-2BD4-88F7-DE60-A5EA49176877}"/>
                  </a:ext>
                </a:extLst>
              </p:cNvPr>
              <p:cNvSpPr txBox="1"/>
              <p:nvPr/>
            </p:nvSpPr>
            <p:spPr>
              <a:xfrm>
                <a:off x="7503315" y="1638354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40AB0B-2BD4-88F7-DE60-A5EA4917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15" y="1638354"/>
                <a:ext cx="473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643FD5-ACEA-4FD2-35FF-4535330C7E96}"/>
                  </a:ext>
                </a:extLst>
              </p:cNvPr>
              <p:cNvSpPr txBox="1"/>
              <p:nvPr/>
            </p:nvSpPr>
            <p:spPr>
              <a:xfrm>
                <a:off x="8405819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643FD5-ACEA-4FD2-35FF-4535330C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819" y="1630977"/>
                <a:ext cx="473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14C52-0D37-C4BA-18CF-C0DD1240D4EB}"/>
                  </a:ext>
                </a:extLst>
              </p:cNvPr>
              <p:cNvSpPr txBox="1"/>
              <p:nvPr/>
            </p:nvSpPr>
            <p:spPr>
              <a:xfrm>
                <a:off x="5676025" y="1630352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14C52-0D37-C4BA-18CF-C0DD1240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025" y="1630352"/>
                <a:ext cx="4731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CEDB2B-0897-FF4D-DE25-1DBE427E0BA2}"/>
                  </a:ext>
                </a:extLst>
              </p:cNvPr>
              <p:cNvSpPr txBox="1"/>
              <p:nvPr/>
            </p:nvSpPr>
            <p:spPr>
              <a:xfrm>
                <a:off x="4741821" y="1630352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CEDB2B-0897-FF4D-DE25-1DBE427E0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21" y="1630352"/>
                <a:ext cx="4678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94837E-1006-E57D-B861-C2DDE380711F}"/>
                  </a:ext>
                </a:extLst>
              </p:cNvPr>
              <p:cNvSpPr txBox="1"/>
              <p:nvPr/>
            </p:nvSpPr>
            <p:spPr>
              <a:xfrm>
                <a:off x="6635470" y="1660208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94837E-1006-E57D-B861-C2DDE3807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70" y="1660208"/>
                <a:ext cx="4731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EAC67E73-3CEA-3BD5-F625-ED87CE7C162C}"/>
              </a:ext>
            </a:extLst>
          </p:cNvPr>
          <p:cNvGrpSpPr/>
          <p:nvPr/>
        </p:nvGrpSpPr>
        <p:grpSpPr>
          <a:xfrm>
            <a:off x="4232197" y="4332298"/>
            <a:ext cx="5789628" cy="768713"/>
            <a:chOff x="4232197" y="4332298"/>
            <a:chExt cx="5789628" cy="76871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1E68D98-DF01-AC1E-312A-EABAC3CCCBFD}"/>
                </a:ext>
              </a:extLst>
            </p:cNvPr>
            <p:cNvCxnSpPr/>
            <p:nvPr/>
          </p:nvCxnSpPr>
          <p:spPr>
            <a:xfrm>
              <a:off x="4232197" y="5099440"/>
              <a:ext cx="28468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675F519-2154-0FA6-E5DE-76D0BB4C1700}"/>
                </a:ext>
              </a:extLst>
            </p:cNvPr>
            <p:cNvCxnSpPr/>
            <p:nvPr/>
          </p:nvCxnSpPr>
          <p:spPr>
            <a:xfrm>
              <a:off x="7174931" y="5101011"/>
              <a:ext cx="28468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73EB92C-611E-E5F9-7035-AF951BD0C3EA}"/>
                    </a:ext>
                  </a:extLst>
                </p:cNvPr>
                <p:cNvSpPr txBox="1"/>
                <p:nvPr/>
              </p:nvSpPr>
              <p:spPr>
                <a:xfrm>
                  <a:off x="4725229" y="4464770"/>
                  <a:ext cx="1860830" cy="576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2,2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73EB92C-611E-E5F9-7035-AF951BD0C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229" y="4464770"/>
                  <a:ext cx="1860830" cy="5762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4A272F9-A39C-E13E-6549-9A3C68B28748}"/>
                    </a:ext>
                  </a:extLst>
                </p:cNvPr>
                <p:cNvSpPr txBox="1"/>
                <p:nvPr/>
              </p:nvSpPr>
              <p:spPr>
                <a:xfrm>
                  <a:off x="7694419" y="4332298"/>
                  <a:ext cx="1793311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2,2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4A272F9-A39C-E13E-6549-9A3C68B28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419" y="4332298"/>
                  <a:ext cx="1793311" cy="7087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Left Brace 88">
            <a:extLst>
              <a:ext uri="{FF2B5EF4-FFF2-40B4-BE49-F238E27FC236}">
                <a16:creationId xmlns:a16="http://schemas.microsoft.com/office/drawing/2014/main" id="{2FF302E7-92A5-E835-D0A0-58B16E796A6C}"/>
              </a:ext>
            </a:extLst>
          </p:cNvPr>
          <p:cNvSpPr/>
          <p:nvPr/>
        </p:nvSpPr>
        <p:spPr>
          <a:xfrm rot="16200000">
            <a:off x="6881916" y="2752738"/>
            <a:ext cx="490194" cy="5789629"/>
          </a:xfrm>
          <a:prstGeom prst="leftBrace">
            <a:avLst>
              <a:gd name="adj1" fmla="val 4102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F102D30-9E7B-6B32-C8DF-5120EE2814FB}"/>
                  </a:ext>
                </a:extLst>
              </p:cNvPr>
              <p:cNvSpPr txBox="1"/>
              <p:nvPr/>
            </p:nvSpPr>
            <p:spPr>
              <a:xfrm>
                <a:off x="6792082" y="5892650"/>
                <a:ext cx="669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F102D30-9E7B-6B32-C8DF-5120EE281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2" y="5892650"/>
                <a:ext cx="6698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C38F-EF56-9FE2-3970-3D779A44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Reordering operations (threads)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792521-6325-A39E-7CCB-8957EF7EF80A}"/>
              </a:ext>
            </a:extLst>
          </p:cNvPr>
          <p:cNvGrpSpPr/>
          <p:nvPr/>
        </p:nvGrpSpPr>
        <p:grpSpPr>
          <a:xfrm>
            <a:off x="1684642" y="1946901"/>
            <a:ext cx="8434839" cy="1922724"/>
            <a:chOff x="1684642" y="1946901"/>
            <a:chExt cx="8434839" cy="1922724"/>
          </a:xfrm>
        </p:grpSpPr>
        <p:sp>
          <p:nvSpPr>
            <p:cNvPr id="4" name="Ellipse 67">
              <a:extLst>
                <a:ext uri="{FF2B5EF4-FFF2-40B4-BE49-F238E27FC236}">
                  <a16:creationId xmlns:a16="http://schemas.microsoft.com/office/drawing/2014/main" id="{4BFC27E3-3D05-A389-2795-8CD6DA5AF18C}"/>
                </a:ext>
              </a:extLst>
            </p:cNvPr>
            <p:cNvSpPr/>
            <p:nvPr/>
          </p:nvSpPr>
          <p:spPr>
            <a:xfrm>
              <a:off x="1684643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68">
              <a:extLst>
                <a:ext uri="{FF2B5EF4-FFF2-40B4-BE49-F238E27FC236}">
                  <a16:creationId xmlns:a16="http://schemas.microsoft.com/office/drawing/2014/main" id="{501FF12B-869F-03F7-FEF9-0E22B12C22BF}"/>
                </a:ext>
              </a:extLst>
            </p:cNvPr>
            <p:cNvSpPr/>
            <p:nvPr/>
          </p:nvSpPr>
          <p:spPr>
            <a:xfrm>
              <a:off x="2599042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69">
              <a:extLst>
                <a:ext uri="{FF2B5EF4-FFF2-40B4-BE49-F238E27FC236}">
                  <a16:creationId xmlns:a16="http://schemas.microsoft.com/office/drawing/2014/main" id="{37C1BAF4-EBFC-CE09-DECD-E1CA4E480761}"/>
                </a:ext>
              </a:extLst>
            </p:cNvPr>
            <p:cNvSpPr/>
            <p:nvPr/>
          </p:nvSpPr>
          <p:spPr>
            <a:xfrm>
              <a:off x="3513441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70">
              <a:extLst>
                <a:ext uri="{FF2B5EF4-FFF2-40B4-BE49-F238E27FC236}">
                  <a16:creationId xmlns:a16="http://schemas.microsoft.com/office/drawing/2014/main" id="{56F7D78E-A475-BFD4-3E09-B654DDB1DA95}"/>
                </a:ext>
              </a:extLst>
            </p:cNvPr>
            <p:cNvSpPr/>
            <p:nvPr/>
          </p:nvSpPr>
          <p:spPr>
            <a:xfrm>
              <a:off x="4427840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1">
              <a:extLst>
                <a:ext uri="{FF2B5EF4-FFF2-40B4-BE49-F238E27FC236}">
                  <a16:creationId xmlns:a16="http://schemas.microsoft.com/office/drawing/2014/main" id="{30B697E4-4552-207D-37AD-9CE604953E0B}"/>
                </a:ext>
              </a:extLst>
            </p:cNvPr>
            <p:cNvSpPr/>
            <p:nvPr/>
          </p:nvSpPr>
          <p:spPr>
            <a:xfrm>
              <a:off x="5342239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72">
              <a:extLst>
                <a:ext uri="{FF2B5EF4-FFF2-40B4-BE49-F238E27FC236}">
                  <a16:creationId xmlns:a16="http://schemas.microsoft.com/office/drawing/2014/main" id="{EE4936FC-2A41-4651-9FA1-CFDCE0E2D0DA}"/>
                </a:ext>
              </a:extLst>
            </p:cNvPr>
            <p:cNvSpPr/>
            <p:nvPr/>
          </p:nvSpPr>
          <p:spPr>
            <a:xfrm>
              <a:off x="6256638" y="1946905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73">
              <a:extLst>
                <a:ext uri="{FF2B5EF4-FFF2-40B4-BE49-F238E27FC236}">
                  <a16:creationId xmlns:a16="http://schemas.microsoft.com/office/drawing/2014/main" id="{B7FA199C-A982-7EED-CEDB-B7496E046602}"/>
                </a:ext>
              </a:extLst>
            </p:cNvPr>
            <p:cNvSpPr/>
            <p:nvPr/>
          </p:nvSpPr>
          <p:spPr>
            <a:xfrm>
              <a:off x="7171037" y="1946904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74">
              <a:extLst>
                <a:ext uri="{FF2B5EF4-FFF2-40B4-BE49-F238E27FC236}">
                  <a16:creationId xmlns:a16="http://schemas.microsoft.com/office/drawing/2014/main" id="{AE935F3D-74A3-7285-441F-04FE2777296D}"/>
                </a:ext>
              </a:extLst>
            </p:cNvPr>
            <p:cNvSpPr/>
            <p:nvPr/>
          </p:nvSpPr>
          <p:spPr>
            <a:xfrm>
              <a:off x="8085436" y="1946903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75">
              <a:extLst>
                <a:ext uri="{FF2B5EF4-FFF2-40B4-BE49-F238E27FC236}">
                  <a16:creationId xmlns:a16="http://schemas.microsoft.com/office/drawing/2014/main" id="{0FBBDC2B-A9A8-3A6B-53A5-695091E739B3}"/>
                </a:ext>
              </a:extLst>
            </p:cNvPr>
            <p:cNvSpPr/>
            <p:nvPr/>
          </p:nvSpPr>
          <p:spPr>
            <a:xfrm>
              <a:off x="8999835" y="1946902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76">
              <a:extLst>
                <a:ext uri="{FF2B5EF4-FFF2-40B4-BE49-F238E27FC236}">
                  <a16:creationId xmlns:a16="http://schemas.microsoft.com/office/drawing/2014/main" id="{90F275AF-99FB-02B6-0BA1-0A827262340A}"/>
                </a:ext>
              </a:extLst>
            </p:cNvPr>
            <p:cNvSpPr/>
            <p:nvPr/>
          </p:nvSpPr>
          <p:spPr>
            <a:xfrm>
              <a:off x="9914234" y="1946901"/>
              <a:ext cx="194187" cy="186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77">
              <a:extLst>
                <a:ext uri="{FF2B5EF4-FFF2-40B4-BE49-F238E27FC236}">
                  <a16:creationId xmlns:a16="http://schemas.microsoft.com/office/drawing/2014/main" id="{2DD1DC2F-835A-102B-9F0E-6508BF1A3526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878830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78">
              <a:extLst>
                <a:ext uri="{FF2B5EF4-FFF2-40B4-BE49-F238E27FC236}">
                  <a16:creationId xmlns:a16="http://schemas.microsoft.com/office/drawing/2014/main" id="{CA4208BA-366C-892C-B8B9-06F1AD8535D0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793229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79">
              <a:extLst>
                <a:ext uri="{FF2B5EF4-FFF2-40B4-BE49-F238E27FC236}">
                  <a16:creationId xmlns:a16="http://schemas.microsoft.com/office/drawing/2014/main" id="{B63A7EFC-8047-43B5-8129-6B308BAA7F1C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3707628" y="2040312"/>
              <a:ext cx="7202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80">
              <a:extLst>
                <a:ext uri="{FF2B5EF4-FFF2-40B4-BE49-F238E27FC236}">
                  <a16:creationId xmlns:a16="http://schemas.microsoft.com/office/drawing/2014/main" id="{93507E64-23D2-3A87-9F4C-574E7C0764F0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622027" y="2040312"/>
              <a:ext cx="720212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81">
              <a:extLst>
                <a:ext uri="{FF2B5EF4-FFF2-40B4-BE49-F238E27FC236}">
                  <a16:creationId xmlns:a16="http://schemas.microsoft.com/office/drawing/2014/main" id="{D30BC0AC-C4C2-7AF1-8A97-64B94AD0F4B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5536426" y="2040312"/>
              <a:ext cx="720212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82">
              <a:extLst>
                <a:ext uri="{FF2B5EF4-FFF2-40B4-BE49-F238E27FC236}">
                  <a16:creationId xmlns:a16="http://schemas.microsoft.com/office/drawing/2014/main" id="{5C2B80FB-B15E-1C11-190C-18744713FFBD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 flipV="1">
              <a:off x="6450825" y="2040311"/>
              <a:ext cx="720212" cy="1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83">
              <a:extLst>
                <a:ext uri="{FF2B5EF4-FFF2-40B4-BE49-F238E27FC236}">
                  <a16:creationId xmlns:a16="http://schemas.microsoft.com/office/drawing/2014/main" id="{537288E1-FF2C-ABF7-8879-9CB244372346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>
            <a:xfrm flipV="1">
              <a:off x="7365224" y="2040310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84">
              <a:extLst>
                <a:ext uri="{FF2B5EF4-FFF2-40B4-BE49-F238E27FC236}">
                  <a16:creationId xmlns:a16="http://schemas.microsoft.com/office/drawing/2014/main" id="{FB64F789-04CA-13FE-E6AF-2EE16FF22EB4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 flipV="1">
              <a:off x="8279623" y="2040309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85">
              <a:extLst>
                <a:ext uri="{FF2B5EF4-FFF2-40B4-BE49-F238E27FC236}">
                  <a16:creationId xmlns:a16="http://schemas.microsoft.com/office/drawing/2014/main" id="{B2E5A3AE-6D3A-4749-F8A1-90D8BD8FBD49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9194022" y="2040308"/>
              <a:ext cx="720212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Geschweifte Klammer links 86">
              <a:extLst>
                <a:ext uri="{FF2B5EF4-FFF2-40B4-BE49-F238E27FC236}">
                  <a16:creationId xmlns:a16="http://schemas.microsoft.com/office/drawing/2014/main" id="{492C5F96-27A3-38DD-689A-E376EF6ABBAD}"/>
                </a:ext>
              </a:extLst>
            </p:cNvPr>
            <p:cNvSpPr/>
            <p:nvPr/>
          </p:nvSpPr>
          <p:spPr>
            <a:xfrm rot="16200000" flipV="1">
              <a:off x="2929400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eschweifte Klammer links 87">
              <a:extLst>
                <a:ext uri="{FF2B5EF4-FFF2-40B4-BE49-F238E27FC236}">
                  <a16:creationId xmlns:a16="http://schemas.microsoft.com/office/drawing/2014/main" id="{DF279D1E-97A5-9623-8B62-6FC8A74B65A5}"/>
                </a:ext>
              </a:extLst>
            </p:cNvPr>
            <p:cNvSpPr/>
            <p:nvPr/>
          </p:nvSpPr>
          <p:spPr>
            <a:xfrm rot="16200000" flipV="1">
              <a:off x="5769691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Geschweifte Klammer links 88">
              <a:extLst>
                <a:ext uri="{FF2B5EF4-FFF2-40B4-BE49-F238E27FC236}">
                  <a16:creationId xmlns:a16="http://schemas.microsoft.com/office/drawing/2014/main" id="{90D17169-2AE8-3F92-8F07-71B36004C674}"/>
                </a:ext>
              </a:extLst>
            </p:cNvPr>
            <p:cNvSpPr/>
            <p:nvPr/>
          </p:nvSpPr>
          <p:spPr>
            <a:xfrm rot="16200000" flipV="1">
              <a:off x="8621042" y="1323536"/>
              <a:ext cx="253681" cy="27431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89">
              <a:extLst>
                <a:ext uri="{FF2B5EF4-FFF2-40B4-BE49-F238E27FC236}">
                  <a16:creationId xmlns:a16="http://schemas.microsoft.com/office/drawing/2014/main" id="{C33A47C6-ECFB-7D68-9CA2-3D37F7A9F681}"/>
                </a:ext>
              </a:extLst>
            </p:cNvPr>
            <p:cNvSpPr txBox="1"/>
            <p:nvPr/>
          </p:nvSpPr>
          <p:spPr>
            <a:xfrm>
              <a:off x="2599042" y="3071885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7" name="Textfeld 90">
              <a:extLst>
                <a:ext uri="{FF2B5EF4-FFF2-40B4-BE49-F238E27FC236}">
                  <a16:creationId xmlns:a16="http://schemas.microsoft.com/office/drawing/2014/main" id="{F4D1CBEC-0BA1-F528-8409-6151EA1F6EFE}"/>
                </a:ext>
              </a:extLst>
            </p:cNvPr>
            <p:cNvSpPr txBox="1"/>
            <p:nvPr/>
          </p:nvSpPr>
          <p:spPr>
            <a:xfrm>
              <a:off x="5453781" y="3049314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8" name="Textfeld 91">
              <a:extLst>
                <a:ext uri="{FF2B5EF4-FFF2-40B4-BE49-F238E27FC236}">
                  <a16:creationId xmlns:a16="http://schemas.microsoft.com/office/drawing/2014/main" id="{40B691A4-BF2F-E2BC-BDF5-81C2AA2D9FC4}"/>
                </a:ext>
              </a:extLst>
            </p:cNvPr>
            <p:cNvSpPr txBox="1"/>
            <p:nvPr/>
          </p:nvSpPr>
          <p:spPr>
            <a:xfrm>
              <a:off x="8350147" y="3049314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context</a:t>
              </a:r>
              <a:endParaRPr lang="de-DE"/>
            </a:p>
          </p:txBody>
        </p:sp>
        <p:sp>
          <p:nvSpPr>
            <p:cNvPr id="29" name="Textfeld 92">
              <a:extLst>
                <a:ext uri="{FF2B5EF4-FFF2-40B4-BE49-F238E27FC236}">
                  <a16:creationId xmlns:a16="http://schemas.microsoft.com/office/drawing/2014/main" id="{779CDB94-955A-3B51-DE4F-CD8ADE2A5A8D}"/>
                </a:ext>
              </a:extLst>
            </p:cNvPr>
            <p:cNvSpPr txBox="1"/>
            <p:nvPr/>
          </p:nvSpPr>
          <p:spPr>
            <a:xfrm>
              <a:off x="4077566" y="3500293"/>
              <a:ext cx="78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switch</a:t>
              </a:r>
              <a:endParaRPr lang="de-DE"/>
            </a:p>
          </p:txBody>
        </p:sp>
        <p:cxnSp>
          <p:nvCxnSpPr>
            <p:cNvPr id="30" name="Gerade Verbindung mit Pfeil 93">
              <a:extLst>
                <a:ext uri="{FF2B5EF4-FFF2-40B4-BE49-F238E27FC236}">
                  <a16:creationId xmlns:a16="http://schemas.microsoft.com/office/drawing/2014/main" id="{8EE0DA26-F1CD-1CBD-210E-6D2A021FB9FB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4470077" y="2703934"/>
              <a:ext cx="1" cy="79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feld 94">
              <a:extLst>
                <a:ext uri="{FF2B5EF4-FFF2-40B4-BE49-F238E27FC236}">
                  <a16:creationId xmlns:a16="http://schemas.microsoft.com/office/drawing/2014/main" id="{20401F99-6EDD-1B19-D62A-FC6B909D41E1}"/>
                </a:ext>
              </a:extLst>
            </p:cNvPr>
            <p:cNvSpPr txBox="1"/>
            <p:nvPr/>
          </p:nvSpPr>
          <p:spPr>
            <a:xfrm>
              <a:off x="6952202" y="3467672"/>
              <a:ext cx="78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/>
                <a:t>switch</a:t>
              </a:r>
              <a:endParaRPr lang="de-DE"/>
            </a:p>
          </p:txBody>
        </p:sp>
        <p:cxnSp>
          <p:nvCxnSpPr>
            <p:cNvPr id="32" name="Gerade Verbindung mit Pfeil 95">
              <a:extLst>
                <a:ext uri="{FF2B5EF4-FFF2-40B4-BE49-F238E27FC236}">
                  <a16:creationId xmlns:a16="http://schemas.microsoft.com/office/drawing/2014/main" id="{DABAC298-13F4-B38D-6BD7-D15AF502D917}"/>
                </a:ext>
              </a:extLst>
            </p:cNvPr>
            <p:cNvCxnSpPr/>
            <p:nvPr/>
          </p:nvCxnSpPr>
          <p:spPr>
            <a:xfrm flipH="1" flipV="1">
              <a:off x="7334881" y="2671313"/>
              <a:ext cx="1" cy="79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C9F7B7-1E57-5704-AED9-5AB30E193EE9}"/>
                  </a:ext>
                </a:extLst>
              </p:cNvPr>
              <p:cNvSpPr txBox="1"/>
              <p:nvPr/>
            </p:nvSpPr>
            <p:spPr>
              <a:xfrm>
                <a:off x="2873332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C9F7B7-1E57-5704-AED9-5AB30E19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32" y="1630977"/>
                <a:ext cx="47314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B0731C9-9367-D8B9-6FCA-23083527E5B8}"/>
                  </a:ext>
                </a:extLst>
              </p:cNvPr>
              <p:cNvSpPr txBox="1"/>
              <p:nvPr/>
            </p:nvSpPr>
            <p:spPr>
              <a:xfrm>
                <a:off x="1939128" y="1630977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B0731C9-9367-D8B9-6FCA-23083527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28" y="1630977"/>
                <a:ext cx="4678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3E5B459-90E6-29A0-2538-132F4B94613D}"/>
                  </a:ext>
                </a:extLst>
              </p:cNvPr>
              <p:cNvSpPr txBox="1"/>
              <p:nvPr/>
            </p:nvSpPr>
            <p:spPr>
              <a:xfrm>
                <a:off x="3832777" y="1660833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3E5B459-90E6-29A0-2538-132F4B9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777" y="1660833"/>
                <a:ext cx="4731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DFEB7-DC13-3586-BD2C-22ADB087DB9E}"/>
                  </a:ext>
                </a:extLst>
              </p:cNvPr>
              <p:cNvSpPr txBox="1"/>
              <p:nvPr/>
            </p:nvSpPr>
            <p:spPr>
              <a:xfrm>
                <a:off x="9283132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DFEB7-DC13-3586-BD2C-22ADB087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32" y="1630977"/>
                <a:ext cx="4731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40AB0B-2BD4-88F7-DE60-A5EA49176877}"/>
                  </a:ext>
                </a:extLst>
              </p:cNvPr>
              <p:cNvSpPr txBox="1"/>
              <p:nvPr/>
            </p:nvSpPr>
            <p:spPr>
              <a:xfrm>
                <a:off x="7503315" y="1638354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40AB0B-2BD4-88F7-DE60-A5EA4917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15" y="1638354"/>
                <a:ext cx="473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643FD5-ACEA-4FD2-35FF-4535330C7E96}"/>
                  </a:ext>
                </a:extLst>
              </p:cNvPr>
              <p:cNvSpPr txBox="1"/>
              <p:nvPr/>
            </p:nvSpPr>
            <p:spPr>
              <a:xfrm>
                <a:off x="8405819" y="1630977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643FD5-ACEA-4FD2-35FF-4535330C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819" y="1630977"/>
                <a:ext cx="473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14C52-0D37-C4BA-18CF-C0DD1240D4EB}"/>
                  </a:ext>
                </a:extLst>
              </p:cNvPr>
              <p:cNvSpPr txBox="1"/>
              <p:nvPr/>
            </p:nvSpPr>
            <p:spPr>
              <a:xfrm>
                <a:off x="5676025" y="1630352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14C52-0D37-C4BA-18CF-C0DD1240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025" y="1630352"/>
                <a:ext cx="4731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CEDB2B-0897-FF4D-DE25-1DBE427E0BA2}"/>
                  </a:ext>
                </a:extLst>
              </p:cNvPr>
              <p:cNvSpPr txBox="1"/>
              <p:nvPr/>
            </p:nvSpPr>
            <p:spPr>
              <a:xfrm>
                <a:off x="4741821" y="1630352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CEDB2B-0897-FF4D-DE25-1DBE427E0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21" y="1630352"/>
                <a:ext cx="4678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94837E-1006-E57D-B861-C2DDE380711F}"/>
                  </a:ext>
                </a:extLst>
              </p:cNvPr>
              <p:cNvSpPr txBox="1"/>
              <p:nvPr/>
            </p:nvSpPr>
            <p:spPr>
              <a:xfrm>
                <a:off x="6635470" y="1660208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94837E-1006-E57D-B861-C2DDE3807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70" y="1660208"/>
                <a:ext cx="4731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75DB0DD-781E-EA25-B312-6B7827F39B5C}"/>
              </a:ext>
            </a:extLst>
          </p:cNvPr>
          <p:cNvGrpSpPr/>
          <p:nvPr/>
        </p:nvGrpSpPr>
        <p:grpSpPr>
          <a:xfrm>
            <a:off x="1684642" y="4310608"/>
            <a:ext cx="8434839" cy="2245479"/>
            <a:chOff x="1684642" y="4310608"/>
            <a:chExt cx="8434839" cy="22454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29F5D47-C73A-6D72-83CA-92638B1BB31A}"/>
                </a:ext>
              </a:extLst>
            </p:cNvPr>
            <p:cNvGrpSpPr/>
            <p:nvPr/>
          </p:nvGrpSpPr>
          <p:grpSpPr>
            <a:xfrm>
              <a:off x="1684642" y="4665984"/>
              <a:ext cx="8434839" cy="1890103"/>
              <a:chOff x="1684642" y="1946901"/>
              <a:chExt cx="8434839" cy="1890103"/>
            </a:xfrm>
          </p:grpSpPr>
          <p:sp>
            <p:nvSpPr>
              <p:cNvPr id="35" name="Ellipse 67">
                <a:extLst>
                  <a:ext uri="{FF2B5EF4-FFF2-40B4-BE49-F238E27FC236}">
                    <a16:creationId xmlns:a16="http://schemas.microsoft.com/office/drawing/2014/main" id="{DD8DC6E1-CBFA-1D9B-594F-CB139CC197FF}"/>
                  </a:ext>
                </a:extLst>
              </p:cNvPr>
              <p:cNvSpPr/>
              <p:nvPr/>
            </p:nvSpPr>
            <p:spPr>
              <a:xfrm>
                <a:off x="1684643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68">
                <a:extLst>
                  <a:ext uri="{FF2B5EF4-FFF2-40B4-BE49-F238E27FC236}">
                    <a16:creationId xmlns:a16="http://schemas.microsoft.com/office/drawing/2014/main" id="{7166D565-8CA1-6AD3-9FF5-50F20387F186}"/>
                  </a:ext>
                </a:extLst>
              </p:cNvPr>
              <p:cNvSpPr/>
              <p:nvPr/>
            </p:nvSpPr>
            <p:spPr>
              <a:xfrm>
                <a:off x="2599042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69">
                <a:extLst>
                  <a:ext uri="{FF2B5EF4-FFF2-40B4-BE49-F238E27FC236}">
                    <a16:creationId xmlns:a16="http://schemas.microsoft.com/office/drawing/2014/main" id="{D53958C3-29B8-F8E7-FB6A-46C542DA5009}"/>
                  </a:ext>
                </a:extLst>
              </p:cNvPr>
              <p:cNvSpPr/>
              <p:nvPr/>
            </p:nvSpPr>
            <p:spPr>
              <a:xfrm>
                <a:off x="3513441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70">
                <a:extLst>
                  <a:ext uri="{FF2B5EF4-FFF2-40B4-BE49-F238E27FC236}">
                    <a16:creationId xmlns:a16="http://schemas.microsoft.com/office/drawing/2014/main" id="{0EF4FB26-1C8D-7AEC-8466-44FAFBFEB897}"/>
                  </a:ext>
                </a:extLst>
              </p:cNvPr>
              <p:cNvSpPr/>
              <p:nvPr/>
            </p:nvSpPr>
            <p:spPr>
              <a:xfrm>
                <a:off x="4427840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Ellipse 71">
                <a:extLst>
                  <a:ext uri="{FF2B5EF4-FFF2-40B4-BE49-F238E27FC236}">
                    <a16:creationId xmlns:a16="http://schemas.microsoft.com/office/drawing/2014/main" id="{4691959C-8D6B-1969-C01C-E710274A30E4}"/>
                  </a:ext>
                </a:extLst>
              </p:cNvPr>
              <p:cNvSpPr/>
              <p:nvPr/>
            </p:nvSpPr>
            <p:spPr>
              <a:xfrm>
                <a:off x="5342239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Ellipse 72">
                <a:extLst>
                  <a:ext uri="{FF2B5EF4-FFF2-40B4-BE49-F238E27FC236}">
                    <a16:creationId xmlns:a16="http://schemas.microsoft.com/office/drawing/2014/main" id="{86698395-C345-EC4E-AB68-E47069B89579}"/>
                  </a:ext>
                </a:extLst>
              </p:cNvPr>
              <p:cNvSpPr/>
              <p:nvPr/>
            </p:nvSpPr>
            <p:spPr>
              <a:xfrm>
                <a:off x="6256638" y="1946905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73">
                <a:extLst>
                  <a:ext uri="{FF2B5EF4-FFF2-40B4-BE49-F238E27FC236}">
                    <a16:creationId xmlns:a16="http://schemas.microsoft.com/office/drawing/2014/main" id="{C437073C-C80E-B9FC-841C-AE6302D4FFB5}"/>
                  </a:ext>
                </a:extLst>
              </p:cNvPr>
              <p:cNvSpPr/>
              <p:nvPr/>
            </p:nvSpPr>
            <p:spPr>
              <a:xfrm>
                <a:off x="7171037" y="1946904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74">
                <a:extLst>
                  <a:ext uri="{FF2B5EF4-FFF2-40B4-BE49-F238E27FC236}">
                    <a16:creationId xmlns:a16="http://schemas.microsoft.com/office/drawing/2014/main" id="{EA1780E9-DA9F-ADB1-2277-92AA65F60154}"/>
                  </a:ext>
                </a:extLst>
              </p:cNvPr>
              <p:cNvSpPr/>
              <p:nvPr/>
            </p:nvSpPr>
            <p:spPr>
              <a:xfrm>
                <a:off x="8085436" y="1946903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75">
                <a:extLst>
                  <a:ext uri="{FF2B5EF4-FFF2-40B4-BE49-F238E27FC236}">
                    <a16:creationId xmlns:a16="http://schemas.microsoft.com/office/drawing/2014/main" id="{28B333FB-5D00-DEE1-9738-09B1A9B54C60}"/>
                  </a:ext>
                </a:extLst>
              </p:cNvPr>
              <p:cNvSpPr/>
              <p:nvPr/>
            </p:nvSpPr>
            <p:spPr>
              <a:xfrm>
                <a:off x="8999835" y="1946902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76">
                <a:extLst>
                  <a:ext uri="{FF2B5EF4-FFF2-40B4-BE49-F238E27FC236}">
                    <a16:creationId xmlns:a16="http://schemas.microsoft.com/office/drawing/2014/main" id="{E00BCCB7-5A59-A823-6E9E-16AAB5148338}"/>
                  </a:ext>
                </a:extLst>
              </p:cNvPr>
              <p:cNvSpPr/>
              <p:nvPr/>
            </p:nvSpPr>
            <p:spPr>
              <a:xfrm>
                <a:off x="9914234" y="1946901"/>
                <a:ext cx="194187" cy="1868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5" name="Gerade Verbindung mit Pfeil 77">
                <a:extLst>
                  <a:ext uri="{FF2B5EF4-FFF2-40B4-BE49-F238E27FC236}">
                    <a16:creationId xmlns:a16="http://schemas.microsoft.com/office/drawing/2014/main" id="{321E59BE-6F16-83AD-C438-BB7525A4F94E}"/>
                  </a:ext>
                </a:extLst>
              </p:cNvPr>
              <p:cNvCxnSpPr>
                <a:stCxn id="35" idx="6"/>
                <a:endCxn id="36" idx="2"/>
              </p:cNvCxnSpPr>
              <p:nvPr/>
            </p:nvCxnSpPr>
            <p:spPr>
              <a:xfrm>
                <a:off x="1878830" y="2040312"/>
                <a:ext cx="72021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78">
                <a:extLst>
                  <a:ext uri="{FF2B5EF4-FFF2-40B4-BE49-F238E27FC236}">
                    <a16:creationId xmlns:a16="http://schemas.microsoft.com/office/drawing/2014/main" id="{5B37FA1E-202A-6E64-931D-E56243071C98}"/>
                  </a:ext>
                </a:extLst>
              </p:cNvPr>
              <p:cNvCxnSpPr>
                <a:stCxn id="36" idx="6"/>
                <a:endCxn id="37" idx="2"/>
              </p:cNvCxnSpPr>
              <p:nvPr/>
            </p:nvCxnSpPr>
            <p:spPr>
              <a:xfrm>
                <a:off x="2793229" y="2040312"/>
                <a:ext cx="72021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79">
                <a:extLst>
                  <a:ext uri="{FF2B5EF4-FFF2-40B4-BE49-F238E27FC236}">
                    <a16:creationId xmlns:a16="http://schemas.microsoft.com/office/drawing/2014/main" id="{7BFD8533-107D-706A-BF50-FE61A8492312}"/>
                  </a:ext>
                </a:extLst>
              </p:cNvPr>
              <p:cNvCxnSpPr>
                <a:stCxn id="37" idx="6"/>
                <a:endCxn id="38" idx="2"/>
              </p:cNvCxnSpPr>
              <p:nvPr/>
            </p:nvCxnSpPr>
            <p:spPr>
              <a:xfrm>
                <a:off x="3707628" y="2040312"/>
                <a:ext cx="72021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80">
                <a:extLst>
                  <a:ext uri="{FF2B5EF4-FFF2-40B4-BE49-F238E27FC236}">
                    <a16:creationId xmlns:a16="http://schemas.microsoft.com/office/drawing/2014/main" id="{F12599CC-202D-1EC6-15F6-8DB39AA78B83}"/>
                  </a:ext>
                </a:extLst>
              </p:cNvPr>
              <p:cNvCxnSpPr>
                <a:stCxn id="38" idx="6"/>
                <a:endCxn id="39" idx="2"/>
              </p:cNvCxnSpPr>
              <p:nvPr/>
            </p:nvCxnSpPr>
            <p:spPr>
              <a:xfrm>
                <a:off x="4622027" y="2040312"/>
                <a:ext cx="72021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81">
                <a:extLst>
                  <a:ext uri="{FF2B5EF4-FFF2-40B4-BE49-F238E27FC236}">
                    <a16:creationId xmlns:a16="http://schemas.microsoft.com/office/drawing/2014/main" id="{603FA601-2756-6D11-F3CA-CD82399F8BBE}"/>
                  </a:ext>
                </a:extLst>
              </p:cNvPr>
              <p:cNvCxnSpPr>
                <a:stCxn id="39" idx="6"/>
                <a:endCxn id="40" idx="2"/>
              </p:cNvCxnSpPr>
              <p:nvPr/>
            </p:nvCxnSpPr>
            <p:spPr>
              <a:xfrm>
                <a:off x="5536426" y="2040312"/>
                <a:ext cx="72021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82">
                <a:extLst>
                  <a:ext uri="{FF2B5EF4-FFF2-40B4-BE49-F238E27FC236}">
                    <a16:creationId xmlns:a16="http://schemas.microsoft.com/office/drawing/2014/main" id="{9BE78945-8B0C-A63D-2102-65217F30C6DD}"/>
                  </a:ext>
                </a:extLst>
              </p:cNvPr>
              <p:cNvCxnSpPr>
                <a:stCxn id="40" idx="6"/>
                <a:endCxn id="41" idx="2"/>
              </p:cNvCxnSpPr>
              <p:nvPr/>
            </p:nvCxnSpPr>
            <p:spPr>
              <a:xfrm flipV="1">
                <a:off x="6450825" y="2040311"/>
                <a:ext cx="72021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mit Pfeil 83">
                <a:extLst>
                  <a:ext uri="{FF2B5EF4-FFF2-40B4-BE49-F238E27FC236}">
                    <a16:creationId xmlns:a16="http://schemas.microsoft.com/office/drawing/2014/main" id="{8FE65541-962D-EE0C-4DE4-0CAA30F06A18}"/>
                  </a:ext>
                </a:extLst>
              </p:cNvPr>
              <p:cNvCxnSpPr>
                <a:stCxn id="41" idx="6"/>
                <a:endCxn id="42" idx="2"/>
              </p:cNvCxnSpPr>
              <p:nvPr/>
            </p:nvCxnSpPr>
            <p:spPr>
              <a:xfrm flipV="1">
                <a:off x="7365224" y="2040310"/>
                <a:ext cx="720212" cy="1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84">
                <a:extLst>
                  <a:ext uri="{FF2B5EF4-FFF2-40B4-BE49-F238E27FC236}">
                    <a16:creationId xmlns:a16="http://schemas.microsoft.com/office/drawing/2014/main" id="{4945AB47-8717-75E3-3B10-FDBBDCC759C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8279623" y="2040309"/>
                <a:ext cx="720212" cy="1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85">
                <a:extLst>
                  <a:ext uri="{FF2B5EF4-FFF2-40B4-BE49-F238E27FC236}">
                    <a16:creationId xmlns:a16="http://schemas.microsoft.com/office/drawing/2014/main" id="{FD041037-3041-4641-AE7D-1224E618A7D7}"/>
                  </a:ext>
                </a:extLst>
              </p:cNvPr>
              <p:cNvCxnSpPr>
                <a:stCxn id="43" idx="6"/>
                <a:endCxn id="44" idx="2"/>
              </p:cNvCxnSpPr>
              <p:nvPr/>
            </p:nvCxnSpPr>
            <p:spPr>
              <a:xfrm flipV="1">
                <a:off x="9194022" y="2040308"/>
                <a:ext cx="720212" cy="1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Geschweifte Klammer links 86">
                <a:extLst>
                  <a:ext uri="{FF2B5EF4-FFF2-40B4-BE49-F238E27FC236}">
                    <a16:creationId xmlns:a16="http://schemas.microsoft.com/office/drawing/2014/main" id="{06A04CB6-27D8-7A10-7A49-5E58E02552EC}"/>
                  </a:ext>
                </a:extLst>
              </p:cNvPr>
              <p:cNvSpPr/>
              <p:nvPr/>
            </p:nvSpPr>
            <p:spPr>
              <a:xfrm rot="16200000" flipV="1">
                <a:off x="2929400" y="1323536"/>
                <a:ext cx="253681" cy="274319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Geschweifte Klammer links 87">
                <a:extLst>
                  <a:ext uri="{FF2B5EF4-FFF2-40B4-BE49-F238E27FC236}">
                    <a16:creationId xmlns:a16="http://schemas.microsoft.com/office/drawing/2014/main" id="{3DF51C85-5317-03BE-462E-2D86920FFAA6}"/>
                  </a:ext>
                </a:extLst>
              </p:cNvPr>
              <p:cNvSpPr/>
              <p:nvPr/>
            </p:nvSpPr>
            <p:spPr>
              <a:xfrm rot="16200000" flipV="1">
                <a:off x="5769691" y="1323536"/>
                <a:ext cx="253681" cy="274319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Geschweifte Klammer links 88">
                <a:extLst>
                  <a:ext uri="{FF2B5EF4-FFF2-40B4-BE49-F238E27FC236}">
                    <a16:creationId xmlns:a16="http://schemas.microsoft.com/office/drawing/2014/main" id="{A5354E07-23D2-1DA8-DC48-78EBD3DE19A7}"/>
                  </a:ext>
                </a:extLst>
              </p:cNvPr>
              <p:cNvSpPr/>
              <p:nvPr/>
            </p:nvSpPr>
            <p:spPr>
              <a:xfrm rot="16200000" flipV="1">
                <a:off x="8621042" y="1323536"/>
                <a:ext cx="253681" cy="274319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Textfeld 89">
                <a:extLst>
                  <a:ext uri="{FF2B5EF4-FFF2-40B4-BE49-F238E27FC236}">
                    <a16:creationId xmlns:a16="http://schemas.microsoft.com/office/drawing/2014/main" id="{CE818E34-2655-8955-7C6B-5BAE082138E2}"/>
                  </a:ext>
                </a:extLst>
              </p:cNvPr>
              <p:cNvSpPr txBox="1"/>
              <p:nvPr/>
            </p:nvSpPr>
            <p:spPr>
              <a:xfrm>
                <a:off x="2599042" y="3071885"/>
                <a:ext cx="88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err="1"/>
                  <a:t>context</a:t>
                </a:r>
                <a:endParaRPr lang="de-DE"/>
              </a:p>
            </p:txBody>
          </p:sp>
          <p:sp>
            <p:nvSpPr>
              <p:cNvPr id="58" name="Textfeld 90">
                <a:extLst>
                  <a:ext uri="{FF2B5EF4-FFF2-40B4-BE49-F238E27FC236}">
                    <a16:creationId xmlns:a16="http://schemas.microsoft.com/office/drawing/2014/main" id="{318F391A-C453-FF89-C302-5B9B76B16B2E}"/>
                  </a:ext>
                </a:extLst>
              </p:cNvPr>
              <p:cNvSpPr txBox="1"/>
              <p:nvPr/>
            </p:nvSpPr>
            <p:spPr>
              <a:xfrm>
                <a:off x="5453781" y="3049314"/>
                <a:ext cx="88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err="1"/>
                  <a:t>context</a:t>
                </a:r>
                <a:endParaRPr lang="de-DE"/>
              </a:p>
            </p:txBody>
          </p:sp>
          <p:sp>
            <p:nvSpPr>
              <p:cNvPr id="59" name="Textfeld 91">
                <a:extLst>
                  <a:ext uri="{FF2B5EF4-FFF2-40B4-BE49-F238E27FC236}">
                    <a16:creationId xmlns:a16="http://schemas.microsoft.com/office/drawing/2014/main" id="{4C0DA21D-F245-480C-F381-2FDE95046D50}"/>
                  </a:ext>
                </a:extLst>
              </p:cNvPr>
              <p:cNvSpPr txBox="1"/>
              <p:nvPr/>
            </p:nvSpPr>
            <p:spPr>
              <a:xfrm>
                <a:off x="8350147" y="3049314"/>
                <a:ext cx="88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err="1"/>
                  <a:t>context</a:t>
                </a:r>
                <a:endParaRPr lang="de-DE"/>
              </a:p>
            </p:txBody>
          </p:sp>
          <p:sp>
            <p:nvSpPr>
              <p:cNvPr id="62" name="Textfeld 94">
                <a:extLst>
                  <a:ext uri="{FF2B5EF4-FFF2-40B4-BE49-F238E27FC236}">
                    <a16:creationId xmlns:a16="http://schemas.microsoft.com/office/drawing/2014/main" id="{234590FD-DDCB-FF5C-4958-BAA32843D574}"/>
                  </a:ext>
                </a:extLst>
              </p:cNvPr>
              <p:cNvSpPr txBox="1"/>
              <p:nvPr/>
            </p:nvSpPr>
            <p:spPr>
              <a:xfrm>
                <a:off x="6952202" y="3467672"/>
                <a:ext cx="1295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termination</a:t>
                </a:r>
              </a:p>
            </p:txBody>
          </p:sp>
          <p:cxnSp>
            <p:nvCxnSpPr>
              <p:cNvPr id="63" name="Gerade Verbindung mit Pfeil 95">
                <a:extLst>
                  <a:ext uri="{FF2B5EF4-FFF2-40B4-BE49-F238E27FC236}">
                    <a16:creationId xmlns:a16="http://schemas.microsoft.com/office/drawing/2014/main" id="{1E5FA30E-0570-02A4-A915-C5DFE7CF1CA6}"/>
                  </a:ext>
                </a:extLst>
              </p:cNvPr>
              <p:cNvCxnSpPr/>
              <p:nvPr/>
            </p:nvCxnSpPr>
            <p:spPr>
              <a:xfrm flipH="1" flipV="1">
                <a:off x="7334881" y="2671313"/>
                <a:ext cx="1" cy="796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A09224-54B5-1CBF-5C99-F59F951F10B4}"/>
                    </a:ext>
                  </a:extLst>
                </p:cNvPr>
                <p:cNvSpPr txBox="1"/>
                <p:nvPr/>
              </p:nvSpPr>
              <p:spPr>
                <a:xfrm>
                  <a:off x="2873332" y="4321044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A09224-54B5-1CBF-5C99-F59F951F1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332" y="4321044"/>
                  <a:ext cx="47314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8C9BE98-9CB5-47A5-281A-C64F4DC423AC}"/>
                    </a:ext>
                  </a:extLst>
                </p:cNvPr>
                <p:cNvSpPr txBox="1"/>
                <p:nvPr/>
              </p:nvSpPr>
              <p:spPr>
                <a:xfrm>
                  <a:off x="1939128" y="4321044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8C9BE98-9CB5-47A5-281A-C64F4DC42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128" y="4321044"/>
                  <a:ext cx="46782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C28B149-C9B7-13B9-4AF1-DAD766481C9F}"/>
                    </a:ext>
                  </a:extLst>
                </p:cNvPr>
                <p:cNvSpPr txBox="1"/>
                <p:nvPr/>
              </p:nvSpPr>
              <p:spPr>
                <a:xfrm>
                  <a:off x="3832777" y="4350900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C28B149-C9B7-13B9-4AF1-DAD766481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777" y="4350900"/>
                  <a:ext cx="4731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9A4BC1C-DF18-7E56-428A-73148B550EBB}"/>
                    </a:ext>
                  </a:extLst>
                </p:cNvPr>
                <p:cNvSpPr txBox="1"/>
                <p:nvPr/>
              </p:nvSpPr>
              <p:spPr>
                <a:xfrm>
                  <a:off x="6515041" y="4310608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9A4BC1C-DF18-7E56-428A-73148B550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041" y="4310608"/>
                  <a:ext cx="4731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1AA34F-6DCF-D4B6-069D-CCFD800EF278}"/>
                    </a:ext>
                  </a:extLst>
                </p:cNvPr>
                <p:cNvSpPr txBox="1"/>
                <p:nvPr/>
              </p:nvSpPr>
              <p:spPr>
                <a:xfrm>
                  <a:off x="4735224" y="4317985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1AA34F-6DCF-D4B6-069D-CCFD800EF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224" y="4317985"/>
                  <a:ext cx="47314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D7E9A1-6085-76EB-6B2C-F90F97CEC25C}"/>
                    </a:ext>
                  </a:extLst>
                </p:cNvPr>
                <p:cNvSpPr txBox="1"/>
                <p:nvPr/>
              </p:nvSpPr>
              <p:spPr>
                <a:xfrm>
                  <a:off x="5637728" y="4310608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D7E9A1-6085-76EB-6B2C-F90F97CEC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728" y="4310608"/>
                  <a:ext cx="47314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1025065-8DF7-097A-2F60-854EC0100202}"/>
                    </a:ext>
                  </a:extLst>
                </p:cNvPr>
                <p:cNvSpPr txBox="1"/>
                <p:nvPr/>
              </p:nvSpPr>
              <p:spPr>
                <a:xfrm>
                  <a:off x="8481646" y="4325548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1025065-8DF7-097A-2F60-854EC0100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646" y="4325548"/>
                  <a:ext cx="47314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6BB648B-6EE5-868F-BF26-2CF2F7B7B965}"/>
                    </a:ext>
                  </a:extLst>
                </p:cNvPr>
                <p:cNvSpPr txBox="1"/>
                <p:nvPr/>
              </p:nvSpPr>
              <p:spPr>
                <a:xfrm>
                  <a:off x="7547442" y="4325548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6BB648B-6EE5-868F-BF26-2CF2F7B7B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442" y="4325548"/>
                  <a:ext cx="46782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E93F3B7-F738-34F8-C4FD-834412924DD3}"/>
                    </a:ext>
                  </a:extLst>
                </p:cNvPr>
                <p:cNvSpPr txBox="1"/>
                <p:nvPr/>
              </p:nvSpPr>
              <p:spPr>
                <a:xfrm>
                  <a:off x="9441091" y="4355404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E93F3B7-F738-34F8-C4FD-834412924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091" y="4355404"/>
                  <a:ext cx="4731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42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5E66-6B4E-8677-C192-EBC91F2A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6452" cy="1325563"/>
          </a:xfrm>
        </p:spPr>
        <p:txBody>
          <a:bodyPr/>
          <a:lstStyle/>
          <a:p>
            <a:r>
              <a:rPr lang="en-US"/>
              <a:t>Composition of Actions == matrix multiplication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5C8D00-7598-771E-3E8E-C457DCF89B76}"/>
              </a:ext>
            </a:extLst>
          </p:cNvPr>
          <p:cNvCxnSpPr/>
          <p:nvPr/>
        </p:nvCxnSpPr>
        <p:spPr>
          <a:xfrm>
            <a:off x="2343072" y="3035690"/>
            <a:ext cx="284689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17F906-5D68-B20F-3474-0F72ECF4D336}"/>
              </a:ext>
            </a:extLst>
          </p:cNvPr>
          <p:cNvCxnSpPr/>
          <p:nvPr/>
        </p:nvCxnSpPr>
        <p:spPr>
          <a:xfrm>
            <a:off x="5285806" y="3037261"/>
            <a:ext cx="284689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400AC-D207-BA49-7312-CD68B6103341}"/>
                  </a:ext>
                </a:extLst>
              </p:cNvPr>
              <p:cNvSpPr txBox="1"/>
              <p:nvPr/>
            </p:nvSpPr>
            <p:spPr>
              <a:xfrm>
                <a:off x="2836104" y="2401020"/>
                <a:ext cx="1860830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400AC-D207-BA49-7312-CD68B6103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04" y="2401020"/>
                <a:ext cx="1860830" cy="576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3D3039-C3CF-72C8-2DEF-23879D572E40}"/>
                  </a:ext>
                </a:extLst>
              </p:cNvPr>
              <p:cNvSpPr txBox="1"/>
              <p:nvPr/>
            </p:nvSpPr>
            <p:spPr>
              <a:xfrm>
                <a:off x="5805294" y="2268548"/>
                <a:ext cx="1793311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3D3039-C3CF-72C8-2DEF-23879D57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294" y="2268548"/>
                <a:ext cx="1793311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50D2A792-370B-3BEE-CB3A-962396F68303}"/>
              </a:ext>
            </a:extLst>
          </p:cNvPr>
          <p:cNvSpPr/>
          <p:nvPr/>
        </p:nvSpPr>
        <p:spPr>
          <a:xfrm rot="16200000">
            <a:off x="4992791" y="688988"/>
            <a:ext cx="490194" cy="5789629"/>
          </a:xfrm>
          <a:prstGeom prst="leftBrace">
            <a:avLst>
              <a:gd name="adj1" fmla="val 4102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EE27DB-D902-9D17-B91B-ED19ED608C57}"/>
                  </a:ext>
                </a:extLst>
              </p:cNvPr>
              <p:cNvSpPr txBox="1"/>
              <p:nvPr/>
            </p:nvSpPr>
            <p:spPr>
              <a:xfrm>
                <a:off x="4902957" y="3828900"/>
                <a:ext cx="669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EE27DB-D902-9D17-B91B-ED19ED608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57" y="3828900"/>
                <a:ext cx="6698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726FAF-1707-C81C-8486-975AE051E40D}"/>
              </a:ext>
            </a:extLst>
          </p:cNvPr>
          <p:cNvSpPr txBox="1"/>
          <p:nvPr/>
        </p:nvSpPr>
        <p:spPr>
          <a:xfrm>
            <a:off x="4777961" y="4776093"/>
            <a:ext cx="7169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State mutation is a binary relation R: set of (state-before, state-after) pairs </a:t>
            </a:r>
          </a:p>
          <a:p>
            <a:r>
              <a:rPr lang="en-US"/>
              <a:t>Represent R as a Boolean matrix</a:t>
            </a:r>
          </a:p>
          <a:p>
            <a:r>
              <a:rPr lang="en-US"/>
              <a:t>Relation composition is then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151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50715" y="5008106"/>
            <a:ext cx="1158875" cy="1779121"/>
            <a:chOff x="1393594" y="2826711"/>
            <a:chExt cx="1158875" cy="1779121"/>
          </a:xfrm>
        </p:grpSpPr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1393594" y="4103129"/>
              <a:ext cx="1158875" cy="50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32653" rIns="0" bIns="32653"/>
            <a:lstStyle>
              <a:lvl1pPr defTabSz="31337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1337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1337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1337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1337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133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133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133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133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latin typeface="Calibri" pitchFamily="34" charset="0"/>
                </a:rPr>
                <a:t>Leopold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err="1">
                  <a:latin typeface="Calibri" pitchFamily="34" charset="0"/>
                </a:rPr>
                <a:t>Kronecker</a:t>
              </a:r>
              <a:endParaRPr lang="en-US" sz="1600">
                <a:latin typeface="Calibri" pitchFamily="34" charset="0"/>
              </a:endParaRPr>
            </a:p>
          </p:txBody>
        </p:sp>
        <p:pic>
          <p:nvPicPr>
            <p:cNvPr id="11" name="Picture 6" descr="C:\Users\reps\Documents\Papers\submissions\SpeedingUpNewton\Talk\kroneck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02" y="2826711"/>
              <a:ext cx="908058" cy="11978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0700" y="2578071"/>
                <a:ext cx="4888261" cy="250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2,2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2,2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i="1">
                  <a:latin typeface="Cambria Math"/>
                  <a:ea typeface="Cambria Math"/>
                  <a:sym typeface="Symbol"/>
                </a:endParaRPr>
              </a:p>
              <a:p>
                <a:r>
                  <a:rPr lang="en-US">
                    <a:ea typeface="Cambria Math"/>
                    <a:sym typeface="Symbol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2,2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>
                  <a:latin typeface="Cambria Math"/>
                  <a:ea typeface="Cambria Math"/>
                  <a:sym typeface="Symbol"/>
                </a:endParaRPr>
              </a:p>
              <a:p>
                <a:r>
                  <a:rPr lang="en-US">
                    <a:ea typeface="Cambria Math"/>
                    <a:sym typeface="Symbol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1,2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700" y="2578071"/>
                <a:ext cx="4888261" cy="2503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887540" y="3889652"/>
            <a:ext cx="22694" cy="109349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74095" y="4411242"/>
            <a:ext cx="350108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FECB98EE-20E9-8927-78D6-0A4BF86DA7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>
                <a:solidFill>
                  <a:srgbClr val="000000"/>
                </a:solidFill>
                <a:latin typeface="Calibri"/>
                <a:cs typeface="Calibri"/>
              </a:rPr>
              <a:t>Tensor Product of matrices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81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ECB98EE-20E9-8927-78D6-0A4BF86DA7FC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707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>
                <a:solidFill>
                  <a:srgbClr val="000000"/>
                </a:solidFill>
                <a:latin typeface="Calibri"/>
                <a:cs typeface="Calibri"/>
              </a:rPr>
              <a:t>Tensor Product and Multiplication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113171-95A1-F068-FB98-5F5AD84A4146}"/>
                  </a:ext>
                </a:extLst>
              </p:cNvPr>
              <p:cNvSpPr txBox="1"/>
              <p:nvPr/>
            </p:nvSpPr>
            <p:spPr>
              <a:xfrm>
                <a:off x="2144339" y="2434432"/>
                <a:ext cx="8094973" cy="584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⊗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113171-95A1-F068-FB98-5F5AD84A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39" y="2434432"/>
                <a:ext cx="8094973" cy="584775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731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ECB98EE-20E9-8927-78D6-0A4BF86DA7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Supporting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81E8DB-A9CA-1D1D-AD49-2D784B5A57F3}"/>
                  </a:ext>
                </a:extLst>
              </p:cNvPr>
              <p:cNvSpPr txBox="1"/>
              <p:nvPr/>
            </p:nvSpPr>
            <p:spPr>
              <a:xfrm>
                <a:off x="1611686" y="2196807"/>
                <a:ext cx="2439193" cy="4875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⋅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81E8DB-A9CA-1D1D-AD49-2D784B5A5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86" y="2196807"/>
                <a:ext cx="2439193" cy="487569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159629-0A69-1CCF-7CFD-4FEEBC3AA600}"/>
                  </a:ext>
                </a:extLst>
              </p:cNvPr>
              <p:cNvSpPr txBox="1"/>
              <p:nvPr/>
            </p:nvSpPr>
            <p:spPr>
              <a:xfrm>
                <a:off x="1513639" y="3017989"/>
                <a:ext cx="8154797" cy="978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∴ 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⊗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</m:t>
                          </m:r>
                        </m:sup>
                      </m:sSup>
                    </m:oMath>
                  </m:oMathPara>
                </a14:m>
                <a:endParaRPr lang="en-US" sz="2400" b="0" i="1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sz="2400" i="1">
                    <a:latin typeface="Cambria Math" panose="02040503050406030204" pitchFamily="18" charset="0"/>
                    <a:ea typeface="Cambria Math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159629-0A69-1CCF-7CFD-4FEEBC3AA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39" y="3017989"/>
                <a:ext cx="8154797" cy="978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4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ECB98EE-20E9-8927-78D6-0A4BF86DA7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>
                <a:solidFill>
                  <a:srgbClr val="000000"/>
                </a:solidFill>
                <a:latin typeface="Calibri"/>
                <a:cs typeface="Calibri"/>
              </a:rPr>
              <a:t>Tensor Product: A Way to Reorder </a:t>
            </a:r>
            <a:r>
              <a:rPr lang="en-US" sz="4400" b="0">
                <a:solidFill>
                  <a:srgbClr val="C00000"/>
                </a:solidFill>
                <a:latin typeface="Calibri"/>
                <a:cs typeface="Calibri"/>
              </a:rPr>
              <a:t>Contexts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7588DF-C981-618C-FED3-669995487357}"/>
              </a:ext>
            </a:extLst>
          </p:cNvPr>
          <p:cNvGrpSpPr/>
          <p:nvPr/>
        </p:nvGrpSpPr>
        <p:grpSpPr>
          <a:xfrm>
            <a:off x="2278146" y="1412098"/>
            <a:ext cx="5915318" cy="439916"/>
            <a:chOff x="2278146" y="2092751"/>
            <a:chExt cx="5915318" cy="43991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8B5CED2-AF48-6698-7383-A88E93EB9F2B}"/>
                </a:ext>
              </a:extLst>
            </p:cNvPr>
            <p:cNvCxnSpPr>
              <a:cxnSpLocks/>
            </p:cNvCxnSpPr>
            <p:nvPr/>
          </p:nvCxnSpPr>
          <p:spPr>
            <a:xfrm>
              <a:off x="2278146" y="2532667"/>
              <a:ext cx="14171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033E68-4844-AA67-8654-DA4E73A4F340}"/>
                </a:ext>
              </a:extLst>
            </p:cNvPr>
            <p:cNvCxnSpPr>
              <a:cxnSpLocks/>
            </p:cNvCxnSpPr>
            <p:nvPr/>
          </p:nvCxnSpPr>
          <p:spPr>
            <a:xfrm>
              <a:off x="3766010" y="2532667"/>
              <a:ext cx="14171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92608AD-BB88-C3B9-D524-4BDF98F935A3}"/>
                </a:ext>
              </a:extLst>
            </p:cNvPr>
            <p:cNvCxnSpPr>
              <a:cxnSpLocks/>
            </p:cNvCxnSpPr>
            <p:nvPr/>
          </p:nvCxnSpPr>
          <p:spPr>
            <a:xfrm>
              <a:off x="5285297" y="2532667"/>
              <a:ext cx="14171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96352D-548B-01D9-300F-0E26D817691A}"/>
                </a:ext>
              </a:extLst>
            </p:cNvPr>
            <p:cNvCxnSpPr>
              <a:cxnSpLocks/>
            </p:cNvCxnSpPr>
            <p:nvPr/>
          </p:nvCxnSpPr>
          <p:spPr>
            <a:xfrm>
              <a:off x="6776302" y="2532667"/>
              <a:ext cx="14171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3ECA268-8EB4-2458-CBE0-1F29DE3151DF}"/>
                    </a:ext>
                  </a:extLst>
                </p:cNvPr>
                <p:cNvSpPr txBox="1"/>
                <p:nvPr/>
              </p:nvSpPr>
              <p:spPr>
                <a:xfrm>
                  <a:off x="2747206" y="2092751"/>
                  <a:ext cx="5447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3ECA268-8EB4-2458-CBE0-1F29DE315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206" y="2092751"/>
                  <a:ext cx="54476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47DA965-AD3D-5C7D-193C-4DAB2A70D8A1}"/>
                    </a:ext>
                  </a:extLst>
                </p:cNvPr>
                <p:cNvSpPr txBox="1"/>
                <p:nvPr/>
              </p:nvSpPr>
              <p:spPr>
                <a:xfrm>
                  <a:off x="4232410" y="2092751"/>
                  <a:ext cx="550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47DA965-AD3D-5C7D-193C-4DAB2A70D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410" y="2092751"/>
                  <a:ext cx="5500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371C38-2902-0847-C634-7A04B9AAB719}"/>
                    </a:ext>
                  </a:extLst>
                </p:cNvPr>
                <p:cNvSpPr txBox="1"/>
                <p:nvPr/>
              </p:nvSpPr>
              <p:spPr>
                <a:xfrm>
                  <a:off x="5751697" y="2092751"/>
                  <a:ext cx="550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371C38-2902-0847-C634-7A04B9AAB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697" y="2092751"/>
                  <a:ext cx="5500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DDD76FA-584E-5D53-7535-058468263AC4}"/>
                    </a:ext>
                  </a:extLst>
                </p:cNvPr>
                <p:cNvSpPr txBox="1"/>
                <p:nvPr/>
              </p:nvSpPr>
              <p:spPr>
                <a:xfrm>
                  <a:off x="7242702" y="2092751"/>
                  <a:ext cx="550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DDD76FA-584E-5D53-7535-058468263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702" y="2092751"/>
                  <a:ext cx="5500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5E9F42-D775-D0E3-1BF0-C41F33643414}"/>
              </a:ext>
            </a:extLst>
          </p:cNvPr>
          <p:cNvCxnSpPr>
            <a:cxnSpLocks/>
          </p:cNvCxnSpPr>
          <p:nvPr/>
        </p:nvCxnSpPr>
        <p:spPr>
          <a:xfrm>
            <a:off x="2278146" y="3306953"/>
            <a:ext cx="1417162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B593F4-F6EB-DD28-54B2-768E2DFD1873}"/>
              </a:ext>
            </a:extLst>
          </p:cNvPr>
          <p:cNvCxnSpPr>
            <a:cxnSpLocks/>
          </p:cNvCxnSpPr>
          <p:nvPr/>
        </p:nvCxnSpPr>
        <p:spPr>
          <a:xfrm>
            <a:off x="3766010" y="3306953"/>
            <a:ext cx="1417162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38D8DF-85A5-6732-AFA0-138528E550F6}"/>
              </a:ext>
            </a:extLst>
          </p:cNvPr>
          <p:cNvCxnSpPr>
            <a:cxnSpLocks/>
          </p:cNvCxnSpPr>
          <p:nvPr/>
        </p:nvCxnSpPr>
        <p:spPr>
          <a:xfrm>
            <a:off x="5285297" y="3306953"/>
            <a:ext cx="1417162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CF9E1-3ADE-1296-9DF0-56D6D01BB2B6}"/>
              </a:ext>
            </a:extLst>
          </p:cNvPr>
          <p:cNvCxnSpPr>
            <a:cxnSpLocks/>
          </p:cNvCxnSpPr>
          <p:nvPr/>
        </p:nvCxnSpPr>
        <p:spPr>
          <a:xfrm>
            <a:off x="6776302" y="3306953"/>
            <a:ext cx="1417162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5C2BB-282A-3080-F817-5210F8C87B51}"/>
                  </a:ext>
                </a:extLst>
              </p:cNvPr>
              <p:cNvSpPr txBox="1"/>
              <p:nvPr/>
            </p:nvSpPr>
            <p:spPr>
              <a:xfrm>
                <a:off x="2747206" y="3310098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5C2BB-282A-3080-F817-5210F8C87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206" y="3310098"/>
                <a:ext cx="483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E0C135-46BB-2427-128A-1C73243AC821}"/>
                  </a:ext>
                </a:extLst>
              </p:cNvPr>
              <p:cNvSpPr txBox="1"/>
              <p:nvPr/>
            </p:nvSpPr>
            <p:spPr>
              <a:xfrm>
                <a:off x="4232410" y="3310098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E0C135-46BB-2427-128A-1C73243AC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10" y="3310098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C965CC-9A06-3B7E-9B8A-D10EA500A68F}"/>
                  </a:ext>
                </a:extLst>
              </p:cNvPr>
              <p:cNvSpPr txBox="1"/>
              <p:nvPr/>
            </p:nvSpPr>
            <p:spPr>
              <a:xfrm>
                <a:off x="5751697" y="3310098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C965CC-9A06-3B7E-9B8A-D10EA500A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97" y="3310098"/>
                <a:ext cx="4891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9730A2-526B-EEF7-CD34-BFA108CCAFDA}"/>
                  </a:ext>
                </a:extLst>
              </p:cNvPr>
              <p:cNvSpPr txBox="1"/>
              <p:nvPr/>
            </p:nvSpPr>
            <p:spPr>
              <a:xfrm>
                <a:off x="7242702" y="3310098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9730A2-526B-EEF7-CD34-BFA108CC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702" y="3310098"/>
                <a:ext cx="4891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FA22DF-5B16-8EE1-BF63-93663BB95B4E}"/>
              </a:ext>
            </a:extLst>
          </p:cNvPr>
          <p:cNvCxnSpPr/>
          <p:nvPr/>
        </p:nvCxnSpPr>
        <p:spPr bwMode="auto">
          <a:xfrm flipH="1">
            <a:off x="2347274" y="1852014"/>
            <a:ext cx="1348034" cy="138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34AD52B-5C5A-F099-75CC-58F35345A23C}"/>
              </a:ext>
            </a:extLst>
          </p:cNvPr>
          <p:cNvCxnSpPr/>
          <p:nvPr/>
        </p:nvCxnSpPr>
        <p:spPr bwMode="auto">
          <a:xfrm flipH="1">
            <a:off x="3814716" y="1885042"/>
            <a:ext cx="1348034" cy="138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B9ACC2-9E95-0958-77DC-288756990144}"/>
              </a:ext>
            </a:extLst>
          </p:cNvPr>
          <p:cNvCxnSpPr/>
          <p:nvPr/>
        </p:nvCxnSpPr>
        <p:spPr bwMode="auto">
          <a:xfrm flipH="1">
            <a:off x="5319861" y="1885042"/>
            <a:ext cx="1348034" cy="138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5480EF-DD26-96C0-6DC7-A6F3B02250BE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2167" y="1868528"/>
            <a:ext cx="0" cy="1405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62B97F-2C5D-83B4-DF86-F9132C3931D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19310" y="1852014"/>
            <a:ext cx="0" cy="1405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ACE27E-3D8B-1CC5-CA6D-60D1CF6EE83A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6302" y="1843757"/>
            <a:ext cx="0" cy="1405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400F10-4943-CC30-DD72-277A25B21A48}"/>
              </a:ext>
            </a:extLst>
          </p:cNvPr>
          <p:cNvCxnSpPr/>
          <p:nvPr/>
        </p:nvCxnSpPr>
        <p:spPr bwMode="auto">
          <a:xfrm flipH="1">
            <a:off x="6825006" y="1885042"/>
            <a:ext cx="1348034" cy="138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71AE09-9F69-EBFB-AF0A-AC00FA6C6B6E}"/>
                  </a:ext>
                </a:extLst>
              </p:cNvPr>
              <p:cNvSpPr txBox="1"/>
              <p:nvPr/>
            </p:nvSpPr>
            <p:spPr>
              <a:xfrm>
                <a:off x="438051" y="3938962"/>
                <a:ext cx="10904973" cy="7568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↯↯↯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↯↯↯</m:t>
                          </m:r>
                        </m:sup>
                      </m:sSup>
                    </m:oMath>
                  </m:oMathPara>
                </a14:m>
                <a:endParaRPr lang="en-US">
                  <a:ea typeface="Cambria Math"/>
                </a:endParaRPr>
              </a:p>
              <a:p>
                <a:r>
                  <a:rPr lang="en-US" b="0"/>
                  <a:t>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71AE09-9F69-EBFB-AF0A-AC00FA6C6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51" y="3938962"/>
                <a:ext cx="10904973" cy="756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8567BE-DB75-9BE7-515F-125246EE2DFA}"/>
                  </a:ext>
                </a:extLst>
              </p:cNvPr>
              <p:cNvSpPr txBox="1"/>
              <p:nvPr/>
            </p:nvSpPr>
            <p:spPr>
              <a:xfrm>
                <a:off x="1967372" y="4956232"/>
                <a:ext cx="6927346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E.g., for 2 processes and 7 context switches, compute</a:t>
                </a:r>
                <a:endParaRPr lang="en-US" b="0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↯↯↯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8567BE-DB75-9BE7-515F-125246EE2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72" y="4956232"/>
                <a:ext cx="6927346" cy="1335943"/>
              </a:xfrm>
              <a:prstGeom prst="rect">
                <a:avLst/>
              </a:prstGeom>
              <a:blipFill>
                <a:blip r:embed="rId12"/>
                <a:stretch>
                  <a:fillRect l="-916" t="-43396" b="-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1BBB0F-72CD-6DD1-2CF4-0A3F529AE0D7}"/>
              </a:ext>
            </a:extLst>
          </p:cNvPr>
          <p:cNvSpPr txBox="1"/>
          <p:nvPr/>
        </p:nvSpPr>
        <p:spPr>
          <a:xfrm>
            <a:off x="1437530" y="6519639"/>
            <a:ext cx="844545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L</a:t>
            </a:r>
            <a:r>
              <a:rPr lang="en-US" sz="1200">
                <a:solidFill>
                  <a:srgbClr val="000000"/>
                </a:solidFill>
                <a:latin typeface="Verdana"/>
                <a:ea typeface="Verdana"/>
              </a:rPr>
              <a:t>.,</a:t>
            </a:r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Touili</a:t>
            </a:r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, Kidd, &amp; R</a:t>
            </a:r>
            <a:r>
              <a:rPr lang="en-US" sz="1200">
                <a:solidFill>
                  <a:srgbClr val="000000"/>
                </a:solidFill>
                <a:latin typeface="Verdana"/>
                <a:ea typeface="Verdana"/>
              </a:rPr>
              <a:t>.,</a:t>
            </a:r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Interprocedural</a:t>
            </a:r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 analysis of concurrent programs under a context bound. </a:t>
            </a:r>
            <a:r>
              <a:rPr lang="en-US" sz="1200" b="0" i="1">
                <a:solidFill>
                  <a:srgbClr val="000000"/>
                </a:solidFill>
                <a:effectLst/>
                <a:latin typeface="Verdana"/>
                <a:ea typeface="Verdana"/>
              </a:rPr>
              <a:t>TACAS</a:t>
            </a:r>
            <a:r>
              <a:rPr lang="en-US" sz="1200" b="0" i="0">
                <a:solidFill>
                  <a:srgbClr val="000000"/>
                </a:solidFill>
                <a:effectLst/>
                <a:latin typeface="Verdana"/>
                <a:ea typeface="Verdana"/>
              </a:rPr>
              <a:t> 2008</a:t>
            </a:r>
            <a:endParaRPr lang="en-US" sz="1200">
              <a:latin typeface="Verdana"/>
              <a:ea typeface="Verdana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267DAD-9831-1AB9-E8B1-65EE07EEF951}"/>
              </a:ext>
            </a:extLst>
          </p:cNvPr>
          <p:cNvGrpSpPr/>
          <p:nvPr/>
        </p:nvGrpSpPr>
        <p:grpSpPr>
          <a:xfrm>
            <a:off x="10112075" y="5314027"/>
            <a:ext cx="2079925" cy="1543973"/>
            <a:chOff x="8991358" y="1918152"/>
            <a:chExt cx="2079925" cy="15439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87CCE6-CB89-9F4B-7488-21FFF9113888}"/>
                </a:ext>
              </a:extLst>
            </p:cNvPr>
            <p:cNvGrpSpPr/>
            <p:nvPr/>
          </p:nvGrpSpPr>
          <p:grpSpPr>
            <a:xfrm>
              <a:off x="8991358" y="1918152"/>
              <a:ext cx="1158875" cy="1530262"/>
              <a:chOff x="7604597" y="1755698"/>
              <a:chExt cx="1158875" cy="1530262"/>
            </a:xfrm>
          </p:grpSpPr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AB85029D-2C1E-BD30-D73D-3553E35A7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4597" y="2783258"/>
                <a:ext cx="1158875" cy="50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32653" rIns="0" bIns="32653"/>
              <a:lstStyle>
                <a:lvl1pPr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457200">
                  <a:lnSpc>
                    <a:spcPct val="70000"/>
                  </a:lnSpc>
                </a:pPr>
                <a:r>
                  <a:rPr lang="en-US" sz="1400" err="1">
                    <a:latin typeface="Calibri" pitchFamily="34" charset="0"/>
                  </a:rPr>
                  <a:t>Tayssir</a:t>
                </a:r>
                <a:endParaRPr lang="en-US" sz="1400">
                  <a:latin typeface="Calibri" pitchFamily="34" charset="0"/>
                </a:endParaRPr>
              </a:p>
              <a:p>
                <a:pPr algn="ctr" defTabSz="457200">
                  <a:lnSpc>
                    <a:spcPct val="70000"/>
                  </a:lnSpc>
                </a:pPr>
                <a:r>
                  <a:rPr lang="en-US" sz="1400" err="1">
                    <a:latin typeface="Calibri" pitchFamily="34" charset="0"/>
                  </a:rPr>
                  <a:t>Touili</a:t>
                </a:r>
                <a:endParaRPr lang="en-US" sz="1400">
                  <a:latin typeface="Calibri" pitchFamily="34" charset="0"/>
                </a:endParaRPr>
              </a:p>
            </p:txBody>
          </p:sp>
          <p:pic>
            <p:nvPicPr>
              <p:cNvPr id="35" name="Picture 13" descr="C:\Users\reps\Documents\Papers\submissions\SpeedingUpNewton\Talk\tayssir.JPG">
                <a:extLst>
                  <a:ext uri="{FF2B5EF4-FFF2-40B4-BE49-F238E27FC236}">
                    <a16:creationId xmlns:a16="http://schemas.microsoft.com/office/drawing/2014/main" id="{D0ECC09B-8EF4-7EFC-906C-ADCFAC309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5660" y="1755698"/>
                <a:ext cx="846713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0F9160F-13CF-030F-DBC6-57FFB057C916}"/>
                </a:ext>
              </a:extLst>
            </p:cNvPr>
            <p:cNvGrpSpPr/>
            <p:nvPr/>
          </p:nvGrpSpPr>
          <p:grpSpPr>
            <a:xfrm>
              <a:off x="9912408" y="1918152"/>
              <a:ext cx="1158875" cy="1543973"/>
              <a:chOff x="6364913" y="1751013"/>
              <a:chExt cx="1158875" cy="1543973"/>
            </a:xfrm>
          </p:grpSpPr>
          <p:sp>
            <p:nvSpPr>
              <p:cNvPr id="19" name="TextBox 23">
                <a:extLst>
                  <a:ext uri="{FF2B5EF4-FFF2-40B4-BE49-F238E27FC236}">
                    <a16:creationId xmlns:a16="http://schemas.microsoft.com/office/drawing/2014/main" id="{D856BFCA-93A6-B749-10B7-4DC2B010C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913" y="2792284"/>
                <a:ext cx="1158875" cy="50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32653" rIns="0" bIns="32653"/>
              <a:lstStyle>
                <a:lvl1pPr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1337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1337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457200">
                  <a:lnSpc>
                    <a:spcPct val="70000"/>
                  </a:lnSpc>
                  <a:buFontTx/>
                  <a:buNone/>
                </a:pPr>
                <a:r>
                  <a:rPr lang="en-US" sz="1400">
                    <a:latin typeface="Calibri" pitchFamily="34" charset="0"/>
                  </a:rPr>
                  <a:t>Nick</a:t>
                </a:r>
              </a:p>
              <a:p>
                <a:pPr algn="ctr" defTabSz="457200">
                  <a:lnSpc>
                    <a:spcPct val="70000"/>
                  </a:lnSpc>
                  <a:buFontTx/>
                  <a:buNone/>
                </a:pPr>
                <a:r>
                  <a:rPr lang="en-US" sz="1400">
                    <a:latin typeface="Calibri" pitchFamily="34" charset="0"/>
                  </a:rPr>
                  <a:t>Kidd</a:t>
                </a:r>
              </a:p>
            </p:txBody>
          </p:sp>
          <p:pic>
            <p:nvPicPr>
              <p:cNvPr id="24" name="Picture 14" descr="C:\Users\reps\Documents\Papers\submissions\SpeedingUpNewton\Talk\nick-kidd.jpg">
                <a:extLst>
                  <a:ext uri="{FF2B5EF4-FFF2-40B4-BE49-F238E27FC236}">
                    <a16:creationId xmlns:a16="http://schemas.microsoft.com/office/drawing/2014/main" id="{1514FBA5-633B-6EAD-70A0-FC4DF09FC2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9055" y="1751013"/>
                <a:ext cx="913507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00940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4549-D9CA-42AB-DAD6-B8A6F852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Tensors via Source Code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CE4D5-2A3F-6424-124A-54257FBF24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ea typeface="Calibri"/>
                    <a:cs typeface="Calibri"/>
                  </a:rPr>
                  <a:t>When matrices are BDDs: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/>
                  <a:t> is just concatenation, as if you’re constructing a BDD over more variables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↯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ea typeface="Calibri"/>
                    <a:cs typeface="Calibri"/>
                  </a:rPr>
                  <a:t>is an “assume statement”</a:t>
                </a:r>
              </a:p>
              <a:p>
                <a:endParaRPr lang="en-US">
                  <a:ea typeface="Calibri"/>
                  <a:cs typeface="Calibri"/>
                </a:endParaRPr>
              </a:p>
              <a:p>
                <a:r>
                  <a:rPr lang="en-US">
                    <a:ea typeface="Calibri"/>
                    <a:cs typeface="Calibri"/>
                  </a:rPr>
                  <a:t>Source-to-source translation was just a lazy way to implement these operations</a:t>
                </a:r>
              </a:p>
              <a:p>
                <a:endParaRPr lang="en-US">
                  <a:ea typeface="Calibri"/>
                  <a:cs typeface="Calibri"/>
                </a:endParaRPr>
              </a:p>
              <a:p>
                <a:endParaRPr lang="en-US"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CE4D5-2A3F-6424-124A-54257FBF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11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AF9A-1426-2043-E712-89740FC0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question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AE733-8777-9212-0A44-3E37BE78A6C3}"/>
              </a:ext>
            </a:extLst>
          </p:cNvPr>
          <p:cNvSpPr txBox="1"/>
          <p:nvPr/>
        </p:nvSpPr>
        <p:spPr>
          <a:xfrm>
            <a:off x="2025840" y="2892287"/>
            <a:ext cx="71016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How do we achieve scalable search </a:t>
            </a:r>
            <a:br>
              <a:rPr lang="en-US" sz="3600"/>
            </a:br>
            <a:r>
              <a:rPr lang="en-US" sz="3600"/>
              <a:t>over behavior of concurrent systems </a:t>
            </a:r>
          </a:p>
          <a:p>
            <a:pPr algn="ctr"/>
            <a:r>
              <a:rPr lang="en-US" sz="3600"/>
              <a:t>while retaining high coverage?</a:t>
            </a:r>
          </a:p>
        </p:txBody>
      </p:sp>
    </p:spTree>
    <p:extLst>
      <p:ext uri="{BB962C8B-B14F-4D97-AF65-F5344CB8AC3E}">
        <p14:creationId xmlns:p14="http://schemas.microsoft.com/office/powerpoint/2010/main" val="42874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AE32-BBCB-69F5-ED5B-95394B7F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From Static Analysis to Systematic Testing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E082-558C-D91E-14E2-1E0B03FDF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AB183-D65F-0DC9-2598-EEDC568A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and Environment Modeling</a:t>
            </a:r>
          </a:p>
        </p:txBody>
      </p:sp>
      <p:pic>
        <p:nvPicPr>
          <p:cNvPr id="19" name="Content Placeholder 18" descr="Beetle with solid fill">
            <a:extLst>
              <a:ext uri="{FF2B5EF4-FFF2-40B4-BE49-F238E27FC236}">
                <a16:creationId xmlns:a16="http://schemas.microsoft.com/office/drawing/2014/main" id="{86F5A988-FA2C-5C09-528A-ED9FF68E0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8285" y="4774260"/>
            <a:ext cx="620959" cy="6209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D113A7-8642-E91F-2361-BC851AD97527}"/>
                  </a:ext>
                </a:extLst>
              </p:cNvPr>
              <p:cNvSpPr/>
              <p:nvPr/>
            </p:nvSpPr>
            <p:spPr>
              <a:xfrm>
                <a:off x="2005597" y="2066763"/>
                <a:ext cx="1844842" cy="11229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D113A7-8642-E91F-2361-BC851AD97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597" y="2066763"/>
                <a:ext cx="1844842" cy="1122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C4A49EE-6188-C29B-45DD-466B0740E60F}"/>
              </a:ext>
            </a:extLst>
          </p:cNvPr>
          <p:cNvSpPr/>
          <p:nvPr/>
        </p:nvSpPr>
        <p:spPr>
          <a:xfrm>
            <a:off x="2005597" y="3331918"/>
            <a:ext cx="1844842" cy="606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Environment</a:t>
            </a:r>
          </a:p>
          <a:p>
            <a:pPr algn="ctr"/>
            <a:r>
              <a:rPr lang="en-US"/>
              <a:t>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7E475-93BF-5D48-E0C3-EA69527098CB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850439" y="2628237"/>
            <a:ext cx="3788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/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/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Env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  <a:blipFill>
                <a:blip r:embed="rId7"/>
                <a:stretch>
                  <a:fillRect t="-816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688AD-BB49-CF2F-EDF6-1314E2C5840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50439" y="3635130"/>
            <a:ext cx="3788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7938A63-132B-6281-21EA-B4F230D4B993}"/>
              </a:ext>
            </a:extLst>
          </p:cNvPr>
          <p:cNvSpPr/>
          <p:nvPr/>
        </p:nvSpPr>
        <p:spPr>
          <a:xfrm>
            <a:off x="7473950" y="1736473"/>
            <a:ext cx="2199774" cy="241041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872636-2AB9-35F7-57DF-9BCB2B3BC126}"/>
              </a:ext>
            </a:extLst>
          </p:cNvPr>
          <p:cNvGrpSpPr/>
          <p:nvPr/>
        </p:nvGrpSpPr>
        <p:grpSpPr>
          <a:xfrm>
            <a:off x="7362049" y="4768866"/>
            <a:ext cx="710531" cy="654129"/>
            <a:chOff x="7059195" y="5326643"/>
            <a:chExt cx="991936" cy="991936"/>
          </a:xfrm>
        </p:grpSpPr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E1BF5A96-04A1-C976-DC0A-B40B58E4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84716" y="5872994"/>
              <a:ext cx="340895" cy="340895"/>
            </a:xfrm>
            <a:prstGeom prst="rect">
              <a:avLst/>
            </a:prstGeom>
          </p:spPr>
        </p:pic>
        <p:pic>
          <p:nvPicPr>
            <p:cNvPr id="23" name="Graphic 22" descr="Document outline">
              <a:extLst>
                <a:ext uri="{FF2B5EF4-FFF2-40B4-BE49-F238E27FC236}">
                  <a16:creationId xmlns:a16="http://schemas.microsoft.com/office/drawing/2014/main" id="{F14D037E-7AD4-294F-E609-724541BB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59195" y="5326643"/>
              <a:ext cx="991936" cy="991936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F760620-42B5-3D5E-92C4-6BFBA88ED3BD}"/>
              </a:ext>
            </a:extLst>
          </p:cNvPr>
          <p:cNvSpPr/>
          <p:nvPr/>
        </p:nvSpPr>
        <p:spPr>
          <a:xfrm rot="8009753">
            <a:off x="7843920" y="4376824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C5E4E42-D287-DBA5-652B-BA489FA2E0B2}"/>
              </a:ext>
            </a:extLst>
          </p:cNvPr>
          <p:cNvSpPr/>
          <p:nvPr/>
        </p:nvSpPr>
        <p:spPr>
          <a:xfrm rot="13590247" flipH="1">
            <a:off x="8942238" y="4376823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18" descr="Beetle with solid fill">
            <a:extLst>
              <a:ext uri="{FF2B5EF4-FFF2-40B4-BE49-F238E27FC236}">
                <a16:creationId xmlns:a16="http://schemas.microsoft.com/office/drawing/2014/main" id="{8B5F5868-FCCA-CEDF-36C1-8CFCA303C5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2053" y="4746484"/>
            <a:ext cx="620959" cy="62095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641315-0675-D27C-0D20-858DF1D4E41F}"/>
              </a:ext>
            </a:extLst>
          </p:cNvPr>
          <p:cNvGrpSpPr/>
          <p:nvPr/>
        </p:nvGrpSpPr>
        <p:grpSpPr>
          <a:xfrm>
            <a:off x="1685817" y="4741090"/>
            <a:ext cx="710531" cy="654129"/>
            <a:chOff x="7059195" y="5326643"/>
            <a:chExt cx="991936" cy="991936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29" name="Graphic 28" descr="Checkmark with solid fill">
              <a:extLst>
                <a:ext uri="{FF2B5EF4-FFF2-40B4-BE49-F238E27FC236}">
                  <a16:creationId xmlns:a16="http://schemas.microsoft.com/office/drawing/2014/main" id="{3908F7AF-67D2-676D-89FD-1BD160A0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84716" y="5872994"/>
              <a:ext cx="340895" cy="340895"/>
            </a:xfrm>
            <a:prstGeom prst="rect">
              <a:avLst/>
            </a:prstGeom>
          </p:spPr>
        </p:pic>
        <p:pic>
          <p:nvPicPr>
            <p:cNvPr id="30" name="Graphic 29" descr="Document outline">
              <a:extLst>
                <a:ext uri="{FF2B5EF4-FFF2-40B4-BE49-F238E27FC236}">
                  <a16:creationId xmlns:a16="http://schemas.microsoft.com/office/drawing/2014/main" id="{86C3EE02-BCD1-775C-CAF7-49A07339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59195" y="5326643"/>
              <a:ext cx="991936" cy="991936"/>
            </a:xfrm>
            <a:prstGeom prst="rect">
              <a:avLst/>
            </a:prstGeom>
          </p:spPr>
        </p:pic>
      </p:grp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F31D546-8821-95E1-4AC0-F7783FF48176}"/>
              </a:ext>
            </a:extLst>
          </p:cNvPr>
          <p:cNvCxnSpPr>
            <a:stCxn id="19" idx="2"/>
            <a:endCxn id="27" idx="2"/>
          </p:cNvCxnSpPr>
          <p:nvPr/>
        </p:nvCxnSpPr>
        <p:spPr>
          <a:xfrm rot="5400000" flipH="1">
            <a:off x="6846761" y="2543215"/>
            <a:ext cx="27776" cy="5676232"/>
          </a:xfrm>
          <a:prstGeom prst="curvedConnector3">
            <a:avLst>
              <a:gd name="adj1" fmla="val -145832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043F1B73-B42D-33D2-0EEA-B119BC61E375}"/>
              </a:ext>
            </a:extLst>
          </p:cNvPr>
          <p:cNvCxnSpPr>
            <a:cxnSpLocks/>
            <a:stCxn id="23" idx="2"/>
            <a:endCxn id="30" idx="2"/>
          </p:cNvCxnSpPr>
          <p:nvPr/>
        </p:nvCxnSpPr>
        <p:spPr>
          <a:xfrm rot="5400000" flipH="1">
            <a:off x="4865311" y="2570991"/>
            <a:ext cx="27776" cy="5676232"/>
          </a:xfrm>
          <a:prstGeom prst="curvedConnector3">
            <a:avLst>
              <a:gd name="adj1" fmla="val -1631585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3779FE34-D7E1-351D-2D54-FD3B6AF516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47481" y="4642023"/>
            <a:ext cx="370578" cy="370578"/>
          </a:xfrm>
          <a:prstGeom prst="rect">
            <a:avLst/>
          </a:prstGeom>
        </p:spPr>
      </p:pic>
      <p:pic>
        <p:nvPicPr>
          <p:cNvPr id="42" name="Graphic 41" descr="Question Mark with solid fill">
            <a:extLst>
              <a:ext uri="{FF2B5EF4-FFF2-40B4-BE49-F238E27FC236}">
                <a16:creationId xmlns:a16="http://schemas.microsoft.com/office/drawing/2014/main" id="{D29ED434-D667-B289-5A9B-4A4DD20259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57930" y="4639847"/>
            <a:ext cx="370578" cy="370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15D15-8378-96B4-CF9E-98528295B438}"/>
              </a:ext>
            </a:extLst>
          </p:cNvPr>
          <p:cNvSpPr txBox="1"/>
          <p:nvPr/>
        </p:nvSpPr>
        <p:spPr>
          <a:xfrm>
            <a:off x="9048232" y="16906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2B2-3915-8312-C37A-3F3499DE72BD}"/>
              </a:ext>
            </a:extLst>
          </p:cNvPr>
          <p:cNvSpPr txBox="1"/>
          <p:nvPr/>
        </p:nvSpPr>
        <p:spPr>
          <a:xfrm>
            <a:off x="6830048" y="4911307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EC902-619E-AF5E-C01F-403D27950696}"/>
              </a:ext>
            </a:extLst>
          </p:cNvPr>
          <p:cNvSpPr txBox="1"/>
          <p:nvPr/>
        </p:nvSpPr>
        <p:spPr>
          <a:xfrm>
            <a:off x="9877341" y="490581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Bug</a:t>
            </a:r>
          </a:p>
        </p:txBody>
      </p:sp>
    </p:spTree>
    <p:extLst>
      <p:ext uri="{BB962C8B-B14F-4D97-AF65-F5344CB8AC3E}">
        <p14:creationId xmlns:p14="http://schemas.microsoft.com/office/powerpoint/2010/main" val="11991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25" grpId="0" animBg="1"/>
      <p:bldP spid="26" grpId="0" animBg="1"/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AB183-D65F-0DC9-2598-EEDC568A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Model Checking as Systematic Testing [</a:t>
            </a:r>
            <a:r>
              <a:rPr lang="en-US" sz="3600" err="1"/>
              <a:t>Verisoft</a:t>
            </a:r>
            <a:r>
              <a:rPr lang="en-US" sz="3600"/>
              <a:t>, CAV ‘97]</a:t>
            </a:r>
          </a:p>
        </p:txBody>
      </p:sp>
      <p:pic>
        <p:nvPicPr>
          <p:cNvPr id="19" name="Content Placeholder 18" descr="Beetle with solid fill">
            <a:extLst>
              <a:ext uri="{FF2B5EF4-FFF2-40B4-BE49-F238E27FC236}">
                <a16:creationId xmlns:a16="http://schemas.microsoft.com/office/drawing/2014/main" id="{86F5A988-FA2C-5C09-528A-ED9FF68E0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8285" y="4774260"/>
            <a:ext cx="620959" cy="6209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D113A7-8642-E91F-2361-BC851AD97527}"/>
                  </a:ext>
                </a:extLst>
              </p:cNvPr>
              <p:cNvSpPr/>
              <p:nvPr/>
            </p:nvSpPr>
            <p:spPr>
              <a:xfrm>
                <a:off x="2005597" y="2066763"/>
                <a:ext cx="1844842" cy="11229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D113A7-8642-E91F-2361-BC851AD97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597" y="2066763"/>
                <a:ext cx="1844842" cy="1122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C4A49EE-6188-C29B-45DD-466B0740E60F}"/>
              </a:ext>
            </a:extLst>
          </p:cNvPr>
          <p:cNvSpPr/>
          <p:nvPr/>
        </p:nvSpPr>
        <p:spPr>
          <a:xfrm>
            <a:off x="2005597" y="3331918"/>
            <a:ext cx="1844842" cy="606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Environment</a:t>
            </a:r>
          </a:p>
          <a:p>
            <a:pPr algn="ctr"/>
            <a:r>
              <a:rPr lang="en-US"/>
              <a:t>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7E475-93BF-5D48-E0C3-EA69527098CB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850439" y="2628237"/>
            <a:ext cx="3788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/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/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Env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  <a:blipFill>
                <a:blip r:embed="rId7"/>
                <a:stretch>
                  <a:fillRect t="-816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688AD-BB49-CF2F-EDF6-1314E2C5840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50439" y="3635130"/>
            <a:ext cx="3788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7938A63-132B-6281-21EA-B4F230D4B993}"/>
              </a:ext>
            </a:extLst>
          </p:cNvPr>
          <p:cNvSpPr/>
          <p:nvPr/>
        </p:nvSpPr>
        <p:spPr>
          <a:xfrm>
            <a:off x="7473950" y="1736473"/>
            <a:ext cx="2199774" cy="241041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872636-2AB9-35F7-57DF-9BCB2B3BC126}"/>
              </a:ext>
            </a:extLst>
          </p:cNvPr>
          <p:cNvGrpSpPr/>
          <p:nvPr/>
        </p:nvGrpSpPr>
        <p:grpSpPr>
          <a:xfrm>
            <a:off x="7362049" y="4768866"/>
            <a:ext cx="710531" cy="654129"/>
            <a:chOff x="7059195" y="5326643"/>
            <a:chExt cx="991936" cy="991936"/>
          </a:xfrm>
        </p:grpSpPr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E1BF5A96-04A1-C976-DC0A-B40B58E4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84716" y="5872994"/>
              <a:ext cx="340895" cy="340895"/>
            </a:xfrm>
            <a:prstGeom prst="rect">
              <a:avLst/>
            </a:prstGeom>
          </p:spPr>
        </p:pic>
        <p:pic>
          <p:nvPicPr>
            <p:cNvPr id="23" name="Graphic 22" descr="Document outline">
              <a:extLst>
                <a:ext uri="{FF2B5EF4-FFF2-40B4-BE49-F238E27FC236}">
                  <a16:creationId xmlns:a16="http://schemas.microsoft.com/office/drawing/2014/main" id="{F14D037E-7AD4-294F-E609-724541BB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59195" y="5326643"/>
              <a:ext cx="991936" cy="991936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F760620-42B5-3D5E-92C4-6BFBA88ED3BD}"/>
              </a:ext>
            </a:extLst>
          </p:cNvPr>
          <p:cNvSpPr/>
          <p:nvPr/>
        </p:nvSpPr>
        <p:spPr>
          <a:xfrm rot="8009753">
            <a:off x="7843920" y="4376824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C5E4E42-D287-DBA5-652B-BA489FA2E0B2}"/>
              </a:ext>
            </a:extLst>
          </p:cNvPr>
          <p:cNvSpPr/>
          <p:nvPr/>
        </p:nvSpPr>
        <p:spPr>
          <a:xfrm rot="13590247" flipH="1">
            <a:off x="8942238" y="4376823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15D15-8378-96B4-CF9E-98528295B438}"/>
              </a:ext>
            </a:extLst>
          </p:cNvPr>
          <p:cNvSpPr txBox="1"/>
          <p:nvPr/>
        </p:nvSpPr>
        <p:spPr>
          <a:xfrm>
            <a:off x="9048232" y="16906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4E053D-BBFD-42E8-11B4-1A6B9BBE6928}"/>
                  </a:ext>
                </a:extLst>
              </p:cNvPr>
              <p:cNvSpPr/>
              <p:nvPr/>
            </p:nvSpPr>
            <p:spPr>
              <a:xfrm>
                <a:off x="7639049" y="2060020"/>
                <a:ext cx="1844842" cy="11403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4E053D-BBFD-42E8-11B4-1A6B9BBE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2060020"/>
                <a:ext cx="1844842" cy="1140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3C3CAF7-8232-BC69-05D1-8B7FA84C425C}"/>
              </a:ext>
            </a:extLst>
          </p:cNvPr>
          <p:cNvGrpSpPr/>
          <p:nvPr/>
        </p:nvGrpSpPr>
        <p:grpSpPr>
          <a:xfrm>
            <a:off x="7361325" y="4768866"/>
            <a:ext cx="710531" cy="654129"/>
            <a:chOff x="7292199" y="5488082"/>
            <a:chExt cx="710531" cy="654129"/>
          </a:xfrm>
        </p:grpSpPr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C2948193-3F0A-DAC1-FD14-8E6EA78A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92199" y="5488082"/>
              <a:ext cx="710531" cy="654129"/>
            </a:xfrm>
            <a:prstGeom prst="rect">
              <a:avLst/>
            </a:prstGeom>
          </p:spPr>
        </p:pic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58A04EFE-65AD-A466-08CD-C85151995435}"/>
                </a:ext>
              </a:extLst>
            </p:cNvPr>
            <p:cNvSpPr/>
            <p:nvPr/>
          </p:nvSpPr>
          <p:spPr>
            <a:xfrm>
              <a:off x="7460743" y="5562514"/>
              <a:ext cx="367804" cy="49605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B9E4FB-5912-DC7B-CD86-CC07013E07AA}"/>
              </a:ext>
            </a:extLst>
          </p:cNvPr>
          <p:cNvSpPr txBox="1"/>
          <p:nvPr/>
        </p:nvSpPr>
        <p:spPr>
          <a:xfrm>
            <a:off x="6830048" y="4911307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FEF36-08BD-BB72-CF16-FE78081D29EE}"/>
              </a:ext>
            </a:extLst>
          </p:cNvPr>
          <p:cNvSpPr txBox="1"/>
          <p:nvPr/>
        </p:nvSpPr>
        <p:spPr>
          <a:xfrm>
            <a:off x="9877341" y="490581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Bug</a:t>
            </a:r>
          </a:p>
        </p:txBody>
      </p:sp>
      <p:pic>
        <p:nvPicPr>
          <p:cNvPr id="16" name="Content Placeholder 18" descr="Beetle with solid fill">
            <a:extLst>
              <a:ext uri="{FF2B5EF4-FFF2-40B4-BE49-F238E27FC236}">
                <a16:creationId xmlns:a16="http://schemas.microsoft.com/office/drawing/2014/main" id="{4FE3A70C-F76B-CDEB-5041-3111011990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12053" y="4746484"/>
            <a:ext cx="620959" cy="6209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68FACF-4BE7-C906-B502-6698E678DF5D}"/>
              </a:ext>
            </a:extLst>
          </p:cNvPr>
          <p:cNvGrpSpPr/>
          <p:nvPr/>
        </p:nvGrpSpPr>
        <p:grpSpPr>
          <a:xfrm>
            <a:off x="1685817" y="4741090"/>
            <a:ext cx="710531" cy="654129"/>
            <a:chOff x="7059195" y="5326643"/>
            <a:chExt cx="991936" cy="991936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945249F1-18E3-3272-10D7-33FE5C08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84716" y="5872994"/>
              <a:ext cx="340895" cy="340895"/>
            </a:xfrm>
            <a:prstGeom prst="rect">
              <a:avLst/>
            </a:prstGeom>
          </p:spPr>
        </p:pic>
        <p:pic>
          <p:nvPicPr>
            <p:cNvPr id="22" name="Graphic 21" descr="Document outline">
              <a:extLst>
                <a:ext uri="{FF2B5EF4-FFF2-40B4-BE49-F238E27FC236}">
                  <a16:creationId xmlns:a16="http://schemas.microsoft.com/office/drawing/2014/main" id="{560616F0-9B18-335D-DA6D-B38E4DB6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59195" y="5326643"/>
              <a:ext cx="991936" cy="991936"/>
            </a:xfrm>
            <a:prstGeom prst="rect">
              <a:avLst/>
            </a:prstGeom>
          </p:spPr>
        </p:pic>
      </p:grp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FC92C947-3460-3588-8DA3-26E9F2445E50}"/>
              </a:ext>
            </a:extLst>
          </p:cNvPr>
          <p:cNvCxnSpPr>
            <a:endCxn id="16" idx="2"/>
          </p:cNvCxnSpPr>
          <p:nvPr/>
        </p:nvCxnSpPr>
        <p:spPr>
          <a:xfrm rot="5400000" flipH="1">
            <a:off x="6846761" y="2543215"/>
            <a:ext cx="27776" cy="5676232"/>
          </a:xfrm>
          <a:prstGeom prst="curvedConnector3">
            <a:avLst>
              <a:gd name="adj1" fmla="val -145832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71DE4FE-4662-3A5A-FB3B-6C43E80EFBFE}"/>
              </a:ext>
            </a:extLst>
          </p:cNvPr>
          <p:cNvCxnSpPr>
            <a:cxnSpLocks/>
            <a:endCxn id="22" idx="2"/>
          </p:cNvCxnSpPr>
          <p:nvPr/>
        </p:nvCxnSpPr>
        <p:spPr>
          <a:xfrm rot="5400000" flipH="1">
            <a:off x="4865311" y="2570991"/>
            <a:ext cx="27776" cy="5676232"/>
          </a:xfrm>
          <a:prstGeom prst="curvedConnector3">
            <a:avLst>
              <a:gd name="adj1" fmla="val -1631585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Question Mark with solid fill">
            <a:extLst>
              <a:ext uri="{FF2B5EF4-FFF2-40B4-BE49-F238E27FC236}">
                <a16:creationId xmlns:a16="http://schemas.microsoft.com/office/drawing/2014/main" id="{825EF5D2-FF2B-7882-36F5-0A79DBE99B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47481" y="4642023"/>
            <a:ext cx="370578" cy="370578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CEF1ABF1-22AE-B9E1-2781-959E319E1E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57930" y="4639847"/>
            <a:ext cx="370578" cy="3705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6F467A-2124-B939-190E-274167911D94}"/>
              </a:ext>
            </a:extLst>
          </p:cNvPr>
          <p:cNvSpPr txBox="1"/>
          <p:nvPr/>
        </p:nvSpPr>
        <p:spPr>
          <a:xfrm>
            <a:off x="6499293" y="4904263"/>
            <a:ext cx="105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Coverage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8EF112-293E-AA18-6B9E-89C52677A839}"/>
              </a:ext>
            </a:extLst>
          </p:cNvPr>
          <p:cNvSpPr txBox="1"/>
          <p:nvPr/>
        </p:nvSpPr>
        <p:spPr>
          <a:xfrm>
            <a:off x="1526575" y="1812810"/>
            <a:ext cx="3724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/>
              <a:t>Soundness of bugs</a:t>
            </a:r>
            <a:r>
              <a:rPr lang="en-US"/>
              <a:t> </a:t>
            </a:r>
          </a:p>
          <a:p>
            <a:r>
              <a:rPr lang="en-US"/>
              <a:t>A bug report is guaranteed to be </a:t>
            </a:r>
          </a:p>
          <a:p>
            <a:pPr lvl="1"/>
            <a:r>
              <a:rPr lang="en-US"/>
              <a:t>a bug in the system,</a:t>
            </a:r>
          </a:p>
          <a:p>
            <a:pPr lvl="1"/>
            <a:r>
              <a:rPr lang="en-US"/>
              <a:t>a bug in the environment model,</a:t>
            </a:r>
          </a:p>
          <a:p>
            <a:pPr lvl="1"/>
            <a:r>
              <a:rPr lang="en-US"/>
              <a:t>a bug in the spec, or</a:t>
            </a:r>
          </a:p>
          <a:p>
            <a:pPr lvl="1"/>
            <a:r>
              <a:rPr lang="en-US"/>
              <a:t>a bug in the model checker</a:t>
            </a:r>
          </a:p>
          <a:p>
            <a:endParaRPr lang="en-US"/>
          </a:p>
        </p:txBody>
      </p:sp>
      <p:pic>
        <p:nvPicPr>
          <p:cNvPr id="1026" name="Picture 2" descr="Finally, a recent picture!">
            <a:extLst>
              <a:ext uri="{FF2B5EF4-FFF2-40B4-BE49-F238E27FC236}">
                <a16:creationId xmlns:a16="http://schemas.microsoft.com/office/drawing/2014/main" id="{397D84B2-5D8D-C340-19AE-69AD675D6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7777" r="22381" b="35598"/>
          <a:stretch/>
        </p:blipFill>
        <p:spPr bwMode="auto">
          <a:xfrm>
            <a:off x="10423560" y="1690688"/>
            <a:ext cx="1473506" cy="14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60D8B6-ECD0-EEAF-617B-8C847599D389}"/>
              </a:ext>
            </a:extLst>
          </p:cNvPr>
          <p:cNvSpPr txBox="1"/>
          <p:nvPr/>
        </p:nvSpPr>
        <p:spPr>
          <a:xfrm>
            <a:off x="1639650" y="4364968"/>
            <a:ext cx="349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Coverage </a:t>
            </a:r>
            <a:r>
              <a:rPr lang="en-US" err="1"/>
              <a:t>w.r.t.</a:t>
            </a:r>
            <a:r>
              <a:rPr lang="en-US"/>
              <a:t> a test harness/input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8523F4-7606-CE0A-5955-4D99D85B6C2C}"/>
              </a:ext>
            </a:extLst>
          </p:cNvPr>
          <p:cNvSpPr txBox="1"/>
          <p:nvPr/>
        </p:nvSpPr>
        <p:spPr>
          <a:xfrm>
            <a:off x="10245639" y="3139685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Patrice Godefroid</a:t>
            </a:r>
          </a:p>
        </p:txBody>
      </p:sp>
    </p:spTree>
    <p:extLst>
      <p:ext uri="{BB962C8B-B14F-4D97-AF65-F5344CB8AC3E}">
        <p14:creationId xmlns:p14="http://schemas.microsoft.com/office/powerpoint/2010/main" val="13355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3" grpId="0"/>
      <p:bldP spid="37" grpId="0"/>
      <p:bldP spid="38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C3CAF7-8232-BC69-05D1-8B7FA84C425C}"/>
              </a:ext>
            </a:extLst>
          </p:cNvPr>
          <p:cNvGrpSpPr/>
          <p:nvPr/>
        </p:nvGrpSpPr>
        <p:grpSpPr>
          <a:xfrm>
            <a:off x="7361325" y="4768866"/>
            <a:ext cx="710531" cy="654129"/>
            <a:chOff x="7292199" y="5488082"/>
            <a:chExt cx="710531" cy="654129"/>
          </a:xfrm>
        </p:grpSpPr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C2948193-3F0A-DAC1-FD14-8E6EA78A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92199" y="5488082"/>
              <a:ext cx="710531" cy="654129"/>
            </a:xfrm>
            <a:prstGeom prst="rect">
              <a:avLst/>
            </a:prstGeom>
          </p:spPr>
        </p:pic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58A04EFE-65AD-A466-08CD-C85151995435}"/>
                </a:ext>
              </a:extLst>
            </p:cNvPr>
            <p:cNvSpPr/>
            <p:nvPr/>
          </p:nvSpPr>
          <p:spPr>
            <a:xfrm>
              <a:off x="7460743" y="5562514"/>
              <a:ext cx="367804" cy="49605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6F467A-2124-B939-190E-274167911D94}"/>
              </a:ext>
            </a:extLst>
          </p:cNvPr>
          <p:cNvSpPr txBox="1"/>
          <p:nvPr/>
        </p:nvSpPr>
        <p:spPr>
          <a:xfrm>
            <a:off x="6499293" y="4904263"/>
            <a:ext cx="105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Coverage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AB183-D65F-0DC9-2598-EEDC568A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Approaches</a:t>
            </a:r>
          </a:p>
        </p:txBody>
      </p:sp>
      <p:pic>
        <p:nvPicPr>
          <p:cNvPr id="19" name="Content Placeholder 18" descr="Beetle with solid fill">
            <a:extLst>
              <a:ext uri="{FF2B5EF4-FFF2-40B4-BE49-F238E27FC236}">
                <a16:creationId xmlns:a16="http://schemas.microsoft.com/office/drawing/2014/main" id="{86F5A988-FA2C-5C09-528A-ED9FF68E0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285" y="4774260"/>
            <a:ext cx="620959" cy="6209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/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FA957-0246-2D93-B02B-5BB1B77CC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2066763"/>
                <a:ext cx="1844842" cy="1122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/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Env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676559-F835-CFB5-530D-0824CD66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3331918"/>
                <a:ext cx="1844842" cy="606424"/>
              </a:xfrm>
              <a:prstGeom prst="rect">
                <a:avLst/>
              </a:prstGeom>
              <a:blipFill>
                <a:blip r:embed="rId8"/>
                <a:stretch>
                  <a:fillRect t="-816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7938A63-132B-6281-21EA-B4F230D4B993}"/>
              </a:ext>
            </a:extLst>
          </p:cNvPr>
          <p:cNvSpPr/>
          <p:nvPr/>
        </p:nvSpPr>
        <p:spPr>
          <a:xfrm>
            <a:off x="7473950" y="1736473"/>
            <a:ext cx="2199774" cy="241041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F760620-42B5-3D5E-92C4-6BFBA88ED3BD}"/>
              </a:ext>
            </a:extLst>
          </p:cNvPr>
          <p:cNvSpPr/>
          <p:nvPr/>
        </p:nvSpPr>
        <p:spPr>
          <a:xfrm rot="8009753">
            <a:off x="7843920" y="4376824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C5E4E42-D287-DBA5-652B-BA489FA2E0B2}"/>
              </a:ext>
            </a:extLst>
          </p:cNvPr>
          <p:cNvSpPr/>
          <p:nvPr/>
        </p:nvSpPr>
        <p:spPr>
          <a:xfrm rot="13590247" flipH="1">
            <a:off x="8942238" y="4376823"/>
            <a:ext cx="584411" cy="30148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15D15-8378-96B4-CF9E-98528295B438}"/>
              </a:ext>
            </a:extLst>
          </p:cNvPr>
          <p:cNvSpPr txBox="1"/>
          <p:nvPr/>
        </p:nvSpPr>
        <p:spPr>
          <a:xfrm>
            <a:off x="9048232" y="16906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4E053D-BBFD-42E8-11B4-1A6B9BBE6928}"/>
                  </a:ext>
                </a:extLst>
              </p:cNvPr>
              <p:cNvSpPr/>
              <p:nvPr/>
            </p:nvSpPr>
            <p:spPr>
              <a:xfrm>
                <a:off x="7639049" y="2060020"/>
                <a:ext cx="1844842" cy="11403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4E053D-BBFD-42E8-11B4-1A6B9BBE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2060020"/>
                <a:ext cx="1844842" cy="1140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BBFEF36-08BD-BB72-CF16-FE78081D29EE}"/>
              </a:ext>
            </a:extLst>
          </p:cNvPr>
          <p:cNvSpPr txBox="1"/>
          <p:nvPr/>
        </p:nvSpPr>
        <p:spPr>
          <a:xfrm>
            <a:off x="9877341" y="490581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11E9D1F-D551-4BE2-E6AD-96B7B19DB51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581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/>
          </a:p>
          <a:p>
            <a:r>
              <a:rPr lang="en-US" sz="2000"/>
              <a:t>Stateless model checking [</a:t>
            </a:r>
            <a:r>
              <a:rPr lang="en-US" sz="2000" err="1"/>
              <a:t>Verisoft</a:t>
            </a:r>
            <a:r>
              <a:rPr lang="en-US" sz="2000"/>
              <a:t> ‘97]</a:t>
            </a:r>
          </a:p>
          <a:p>
            <a:pPr lvl="1"/>
            <a:r>
              <a:rPr lang="en-US" sz="1800"/>
              <a:t>Enumerate paths in state space graph</a:t>
            </a:r>
          </a:p>
          <a:p>
            <a:pPr lvl="1"/>
            <a:r>
              <a:rPr lang="en-US" sz="1800"/>
              <a:t>Associated (exponential) redundancy</a:t>
            </a:r>
          </a:p>
          <a:p>
            <a:pPr lvl="1"/>
            <a:r>
              <a:rPr lang="en-US" sz="1800"/>
              <a:t>Limited depth exploration</a:t>
            </a:r>
          </a:p>
          <a:p>
            <a:pPr marL="457200" lvl="1" indent="0">
              <a:buNone/>
            </a:pPr>
            <a:endParaRPr lang="en-US" sz="1800"/>
          </a:p>
          <a:p>
            <a:r>
              <a:rPr lang="en-US" sz="2000"/>
              <a:t>Explicit-state model checking [JPF ‘00, CMC ‘02]</a:t>
            </a:r>
          </a:p>
          <a:p>
            <a:pPr lvl="1"/>
            <a:r>
              <a:rPr lang="en-US" sz="1800"/>
              <a:t>Complex state management</a:t>
            </a:r>
          </a:p>
          <a:p>
            <a:pPr lvl="1"/>
            <a:r>
              <a:rPr lang="en-US" sz="1800"/>
              <a:t>Associated engineering difficulty/speed</a:t>
            </a:r>
          </a:p>
          <a:p>
            <a:pPr lvl="1"/>
            <a:r>
              <a:rPr lang="en-US" sz="1800"/>
              <a:t>Relatively deeper exploration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41AB25-EA88-3B38-1BCD-8C32C510A3C2}"/>
              </a:ext>
            </a:extLst>
          </p:cNvPr>
          <p:cNvSpPr txBox="1"/>
          <p:nvPr/>
        </p:nvSpPr>
        <p:spPr>
          <a:xfrm>
            <a:off x="1752230" y="5795358"/>
            <a:ext cx="855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Depth-bounded exploration is not effective at finding deep bugs in large systems</a:t>
            </a:r>
          </a:p>
        </p:txBody>
      </p:sp>
    </p:spTree>
    <p:extLst>
      <p:ext uri="{BB962C8B-B14F-4D97-AF65-F5344CB8AC3E}">
        <p14:creationId xmlns:p14="http://schemas.microsoft.com/office/powerpoint/2010/main" val="4327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7DBE-CDB3-6BA1-F5B0-61CAC8BC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1738" cy="1325563"/>
          </a:xfrm>
        </p:spPr>
        <p:txBody>
          <a:bodyPr>
            <a:normAutofit/>
          </a:bodyPr>
          <a:lstStyle/>
          <a:p>
            <a:r>
              <a:rPr lang="en-US" sz="3600"/>
              <a:t>Context-bounding provides effective state coverage </a:t>
            </a:r>
            <a:r>
              <a:rPr lang="en-US" sz="3200"/>
              <a:t>[PLDI ‘07]</a:t>
            </a:r>
            <a:endParaRPr lang="en-US" sz="3600"/>
          </a:p>
        </p:txBody>
      </p:sp>
      <p:pic>
        <p:nvPicPr>
          <p:cNvPr id="5" name="Content Placeholder 4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9AA39EFC-7455-3DBE-CC91-87B887E93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46" t="9386" r="10240" b="4839"/>
          <a:stretch/>
        </p:blipFill>
        <p:spPr>
          <a:xfrm>
            <a:off x="695864" y="1938068"/>
            <a:ext cx="4985296" cy="3979653"/>
          </a:xfrm>
        </p:spPr>
      </p:pic>
      <p:pic>
        <p:nvPicPr>
          <p:cNvPr id="3" name="Content Placeholder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430CE59-6831-AE35-D290-6CDDB080A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5" t="12247" r="4271" b="5003"/>
          <a:stretch/>
        </p:blipFill>
        <p:spPr>
          <a:xfrm>
            <a:off x="6044240" y="1777041"/>
            <a:ext cx="5986381" cy="4213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E40FD-14AD-DF79-DBC4-74B2C47460E3}"/>
              </a:ext>
            </a:extLst>
          </p:cNvPr>
          <p:cNvSpPr txBox="1"/>
          <p:nvPr/>
        </p:nvSpPr>
        <p:spPr>
          <a:xfrm>
            <a:off x="2582174" y="6165101"/>
            <a:ext cx="742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Context-bounding alleviates state-redundancy of state-less path enumeration</a:t>
            </a:r>
          </a:p>
        </p:txBody>
      </p:sp>
    </p:spTree>
    <p:extLst>
      <p:ext uri="{BB962C8B-B14F-4D97-AF65-F5344CB8AC3E}">
        <p14:creationId xmlns:p14="http://schemas.microsoft.com/office/powerpoint/2010/main" val="4276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EE60-C20E-54F9-84E1-97AF821D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From context-bounding to preemption-bounding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F379-1C97-F696-69A9-668E4B28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7776" cy="4351338"/>
          </a:xfrm>
        </p:spPr>
        <p:txBody>
          <a:bodyPr/>
          <a:lstStyle/>
          <a:p>
            <a:r>
              <a:rPr lang="en-US"/>
              <a:t>Preemption is a forced context-switch</a:t>
            </a:r>
          </a:p>
          <a:p>
            <a:endParaRPr lang="en-US"/>
          </a:p>
          <a:p>
            <a:r>
              <a:rPr lang="en-US"/>
              <a:t>Coverage </a:t>
            </a:r>
            <a:r>
              <a:rPr lang="en-US" err="1"/>
              <a:t>w.r.t</a:t>
            </a:r>
            <a:r>
              <a:rPr lang="en-US"/>
              <a:t> preemption bounds are more meaning</a:t>
            </a:r>
          </a:p>
          <a:p>
            <a:endParaRPr lang="en-US"/>
          </a:p>
          <a:p>
            <a:r>
              <a:rPr lang="en-US"/>
              <a:t>Search can go deeper</a:t>
            </a:r>
          </a:p>
          <a:p>
            <a:endParaRPr lang="en-US"/>
          </a:p>
          <a:p>
            <a:r>
              <a:rPr lang="en-US"/>
              <a:t>Can run programs to completion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B7EA2-25CC-1850-B84E-F8D118B5F198}"/>
              </a:ext>
            </a:extLst>
          </p:cNvPr>
          <p:cNvSpPr/>
          <p:nvPr/>
        </p:nvSpPr>
        <p:spPr>
          <a:xfrm>
            <a:off x="8993996" y="2702944"/>
            <a:ext cx="664235" cy="64985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928CC-9619-46FF-8A36-10196C1D2263}"/>
              </a:ext>
            </a:extLst>
          </p:cNvPr>
          <p:cNvSpPr/>
          <p:nvPr/>
        </p:nvSpPr>
        <p:spPr>
          <a:xfrm>
            <a:off x="10788769" y="3771181"/>
            <a:ext cx="664235" cy="108836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6AC96-9F11-2597-CABD-2558979D1811}"/>
              </a:ext>
            </a:extLst>
          </p:cNvPr>
          <p:cNvGrpSpPr/>
          <p:nvPr/>
        </p:nvGrpSpPr>
        <p:grpSpPr>
          <a:xfrm>
            <a:off x="8131835" y="2099094"/>
            <a:ext cx="632604" cy="4077869"/>
            <a:chOff x="8131835" y="2099094"/>
            <a:chExt cx="632604" cy="40778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E5A76-8BA6-F8BD-3CAC-7AA40EB5DC93}"/>
                </a:ext>
              </a:extLst>
            </p:cNvPr>
            <p:cNvSpPr/>
            <p:nvPr/>
          </p:nvSpPr>
          <p:spPr>
            <a:xfrm>
              <a:off x="8131835" y="2099094"/>
              <a:ext cx="632604" cy="6038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080B50-7F9B-CBBA-77E2-5733739C2BA4}"/>
                </a:ext>
              </a:extLst>
            </p:cNvPr>
            <p:cNvSpPr/>
            <p:nvPr/>
          </p:nvSpPr>
          <p:spPr>
            <a:xfrm>
              <a:off x="8131835" y="5411638"/>
              <a:ext cx="632604" cy="7653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0FC95D-1B5B-BE48-FE71-A1BF260B356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8448137" y="2702944"/>
              <a:ext cx="0" cy="2708694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2B71F5-54B9-460D-E20A-778B4BDBBDF7}"/>
              </a:ext>
            </a:extLst>
          </p:cNvPr>
          <p:cNvGrpSpPr/>
          <p:nvPr/>
        </p:nvGrpSpPr>
        <p:grpSpPr>
          <a:xfrm>
            <a:off x="9887788" y="3429000"/>
            <a:ext cx="671424" cy="1982638"/>
            <a:chOff x="9918939" y="3429000"/>
            <a:chExt cx="671424" cy="1982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D3E905-9D69-A2BC-6282-EF6F6E245BA0}"/>
                </a:ext>
              </a:extLst>
            </p:cNvPr>
            <p:cNvSpPr/>
            <p:nvPr/>
          </p:nvSpPr>
          <p:spPr>
            <a:xfrm>
              <a:off x="9926128" y="3429000"/>
              <a:ext cx="664235" cy="342181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543D70-204A-8F8E-51E1-CB7C147167D7}"/>
                </a:ext>
              </a:extLst>
            </p:cNvPr>
            <p:cNvSpPr/>
            <p:nvPr/>
          </p:nvSpPr>
          <p:spPr>
            <a:xfrm>
              <a:off x="9918939" y="4859547"/>
              <a:ext cx="664235" cy="552091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76A7A8-849A-6690-FA38-5FCC4895B57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 flipH="1">
              <a:off x="10251057" y="3771181"/>
              <a:ext cx="7189" cy="1088366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FAE553-2589-FECF-9677-D51DF89DEEAD}"/>
              </a:ext>
            </a:extLst>
          </p:cNvPr>
          <p:cNvSpPr txBox="1"/>
          <p:nvPr/>
        </p:nvSpPr>
        <p:spPr>
          <a:xfrm>
            <a:off x="8131835" y="155114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0070C0"/>
                </a:solidFill>
              </a:rPr>
              <a:t>Shaz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B1F5E1-D234-6FB2-61D8-8EBD2292679D}"/>
              </a:ext>
            </a:extLst>
          </p:cNvPr>
          <p:cNvSpPr txBox="1"/>
          <p:nvPr/>
        </p:nvSpPr>
        <p:spPr>
          <a:xfrm>
            <a:off x="8892020" y="1551140"/>
            <a:ext cx="76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C000"/>
                </a:solidFill>
              </a:rPr>
              <a:t>Jakob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88029-7BF8-CDF3-8667-44C7CE02B589}"/>
              </a:ext>
            </a:extLst>
          </p:cNvPr>
          <p:cNvSpPr txBox="1"/>
          <p:nvPr/>
        </p:nvSpPr>
        <p:spPr>
          <a:xfrm>
            <a:off x="10660663" y="155114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chemeClr val="accent6">
                    <a:lumMod val="75000"/>
                  </a:schemeClr>
                </a:solidFill>
              </a:rPr>
              <a:t>Madan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67999-D387-6426-DFBF-2DBB90DCF8BE}"/>
              </a:ext>
            </a:extLst>
          </p:cNvPr>
          <p:cNvSpPr txBox="1"/>
          <p:nvPr/>
        </p:nvSpPr>
        <p:spPr>
          <a:xfrm>
            <a:off x="9757362" y="1551140"/>
            <a:ext cx="805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chemeClr val="accent2">
                    <a:lumMod val="75000"/>
                  </a:schemeClr>
                </a:solidFill>
              </a:rPr>
              <a:t>Akash</a:t>
            </a:r>
          </a:p>
        </p:txBody>
      </p:sp>
    </p:spTree>
    <p:extLst>
      <p:ext uri="{BB962C8B-B14F-4D97-AF65-F5344CB8AC3E}">
        <p14:creationId xmlns:p14="http://schemas.microsoft.com/office/powerpoint/2010/main" val="2357385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BC9F-11EB-7656-4C02-291C48CF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CHESS – Concurrency Unit Testing </a:t>
            </a:r>
          </a:p>
        </p:txBody>
      </p:sp>
      <p:pic>
        <p:nvPicPr>
          <p:cNvPr id="4" name="Content Placeholder 3" descr="ChessLogo.jpg">
            <a:extLst>
              <a:ext uri="{FF2B5EF4-FFF2-40B4-BE49-F238E27FC236}">
                <a16:creationId xmlns:a16="http://schemas.microsoft.com/office/drawing/2014/main" id="{5820E1C9-9F79-829E-1500-AEEA19F2A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p:blipFill>
        <p:spPr>
          <a:xfrm>
            <a:off x="8790419" y="640866"/>
            <a:ext cx="810781" cy="77407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292100">
              <a:schemeClr val="tx2">
                <a:lumMod val="60000"/>
                <a:lumOff val="40000"/>
              </a:scheme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21DC7-40B8-2431-671D-4C82DAF80F7F}"/>
              </a:ext>
            </a:extLst>
          </p:cNvPr>
          <p:cNvSpPr txBox="1"/>
          <p:nvPr/>
        </p:nvSpPr>
        <p:spPr>
          <a:xfrm>
            <a:off x="2647888" y="2064746"/>
            <a:ext cx="3193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TestStartup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r>
              <a:rPr lang="en-US">
                <a:latin typeface="Consolas" panose="020B0609020204030204" pitchFamily="49" charset="0"/>
              </a:rPr>
              <a:t>while(*){</a:t>
            </a:r>
          </a:p>
          <a:p>
            <a:r>
              <a:rPr lang="en-US">
                <a:latin typeface="Consolas" panose="020B0609020204030204" pitchFamily="49" charset="0"/>
              </a:rPr>
              <a:t>    </a:t>
            </a:r>
            <a:r>
              <a:rPr lang="en-US" err="1">
                <a:latin typeface="Consolas" panose="020B0609020204030204" pitchFamily="49" charset="0"/>
              </a:rPr>
              <a:t>RunTest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r>
              <a:rPr lang="en-US">
                <a:latin typeface="Consolas" panose="020B0609020204030204" pitchFamily="49" charset="0"/>
              </a:rPr>
              <a:t>} </a:t>
            </a:r>
          </a:p>
          <a:p>
            <a:r>
              <a:rPr lang="en-US" err="1">
                <a:latin typeface="Consolas" panose="020B0609020204030204" pitchFamily="49" charset="0"/>
              </a:rPr>
              <a:t>TestShutdown</a:t>
            </a:r>
            <a:r>
              <a:rPr lang="en-US">
                <a:latin typeface="Consolas" panose="020B0609020204030204" pitchFamily="49" charset="0"/>
              </a:rPr>
              <a:t>();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BF61C-CCA5-AD2C-28F9-474AA170DF7F}"/>
              </a:ext>
            </a:extLst>
          </p:cNvPr>
          <p:cNvSpPr/>
          <p:nvPr/>
        </p:nvSpPr>
        <p:spPr>
          <a:xfrm>
            <a:off x="5218234" y="2188890"/>
            <a:ext cx="1844842" cy="1140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23CB0-BD34-1F2B-33C2-BE3A28AB1784}"/>
              </a:ext>
            </a:extLst>
          </p:cNvPr>
          <p:cNvSpPr/>
          <p:nvPr/>
        </p:nvSpPr>
        <p:spPr>
          <a:xfrm>
            <a:off x="5218234" y="3575848"/>
            <a:ext cx="1844842" cy="3868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Runtime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8ECAA-054D-9C26-5ACF-05C88B98CBCC}"/>
              </a:ext>
            </a:extLst>
          </p:cNvPr>
          <p:cNvSpPr/>
          <p:nvPr/>
        </p:nvSpPr>
        <p:spPr>
          <a:xfrm>
            <a:off x="5218234" y="3396818"/>
            <a:ext cx="1844842" cy="111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58FB80C-4528-386C-F62A-489DAC719594}"/>
              </a:ext>
            </a:extLst>
          </p:cNvPr>
          <p:cNvSpPr/>
          <p:nvPr/>
        </p:nvSpPr>
        <p:spPr>
          <a:xfrm>
            <a:off x="4936880" y="2188890"/>
            <a:ext cx="281354" cy="1291032"/>
          </a:xfrm>
          <a:prstGeom prst="rightBrace">
            <a:avLst>
              <a:gd name="adj1" fmla="val 8333"/>
              <a:gd name="adj2" fmla="val 400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5C26D-455C-5A3E-E046-C32057AABD17}"/>
              </a:ext>
            </a:extLst>
          </p:cNvPr>
          <p:cNvSpPr/>
          <p:nvPr/>
        </p:nvSpPr>
        <p:spPr>
          <a:xfrm>
            <a:off x="7544398" y="2526619"/>
            <a:ext cx="1844842" cy="9023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Schedule Controller </a:t>
            </a:r>
          </a:p>
          <a:p>
            <a:pPr algn="ctr"/>
            <a:r>
              <a:rPr lang="en-US" sz="1600"/>
              <a:t>+ </a:t>
            </a:r>
          </a:p>
          <a:p>
            <a:pPr algn="ctr"/>
            <a:r>
              <a:rPr lang="en-US" sz="1600"/>
              <a:t>Environment Mocks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BF8C4A-BFF9-4026-B020-B80253046C11}"/>
              </a:ext>
            </a:extLst>
          </p:cNvPr>
          <p:cNvCxnSpPr>
            <a:stCxn id="7" idx="3"/>
            <a:endCxn id="12" idx="1"/>
          </p:cNvCxnSpPr>
          <p:nvPr/>
        </p:nvCxnSpPr>
        <p:spPr>
          <a:xfrm flipV="1">
            <a:off x="7063076" y="2977810"/>
            <a:ext cx="481322" cy="474749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A733FA-4BAB-C298-16E6-E2AF3D746FAD}"/>
              </a:ext>
            </a:extLst>
          </p:cNvPr>
          <p:cNvSpPr txBox="1"/>
          <p:nvPr/>
        </p:nvSpPr>
        <p:spPr>
          <a:xfrm>
            <a:off x="3167020" y="4616392"/>
            <a:ext cx="562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Concurrency bugs can be found in the small</a:t>
            </a:r>
          </a:p>
        </p:txBody>
      </p:sp>
    </p:spTree>
    <p:extLst>
      <p:ext uri="{BB962C8B-B14F-4D97-AF65-F5344CB8AC3E}">
        <p14:creationId xmlns:p14="http://schemas.microsoft.com/office/powerpoint/2010/main" val="25644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532F-8A5D-0492-FB67-FB8DA4E2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Scale-Up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C491-3CD4-34F2-2751-945D323C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Confidence! .. that we shake even the largest of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20464-9159-A262-2BAF-4FD19395CB79}"/>
              </a:ext>
            </a:extLst>
          </p:cNvPr>
          <p:cNvSpPr txBox="1"/>
          <p:nvPr/>
        </p:nvSpPr>
        <p:spPr>
          <a:xfrm>
            <a:off x="1568726" y="4517617"/>
            <a:ext cx="187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Windows USB 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5F887-C9CD-0E71-78C5-4F5582EBF741}"/>
              </a:ext>
            </a:extLst>
          </p:cNvPr>
          <p:cNvSpPr txBox="1"/>
          <p:nvPr/>
        </p:nvSpPr>
        <p:spPr>
          <a:xfrm>
            <a:off x="1568725" y="4878490"/>
            <a:ext cx="436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/>
              <a:t>Running on 100M+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/>
              <a:t>Insignificant concurrency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/>
              <a:t>Better design: faster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FC469-B427-96E3-55C2-F715AD28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8726" y="2962083"/>
            <a:ext cx="3077753" cy="1300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FD688-94F8-FB0E-9F0A-93BF3C45AD46}"/>
              </a:ext>
            </a:extLst>
          </p:cNvPr>
          <p:cNvSpPr txBox="1"/>
          <p:nvPr/>
        </p:nvSpPr>
        <p:spPr>
          <a:xfrm>
            <a:off x="5431735" y="3195919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P: safe asynchronous event-driven programming. PLDI 2013</a:t>
            </a:r>
          </a:p>
          <a:p>
            <a:r>
              <a:rPr lang="en-US" b="1"/>
              <a:t>[Desai-Gupta-Jackson-Q-Rajamani-</a:t>
            </a:r>
            <a:r>
              <a:rPr lang="en-US" b="1" err="1"/>
              <a:t>Zufferey</a:t>
            </a:r>
            <a:r>
              <a:rPr lang="en-US" b="1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950F-DB22-6568-51EA-5589917C6F7E}"/>
              </a:ext>
            </a:extLst>
          </p:cNvPr>
          <p:cNvSpPr txBox="1"/>
          <p:nvPr/>
        </p:nvSpPr>
        <p:spPr>
          <a:xfrm>
            <a:off x="5886322" y="4886949"/>
            <a:ext cx="560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/>
              <a:t>(Open-sourced, now actively used in AWS for </a:t>
            </a:r>
            <a:r>
              <a:rPr lang="en-IN" sz="1600" i="1" err="1"/>
              <a:t>modeling</a:t>
            </a:r>
            <a:r>
              <a:rPr lang="en-IN" sz="1600" i="1"/>
              <a:t> + testing distributed systems)</a:t>
            </a:r>
          </a:p>
        </p:txBody>
      </p:sp>
    </p:spTree>
    <p:extLst>
      <p:ext uri="{BB962C8B-B14F-4D97-AF65-F5344CB8AC3E}">
        <p14:creationId xmlns:p14="http://schemas.microsoft.com/office/powerpoint/2010/main" val="77198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cap="none">
                <a:latin typeface="Calibri Light" panose="020F0302020204030204" pitchFamily="34" charset="0"/>
                <a:cs typeface="Calibri Light" panose="020F0302020204030204" pitchFamily="34" charset="0"/>
              </a:rPr>
              <a:t>Further scale-up with Coyote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574E70-7D02-48F0-888E-D94BCD58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46853"/>
            <a:ext cx="8179590" cy="4154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None/>
              <a:defRPr/>
            </a:pPr>
            <a:r>
              <a:rPr lang="en-US" sz="2600">
                <a:latin typeface="Calibri Light"/>
                <a:ea typeface="Calibri Light"/>
                <a:cs typeface="Calibri Light"/>
              </a:rPr>
              <a:t>A .NET library and tool for </a:t>
            </a:r>
            <a:r>
              <a:rPr lang="en-US" sz="2600">
                <a:solidFill>
                  <a:srgbClr val="ED7D31"/>
                </a:solidFill>
                <a:latin typeface="Calibri Light"/>
                <a:ea typeface="Calibri Light"/>
                <a:cs typeface="Calibri Light"/>
              </a:rPr>
              <a:t>concurrency unit testing </a:t>
            </a:r>
            <a:r>
              <a:rPr lang="en-US" sz="2600">
                <a:latin typeface="Calibri Light"/>
                <a:ea typeface="Calibri Light"/>
                <a:cs typeface="Calibri Light"/>
              </a:rPr>
              <a:t>of C#</a:t>
            </a:r>
          </a:p>
          <a:p>
            <a:pPr marL="641985" lvl="1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APIs for writing unit tests, specifications and capturing sources of nondeterminism</a:t>
            </a:r>
          </a:p>
          <a:p>
            <a:pPr marL="641985" lvl="1" indent="-274320">
              <a:lnSpc>
                <a:spcPct val="120000"/>
              </a:lnSpc>
              <a:spcBef>
                <a:spcPts val="0"/>
              </a:spcBef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200">
                <a:solidFill>
                  <a:srgbClr val="1CADE4"/>
                </a:solidFill>
                <a:latin typeface="Calibri Light"/>
                <a:ea typeface="Calibri Light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https://github.com/microsoft/coyote</a:t>
            </a:r>
            <a:endParaRPr lang="en-US" sz="2200">
              <a:latin typeface="Calibri Light"/>
              <a:ea typeface="Calibri Light"/>
              <a:cs typeface="Calibri Light"/>
            </a:endParaRPr>
          </a:p>
          <a:p>
            <a:pPr marL="184785" indent="-274320">
              <a:lnSpc>
                <a:spcPct val="120000"/>
              </a:lnSpc>
              <a:spcBef>
                <a:spcPts val="0"/>
              </a:spcBef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>
                <a:latin typeface="Calibri Light"/>
                <a:ea typeface="Calibri Light"/>
                <a:cs typeface="Calibri Light"/>
              </a:rPr>
              <a:t>Key enablers</a:t>
            </a:r>
          </a:p>
          <a:p>
            <a:pPr marL="641985" lvl="1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200">
                <a:latin typeface="Calibri Light"/>
                <a:ea typeface="Calibri Light"/>
                <a:cs typeface="Calibri Light"/>
              </a:rPr>
              <a:t>Tighter integration with C#</a:t>
            </a:r>
          </a:p>
          <a:p>
            <a:pPr marL="641985" lvl="1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200">
                <a:latin typeface="Calibri Light"/>
                <a:ea typeface="Calibri Light"/>
                <a:cs typeface="Calibri Light"/>
              </a:rPr>
              <a:t>Rising complexity and importance of cloud infrastructure</a:t>
            </a:r>
          </a:p>
          <a:p>
            <a:pPr marL="641985" lvl="1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Advancing research, from context bounding to portfolio of bounded and randomized search</a:t>
            </a:r>
          </a:p>
          <a:p>
            <a:pPr marL="36766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None/>
              <a:defRPr/>
            </a:pPr>
            <a:endParaRPr lang="en-US" sz="200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6766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None/>
              <a:defRPr/>
            </a:pPr>
            <a:endParaRPr lang="en-US" sz="2200">
              <a:solidFill>
                <a:srgbClr val="1CADE4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F52DF7-8199-EFC3-B46A-10537223F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581" y="1267123"/>
            <a:ext cx="1392621" cy="1397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81454-8E58-782C-6E57-3EC2E2C9B481}"/>
              </a:ext>
            </a:extLst>
          </p:cNvPr>
          <p:cNvSpPr txBox="1"/>
          <p:nvPr/>
        </p:nvSpPr>
        <p:spPr>
          <a:xfrm>
            <a:off x="9778040" y="2780853"/>
            <a:ext cx="213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Pantazis Deligiannis, </a:t>
            </a:r>
          </a:p>
          <a:p>
            <a:r>
              <a:rPr lang="en-US"/>
              <a:t>Microsoft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8C004-0538-3AE7-C5F5-43DB4B162B99}"/>
              </a:ext>
            </a:extLst>
          </p:cNvPr>
          <p:cNvSpPr txBox="1"/>
          <p:nvPr/>
        </p:nvSpPr>
        <p:spPr>
          <a:xfrm>
            <a:off x="6094942" y="5803900"/>
            <a:ext cx="58811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Sebastian Burckhardt, Pravesh Kothari, Madanlal </a:t>
            </a:r>
            <a:r>
              <a:rPr lang="en-US" sz="1400" err="1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Musuvathi</a:t>
            </a:r>
            <a:r>
              <a:rPr lang="en-US" sz="1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, Santosh </a:t>
            </a:r>
            <a:r>
              <a:rPr lang="en-US" sz="1400" err="1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Nagarakatte</a:t>
            </a:r>
            <a:r>
              <a:rPr lang="en-US" sz="1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: </a:t>
            </a:r>
            <a:r>
              <a:rPr lang="en-US" sz="1400" b="1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 randomized scheduler with probabilistic guarantees of finding bugs</a:t>
            </a:r>
            <a:r>
              <a:rPr lang="en-US" sz="1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. ASPLOS 2010</a:t>
            </a:r>
            <a:endParaRPr 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208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03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cap="none">
                <a:latin typeface="Calibri Light" panose="020F0302020204030204" pitchFamily="34" charset="0"/>
                <a:cs typeface="Calibri Light" panose="020F0302020204030204" pitchFamily="34" charset="0"/>
              </a:rPr>
              <a:t>Coyote Adoption in Azure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574E70-7D02-48F0-888E-D94BCD58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6" y="2011200"/>
            <a:ext cx="10802783" cy="724429"/>
          </a:xfrm>
        </p:spPr>
        <p:txBody>
          <a:bodyPr>
            <a:noAutofit/>
          </a:bodyPr>
          <a:lstStyle/>
          <a:p>
            <a:pPr marL="18288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None/>
              <a:defRPr/>
            </a:pPr>
            <a:r>
              <a:rPr lang="en-US" sz="26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Used in services covering a large fraction of Microsoft Azure infrastructure 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D8B2A5D8-4446-26FF-1638-1B0B4209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3" y="2900678"/>
            <a:ext cx="9532590" cy="3426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6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EF53-56BD-42B7-99A1-A43FFB0D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general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569A-5E9C-DB77-8533-ADBF80C5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Create a system model with a parameter N</a:t>
            </a:r>
          </a:p>
          <a:p>
            <a:pPr lvl="1"/>
            <a:r>
              <a:rPr lang="en-US"/>
              <a:t>set of behaviors increases monotonically with N </a:t>
            </a:r>
          </a:p>
          <a:p>
            <a:pPr lvl="1"/>
            <a:r>
              <a:rPr lang="en-US"/>
              <a:t>coverage of interesting behaviors possible with low N</a:t>
            </a:r>
          </a:p>
          <a:p>
            <a:endParaRPr lang="en-US"/>
          </a:p>
          <a:p>
            <a:r>
              <a:rPr lang="en-US"/>
              <a:t>Devise methods that exploit the bound N to get complexity reduction and scale</a:t>
            </a:r>
          </a:p>
          <a:p>
            <a:endParaRPr lang="en-US"/>
          </a:p>
          <a:p>
            <a:r>
              <a:rPr lang="en-US"/>
              <a:t>Shift in perspective</a:t>
            </a:r>
          </a:p>
          <a:p>
            <a:pPr lvl="1"/>
            <a:r>
              <a:rPr lang="en-US"/>
              <a:t>the bounding parameter is specific to system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48877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8436-02F4-9988-BBC4-4801350D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Distributed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748906-1C23-222C-EB29-5646CBB5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1" y="2163872"/>
            <a:ext cx="4503116" cy="26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E0A0AE-4ABF-9616-5DDC-C89F72174CE7}"/>
                  </a:ext>
                </a:extLst>
              </p14:cNvPr>
              <p14:cNvContentPartPr/>
              <p14:nvPr/>
            </p14:nvContentPartPr>
            <p14:xfrm>
              <a:off x="3686531" y="2766059"/>
              <a:ext cx="192600" cy="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E0A0AE-4ABF-9616-5DDC-C89F72174C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531" y="2756945"/>
                <a:ext cx="210240" cy="4666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53FE66F-C489-4F44-2D13-CD3C8C708B86}"/>
              </a:ext>
            </a:extLst>
          </p:cNvPr>
          <p:cNvSpPr/>
          <p:nvPr/>
        </p:nvSpPr>
        <p:spPr>
          <a:xfrm>
            <a:off x="3620785" y="2794859"/>
            <a:ext cx="324091" cy="13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2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8436-02F4-9988-BBC4-4801350D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4" y="207725"/>
            <a:ext cx="10554956" cy="1325563"/>
          </a:xfrm>
        </p:spPr>
        <p:txBody>
          <a:bodyPr>
            <a:normAutofit/>
          </a:bodyPr>
          <a:lstStyle/>
          <a:p>
            <a:r>
              <a:rPr lang="en-US" sz="4000"/>
              <a:t>Distributed Systems are just concurrent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748906-1C23-222C-EB29-5646CBB5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1" y="2163872"/>
            <a:ext cx="4503116" cy="26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61DEE-C48E-8B92-0C85-540341D4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65" y="2121414"/>
            <a:ext cx="4646894" cy="27759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B94F7E-8EFD-1A27-815E-25BDDEC32098}"/>
                  </a:ext>
                </a:extLst>
              </p14:cNvPr>
              <p14:cNvContentPartPr/>
              <p14:nvPr/>
            </p14:nvContentPartPr>
            <p14:xfrm>
              <a:off x="3686531" y="2766059"/>
              <a:ext cx="192600" cy="28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B94F7E-8EFD-1A27-815E-25BDDEC320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7531" y="2756945"/>
                <a:ext cx="210240" cy="4666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36C433B-7259-68FF-7D89-0E01AC00F246}"/>
              </a:ext>
            </a:extLst>
          </p:cNvPr>
          <p:cNvSpPr/>
          <p:nvPr/>
        </p:nvSpPr>
        <p:spPr>
          <a:xfrm>
            <a:off x="3620785" y="2794859"/>
            <a:ext cx="324091" cy="13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113B47-9376-6D85-1342-D17722793A7C}"/>
              </a:ext>
            </a:extLst>
          </p:cNvPr>
          <p:cNvSpPr/>
          <p:nvPr/>
        </p:nvSpPr>
        <p:spPr>
          <a:xfrm>
            <a:off x="5785987" y="3339296"/>
            <a:ext cx="839165" cy="46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CB1469-29BB-1B28-4C9F-5E51A563DD2F}"/>
                  </a:ext>
                </a:extLst>
              </p14:cNvPr>
              <p14:cNvContentPartPr/>
              <p14:nvPr/>
            </p14:nvContentPartPr>
            <p14:xfrm>
              <a:off x="9993651" y="2777940"/>
              <a:ext cx="230335" cy="4571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CB1469-29BB-1B28-4C9F-5E51A563DD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84654" y="2768869"/>
                <a:ext cx="247970" cy="6349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2E5AAB5-05C2-1FDB-FD61-2677264A9842}"/>
              </a:ext>
            </a:extLst>
          </p:cNvPr>
          <p:cNvSpPr/>
          <p:nvPr/>
        </p:nvSpPr>
        <p:spPr>
          <a:xfrm>
            <a:off x="9902142" y="2766059"/>
            <a:ext cx="387589" cy="190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4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C0D4-118F-4F9C-8C92-A0EC11F2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90" y="379803"/>
            <a:ext cx="10515600" cy="1325563"/>
          </a:xfrm>
        </p:spPr>
        <p:txBody>
          <a:bodyPr/>
          <a:lstStyle/>
          <a:p>
            <a:r>
              <a:rPr lang="en-US" cap="none">
                <a:latin typeface="Calibri Light" panose="020F0302020204030204" pitchFamily="34" charset="0"/>
                <a:cs typeface="Calibri Light" panose="020F0302020204030204" pitchFamily="34" charset="0"/>
              </a:rPr>
              <a:t>Concurrency unit testing in C#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26B902-8DEE-445E-B660-2CDF3108D551}"/>
              </a:ext>
            </a:extLst>
          </p:cNvPr>
          <p:cNvGrpSpPr/>
          <p:nvPr/>
        </p:nvGrpSpPr>
        <p:grpSpPr>
          <a:xfrm>
            <a:off x="1264754" y="1532191"/>
            <a:ext cx="9662491" cy="3754874"/>
            <a:chOff x="1264754" y="1929066"/>
            <a:chExt cx="9662491" cy="37548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B26E75-82DF-4758-8532-6E0067550E13}"/>
                </a:ext>
              </a:extLst>
            </p:cNvPr>
            <p:cNvSpPr txBox="1"/>
            <p:nvPr/>
          </p:nvSpPr>
          <p:spPr>
            <a:xfrm>
              <a:off x="1264754" y="1929066"/>
              <a:ext cx="9662491" cy="375487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[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TestMethod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public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async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Task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TestService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6A9955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// Setting up the unit test (with mocks).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  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mockCosmosDB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new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MockCosmosDB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mockStorageQueue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new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MockStorageQueue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D4D4D4"/>
                  </a:solidFill>
                  <a:latin typeface="Consolas" panose="020B0609020204030204" pitchFamily="49" charset="0"/>
                </a:rPr>
                <a:t>   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controlService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new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ControlService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mockCosmosDB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mockStorageQueue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);</a:t>
              </a:r>
            </a:p>
            <a:p>
              <a:pPr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dataService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new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4EC9B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DataService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mockCosmosDB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mockStorageQueue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);</a:t>
              </a:r>
            </a:p>
            <a:p>
              <a:pPr>
                <a:defRPr/>
              </a:pP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  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6A9955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// Spawn concurrent requests and exercise the logic.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</a:t>
              </a:r>
              <a:r>
                <a:rPr lang="en-US" sz="1400">
                  <a:solidFill>
                    <a:srgbClr val="D4D4D4"/>
                  </a:solidFill>
                  <a:latin typeface="Consolas" panose="020B0609020204030204" pitchFamily="49" charset="0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controlServiceTask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</a:t>
              </a:r>
              <a:r>
                <a:rPr lang="en-US" sz="1400">
                  <a:solidFill>
                    <a:srgbClr val="D4D4D4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</a:rPr>
                <a:t>Task.</a:t>
              </a:r>
              <a:r>
                <a:rPr lang="en-US" sz="1400" err="1">
                  <a:solidFill>
                    <a:srgbClr val="FFC000"/>
                  </a:solidFill>
                  <a:latin typeface="Consolas" panose="020B0609020204030204" pitchFamily="49" charset="0"/>
                </a:rPr>
                <a:t>Run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(() =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controlService.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Execute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());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  <a:p>
              <a:pPr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var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dataServiceTask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=</a:t>
              </a:r>
              <a:r>
                <a:rPr lang="en-US" sz="1400">
                  <a:solidFill>
                    <a:srgbClr val="D4D4D4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</a:rPr>
                <a:t>Task.</a:t>
              </a:r>
              <a:r>
                <a:rPr lang="en-US" sz="1400" err="1">
                  <a:solidFill>
                    <a:srgbClr val="FFC000"/>
                  </a:solidFill>
                  <a:latin typeface="Consolas" panose="020B0609020204030204" pitchFamily="49" charset="0"/>
                </a:rPr>
                <a:t>Run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(() =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dataService.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Execute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());</a:t>
              </a:r>
            </a:p>
            <a:p>
              <a:pPr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69CD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await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 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Task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.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WhenAll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controlServiceTask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dataServiceTask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6A9955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// Assert that state of the mock Cosmos DB is consistent.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  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Assert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.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IsTrue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(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mockCosmosDB.IsConsistent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D4D4D4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}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F60A2-6278-4D2C-9D49-3AB5CFA70A56}"/>
                </a:ext>
              </a:extLst>
            </p:cNvPr>
            <p:cNvSpPr txBox="1"/>
            <p:nvPr/>
          </p:nvSpPr>
          <p:spPr>
            <a:xfrm>
              <a:off x="8518572" y="1992067"/>
              <a:ext cx="240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C# Concurrent Unit Test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E7F857-9964-4B41-ABD9-A18323F64814}"/>
              </a:ext>
            </a:extLst>
          </p:cNvPr>
          <p:cNvSpPr txBox="1"/>
          <p:nvPr/>
        </p:nvSpPr>
        <p:spPr>
          <a:xfrm>
            <a:off x="0" y="6519446"/>
            <a:ext cx="465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F6E53-36D7-6003-F686-60EF44745497}"/>
              </a:ext>
            </a:extLst>
          </p:cNvPr>
          <p:cNvSpPr>
            <a:spLocks noGrp="1"/>
          </p:cNvSpPr>
          <p:nvPr/>
        </p:nvSpPr>
        <p:spPr>
          <a:xfrm>
            <a:off x="1052631" y="5376700"/>
            <a:ext cx="10802783" cy="1631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74320">
              <a:lnSpc>
                <a:spcPct val="100000"/>
              </a:lnSpc>
              <a:spcBef>
                <a:spcPts val="600"/>
              </a:spcBef>
              <a:buClr>
                <a:srgbClr val="1CADE4"/>
              </a:buClr>
              <a:defRPr/>
            </a:pPr>
            <a:r>
              <a:rPr lang="en-US">
                <a:latin typeface="Calibri Light"/>
                <a:cs typeface="Calibri Light"/>
              </a:rPr>
              <a:t>Usage ranges from unit testing to end-to-end scenarios</a:t>
            </a:r>
          </a:p>
          <a:p>
            <a:pPr marL="914400" lvl="1" indent="-274320">
              <a:lnSpc>
                <a:spcPct val="100000"/>
              </a:lnSpc>
              <a:spcBef>
                <a:spcPts val="600"/>
              </a:spcBef>
              <a:buClr>
                <a:srgbClr val="1CADE4"/>
              </a:buClr>
              <a:defRPr/>
            </a:pPr>
            <a:r>
              <a:rPr lang="en-US">
                <a:latin typeface="Calibri Light"/>
                <a:cs typeface="Calibri Light"/>
              </a:rPr>
              <a:t>Covers failover, </a:t>
            </a:r>
            <a:r>
              <a:rPr lang="en-US" err="1">
                <a:latin typeface="Calibri Light"/>
                <a:cs typeface="Calibri Light"/>
              </a:rPr>
              <a:t>interleavings</a:t>
            </a:r>
            <a:r>
              <a:rPr lang="en-US">
                <a:latin typeface="Calibri Light"/>
                <a:cs typeface="Calibri Light"/>
              </a:rPr>
              <a:t>, timing, etc.</a:t>
            </a:r>
          </a:p>
        </p:txBody>
      </p:sp>
    </p:spTree>
    <p:extLst>
      <p:ext uri="{BB962C8B-B14F-4D97-AF65-F5344CB8AC3E}">
        <p14:creationId xmlns:p14="http://schemas.microsoft.com/office/powerpoint/2010/main" val="446234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03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cap="none">
                <a:latin typeface="Calibri Light" panose="020F0302020204030204" pitchFamily="34" charset="0"/>
                <a:cs typeface="Calibri Light" panose="020F0302020204030204" pitchFamily="34" charset="0"/>
              </a:rPr>
              <a:t>Coyote</a:t>
            </a: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 Usage</a:t>
            </a:r>
            <a:endParaRPr lang="en-US" cap="non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36E7DA-2A04-B345-C575-524634D450DA}"/>
              </a:ext>
            </a:extLst>
          </p:cNvPr>
          <p:cNvGrpSpPr/>
          <p:nvPr/>
        </p:nvGrpSpPr>
        <p:grpSpPr>
          <a:xfrm>
            <a:off x="5868592" y="2029734"/>
            <a:ext cx="1792094" cy="914326"/>
            <a:chOff x="420979" y="5342495"/>
            <a:chExt cx="1792094" cy="914326"/>
          </a:xfrm>
        </p:grpSpPr>
        <p:pic>
          <p:nvPicPr>
            <p:cNvPr id="7" name="Picture 4" descr="See the source image">
              <a:extLst>
                <a:ext uri="{FF2B5EF4-FFF2-40B4-BE49-F238E27FC236}">
                  <a16:creationId xmlns:a16="http://schemas.microsoft.com/office/drawing/2014/main" id="{5FE35C14-5A9D-F3A2-BB87-D3773F9EB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50" y="5342495"/>
              <a:ext cx="1422695" cy="51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8FF291-B632-016D-C38C-BF946313573E}"/>
                </a:ext>
              </a:extLst>
            </p:cNvPr>
            <p:cNvSpPr txBox="1"/>
            <p:nvPr/>
          </p:nvSpPr>
          <p:spPr>
            <a:xfrm>
              <a:off x="420979" y="5918267"/>
              <a:ext cx="1792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>
                  <a:solidFill>
                    <a:srgbClr val="666666"/>
                  </a:solidFill>
                  <a:effectLst/>
                  <a:latin typeface="Segoe UI" panose="020B0502040204020203" pitchFamily="34" charset="0"/>
                </a:rPr>
                <a:t>Downloads</a:t>
              </a:r>
              <a:r>
                <a:rPr lang="en-US" sz="1600"/>
                <a:t> </a:t>
              </a:r>
              <a:r>
                <a:rPr lang="en-US" sz="1600" b="1" i="0">
                  <a:solidFill>
                    <a:srgbClr val="000000"/>
                  </a:solidFill>
                  <a:effectLst/>
                  <a:latin typeface="Segoe UI" panose="020B0502040204020203" pitchFamily="34" charset="0"/>
                </a:rPr>
                <a:t>1.1M</a:t>
              </a:r>
              <a:endParaRPr lang="en-US" sz="16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FD0DE-CAC9-63AA-C499-4AC0357B175B}"/>
              </a:ext>
            </a:extLst>
          </p:cNvPr>
          <p:cNvGrpSpPr/>
          <p:nvPr/>
        </p:nvGrpSpPr>
        <p:grpSpPr>
          <a:xfrm>
            <a:off x="3646903" y="2032210"/>
            <a:ext cx="1602798" cy="868647"/>
            <a:chOff x="516947" y="4217183"/>
            <a:chExt cx="1602798" cy="86864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FC9EEBE-20B0-453D-6196-BBA1B330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47" y="4217183"/>
              <a:ext cx="1602798" cy="3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A3BC86-9FD8-308B-541F-0EFAAC9AB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555" y="4666708"/>
              <a:ext cx="1587582" cy="41912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740EA-DBAA-FED0-8BC2-29BF43E921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68834" b="-103092"/>
          <a:stretch/>
        </p:blipFill>
        <p:spPr>
          <a:xfrm>
            <a:off x="6813482" y="3239074"/>
            <a:ext cx="1117573" cy="507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B03E0D-8BEF-7BA0-BF07-5E2A2C1331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2731" b="-7293"/>
          <a:stretch/>
        </p:blipFill>
        <p:spPr>
          <a:xfrm>
            <a:off x="1675929" y="3192787"/>
            <a:ext cx="920949" cy="248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016BBE-3B95-E5F1-55E0-FF249B040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820" y="3180658"/>
            <a:ext cx="798908" cy="266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CCE1EB-C5B9-9421-5525-6E22063A12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820" y="3489716"/>
            <a:ext cx="4706181" cy="2370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ECC8F-204A-9FC3-27A4-D0EF9071DE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962" y="3235910"/>
            <a:ext cx="598222" cy="232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42437-D367-7E28-86D3-F3E481CD4B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1915" y="3537341"/>
            <a:ext cx="5019385" cy="2275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888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F95E-C363-49BE-B511-B8825115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60F9-3598-4FC5-BBB8-6F7D8322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030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“Code coverage data in the range of 85% to 90%, </a:t>
            </a:r>
            <a:r>
              <a:rPr lang="en-US">
                <a:solidFill>
                  <a:srgbClr val="FF0000"/>
                </a:solidFill>
              </a:rPr>
              <a:t>unheard-of</a:t>
            </a:r>
            <a:r>
              <a:rPr lang="en-US"/>
              <a:t> for large components”</a:t>
            </a:r>
          </a:p>
          <a:p>
            <a:endParaRPr lang="en-US"/>
          </a:p>
          <a:p>
            <a:r>
              <a:rPr lang="en-US"/>
              <a:t>“Found several potential issues early that would have been </a:t>
            </a:r>
            <a:r>
              <a:rPr lang="en-US">
                <a:solidFill>
                  <a:srgbClr val="FF0000"/>
                </a:solidFill>
              </a:rPr>
              <a:t>very expensive to fix later</a:t>
            </a:r>
            <a:r>
              <a:rPr lang="en-US"/>
              <a:t>”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“The ability to precisely control and explore the non-determinism and emit reproducible traces is </a:t>
            </a:r>
            <a:r>
              <a:rPr lang="en-US">
                <a:solidFill>
                  <a:srgbClr val="FF0000"/>
                </a:solidFill>
              </a:rPr>
              <a:t>beyond amazing</a:t>
            </a:r>
            <a:r>
              <a:rPr lang="en-US"/>
              <a:t>”</a:t>
            </a:r>
            <a:endParaRPr lang="en-US">
              <a:cs typeface="Calibri"/>
            </a:endParaRPr>
          </a:p>
          <a:p>
            <a:pPr lvl="1"/>
            <a:endParaRPr lang="en-US"/>
          </a:p>
          <a:p>
            <a:r>
              <a:rPr lang="en-US"/>
              <a:t>“Coyote improved our development cycle massively. […] want to develop all new features in Coyote. Compared to another team in our skip’s org, we are </a:t>
            </a:r>
            <a:r>
              <a:rPr lang="en-US">
                <a:solidFill>
                  <a:srgbClr val="FF0000"/>
                </a:solidFill>
              </a:rPr>
              <a:t>so much more productive</a:t>
            </a:r>
            <a:r>
              <a:rPr lang="en-US"/>
              <a:t> because of Coyote”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205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479D-ADAE-A2F0-F103-19FBD1C7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Much remains to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2DA4-5CD9-325A-0035-F061AADB0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Concurrent systems are more important than ever before</a:t>
            </a:r>
          </a:p>
          <a:p>
            <a:endParaRPr lang="en-US"/>
          </a:p>
          <a:p>
            <a:r>
              <a:rPr lang="en-US"/>
              <a:t>Emphasis on correctness continues to increase</a:t>
            </a:r>
          </a:p>
          <a:p>
            <a:pPr lvl="1"/>
            <a:r>
              <a:rPr lang="en-US"/>
              <a:t>outages cause extreme distress</a:t>
            </a:r>
          </a:p>
          <a:p>
            <a:pPr lvl="1"/>
            <a:r>
              <a:rPr lang="en-US"/>
              <a:t>regulations regarding data privacy and data loss</a:t>
            </a:r>
          </a:p>
          <a:p>
            <a:pPr lvl="1"/>
            <a:r>
              <a:rPr lang="en-US"/>
              <a:t>emphasis on open and therefore interacting systems</a:t>
            </a:r>
          </a:p>
          <a:p>
            <a:endParaRPr lang="en-US"/>
          </a:p>
          <a:p>
            <a:r>
              <a:rPr lang="en-US"/>
              <a:t>Abstractions and tools are unable to keep pace with the complexity</a:t>
            </a:r>
          </a:p>
          <a:p>
            <a:pPr lvl="1"/>
            <a:r>
              <a:rPr lang="en-US"/>
              <a:t>continue to be geared towards established sequential paradigms</a:t>
            </a:r>
          </a:p>
        </p:txBody>
      </p:sp>
    </p:spTree>
    <p:extLst>
      <p:ext uri="{BB962C8B-B14F-4D97-AF65-F5344CB8AC3E}">
        <p14:creationId xmlns:p14="http://schemas.microsoft.com/office/powerpoint/2010/main" val="731281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C7F5-9A92-B863-0478-D04ACC54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432B-356F-6202-CFF4-B2364E5B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we make modeling and specifying as natural as programming?</a:t>
            </a:r>
          </a:p>
          <a:p>
            <a:endParaRPr lang="en-US"/>
          </a:p>
          <a:p>
            <a:r>
              <a:rPr lang="en-US"/>
              <a:t>How do we enable co-development of models, specifications, and programs?</a:t>
            </a:r>
          </a:p>
        </p:txBody>
      </p:sp>
    </p:spTree>
    <p:extLst>
      <p:ext uri="{BB962C8B-B14F-4D97-AF65-F5344CB8AC3E}">
        <p14:creationId xmlns:p14="http://schemas.microsoft.com/office/powerpoint/2010/main" val="2605317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932B-1FCF-599C-9D9D-F5E70560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concrete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443C-3B02-C61A-595C-5BE85F1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Revisit timed systems with the lens of context-bounded analysis</a:t>
            </a:r>
          </a:p>
          <a:p>
            <a:pPr lvl="1"/>
            <a:r>
              <a:rPr lang="en-US"/>
              <a:t>bounds on clock skew relevant for both embedded and distributed systems</a:t>
            </a:r>
          </a:p>
          <a:p>
            <a:endParaRPr lang="en-US"/>
          </a:p>
          <a:p>
            <a:r>
              <a:rPr lang="en-US"/>
              <a:t>Revisit verification of system-level hardware (aka distributed-system-on-a-chip)</a:t>
            </a:r>
          </a:p>
          <a:p>
            <a:endParaRPr lang="en-US"/>
          </a:p>
          <a:p>
            <a:r>
              <a:rPr lang="en-US"/>
              <a:t>Construction of verified concurrent and distributed systems</a:t>
            </a:r>
          </a:p>
          <a:p>
            <a:pPr lvl="1"/>
            <a:r>
              <a:rPr lang="en-US"/>
              <a:t>leverage sequentialization for proof debugging</a:t>
            </a:r>
          </a:p>
          <a:p>
            <a:pPr lvl="1"/>
            <a:endParaRPr lang="en-US"/>
          </a:p>
          <a:p>
            <a:r>
              <a:rPr lang="en-US"/>
              <a:t>Modeling and analysis of GPU kernels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F95E-C363-49BE-B511-B8825115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Subsequent Uses of Tensor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D60F9-3598-4FC5-BBB8-6F7D83227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/>
                  <a:t>Interprocedural program analysis</a:t>
                </a:r>
              </a:p>
              <a:p>
                <a:r>
                  <a:rPr lang="en-US"/>
                  <a:t>Newtonian Program Analysis</a:t>
                </a:r>
              </a:p>
              <a:p>
                <a:pPr lvl="1"/>
                <a:r>
                  <a:rPr lang="en-US"/>
                  <a:t>Esparza et al. [JACM 2010]: </a:t>
                </a:r>
                <a:r>
                  <a:rPr lang="en-US" err="1"/>
                  <a:t>Interprocedural</a:t>
                </a:r>
                <a:r>
                  <a:rPr lang="en-US"/>
                  <a:t> analysis by analyzing a sequence of linearly-recursive programs: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∷=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Reps et al. [TOPLAS 2017]: Solve each linearly-recursive program by exploiting tensor product to mimic the matching of actions in linear recursion</a:t>
                </a:r>
              </a:p>
              <a:p>
                <a:pPr marL="457200" lvl="1" indent="0">
                  <a:buNone/>
                </a:pPr>
                <a:r>
                  <a:rPr lang="en-US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 b="0"/>
              </a:p>
              <a:p>
                <a:pPr marL="457200" lvl="1" indent="0">
                  <a:buNone/>
                </a:pPr>
                <a:r>
                  <a:rPr lang="en-US" b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/>
              </a:p>
              <a:p>
                <a:pPr marL="457200" lvl="1" indent="0">
                  <a:buNone/>
                </a:pPr>
                <a:r>
                  <a:rPr lang="en-US" b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r>
                  <a:rPr lang="en-US"/>
                  <a:t>Algebraic Program Analysis [Kincaid et al. 2017, 2018, 2021]</a:t>
                </a:r>
              </a:p>
              <a:p>
                <a:pPr lvl="1"/>
                <a:r>
                  <a:rPr lang="en-US"/>
                  <a:t>Tensor/de-tensor for an abstract domain of logical formulas</a:t>
                </a:r>
              </a:p>
              <a:p>
                <a:pPr marL="0" indent="0">
                  <a:buNone/>
                </a:pPr>
                <a:r>
                  <a:rPr lang="en-US" sz="1700"/>
                  <a:t>                  Product (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1700"/>
                  <a:t>):                   </a:t>
                </a:r>
                <a14:m>
                  <m:oMath xmlns:m="http://schemas.openxmlformats.org/officeDocument/2006/math">
                    <m:r>
                      <a:rPr lang="en-US" sz="1700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700" i="1">
                        <a:latin typeface="Cambria Math"/>
                      </a:rPr>
                      <m:t>∃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7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700" i="1">
                        <a:latin typeface="Cambria Math"/>
                      </a:rPr>
                      <m:t>. (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700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700" i="1">
                            <a:latin typeface="Cambria Math"/>
                          </a:rPr>
                          <m:t>=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700" i="1">
                        <a:latin typeface="Cambria Math"/>
                      </a:rPr>
                      <m:t>)</m:t>
                    </m:r>
                  </m:oMath>
                </a14:m>
                <a:endParaRPr lang="en-US" sz="1000"/>
              </a:p>
              <a:p>
                <a:pPr marL="0" indent="0">
                  <a:buNone/>
                </a:pPr>
                <a:r>
                  <a:rPr lang="en-US" sz="1700"/>
                  <a:t>                  Tensor product (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1700"/>
                  <a:t>): 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 dirty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 dirty="0">
                        <a:latin typeface="Cambria Math" panose="02040503050406030204" pitchFamily="18" charset="0"/>
                      </a:rPr>
                      <m:t>=                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/>
              </a:p>
              <a:p>
                <a:pPr marL="0" indent="0">
                  <a:buNone/>
                </a:pPr>
                <a:r>
                  <a:rPr lang="en-US" sz="1700"/>
                  <a:t>                  De-tensor (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↯</m:t>
                    </m:r>
                  </m:oMath>
                </a14:m>
                <a:r>
                  <a:rPr lang="en-US" sz="1700"/>
                  <a:t>):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7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7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↯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 ∃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7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700" i="1">
                        <a:latin typeface="Cambria Math"/>
                      </a:rPr>
                      <m:t>. (</m:t>
                    </m:r>
                    <m:r>
                      <a:rPr lang="en-US" sz="17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700" i="1">
                            <a:latin typeface="Cambria Math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7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7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1700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7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700" i="1">
                            <a:latin typeface="Cambria Math"/>
                          </a:rPr>
                          <m:t>=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700" i="1">
                        <a:latin typeface="Cambria Math"/>
                      </a:rPr>
                      <m:t>)</m:t>
                    </m:r>
                  </m:oMath>
                </a14:m>
                <a:endParaRPr lang="en-US" sz="17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D60F9-3598-4FC5-BBB8-6F7D83227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086" t="-3023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D07176CF-74C4-D046-9BD7-7C45C9CC728F}"/>
              </a:ext>
            </a:extLst>
          </p:cNvPr>
          <p:cNvSpPr/>
          <p:nvPr/>
        </p:nvSpPr>
        <p:spPr>
          <a:xfrm rot="5400000" flipV="1">
            <a:off x="5863565" y="4034063"/>
            <a:ext cx="286055" cy="1713626"/>
          </a:xfrm>
          <a:prstGeom prst="rightBrace">
            <a:avLst>
              <a:gd name="adj1" fmla="val 78461"/>
              <a:gd name="adj2" fmla="val 50370"/>
            </a:avLst>
          </a:prstGeom>
          <a:noFill/>
          <a:ln w="28575">
            <a:solidFill>
              <a:srgbClr val="C00000"/>
            </a:solidFill>
          </a:ln>
          <a:effectLst>
            <a:outerShdw blurRad="50800" sx="1000" sy="1000" algn="ctr" rotWithShape="0"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17F82CD-3D40-A229-F2B5-E1E0B79D0053}"/>
              </a:ext>
            </a:extLst>
          </p:cNvPr>
          <p:cNvSpPr/>
          <p:nvPr/>
        </p:nvSpPr>
        <p:spPr>
          <a:xfrm rot="5400000" flipV="1">
            <a:off x="5938579" y="4406207"/>
            <a:ext cx="155008" cy="818198"/>
          </a:xfrm>
          <a:prstGeom prst="rightBrace">
            <a:avLst>
              <a:gd name="adj1" fmla="val 54282"/>
              <a:gd name="adj2" fmla="val 50201"/>
            </a:avLst>
          </a:prstGeom>
          <a:noFill/>
          <a:ln w="28575">
            <a:solidFill>
              <a:srgbClr val="C00000"/>
            </a:solidFill>
          </a:ln>
          <a:effectLst>
            <a:outerShdw blurRad="50800" sx="1000" sy="1000" algn="ctr" rotWithShape="0"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15DB-21F5-60EC-E348-F901EAFA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streams of new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E5C6-8C7E-08AD-3A6C-860DF776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Dramatic reduction in worst-case complexity for many models of concurrent computation</a:t>
            </a:r>
          </a:p>
          <a:p>
            <a:endParaRPr lang="en-US"/>
          </a:p>
          <a:p>
            <a:r>
              <a:rPr lang="en-US"/>
              <a:t>Sequentialization or efficient encoding of concurrent executions into lower complexity models</a:t>
            </a:r>
          </a:p>
          <a:p>
            <a:pPr lvl="1"/>
            <a:r>
              <a:rPr lang="en-US"/>
              <a:t>akin to dimensionality reduction</a:t>
            </a:r>
          </a:p>
          <a:p>
            <a:endParaRPr lang="en-US"/>
          </a:p>
          <a:p>
            <a:r>
              <a:rPr lang="en-US"/>
              <a:t>Paradigm shift from exploration of states to exploration of complete executions</a:t>
            </a:r>
          </a:p>
        </p:txBody>
      </p:sp>
    </p:spTree>
    <p:extLst>
      <p:ext uri="{BB962C8B-B14F-4D97-AF65-F5344CB8AC3E}">
        <p14:creationId xmlns:p14="http://schemas.microsoft.com/office/powerpoint/2010/main" val="413656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78">
            <a:extLst>
              <a:ext uri="{FF2B5EF4-FFF2-40B4-BE49-F238E27FC236}">
                <a16:creationId xmlns:a16="http://schemas.microsoft.com/office/drawing/2014/main" id="{89B5AFD3-9005-534A-AE33-8DDBAE9F8057}"/>
              </a:ext>
            </a:extLst>
          </p:cNvPr>
          <p:cNvSpPr/>
          <p:nvPr/>
        </p:nvSpPr>
        <p:spPr>
          <a:xfrm>
            <a:off x="4760870" y="5422201"/>
            <a:ext cx="1845504" cy="857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Static threads</a:t>
            </a:r>
          </a:p>
          <a:p>
            <a:pPr algn="ctr"/>
            <a:r>
              <a:rPr lang="en-US"/>
              <a:t>Shared memory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A39AD-CA0A-F201-42B4-7E893496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Context-bounded analysis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7B50B1-EF18-7179-7038-51BA39358EDF}"/>
              </a:ext>
            </a:extLst>
          </p:cNvPr>
          <p:cNvCxnSpPr/>
          <p:nvPr/>
        </p:nvCxnSpPr>
        <p:spPr>
          <a:xfrm>
            <a:off x="1721223" y="4343400"/>
            <a:ext cx="8305800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1EBDA4-DE12-218F-BEE0-6C282B4FF223}"/>
              </a:ext>
            </a:extLst>
          </p:cNvPr>
          <p:cNvSpPr txBox="1"/>
          <p:nvPr/>
        </p:nvSpPr>
        <p:spPr>
          <a:xfrm>
            <a:off x="1873624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2004</a:t>
            </a:r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C2405-BFA9-5F51-8FA9-2A9526BEA6BB}"/>
              </a:ext>
            </a:extLst>
          </p:cNvPr>
          <p:cNvSpPr txBox="1"/>
          <p:nvPr/>
        </p:nvSpPr>
        <p:spPr>
          <a:xfrm>
            <a:off x="2788024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2005</a:t>
            </a:r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8FB6C-EC55-F37C-5E7E-8607BD122677}"/>
              </a:ext>
            </a:extLst>
          </p:cNvPr>
          <p:cNvSpPr txBox="1"/>
          <p:nvPr/>
        </p:nvSpPr>
        <p:spPr>
          <a:xfrm>
            <a:off x="4388224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2007</a:t>
            </a:r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3F6AB-EAB7-5D5B-ADEE-B354DC935E6B}"/>
              </a:ext>
            </a:extLst>
          </p:cNvPr>
          <p:cNvSpPr txBox="1"/>
          <p:nvPr/>
        </p:nvSpPr>
        <p:spPr>
          <a:xfrm>
            <a:off x="5366997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2008</a:t>
            </a:r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43A0A-B723-8743-0DCF-ED5C1303A4D2}"/>
              </a:ext>
            </a:extLst>
          </p:cNvPr>
          <p:cNvSpPr txBox="1"/>
          <p:nvPr/>
        </p:nvSpPr>
        <p:spPr>
          <a:xfrm>
            <a:off x="6433797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74C58-D345-A359-0C82-92C9C9BBC9FA}"/>
              </a:ext>
            </a:extLst>
          </p:cNvPr>
          <p:cNvSpPr txBox="1"/>
          <p:nvPr/>
        </p:nvSpPr>
        <p:spPr>
          <a:xfrm>
            <a:off x="7348197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6841-31CC-E2B0-EA5B-3EBFCE61BF0C}"/>
              </a:ext>
            </a:extLst>
          </p:cNvPr>
          <p:cNvSpPr txBox="1"/>
          <p:nvPr/>
        </p:nvSpPr>
        <p:spPr>
          <a:xfrm>
            <a:off x="8274424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38DE-1E9C-7F0A-C4B1-8315BB0E7EC1}"/>
              </a:ext>
            </a:extLst>
          </p:cNvPr>
          <p:cNvSpPr txBox="1"/>
          <p:nvPr/>
        </p:nvSpPr>
        <p:spPr>
          <a:xfrm>
            <a:off x="9100797" y="4419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9D0A50-D828-0CD5-15D2-4C9E77DBA44D}"/>
              </a:ext>
            </a:extLst>
          </p:cNvPr>
          <p:cNvCxnSpPr/>
          <p:nvPr/>
        </p:nvCxnSpPr>
        <p:spPr>
          <a:xfrm flipV="1">
            <a:off x="2222436" y="3733800"/>
            <a:ext cx="0" cy="609600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6182EC-9037-C3C7-39E4-AA3145FA2A94}"/>
              </a:ext>
            </a:extLst>
          </p:cNvPr>
          <p:cNvSpPr txBox="1"/>
          <p:nvPr/>
        </p:nvSpPr>
        <p:spPr>
          <a:xfrm>
            <a:off x="1873623" y="32766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KISS</a:t>
            </a:r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F469CD-F4F7-292E-E371-BB42D49E2283}"/>
              </a:ext>
            </a:extLst>
          </p:cNvPr>
          <p:cNvCxnSpPr/>
          <p:nvPr/>
        </p:nvCxnSpPr>
        <p:spPr>
          <a:xfrm flipV="1">
            <a:off x="3136836" y="4343400"/>
            <a:ext cx="0" cy="1143000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738E65-769C-3428-7500-F595872E3FF6}"/>
              </a:ext>
            </a:extLst>
          </p:cNvPr>
          <p:cNvSpPr txBox="1"/>
          <p:nvPr/>
        </p:nvSpPr>
        <p:spPr>
          <a:xfrm>
            <a:off x="2775200" y="54991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[QR05]</a:t>
            </a:r>
            <a:endParaRPr lang="en-I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08F640-FD69-F074-4406-497CD33156D0}"/>
              </a:ext>
            </a:extLst>
          </p:cNvPr>
          <p:cNvCxnSpPr/>
          <p:nvPr/>
        </p:nvCxnSpPr>
        <p:spPr>
          <a:xfrm flipV="1">
            <a:off x="4737036" y="3200400"/>
            <a:ext cx="0" cy="1143000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3789D5-9451-FC9D-FDED-B3796DF63C28}"/>
              </a:ext>
            </a:extLst>
          </p:cNvPr>
          <p:cNvSpPr txBox="1"/>
          <p:nvPr/>
        </p:nvSpPr>
        <p:spPr>
          <a:xfrm>
            <a:off x="4399068" y="2831068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CHESS</a:t>
            </a:r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B11E37-BE74-D42F-BA4C-25CBF9BF3E42}"/>
              </a:ext>
            </a:extLst>
          </p:cNvPr>
          <p:cNvCxnSpPr/>
          <p:nvPr/>
        </p:nvCxnSpPr>
        <p:spPr>
          <a:xfrm flipV="1">
            <a:off x="5683622" y="4343400"/>
            <a:ext cx="0" cy="762000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E862F3-49DF-653F-B6DC-BB58F25A932D}"/>
              </a:ext>
            </a:extLst>
          </p:cNvPr>
          <p:cNvSpPr txBox="1"/>
          <p:nvPr/>
        </p:nvSpPr>
        <p:spPr>
          <a:xfrm>
            <a:off x="5276485" y="510540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[LR08]</a:t>
            </a:r>
            <a:endParaRPr lang="en-I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28DFB-7F99-8C9E-C677-1820F86F8B83}"/>
              </a:ext>
            </a:extLst>
          </p:cNvPr>
          <p:cNvGrpSpPr/>
          <p:nvPr/>
        </p:nvGrpSpPr>
        <p:grpSpPr>
          <a:xfrm>
            <a:off x="6064624" y="3212068"/>
            <a:ext cx="973343" cy="1105932"/>
            <a:chOff x="4724400" y="2526268"/>
            <a:chExt cx="973343" cy="11059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EBA8D5-2693-6CAA-5F49-9EB0F6297584}"/>
                </a:ext>
              </a:extLst>
            </p:cNvPr>
            <p:cNvCxnSpPr/>
            <p:nvPr/>
          </p:nvCxnSpPr>
          <p:spPr>
            <a:xfrm flipV="1">
              <a:off x="5429685" y="28702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2F3A8A-5F06-7DDD-89DF-5506C32570F8}"/>
                </a:ext>
              </a:extLst>
            </p:cNvPr>
            <p:cNvSpPr txBox="1"/>
            <p:nvPr/>
          </p:nvSpPr>
          <p:spPr>
            <a:xfrm>
              <a:off x="4724400" y="2526268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[LMP09]</a:t>
              </a:r>
              <a:endParaRPr lang="en-I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0BA44D-A404-52F4-4EDB-E56235990831}"/>
              </a:ext>
            </a:extLst>
          </p:cNvPr>
          <p:cNvGrpSpPr/>
          <p:nvPr/>
        </p:nvGrpSpPr>
        <p:grpSpPr>
          <a:xfrm>
            <a:off x="6737109" y="4318001"/>
            <a:ext cx="798617" cy="1018977"/>
            <a:chOff x="5396885" y="3632200"/>
            <a:chExt cx="798617" cy="10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02CDAA-A37E-DE89-7085-E672C6118992}"/>
                </a:ext>
              </a:extLst>
            </p:cNvPr>
            <p:cNvCxnSpPr/>
            <p:nvPr/>
          </p:nvCxnSpPr>
          <p:spPr>
            <a:xfrm flipV="1">
              <a:off x="6019800" y="36322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7D0265-4577-235A-90D5-AB83247C0F89}"/>
                </a:ext>
              </a:extLst>
            </p:cNvPr>
            <p:cNvSpPr txBox="1"/>
            <p:nvPr/>
          </p:nvSpPr>
          <p:spPr>
            <a:xfrm>
              <a:off x="5396885" y="4343400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[LMP10]</a:t>
              </a:r>
              <a:endParaRPr lang="en-IN" sz="1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BCB2D-80F4-FCF4-473F-4148A30116BE}"/>
              </a:ext>
            </a:extLst>
          </p:cNvPr>
          <p:cNvGrpSpPr/>
          <p:nvPr/>
        </p:nvGrpSpPr>
        <p:grpSpPr>
          <a:xfrm>
            <a:off x="7041909" y="4343400"/>
            <a:ext cx="798617" cy="2362200"/>
            <a:chOff x="5701685" y="3657600"/>
            <a:chExt cx="798617" cy="23622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673065-F60B-2DC9-092E-3260232FD497}"/>
                </a:ext>
              </a:extLst>
            </p:cNvPr>
            <p:cNvCxnSpPr/>
            <p:nvPr/>
          </p:nvCxnSpPr>
          <p:spPr>
            <a:xfrm flipV="1">
              <a:off x="6172200" y="3657600"/>
              <a:ext cx="0" cy="20574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C5C709-2672-03C1-3CE8-4328A1345E6E}"/>
                </a:ext>
              </a:extLst>
            </p:cNvPr>
            <p:cNvSpPr txBox="1"/>
            <p:nvPr/>
          </p:nvSpPr>
          <p:spPr>
            <a:xfrm>
              <a:off x="5701685" y="5712023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[LMP10]</a:t>
              </a:r>
              <a:endParaRPr lang="en-IN" sz="1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C1F1E2-0D56-EFB6-B4BC-F1FF7A2A9DB9}"/>
              </a:ext>
            </a:extLst>
          </p:cNvPr>
          <p:cNvGrpSpPr/>
          <p:nvPr/>
        </p:nvGrpSpPr>
        <p:grpSpPr>
          <a:xfrm>
            <a:off x="7433155" y="4343401"/>
            <a:ext cx="574196" cy="1510843"/>
            <a:chOff x="6092932" y="3657600"/>
            <a:chExt cx="574196" cy="151084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DE6AE5-43FE-8471-B224-799BA85F94E7}"/>
                </a:ext>
              </a:extLst>
            </p:cNvPr>
            <p:cNvCxnSpPr/>
            <p:nvPr/>
          </p:nvCxnSpPr>
          <p:spPr>
            <a:xfrm flipV="1">
              <a:off x="6324600" y="3657600"/>
              <a:ext cx="0" cy="11557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D2CDA8-CD64-FD28-8739-200F6C3D4B9A}"/>
                </a:ext>
              </a:extLst>
            </p:cNvPr>
            <p:cNvSpPr txBox="1"/>
            <p:nvPr/>
          </p:nvSpPr>
          <p:spPr>
            <a:xfrm>
              <a:off x="6092932" y="4860666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[R10]</a:t>
              </a:r>
              <a:endParaRPr lang="en-IN" sz="1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2C45F5-F76C-118D-7CDB-1A0B6F168230}"/>
              </a:ext>
            </a:extLst>
          </p:cNvPr>
          <p:cNvGrpSpPr/>
          <p:nvPr/>
        </p:nvGrpSpPr>
        <p:grpSpPr>
          <a:xfrm>
            <a:off x="7436224" y="4343401"/>
            <a:ext cx="800219" cy="1069777"/>
            <a:chOff x="6096000" y="3657600"/>
            <a:chExt cx="800219" cy="10697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F7F2DB-678B-BEDF-40BB-69741D3A95E4}"/>
                </a:ext>
              </a:extLst>
            </p:cNvPr>
            <p:cNvCxnSpPr/>
            <p:nvPr/>
          </p:nvCxnSpPr>
          <p:spPr>
            <a:xfrm flipV="1">
              <a:off x="6477000" y="36576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D0F01-9CCB-8111-F00E-E9FBB2130458}"/>
                </a:ext>
              </a:extLst>
            </p:cNvPr>
            <p:cNvSpPr txBox="1"/>
            <p:nvPr/>
          </p:nvSpPr>
          <p:spPr>
            <a:xfrm>
              <a:off x="6096000" y="4419600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[GHR10]</a:t>
              </a:r>
              <a:endParaRPr lang="en-IN" sz="1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F76E20-0E5B-8243-F9A1-7B170993CB58}"/>
              </a:ext>
            </a:extLst>
          </p:cNvPr>
          <p:cNvGrpSpPr/>
          <p:nvPr/>
        </p:nvGrpSpPr>
        <p:grpSpPr>
          <a:xfrm>
            <a:off x="7588624" y="4343400"/>
            <a:ext cx="729687" cy="1981200"/>
            <a:chOff x="6248400" y="3657600"/>
            <a:chExt cx="729687" cy="19812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653F94-82AA-7BE5-B6FA-3ED827E7CBC4}"/>
                </a:ext>
              </a:extLst>
            </p:cNvPr>
            <p:cNvCxnSpPr/>
            <p:nvPr/>
          </p:nvCxnSpPr>
          <p:spPr>
            <a:xfrm flipV="1">
              <a:off x="6629400" y="3657600"/>
              <a:ext cx="0" cy="16764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D1BB92-6B72-01E0-33B6-F69F7AE1FA2E}"/>
                </a:ext>
              </a:extLst>
            </p:cNvPr>
            <p:cNvSpPr txBox="1"/>
            <p:nvPr/>
          </p:nvSpPr>
          <p:spPr>
            <a:xfrm>
              <a:off x="6248400" y="5331023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[KJV10]</a:t>
              </a:r>
              <a:endParaRPr lang="en-IN" sz="1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DCE783-04D1-D14A-EE71-B956E8842FEF}"/>
              </a:ext>
            </a:extLst>
          </p:cNvPr>
          <p:cNvGrpSpPr/>
          <p:nvPr/>
        </p:nvGrpSpPr>
        <p:grpSpPr>
          <a:xfrm>
            <a:off x="6494943" y="2373868"/>
            <a:ext cx="935834" cy="1944132"/>
            <a:chOff x="5154720" y="1688068"/>
            <a:chExt cx="935834" cy="194413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C47FE5-A816-4E73-74B1-4E5F5886071C}"/>
                </a:ext>
              </a:extLst>
            </p:cNvPr>
            <p:cNvCxnSpPr/>
            <p:nvPr/>
          </p:nvCxnSpPr>
          <p:spPr>
            <a:xfrm flipV="1">
              <a:off x="5683070" y="2057400"/>
              <a:ext cx="0" cy="15748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B91B3F-4CF0-4513-C724-CDECEEDDE7E0}"/>
                </a:ext>
              </a:extLst>
            </p:cNvPr>
            <p:cNvSpPr txBox="1"/>
            <p:nvPr/>
          </p:nvSpPr>
          <p:spPr>
            <a:xfrm>
              <a:off x="5154720" y="1688068"/>
              <a:ext cx="935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[LRQ09]</a:t>
              </a:r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5E8718-413B-C7A8-79CA-9CB2A007B51F}"/>
              </a:ext>
            </a:extLst>
          </p:cNvPr>
          <p:cNvGrpSpPr/>
          <p:nvPr/>
        </p:nvGrpSpPr>
        <p:grpSpPr>
          <a:xfrm>
            <a:off x="7817224" y="3287812"/>
            <a:ext cx="723275" cy="1080989"/>
            <a:chOff x="6477000" y="2602011"/>
            <a:chExt cx="723275" cy="108098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8C4DE3-E60D-05CC-62B2-DED83D2449B5}"/>
                </a:ext>
              </a:extLst>
            </p:cNvPr>
            <p:cNvCxnSpPr/>
            <p:nvPr/>
          </p:nvCxnSpPr>
          <p:spPr>
            <a:xfrm flipV="1">
              <a:off x="6883400" y="29210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E707C7-A011-FBEF-8490-67CAC98FFFCD}"/>
                </a:ext>
              </a:extLst>
            </p:cNvPr>
            <p:cNvSpPr txBox="1"/>
            <p:nvPr/>
          </p:nvSpPr>
          <p:spPr>
            <a:xfrm>
              <a:off x="6477000" y="260201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[MP11]</a:t>
              </a:r>
              <a:endParaRPr lang="en-IN" sz="1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DF4964-AC7F-1786-D81F-F77983854BF2}"/>
              </a:ext>
            </a:extLst>
          </p:cNvPr>
          <p:cNvGrpSpPr/>
          <p:nvPr/>
        </p:nvGrpSpPr>
        <p:grpSpPr>
          <a:xfrm>
            <a:off x="7982713" y="2057400"/>
            <a:ext cx="755335" cy="2255920"/>
            <a:chOff x="6642489" y="1371600"/>
            <a:chExt cx="755335" cy="22559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5FD11B-C836-03A6-4591-D28A3EA43418}"/>
                </a:ext>
              </a:extLst>
            </p:cNvPr>
            <p:cNvSpPr txBox="1"/>
            <p:nvPr/>
          </p:nvSpPr>
          <p:spPr>
            <a:xfrm>
              <a:off x="6642489" y="1371600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[BEP11]</a:t>
              </a:r>
              <a:endParaRPr lang="en-IN" sz="14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EE345CA-3D7F-26F6-A606-8A75ED4CBEF5}"/>
                </a:ext>
              </a:extLst>
            </p:cNvPr>
            <p:cNvCxnSpPr/>
            <p:nvPr/>
          </p:nvCxnSpPr>
          <p:spPr>
            <a:xfrm flipH="1" flipV="1">
              <a:off x="7061443" y="1598015"/>
              <a:ext cx="0" cy="2029505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DA76A0-213A-8110-0292-98BDBB95A464}"/>
              </a:ext>
            </a:extLst>
          </p:cNvPr>
          <p:cNvGrpSpPr/>
          <p:nvPr/>
        </p:nvGrpSpPr>
        <p:grpSpPr>
          <a:xfrm>
            <a:off x="8274424" y="2438400"/>
            <a:ext cx="771365" cy="1893334"/>
            <a:chOff x="6934200" y="1752600"/>
            <a:chExt cx="771365" cy="189333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5B807D-82BA-4826-6C3C-8088215764A9}"/>
                </a:ext>
              </a:extLst>
            </p:cNvPr>
            <p:cNvSpPr txBox="1"/>
            <p:nvPr/>
          </p:nvSpPr>
          <p:spPr>
            <a:xfrm>
              <a:off x="6934200" y="175260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[ABP11]</a:t>
              </a:r>
              <a:endParaRPr lang="en-IN" sz="140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A8B1C6-2B0C-9634-62B3-08F0675FE735}"/>
                </a:ext>
              </a:extLst>
            </p:cNvPr>
            <p:cNvCxnSpPr/>
            <p:nvPr/>
          </p:nvCxnSpPr>
          <p:spPr>
            <a:xfrm flipV="1">
              <a:off x="7219514" y="2145268"/>
              <a:ext cx="0" cy="1500666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3757AD-0F30-FAC0-B55B-244B70037BD6}"/>
              </a:ext>
            </a:extLst>
          </p:cNvPr>
          <p:cNvGrpSpPr/>
          <p:nvPr/>
        </p:nvGrpSpPr>
        <p:grpSpPr>
          <a:xfrm>
            <a:off x="8426824" y="3124200"/>
            <a:ext cx="779765" cy="1219202"/>
            <a:chOff x="7086600" y="2438400"/>
            <a:chExt cx="779765" cy="12192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B69ED8F-A7B3-94ED-1057-3C7AB0951D9D}"/>
                </a:ext>
              </a:extLst>
            </p:cNvPr>
            <p:cNvSpPr txBox="1"/>
            <p:nvPr/>
          </p:nvSpPr>
          <p:spPr>
            <a:xfrm>
              <a:off x="7086600" y="2438400"/>
              <a:ext cx="779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[EQR11]</a:t>
              </a:r>
              <a:endParaRPr lang="en-IN" sz="140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1B8079D-BBDD-09B2-AE8E-AE5E341FFCE0}"/>
                </a:ext>
              </a:extLst>
            </p:cNvPr>
            <p:cNvCxnSpPr/>
            <p:nvPr/>
          </p:nvCxnSpPr>
          <p:spPr>
            <a:xfrm flipV="1">
              <a:off x="7429500" y="2844800"/>
              <a:ext cx="0" cy="812802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73334C-6A5F-5E07-969F-A2038EA9B709}"/>
              </a:ext>
            </a:extLst>
          </p:cNvPr>
          <p:cNvGrpSpPr/>
          <p:nvPr/>
        </p:nvGrpSpPr>
        <p:grpSpPr>
          <a:xfrm>
            <a:off x="8689506" y="2831068"/>
            <a:ext cx="766557" cy="1512334"/>
            <a:chOff x="7349282" y="2145268"/>
            <a:chExt cx="766557" cy="151233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FDC9EC5-3252-1DB3-F449-20E4D60E6358}"/>
                </a:ext>
              </a:extLst>
            </p:cNvPr>
            <p:cNvSpPr txBox="1"/>
            <p:nvPr/>
          </p:nvSpPr>
          <p:spPr>
            <a:xfrm>
              <a:off x="7349282" y="2145268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[CGS11]</a:t>
              </a:r>
              <a:endParaRPr lang="en-IN" sz="140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C4522D3-A7AA-EABF-EF9C-F1D08876E349}"/>
                </a:ext>
              </a:extLst>
            </p:cNvPr>
            <p:cNvCxnSpPr/>
            <p:nvPr/>
          </p:nvCxnSpPr>
          <p:spPr>
            <a:xfrm flipH="1" flipV="1">
              <a:off x="7609708" y="2453045"/>
              <a:ext cx="13797" cy="1204557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EA4C45-B1B6-6ED2-B782-7F63D0B7F622}"/>
              </a:ext>
            </a:extLst>
          </p:cNvPr>
          <p:cNvGrpSpPr/>
          <p:nvPr/>
        </p:nvGrpSpPr>
        <p:grpSpPr>
          <a:xfrm>
            <a:off x="8579224" y="4343401"/>
            <a:ext cx="835485" cy="1044377"/>
            <a:chOff x="7239000" y="3657600"/>
            <a:chExt cx="835485" cy="104437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AB715B-EAF1-4417-8139-62612EF993A9}"/>
                </a:ext>
              </a:extLst>
            </p:cNvPr>
            <p:cNvSpPr txBox="1"/>
            <p:nvPr/>
          </p:nvSpPr>
          <p:spPr>
            <a:xfrm>
              <a:off x="7239000" y="4394200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[PLKR12]</a:t>
              </a:r>
              <a:endParaRPr lang="en-IN" sz="14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A67001-616D-E207-3CEC-DBF6862ED198}"/>
                </a:ext>
              </a:extLst>
            </p:cNvPr>
            <p:cNvCxnSpPr/>
            <p:nvPr/>
          </p:nvCxnSpPr>
          <p:spPr>
            <a:xfrm flipV="1">
              <a:off x="7772400" y="36576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BDC7A83-742F-2221-2BA2-F43ECF7CCCAD}"/>
              </a:ext>
            </a:extLst>
          </p:cNvPr>
          <p:cNvGrpSpPr/>
          <p:nvPr/>
        </p:nvGrpSpPr>
        <p:grpSpPr>
          <a:xfrm>
            <a:off x="9169461" y="4368800"/>
            <a:ext cx="662361" cy="1447800"/>
            <a:chOff x="7829237" y="3683000"/>
            <a:chExt cx="662361" cy="14478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16FA01-BE09-0A53-464A-0021C3D5A090}"/>
                </a:ext>
              </a:extLst>
            </p:cNvPr>
            <p:cNvSpPr txBox="1"/>
            <p:nvPr/>
          </p:nvSpPr>
          <p:spPr>
            <a:xfrm>
              <a:off x="7829237" y="4823023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[BE12]</a:t>
              </a:r>
              <a:endParaRPr lang="en-IN" sz="140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74FC9BC-A1C4-C508-C13D-8B10A38F610B}"/>
                </a:ext>
              </a:extLst>
            </p:cNvPr>
            <p:cNvCxnSpPr/>
            <p:nvPr/>
          </p:nvCxnSpPr>
          <p:spPr>
            <a:xfrm flipV="1">
              <a:off x="8077200" y="3683000"/>
              <a:ext cx="0" cy="11557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B6191D-9B15-407E-0A60-711A04B1DEA1}"/>
              </a:ext>
            </a:extLst>
          </p:cNvPr>
          <p:cNvGrpSpPr/>
          <p:nvPr/>
        </p:nvGrpSpPr>
        <p:grpSpPr>
          <a:xfrm>
            <a:off x="9325198" y="4368801"/>
            <a:ext cx="639919" cy="982365"/>
            <a:chOff x="7984974" y="3683000"/>
            <a:chExt cx="639919" cy="9823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1D60693-EC8F-2884-4D8C-81D031C046AA}"/>
                </a:ext>
              </a:extLst>
            </p:cNvPr>
            <p:cNvSpPr txBox="1"/>
            <p:nvPr/>
          </p:nvSpPr>
          <p:spPr>
            <a:xfrm>
              <a:off x="7984974" y="4357588"/>
              <a:ext cx="63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[EL12]</a:t>
              </a:r>
              <a:endParaRPr lang="en-IN" sz="140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D97AC9A-9231-314A-7962-001051141892}"/>
                </a:ext>
              </a:extLst>
            </p:cNvPr>
            <p:cNvCxnSpPr/>
            <p:nvPr/>
          </p:nvCxnSpPr>
          <p:spPr>
            <a:xfrm flipV="1">
              <a:off x="8229600" y="3683000"/>
              <a:ext cx="0" cy="7620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49BDA93-6A62-F8AA-2A80-060141D24AE2}"/>
              </a:ext>
            </a:extLst>
          </p:cNvPr>
          <p:cNvGrpSpPr/>
          <p:nvPr/>
        </p:nvGrpSpPr>
        <p:grpSpPr>
          <a:xfrm>
            <a:off x="8935434" y="4368800"/>
            <a:ext cx="841897" cy="2374900"/>
            <a:chOff x="7595210" y="3683000"/>
            <a:chExt cx="841897" cy="23749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994D789-1526-49DE-D772-EAC5E9C81548}"/>
                </a:ext>
              </a:extLst>
            </p:cNvPr>
            <p:cNvSpPr txBox="1"/>
            <p:nvPr/>
          </p:nvSpPr>
          <p:spPr>
            <a:xfrm>
              <a:off x="7595210" y="5750123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[ABEL12]</a:t>
              </a:r>
              <a:endParaRPr lang="en-IN" sz="140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E745EC6-77AA-BFFC-90F1-8E05F9C32C66}"/>
                </a:ext>
              </a:extLst>
            </p:cNvPr>
            <p:cNvCxnSpPr/>
            <p:nvPr/>
          </p:nvCxnSpPr>
          <p:spPr>
            <a:xfrm flipV="1">
              <a:off x="7924800" y="3683000"/>
              <a:ext cx="0" cy="20574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9139A60-7493-18DA-6AA6-AB0F3BD14700}"/>
              </a:ext>
            </a:extLst>
          </p:cNvPr>
          <p:cNvGrpSpPr/>
          <p:nvPr/>
        </p:nvGrpSpPr>
        <p:grpSpPr>
          <a:xfrm>
            <a:off x="9403551" y="4368800"/>
            <a:ext cx="756169" cy="1955800"/>
            <a:chOff x="8063327" y="3683000"/>
            <a:chExt cx="756169" cy="195580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C180CF-B501-75C8-C7AA-9A8CBCEF6A34}"/>
                </a:ext>
              </a:extLst>
            </p:cNvPr>
            <p:cNvSpPr txBox="1"/>
            <p:nvPr/>
          </p:nvSpPr>
          <p:spPr>
            <a:xfrm>
              <a:off x="8063327" y="5331023"/>
              <a:ext cx="756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[ELQ12]</a:t>
              </a:r>
              <a:endParaRPr lang="en-IN" sz="140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A41204-F762-4AEB-8054-AD32FD7A1EA9}"/>
                </a:ext>
              </a:extLst>
            </p:cNvPr>
            <p:cNvCxnSpPr/>
            <p:nvPr/>
          </p:nvCxnSpPr>
          <p:spPr>
            <a:xfrm flipV="1">
              <a:off x="8382000" y="3683000"/>
              <a:ext cx="0" cy="167640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 descr="ChessLogo.jpg">
            <a:extLst>
              <a:ext uri="{FF2B5EF4-FFF2-40B4-BE49-F238E27FC236}">
                <a16:creationId xmlns:a16="http://schemas.microsoft.com/office/drawing/2014/main" id="{500D55FE-933E-A56B-0844-3B5B9C806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p:blipFill>
        <p:spPr>
          <a:xfrm>
            <a:off x="3911209" y="2770378"/>
            <a:ext cx="477015" cy="45542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292100">
              <a:schemeClr val="tx2">
                <a:lumMod val="60000"/>
                <a:lumOff val="40000"/>
              </a:schemeClr>
            </a:innerShdw>
          </a:effectLst>
        </p:spPr>
      </p:pic>
      <p:sp>
        <p:nvSpPr>
          <p:cNvPr id="73" name="Rounded Rectangle 1">
            <a:extLst>
              <a:ext uri="{FF2B5EF4-FFF2-40B4-BE49-F238E27FC236}">
                <a16:creationId xmlns:a16="http://schemas.microsoft.com/office/drawing/2014/main" id="{05D126FE-4670-00A4-509E-096CE5BDA71B}"/>
              </a:ext>
            </a:extLst>
          </p:cNvPr>
          <p:cNvSpPr/>
          <p:nvPr/>
        </p:nvSpPr>
        <p:spPr>
          <a:xfrm>
            <a:off x="7969623" y="2833132"/>
            <a:ext cx="16764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Asynchronous  Programs</a:t>
            </a:r>
            <a:endParaRPr lang="en-IN"/>
          </a:p>
        </p:txBody>
      </p:sp>
      <p:sp>
        <p:nvSpPr>
          <p:cNvPr id="74" name="Rounded Rectangle 75">
            <a:extLst>
              <a:ext uri="{FF2B5EF4-FFF2-40B4-BE49-F238E27FC236}">
                <a16:creationId xmlns:a16="http://schemas.microsoft.com/office/drawing/2014/main" id="{D3F57419-C82A-43AC-CA1D-AEF41300FEB5}"/>
              </a:ext>
            </a:extLst>
          </p:cNvPr>
          <p:cNvSpPr/>
          <p:nvPr/>
        </p:nvSpPr>
        <p:spPr>
          <a:xfrm>
            <a:off x="6979023" y="2171700"/>
            <a:ext cx="16764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Message-Passing</a:t>
            </a:r>
            <a:endParaRPr lang="en-IN"/>
          </a:p>
        </p:txBody>
      </p:sp>
      <p:sp>
        <p:nvSpPr>
          <p:cNvPr id="75" name="Rounded Rectangle 76">
            <a:extLst>
              <a:ext uri="{FF2B5EF4-FFF2-40B4-BE49-F238E27FC236}">
                <a16:creationId xmlns:a16="http://schemas.microsoft.com/office/drawing/2014/main" id="{7DE9E755-E16B-3186-F924-E93844F8516E}"/>
              </a:ext>
            </a:extLst>
          </p:cNvPr>
          <p:cNvSpPr/>
          <p:nvPr/>
        </p:nvSpPr>
        <p:spPr>
          <a:xfrm>
            <a:off x="8579224" y="5259288"/>
            <a:ext cx="1435973" cy="5837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Multi-core</a:t>
            </a:r>
            <a:endParaRPr lang="en-IN"/>
          </a:p>
        </p:txBody>
      </p:sp>
      <p:sp>
        <p:nvSpPr>
          <p:cNvPr id="76" name="Rounded Rectangle 77">
            <a:extLst>
              <a:ext uri="{FF2B5EF4-FFF2-40B4-BE49-F238E27FC236}">
                <a16:creationId xmlns:a16="http://schemas.microsoft.com/office/drawing/2014/main" id="{1EEBF135-FF99-6E96-A578-9E4D997A25FF}"/>
              </a:ext>
            </a:extLst>
          </p:cNvPr>
          <p:cNvSpPr/>
          <p:nvPr/>
        </p:nvSpPr>
        <p:spPr>
          <a:xfrm>
            <a:off x="7436223" y="3733800"/>
            <a:ext cx="16764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Weak Memory Model</a:t>
            </a:r>
            <a:endParaRPr lang="en-IN"/>
          </a:p>
        </p:txBody>
      </p:sp>
      <p:sp>
        <p:nvSpPr>
          <p:cNvPr id="78" name="Rounded Rectangle 74">
            <a:extLst>
              <a:ext uri="{FF2B5EF4-FFF2-40B4-BE49-F238E27FC236}">
                <a16:creationId xmlns:a16="http://schemas.microsoft.com/office/drawing/2014/main" id="{B19A24CD-4918-9971-60EA-F681E3BB558C}"/>
              </a:ext>
            </a:extLst>
          </p:cNvPr>
          <p:cNvSpPr/>
          <p:nvPr/>
        </p:nvSpPr>
        <p:spPr>
          <a:xfrm>
            <a:off x="6064623" y="4820166"/>
            <a:ext cx="16764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Unbounded threads</a:t>
            </a:r>
            <a:endParaRPr lang="en-IN"/>
          </a:p>
        </p:txBody>
      </p:sp>
      <p:sp>
        <p:nvSpPr>
          <p:cNvPr id="79" name="Rounded Rectangle 79">
            <a:extLst>
              <a:ext uri="{FF2B5EF4-FFF2-40B4-BE49-F238E27FC236}">
                <a16:creationId xmlns:a16="http://schemas.microsoft.com/office/drawing/2014/main" id="{E191587A-9E61-8481-E3BE-090AF3632883}"/>
              </a:ext>
            </a:extLst>
          </p:cNvPr>
          <p:cNvSpPr/>
          <p:nvPr/>
        </p:nvSpPr>
        <p:spPr>
          <a:xfrm>
            <a:off x="9091601" y="4844882"/>
            <a:ext cx="1261244" cy="448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Liveness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1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688D-AEBD-5132-B220-D3BA7A73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 back &amp; relax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D9B8-9DA5-E51E-2636-B8E9E37F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 did the journey start?</a:t>
            </a:r>
          </a:p>
          <a:p>
            <a:endParaRPr lang="en-US"/>
          </a:p>
          <a:p>
            <a:r>
              <a:rPr lang="en-US"/>
              <a:t>Where are we now?</a:t>
            </a:r>
          </a:p>
          <a:p>
            <a:endParaRPr lang="en-US"/>
          </a:p>
          <a:p>
            <a:r>
              <a:rPr lang="en-US"/>
              <a:t>Are we there yet?</a:t>
            </a:r>
          </a:p>
          <a:p>
            <a:endParaRPr lang="en-US"/>
          </a:p>
          <a:p>
            <a:r>
              <a:rPr lang="en-US"/>
              <a:t>Throughout the talk</a:t>
            </a:r>
          </a:p>
          <a:p>
            <a:pPr lvl="1"/>
            <a:r>
              <a:rPr lang="en-US"/>
              <a:t>reminiscences</a:t>
            </a:r>
          </a:p>
          <a:p>
            <a:pPr lvl="1"/>
            <a:r>
              <a:rPr lang="en-US"/>
              <a:t>lessons learned</a:t>
            </a:r>
          </a:p>
          <a:p>
            <a:pPr lvl="1"/>
            <a:r>
              <a:rPr lang="en-US"/>
              <a:t>several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398728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i="1" err="1">
                <a:latin typeface="+mn-lt"/>
              </a:rPr>
              <a:t>Context</a:t>
            </a:r>
            <a:r>
              <a:rPr lang="de-DE" sz="2800" i="1">
                <a:latin typeface="+mn-lt"/>
              </a:rPr>
              <a:t>-Bounded Analysis</a:t>
            </a:r>
            <a:br>
              <a:rPr lang="de-DE" sz="2800" i="1">
                <a:latin typeface="+mn-lt"/>
              </a:rPr>
            </a:br>
            <a:br>
              <a:rPr lang="de-DE" sz="2800">
                <a:latin typeface="+mn-lt"/>
              </a:rPr>
            </a:br>
            <a:r>
              <a:rPr lang="de-DE" sz="2800">
                <a:latin typeface="+mn-lt"/>
              </a:rPr>
              <a:t>Phase 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7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Static program </a:t>
            </a:r>
            <a:r>
              <a:rPr lang="de-DE" err="1"/>
              <a:t>analysis</a:t>
            </a:r>
            <a:r>
              <a:rPr lang="de-DE"/>
              <a:t> back </a:t>
            </a:r>
            <a:r>
              <a:rPr lang="de-DE" err="1"/>
              <a:t>then</a:t>
            </a:r>
            <a:r>
              <a:rPr lang="de-DE"/>
              <a:t> (</a:t>
            </a:r>
            <a:r>
              <a:rPr lang="de-DE" err="1"/>
              <a:t>around</a:t>
            </a:r>
            <a:r>
              <a:rPr lang="de-DE"/>
              <a:t> 2000) </a:t>
            </a:r>
            <a:r>
              <a:rPr lang="de-DE" err="1"/>
              <a:t>dominated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concepts</a:t>
            </a:r>
            <a:r>
              <a:rPr lang="de-DE"/>
              <a:t> from </a:t>
            </a:r>
            <a:r>
              <a:rPr lang="de-DE" err="1"/>
              <a:t>abstract</a:t>
            </a:r>
            <a:r>
              <a:rPr lang="de-DE"/>
              <a:t> </a:t>
            </a:r>
            <a:r>
              <a:rPr lang="de-DE" err="1"/>
              <a:t>interpretation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type </a:t>
            </a:r>
            <a:r>
              <a:rPr lang="de-DE" err="1"/>
              <a:t>systems</a:t>
            </a:r>
            <a:r>
              <a:rPr lang="de-DE"/>
              <a:t>, </a:t>
            </a:r>
            <a:r>
              <a:rPr lang="de-DE" err="1"/>
              <a:t>emphasizing</a:t>
            </a:r>
            <a:r>
              <a:rPr lang="de-DE"/>
              <a:t> </a:t>
            </a:r>
            <a:r>
              <a:rPr lang="de-DE" err="1"/>
              <a:t>soundness</a:t>
            </a:r>
            <a:r>
              <a:rPr lang="de-DE"/>
              <a:t> (</a:t>
            </a:r>
            <a:r>
              <a:rPr lang="de-DE" err="1"/>
              <a:t>over</a:t>
            </a:r>
            <a:r>
              <a:rPr lang="de-DE"/>
              <a:t>-approximation)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err="1"/>
              <a:t>Finds</a:t>
            </a:r>
            <a:r>
              <a:rPr lang="de-DE"/>
              <a:t> all </a:t>
            </a:r>
            <a:r>
              <a:rPr lang="de-DE" err="1"/>
              <a:t>bugs</a:t>
            </a:r>
            <a:r>
              <a:rPr lang="de-DE"/>
              <a:t> </a:t>
            </a:r>
            <a:r>
              <a:rPr lang="de-DE" err="1"/>
              <a:t>encompassed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abstract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, abstraction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lead</a:t>
            </a:r>
            <a:r>
              <a:rPr lang="de-DE"/>
              <a:t> to </a:t>
            </a:r>
            <a:r>
              <a:rPr lang="de-DE" err="1"/>
              <a:t>decidability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efficiency</a:t>
            </a:r>
            <a:endParaRPr lang="de-DE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Precision </a:t>
            </a:r>
            <a:r>
              <a:rPr lang="de-DE" err="1"/>
              <a:t>problem</a:t>
            </a:r>
            <a:r>
              <a:rPr lang="de-DE"/>
              <a:t> (</a:t>
            </a:r>
            <a:r>
              <a:rPr lang="de-DE" err="1"/>
              <a:t>false</a:t>
            </a:r>
            <a:r>
              <a:rPr lang="de-DE"/>
              <a:t> positives)</a:t>
            </a:r>
          </a:p>
          <a:p>
            <a:r>
              <a:rPr lang="de-DE"/>
              <a:t>Bounded </a:t>
            </a:r>
            <a:r>
              <a:rPr lang="de-DE" err="1"/>
              <a:t>model</a:t>
            </a:r>
            <a:r>
              <a:rPr lang="de-DE"/>
              <a:t> checking from HW-</a:t>
            </a:r>
            <a:r>
              <a:rPr lang="de-DE" err="1"/>
              <a:t>verification</a:t>
            </a:r>
            <a:r>
              <a:rPr lang="de-DE"/>
              <a:t> (finite </a:t>
            </a:r>
            <a:r>
              <a:rPr lang="de-DE" err="1"/>
              <a:t>executions</a:t>
            </a:r>
            <a:r>
              <a:rPr lang="de-DE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Clarke et al. 2001</a:t>
            </a:r>
          </a:p>
          <a:p>
            <a:r>
              <a:rPr lang="de-DE"/>
              <a:t>Software </a:t>
            </a:r>
            <a:r>
              <a:rPr lang="de-DE" err="1"/>
              <a:t>model</a:t>
            </a:r>
            <a:r>
              <a:rPr lang="de-DE"/>
              <a:t> checking </a:t>
            </a:r>
            <a:r>
              <a:rPr lang="de-DE" err="1"/>
              <a:t>had</a:t>
            </a:r>
            <a:r>
              <a:rPr lang="de-DE"/>
              <a:t> </a:t>
            </a:r>
            <a:r>
              <a:rPr lang="de-DE" err="1"/>
              <a:t>shown</a:t>
            </a:r>
            <a:r>
              <a:rPr lang="de-DE"/>
              <a:t> </a:t>
            </a:r>
            <a:r>
              <a:rPr lang="de-DE" err="1"/>
              <a:t>great</a:t>
            </a:r>
            <a:r>
              <a:rPr lang="de-DE"/>
              <a:t> potential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SLAM, Ball-Rajamani 2002</a:t>
            </a:r>
          </a:p>
          <a:p>
            <a:r>
              <a:rPr lang="de-DE"/>
              <a:t>What </a:t>
            </a:r>
            <a:r>
              <a:rPr lang="de-DE" err="1"/>
              <a:t>about</a:t>
            </a:r>
            <a:r>
              <a:rPr lang="de-DE"/>
              <a:t> concurrent </a:t>
            </a:r>
            <a:r>
              <a:rPr lang="de-DE" err="1"/>
              <a:t>software</a:t>
            </a:r>
            <a:r>
              <a:rPr lang="de-DE"/>
              <a:t>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/>
              <a:t>MSR: ZING, KISS</a:t>
            </a:r>
          </a:p>
        </p:txBody>
      </p:sp>
    </p:spTree>
    <p:extLst>
      <p:ext uri="{BB962C8B-B14F-4D97-AF65-F5344CB8AC3E}">
        <p14:creationId xmlns:p14="http://schemas.microsoft.com/office/powerpoint/2010/main" val="3683647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50472"/>
  <p:tag name="ORIGINALWIDTH" val="474,5244"/>
  <p:tag name="OUTPUTDPI" val="1200"/>
  <p:tag name="LATEXADDIN" val="\documentclass{article}&#10;\usepackage{amsmath}&#10;\pagestyle{empty}&#10;\begin{document}&#10;&#10;$\mathit{Post}^*_{\Delta_i}(g, R_i)$&#10;&#10;&#10;\end{document}"/>
  <p:tag name="IGUANATEXSIZE" val="20"/>
  <p:tag name="IGUANATEXCURSOR" val="117"/>
  <p:tag name="TRANSPARENCY" val="Wahr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00425"/>
  <p:tag name="ORIGINALWIDTH" val="1175,06"/>
  <p:tag name="OUTPUTDPI" val="1200"/>
  <p:tag name="LATEXADDIN" val="\documentclass{article}&#10;\usepackage{amsmath}&#10;\pagestyle{empty}&#10;\begin{document}&#10;&#10;Aggregate states $(g, R_1, \ldots, R_N)$&#10;&#10;&#10;\end{document}"/>
  <p:tag name="IGUANATEXSIZE" val="20"/>
  <p:tag name="IGUANATEXCURSOR" val="119"/>
  <p:tag name="TRANSPARENCY" val="Wahr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,50378"/>
  <p:tag name="ORIGINALWIDTH" val="343,0176"/>
  <p:tag name="OUTPUTDPI" val="1200"/>
  <p:tag name="LATEXADDIN" val="\documentclass{article}&#10;\usepackage{amsmath}&#10;\pagestyle{empty}&#10;\begin{document}&#10;&#10;$\mathit{depth} = k$&#10;&#10;&#10;\end{document}"/>
  <p:tag name="IGUANATEXSIZE" val="20"/>
  <p:tag name="IGUANATEXCURSOR" val="101"/>
  <p:tag name="TRANSPARENCY" val="Wahr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5194"/>
  <p:tag name="ORIGINALWIDTH" val="2724,64"/>
  <p:tag name="OUTPUTDPI" val="1200"/>
  <p:tag name="LATEXADDIN" val="\documentclass{article}&#10;\usepackage{amsmath}&#10;\pagestyle{empty}&#10;\begin{document}&#10;\footnotesize{&#10;\begin{itemize}&#10;\item The $k$-bounded reachability problem is decidable&#10;in time $\mathcal{O}(k^3 (N G)^k \mid \! P \! \mid^5)$&#10;\item Analysis is sound up to the bound&#10;\item Fork-join parallelism with $k$ contexts reducible to &#10;situation for $k$ contexts and $k$ threads, since at most $k$&#10;threads may execute (and choose them nondeterministically)&#10;\end{itemize}}&#10;\end{document}"/>
  <p:tag name="IGUANATEXSIZE" val="20"/>
  <p:tag name="IGUANATEXCURSOR" val="457"/>
  <p:tag name="TRANSPARENCY" val="Wahr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00425"/>
  <p:tag name="ORIGINALWIDTH" val="2254,616"/>
  <p:tag name="OUTPUTDPI" val="1200"/>
  <p:tag name="LATEXADDIN" val="\documentclass{article}&#10;\usepackage{amsmath}&#10;\pagestyle{empty}&#10;\begin{document}&#10;&#10;Concurrent pushdown system $P = (G, \Gamma, \Delta_1, \ldots , \Delta_N, g_{in}, w_{in})$ &#10;&#10;&#10;\end{document}"/>
  <p:tag name="IGUANATEXSIZE" val="20"/>
  <p:tag name="IGUANATEXCURSOR" val="185"/>
  <p:tag name="TRANSPARENCY" val="Wahr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2|6.6|7.5|1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2|6.6|7.5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2|6.6|7.5|1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PL18Tutorial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PL18TutorialTheme1" id="{A582DBA5-F38B-4DDA-AD04-63977A0EC127}" vid="{ADB6E06D-6D69-4B93-8835-92FDD21683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2767</Words>
  <Application>Microsoft Office PowerPoint</Application>
  <PresentationFormat>Widescreen</PresentationFormat>
  <Paragraphs>467</Paragraphs>
  <Slides>48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Cambria Math</vt:lpstr>
      <vt:lpstr>Consolas</vt:lpstr>
      <vt:lpstr>Courier New</vt:lpstr>
      <vt:lpstr>Gill Sans</vt:lpstr>
      <vt:lpstr>Segoe UI</vt:lpstr>
      <vt:lpstr>Segoe UI Light</vt:lpstr>
      <vt:lpstr>Verdana</vt:lpstr>
      <vt:lpstr>Wingdings</vt:lpstr>
      <vt:lpstr>Office Theme</vt:lpstr>
      <vt:lpstr>POPL18TutorialTheme1</vt:lpstr>
      <vt:lpstr>Office Theme</vt:lpstr>
      <vt:lpstr>1_Office Theme</vt:lpstr>
      <vt:lpstr>Analysis of Concurrent Programs Under a Context Bound</vt:lpstr>
      <vt:lpstr>Early influences</vt:lpstr>
      <vt:lpstr>The question </vt:lpstr>
      <vt:lpstr>A general recipe</vt:lpstr>
      <vt:lpstr>Multiple streams of new results</vt:lpstr>
      <vt:lpstr>Context-bounded analysis</vt:lpstr>
      <vt:lpstr>Sit back &amp; relax</vt:lpstr>
      <vt:lpstr>Context-Bounded Analysis  Phase I</vt:lpstr>
      <vt:lpstr>Background</vt:lpstr>
      <vt:lpstr>Q-Wu PLDI 2004</vt:lpstr>
      <vt:lpstr>Q-Wu PLDI 2004</vt:lpstr>
      <vt:lpstr>Q-R TACAS 2005</vt:lpstr>
      <vt:lpstr>Q-R TACAS 2005</vt:lpstr>
      <vt:lpstr>Decidability via regularity of pushdown store language</vt:lpstr>
      <vt:lpstr>PowerPoint Presentation</vt:lpstr>
      <vt:lpstr>Does it matter?</vt:lpstr>
      <vt:lpstr>Does it matter?</vt:lpstr>
      <vt:lpstr>Lal-Reps FMSD 2009 </vt:lpstr>
      <vt:lpstr>Lal-Reps FMSD 2009 </vt:lpstr>
      <vt:lpstr>Atig-Bouajjani-Q LMCS 2011 </vt:lpstr>
      <vt:lpstr>“Sequentialization”</vt:lpstr>
      <vt:lpstr>Weighted reachability</vt:lpstr>
      <vt:lpstr>Reordering operations (threads)</vt:lpstr>
      <vt:lpstr>Composition of Actions == matrix multiplication </vt:lpstr>
      <vt:lpstr>PowerPoint Presentation</vt:lpstr>
      <vt:lpstr>PowerPoint Presentation</vt:lpstr>
      <vt:lpstr>PowerPoint Presentation</vt:lpstr>
      <vt:lpstr>PowerPoint Presentation</vt:lpstr>
      <vt:lpstr>Tensors via Source Code Transformation</vt:lpstr>
      <vt:lpstr>From Static Analysis to Systematic Testing</vt:lpstr>
      <vt:lpstr>System and Environment Modeling</vt:lpstr>
      <vt:lpstr>Model Checking as Systematic Testing [Verisoft, CAV ‘97]</vt:lpstr>
      <vt:lpstr>Two Approaches</vt:lpstr>
      <vt:lpstr>Context-bounding provides effective state coverage [PLDI ‘07]</vt:lpstr>
      <vt:lpstr>From context-bounding to preemption-bounding</vt:lpstr>
      <vt:lpstr>CHESS – Concurrency Unit Testing </vt:lpstr>
      <vt:lpstr>Industrial Scale-Up</vt:lpstr>
      <vt:lpstr>Further scale-up with Coyote</vt:lpstr>
      <vt:lpstr>Coyote Adoption in Azure</vt:lpstr>
      <vt:lpstr>Distributed Systems</vt:lpstr>
      <vt:lpstr>Distributed Systems are just concurrent systems</vt:lpstr>
      <vt:lpstr>Concurrency unit testing in C#</vt:lpstr>
      <vt:lpstr>Coyote Usage</vt:lpstr>
      <vt:lpstr>Developer Feedback</vt:lpstr>
      <vt:lpstr>Much remains to be done</vt:lpstr>
      <vt:lpstr>Big challenges</vt:lpstr>
      <vt:lpstr>A few concrete directions</vt:lpstr>
      <vt:lpstr>Subsequent Uses of Tensor Product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 Qadeer</dc:creator>
  <cp:lastModifiedBy>reps</cp:lastModifiedBy>
  <cp:revision>2</cp:revision>
  <dcterms:created xsi:type="dcterms:W3CDTF">2023-05-26T22:49:00Z</dcterms:created>
  <dcterms:modified xsi:type="dcterms:W3CDTF">2023-08-11T14:03:02Z</dcterms:modified>
</cp:coreProperties>
</file>