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0" r:id="rId1"/>
  </p:sldMasterIdLst>
  <p:notesMasterIdLst>
    <p:notesMasterId r:id="rId38"/>
  </p:notesMasterIdLst>
  <p:handoutMasterIdLst>
    <p:handoutMasterId r:id="rId39"/>
  </p:handoutMasterIdLst>
  <p:sldIdLst>
    <p:sldId id="402" r:id="rId2"/>
    <p:sldId id="456" r:id="rId3"/>
    <p:sldId id="457" r:id="rId4"/>
    <p:sldId id="458" r:id="rId5"/>
    <p:sldId id="434" r:id="rId6"/>
    <p:sldId id="470" r:id="rId7"/>
    <p:sldId id="466" r:id="rId8"/>
    <p:sldId id="467" r:id="rId9"/>
    <p:sldId id="468" r:id="rId10"/>
    <p:sldId id="469" r:id="rId11"/>
    <p:sldId id="440" r:id="rId12"/>
    <p:sldId id="429" r:id="rId13"/>
    <p:sldId id="431" r:id="rId14"/>
    <p:sldId id="432" r:id="rId15"/>
    <p:sldId id="433" r:id="rId16"/>
    <p:sldId id="437" r:id="rId17"/>
    <p:sldId id="462" r:id="rId18"/>
    <p:sldId id="438" r:id="rId19"/>
    <p:sldId id="439" r:id="rId20"/>
    <p:sldId id="342" r:id="rId21"/>
    <p:sldId id="343" r:id="rId22"/>
    <p:sldId id="441" r:id="rId23"/>
    <p:sldId id="443" r:id="rId24"/>
    <p:sldId id="464" r:id="rId25"/>
    <p:sldId id="399" r:id="rId26"/>
    <p:sldId id="442" r:id="rId27"/>
    <p:sldId id="471" r:id="rId28"/>
    <p:sldId id="444" r:id="rId29"/>
    <p:sldId id="460" r:id="rId30"/>
    <p:sldId id="445" r:id="rId31"/>
    <p:sldId id="459" r:id="rId32"/>
    <p:sldId id="461" r:id="rId33"/>
    <p:sldId id="465" r:id="rId34"/>
    <p:sldId id="472" r:id="rId35"/>
    <p:sldId id="446" r:id="rId36"/>
    <p:sldId id="463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DF2B-B1C8-4388-AD31-8CA82819628C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D092-59B4-4FB3-B410-292B5623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A02C9F-2117-41BA-923C-1308B14EDE8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508BEA-6BA1-4CD8-B6ED-0E934F71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Pictorially display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8BEA-6BA1-4CD8-B6ED-0E934F7133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1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Pictorially display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8BEA-6BA1-4CD8-B6ED-0E934F7133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callout to explain one entry.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8BEA-6BA1-4CD8-B6ED-0E934F7133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Pictorially display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8BEA-6BA1-4CD8-B6ED-0E934F7133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D26-DF5C-4E67-A18E-B96B982014DA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805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29A6-79F6-449E-8B59-53C936A93314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7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53E-98F1-469F-B999-4ED888E36414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553E-6CE5-4DC5-88B6-69DF824F2E33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pPr/>
              <a:t>‹#›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09288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B11-8477-4665-B4F3-444A056D3BBA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4D0F-BD9E-40E9-8B04-9AD86DDC6415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0E94-CCFE-4030-B8E1-31E8D085A181}" type="datetime1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B8F4-0668-475A-BF51-04451A26578D}" type="datetime1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C0F-8E30-4B6D-9A88-5CC801C047CA}" type="datetime1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8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514A71-2FD7-4933-A360-4BABF44EE0CB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80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5DAA-CA5E-4657-9CF7-F4327C4BF94C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2FCCB6-0EB3-4884-BDD2-82CF86642C62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382A33-933C-4F23-B636-A96A3F2DAA9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3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5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70.png"/><Relationship Id="rId5" Type="http://schemas.openxmlformats.org/officeDocument/2006/relationships/image" Target="../media/image350.png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10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2192"/>
            <a:ext cx="10072468" cy="2575091"/>
          </a:xfrm>
        </p:spPr>
        <p:txBody>
          <a:bodyPr>
            <a:normAutofit/>
          </a:bodyPr>
          <a:lstStyle/>
          <a:p>
            <a:r>
              <a:rPr lang="en-US" sz="6000" dirty="0"/>
              <a:t>A New Abstraction Framework for Affine Transformers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50234" y="5092848"/>
            <a:ext cx="676656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600" i="1" u="sng" dirty="0">
                <a:solidFill>
                  <a:schemeClr val="tx1"/>
                </a:solidFill>
              </a:rPr>
              <a:t>Tushar Sharma</a:t>
            </a:r>
            <a:r>
              <a:rPr lang="en-US" sz="3600" i="1" dirty="0">
                <a:solidFill>
                  <a:schemeClr val="tx1"/>
                </a:solidFill>
              </a:rPr>
              <a:t> and Thomas Reps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SAS’17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02E5F6C-6785-49B0-9938-71E5A591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22" y="2695807"/>
            <a:ext cx="2359784" cy="22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0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Abstract Transformers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8289635"/>
                  </p:ext>
                </p:extLst>
              </p:nvPr>
            </p:nvGraphicFramePr>
            <p:xfrm>
              <a:off x="1097279" y="1828038"/>
              <a:ext cx="10058400" cy="2651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180013669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8336066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310349645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Type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Operation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Description</a:t>
                          </a:r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5227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Bottom element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96599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urlz MT" panose="04040404050702020202" pitchFamily="82" charset="0"/>
                            </a:rPr>
                            <a:t>bool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1 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==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2880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(a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⊔ </m:t>
                              </m:r>
                            </m:oMath>
                          </a14:m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)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Join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68463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(a</a:t>
                          </a:r>
                          <a:r>
                            <a:rPr lang="en-US" sz="1800" baseline="-25000" dirty="0"/>
                            <a:t>1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aseline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180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dirty="0"/>
                            <a:t>a</a:t>
                          </a:r>
                          <a:r>
                            <a:rPr lang="en-US" sz="1800" baseline="-25000" dirty="0"/>
                            <a:t>2</a:t>
                          </a:r>
                          <a:r>
                            <a:rPr lang="en-US" sz="1800" baseline="0" dirty="0"/>
                            <a:t>)</a:t>
                          </a:r>
                          <a:endParaRPr lang="en-US" sz="1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Widen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3519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Id</a:t>
                          </a:r>
                          <a:endParaRPr lang="en-US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Identity Transformation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25721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(a</a:t>
                          </a:r>
                          <a:r>
                            <a:rPr lang="en-US" baseline="-250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∘ 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US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Compose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310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8289635"/>
                  </p:ext>
                </p:extLst>
              </p:nvPr>
            </p:nvGraphicFramePr>
            <p:xfrm>
              <a:off x="1097279" y="1828038"/>
              <a:ext cx="10058400" cy="2651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180013669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8336066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310349645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Type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Operation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Description</a:t>
                          </a:r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5227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36667" r="-100363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Bottom element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96599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urlz MT" panose="04040404050702020202" pitchFamily="82" charset="0"/>
                            </a:rPr>
                            <a:t>bool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36667" r="-100363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2880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31148" r="-100363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Join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68463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38333" r="-10036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Widen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3519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Id</a:t>
                          </a:r>
                          <a:endParaRPr lang="en-US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Identity Transformation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25721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38333" r="-10036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Compose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3102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1AD48-20DB-4343-BA5A-AFD0C7C3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6E1944-D2A8-4929-B509-21727E54A044}"/>
                  </a:ext>
                </a:extLst>
              </p:cNvPr>
              <p:cNvSpPr/>
              <p:nvPr/>
            </p:nvSpPr>
            <p:spPr>
              <a:xfrm>
                <a:off x="2364428" y="4610326"/>
                <a:ext cx="7249781" cy="4626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{} (Representing empty set of points)</a:t>
                </a:r>
              </a:p>
              <a:p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least upper bound (Set union for parity domain)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6E1944-D2A8-4929-B509-21727E54A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428" y="4610326"/>
                <a:ext cx="7249781" cy="462691"/>
              </a:xfrm>
              <a:prstGeom prst="rect">
                <a:avLst/>
              </a:prstGeom>
              <a:blipFill>
                <a:blip r:embed="rId5"/>
                <a:stretch>
                  <a:fillRect l="-84" t="-48684" b="-6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477A3E-0D4D-4AA7-8E2B-421553FEC7AF}"/>
                  </a:ext>
                </a:extLst>
              </p:cNvPr>
              <p:cNvSpPr/>
              <p:nvPr/>
            </p:nvSpPr>
            <p:spPr>
              <a:xfrm>
                <a:off x="2244739" y="5725068"/>
                <a:ext cx="5987090" cy="5286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d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d>
                        <m: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  <m: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477A3E-0D4D-4AA7-8E2B-421553FEC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39" y="5725068"/>
                <a:ext cx="5987090" cy="528641"/>
              </a:xfrm>
              <a:prstGeom prst="rect">
                <a:avLst/>
              </a:prstGeom>
              <a:blipFill>
                <a:blip r:embed="rId6"/>
                <a:stretch>
                  <a:fillRect t="-2299" b="-19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35EAA7-6676-46E6-BBA0-4CC311ADD5C7}"/>
                  </a:ext>
                </a:extLst>
              </p:cNvPr>
              <p:cNvSpPr/>
              <p:nvPr/>
            </p:nvSpPr>
            <p:spPr>
              <a:xfrm>
                <a:off x="2122819" y="5258998"/>
                <a:ext cx="7249781" cy="4626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Start (Identity Transformation): 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sz="2400" dirty="0">
                    <a:solidFill>
                      <a:schemeClr val="tx1"/>
                    </a:solidFill>
                  </a:rPr>
                  <a:t>’)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35EAA7-6676-46E6-BBA0-4CC311ADD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19" y="5258998"/>
                <a:ext cx="7249781" cy="462691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3C2358-2B42-49AA-B416-616D5488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Background: Past Bit-Precise Equality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 KS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 MOS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i="1" dirty="0"/>
              <a:t>  </a:t>
            </a:r>
            <a:r>
              <a:rPr lang="en-US" sz="3600" dirty="0"/>
              <a:t>Both KS and MOS elements can be used as abstract transformers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7B00E-8129-4CD0-9A2B-34765B73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4EF14-610E-48F1-8D4F-CB6F1FBD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A. </a:t>
            </a:r>
            <a:r>
              <a:rPr lang="en-US" sz="2800" b="1" dirty="0"/>
              <a:t>K</a:t>
            </a:r>
            <a:r>
              <a:rPr lang="en-US" sz="2800" dirty="0"/>
              <a:t>ing and H. </a:t>
            </a:r>
            <a:r>
              <a:rPr lang="en-US" sz="2800" b="1" dirty="0" err="1"/>
              <a:t>S</a:t>
            </a:r>
            <a:r>
              <a:rPr lang="en-US" sz="2800" dirty="0" err="1"/>
              <a:t>øndergaard</a:t>
            </a:r>
            <a:r>
              <a:rPr lang="en-US" sz="2800" dirty="0"/>
              <a:t>, CAV 2008</a:t>
            </a:r>
          </a:p>
          <a:p>
            <a:r>
              <a:rPr lang="en-US" sz="2800" dirty="0"/>
              <a:t>A matrix, where each row encodes a constraint</a:t>
            </a:r>
          </a:p>
          <a:p>
            <a:r>
              <a:rPr lang="en-US" sz="2800" dirty="0"/>
              <a:t>Example: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            where, v and v’ are 32-bit values.</a:t>
            </a:r>
          </a:p>
          <a:p>
            <a:r>
              <a:rPr lang="en-US" sz="2800" dirty="0"/>
              <a:t>           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042" y="3352800"/>
            <a:ext cx="416172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DABF40-6B05-4C4D-B69D-B1AFDA165EA2}"/>
              </a:ext>
            </a:extLst>
          </p:cNvPr>
          <p:cNvGrpSpPr/>
          <p:nvPr/>
        </p:nvGrpSpPr>
        <p:grpSpPr>
          <a:xfrm>
            <a:off x="2320606" y="3433095"/>
            <a:ext cx="4467193" cy="1304544"/>
            <a:chOff x="2320606" y="3433095"/>
            <a:chExt cx="4467193" cy="1304544"/>
          </a:xfrm>
        </p:grpSpPr>
        <p:sp>
          <p:nvSpPr>
            <p:cNvPr id="8" name="Rectangle 7"/>
            <p:cNvSpPr/>
            <p:nvPr/>
          </p:nvSpPr>
          <p:spPr>
            <a:xfrm>
              <a:off x="2320606" y="3634663"/>
              <a:ext cx="2503436" cy="8909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</a:rPr>
                <a:t>  2</a:t>
              </a:r>
              <a:r>
                <a:rPr lang="en-US" sz="2800" b="1" baseline="30000" dirty="0">
                  <a:solidFill>
                    <a:schemeClr val="tx1"/>
                  </a:solidFill>
                </a:rPr>
                <a:t>31     </a:t>
              </a:r>
              <a:r>
                <a:rPr lang="en-US" sz="2800" b="1" dirty="0">
                  <a:solidFill>
                    <a:schemeClr val="tx1"/>
                  </a:solidFill>
                </a:rPr>
                <a:t>-2</a:t>
              </a:r>
              <a:r>
                <a:rPr lang="en-US" sz="2800" b="1" baseline="30000" dirty="0">
                  <a:solidFill>
                    <a:schemeClr val="tx1"/>
                  </a:solidFill>
                </a:rPr>
                <a:t>31 </a:t>
              </a:r>
              <a:r>
                <a:rPr lang="en-US" sz="2800" b="1" dirty="0">
                  <a:solidFill>
                    <a:schemeClr val="tx1"/>
                  </a:solidFill>
                </a:rPr>
                <a:t>	0	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89434" y="3520559"/>
              <a:ext cx="6908" cy="113679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ight Bracket 4"/>
            <p:cNvSpPr/>
            <p:nvPr/>
          </p:nvSpPr>
          <p:spPr>
            <a:xfrm>
              <a:off x="4435346" y="3434688"/>
              <a:ext cx="188373" cy="1290905"/>
            </a:xfrm>
            <a:prstGeom prst="righ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Left Bracket 12"/>
            <p:cNvSpPr/>
            <p:nvPr/>
          </p:nvSpPr>
          <p:spPr>
            <a:xfrm>
              <a:off x="2443438" y="3448335"/>
              <a:ext cx="192024" cy="1289304"/>
            </a:xfrm>
            <a:prstGeom prst="lef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8864D4-8E2D-47D4-B797-DBB44D39A5EA}"/>
                </a:ext>
              </a:extLst>
            </p:cNvPr>
            <p:cNvSpPr/>
            <p:nvPr/>
          </p:nvSpPr>
          <p:spPr>
            <a:xfrm>
              <a:off x="4713286" y="3634663"/>
              <a:ext cx="649760" cy="875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/>
                <a:t>  </a:t>
              </a:r>
              <a:r>
                <a:rPr lang="en-US" sz="2800" dirty="0">
                  <a:solidFill>
                    <a:schemeClr val="tx1"/>
                  </a:solidFill>
                </a:rPr>
                <a:t>v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  v’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  1 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DDF0454A-F5C3-47E1-AF96-B293665CB617}"/>
                </a:ext>
              </a:extLst>
            </p:cNvPr>
            <p:cNvSpPr/>
            <p:nvPr/>
          </p:nvSpPr>
          <p:spPr>
            <a:xfrm>
              <a:off x="5206570" y="3434688"/>
              <a:ext cx="102949" cy="1290905"/>
            </a:xfrm>
            <a:prstGeom prst="righ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98F6C6B9-BD39-44DD-BF65-B27A93B48D95}"/>
                </a:ext>
              </a:extLst>
            </p:cNvPr>
            <p:cNvSpPr/>
            <p:nvPr/>
          </p:nvSpPr>
          <p:spPr>
            <a:xfrm>
              <a:off x="4836118" y="3433095"/>
              <a:ext cx="98452" cy="1289304"/>
            </a:xfrm>
            <a:prstGeom prst="lef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46470E-0975-406D-9FA1-D8AA3985D3B3}"/>
                </a:ext>
              </a:extLst>
            </p:cNvPr>
            <p:cNvSpPr/>
            <p:nvPr/>
          </p:nvSpPr>
          <p:spPr>
            <a:xfrm>
              <a:off x="5473574" y="3453527"/>
              <a:ext cx="599758" cy="1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200" dirty="0">
                  <a:solidFill>
                    <a:schemeClr val="tx1"/>
                  </a:solidFill>
                  <a:latin typeface="Calibri" panose="020F0502020204030204" pitchFamily="34" charset="0"/>
                </a:rPr>
                <a:t>=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B2CFFB-791C-49A9-87BB-EB3773C8C76A}"/>
                </a:ext>
              </a:extLst>
            </p:cNvPr>
            <p:cNvSpPr/>
            <p:nvPr/>
          </p:nvSpPr>
          <p:spPr>
            <a:xfrm>
              <a:off x="6138039" y="3819237"/>
              <a:ext cx="649760" cy="875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  </a:t>
              </a:r>
              <a:r>
                <a:rPr lang="en-US" sz="2800" b="1" dirty="0">
                  <a:solidFill>
                    <a:schemeClr val="tx1"/>
                  </a:solidFill>
                </a:rPr>
                <a:t>0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C89A0092-2BC2-474A-BAFC-E4B240733E21}"/>
                </a:ext>
              </a:extLst>
            </p:cNvPr>
            <p:cNvSpPr/>
            <p:nvPr/>
          </p:nvSpPr>
          <p:spPr>
            <a:xfrm>
              <a:off x="6623926" y="3434688"/>
              <a:ext cx="87673" cy="1290905"/>
            </a:xfrm>
            <a:prstGeom prst="righ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691C02D0-FBD0-4B3C-9A4A-E9EB8C0E186F}"/>
                </a:ext>
              </a:extLst>
            </p:cNvPr>
            <p:cNvSpPr/>
            <p:nvPr/>
          </p:nvSpPr>
          <p:spPr>
            <a:xfrm>
              <a:off x="6266349" y="3433095"/>
              <a:ext cx="65396" cy="1289304"/>
            </a:xfrm>
            <a:prstGeom prst="lef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735526-CD44-4034-AFE4-B07E015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7ED9-C82A-4A92-9093-6E22AB5D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12</a:t>
            </a:fld>
            <a:endParaRPr lang="en-US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5E5751F4-B89D-45EC-BBF1-02EE2CFC31D8}"/>
              </a:ext>
            </a:extLst>
          </p:cNvPr>
          <p:cNvSpPr/>
          <p:nvPr/>
        </p:nvSpPr>
        <p:spPr>
          <a:xfrm>
            <a:off x="7846807" y="2834639"/>
            <a:ext cx="3867723" cy="2417872"/>
          </a:xfrm>
          <a:prstGeom prst="wedgeEllipseCallout">
            <a:avLst>
              <a:gd name="adj1" fmla="val -66909"/>
              <a:gd name="adj2" fmla="val 89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In other words, (v-v’) is even.</a:t>
            </a:r>
          </a:p>
          <a:p>
            <a:pPr algn="ctr"/>
            <a:endParaRPr lang="en-US" sz="2800" baseline="-25000" dirty="0"/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2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M. </a:t>
            </a:r>
            <a:r>
              <a:rPr lang="en-US" sz="2800" b="1" dirty="0"/>
              <a:t>M</a:t>
            </a:r>
            <a:r>
              <a:rPr lang="en-US" sz="2800" dirty="0"/>
              <a:t>uller-</a:t>
            </a:r>
            <a:r>
              <a:rPr lang="en-US" sz="2800" b="1" dirty="0"/>
              <a:t>O</a:t>
            </a:r>
            <a:r>
              <a:rPr lang="en-US" sz="2800" dirty="0"/>
              <a:t>hm and H. </a:t>
            </a:r>
            <a:r>
              <a:rPr lang="en-US" sz="2800" b="1" dirty="0" err="1"/>
              <a:t>S</a:t>
            </a:r>
            <a:r>
              <a:rPr lang="en-US" sz="2800" dirty="0" err="1"/>
              <a:t>eidl</a:t>
            </a:r>
            <a:r>
              <a:rPr lang="en-US" sz="2800" dirty="0"/>
              <a:t>: Set of affine transformers</a:t>
            </a:r>
          </a:p>
          <a:p>
            <a:r>
              <a:rPr lang="en-US" sz="2800" dirty="0"/>
              <a:t>A set of matrices, every affine combination those matrices may transform the initial state</a:t>
            </a:r>
          </a:p>
          <a:p>
            <a:r>
              <a:rPr lang="en-US" sz="2800" dirty="0"/>
              <a:t>Example:</a:t>
            </a:r>
          </a:p>
          <a:p>
            <a:r>
              <a:rPr lang="en-US" dirty="0"/>
              <a:t>                                                                                                                         </a:t>
            </a:r>
            <a:r>
              <a:rPr lang="en-US" sz="2800" dirty="0"/>
              <a:t>means,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36502" y="4984781"/>
            <a:ext cx="1371580" cy="116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Ǝi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en-US" sz="7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5364" y="4977527"/>
            <a:ext cx="599758" cy="1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chemeClr val="tx1"/>
                </a:solidFill>
                <a:latin typeface="Calibri" panose="020F0502020204030204" pitchFamily="34" charset="0"/>
              </a:rPr>
              <a:t>=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99523" y="5048270"/>
            <a:ext cx="2900407" cy="1115858"/>
            <a:chOff x="3759887" y="5048270"/>
            <a:chExt cx="2900407" cy="1115858"/>
          </a:xfrm>
        </p:grpSpPr>
        <p:sp>
          <p:nvSpPr>
            <p:cNvPr id="13" name="Rectangle 12"/>
            <p:cNvSpPr/>
            <p:nvPr/>
          </p:nvSpPr>
          <p:spPr>
            <a:xfrm>
              <a:off x="5271110" y="5158154"/>
              <a:ext cx="1389184" cy="8909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1   2p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0	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59887" y="5409079"/>
              <a:ext cx="1097636" cy="289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1     v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Left Bracket 27"/>
            <p:cNvSpPr/>
            <p:nvPr/>
          </p:nvSpPr>
          <p:spPr>
            <a:xfrm>
              <a:off x="5148206" y="5053406"/>
              <a:ext cx="137049" cy="1110722"/>
            </a:xfrm>
            <a:prstGeom prst="leftBracket">
              <a:avLst/>
            </a:prstGeom>
            <a:ln w="444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ket 28"/>
            <p:cNvSpPr/>
            <p:nvPr/>
          </p:nvSpPr>
          <p:spPr>
            <a:xfrm>
              <a:off x="6004394" y="5048270"/>
              <a:ext cx="169915" cy="1110722"/>
            </a:xfrm>
            <a:prstGeom prst="rightBracket">
              <a:avLst/>
            </a:prstGeom>
            <a:ln w="444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ket 30"/>
            <p:cNvSpPr/>
            <p:nvPr/>
          </p:nvSpPr>
          <p:spPr>
            <a:xfrm>
              <a:off x="3759887" y="5378738"/>
              <a:ext cx="137997" cy="384753"/>
            </a:xfrm>
            <a:prstGeom prst="leftBracket">
              <a:avLst/>
            </a:prstGeom>
            <a:ln w="444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4483602" y="5387668"/>
              <a:ext cx="140679" cy="375823"/>
            </a:xfrm>
            <a:prstGeom prst="rightBracket">
              <a:avLst/>
            </a:prstGeom>
            <a:ln w="444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792788" y="5441952"/>
            <a:ext cx="1313781" cy="34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    v’</a:t>
            </a:r>
            <a:r>
              <a:rPr lang="en-US" sz="2400" baseline="-250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Left Bracket 36"/>
          <p:cNvSpPr/>
          <p:nvPr/>
        </p:nvSpPr>
        <p:spPr>
          <a:xfrm>
            <a:off x="3727564" y="5401827"/>
            <a:ext cx="137997" cy="384753"/>
          </a:xfrm>
          <a:prstGeom prst="leftBracket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Bracket 37"/>
          <p:cNvSpPr/>
          <p:nvPr/>
        </p:nvSpPr>
        <p:spPr>
          <a:xfrm>
            <a:off x="4552875" y="5410757"/>
            <a:ext cx="140679" cy="375823"/>
          </a:xfrm>
          <a:prstGeom prst="rightBracket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3B1DB-355C-484B-A6FF-49877534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36CBE9C-E909-4BF1-8616-E8A70D35AEB3}"/>
              </a:ext>
            </a:extLst>
          </p:cNvPr>
          <p:cNvSpPr/>
          <p:nvPr/>
        </p:nvSpPr>
        <p:spPr>
          <a:xfrm>
            <a:off x="7846807" y="2834639"/>
            <a:ext cx="3867723" cy="2417872"/>
          </a:xfrm>
          <a:prstGeom prst="wedgeEllipseCallout">
            <a:avLst>
              <a:gd name="adj1" fmla="val -54856"/>
              <a:gd name="adj2" fmla="val 2079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v’= v+2p for some </a:t>
            </a:r>
            <a:r>
              <a:rPr lang="en-US" sz="2800" dirty="0" err="1"/>
              <a:t>bitvector</a:t>
            </a:r>
            <a:r>
              <a:rPr lang="en-US" sz="2800" dirty="0"/>
              <a:t> p. </a:t>
            </a:r>
          </a:p>
          <a:p>
            <a:pPr algn="ctr"/>
            <a:r>
              <a:rPr lang="en-US" sz="2800" dirty="0"/>
              <a:t>In other words, (v-v’) is even.</a:t>
            </a:r>
          </a:p>
          <a:p>
            <a:pPr algn="ctr"/>
            <a:endParaRPr lang="en-US" sz="2800" baseline="-25000" dirty="0"/>
          </a:p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7BB8F7-9A8D-4B3B-AC4E-1B503A162A60}"/>
              </a:ext>
            </a:extLst>
          </p:cNvPr>
          <p:cNvGrpSpPr/>
          <p:nvPr/>
        </p:nvGrpSpPr>
        <p:grpSpPr>
          <a:xfrm>
            <a:off x="2551809" y="3029636"/>
            <a:ext cx="3540519" cy="1947890"/>
            <a:chOff x="3155313" y="3029636"/>
            <a:chExt cx="3540519" cy="1947890"/>
          </a:xfrm>
        </p:grpSpPr>
        <p:grpSp>
          <p:nvGrpSpPr>
            <p:cNvPr id="5" name="Group 4"/>
            <p:cNvGrpSpPr/>
            <p:nvPr/>
          </p:nvGrpSpPr>
          <p:grpSpPr>
            <a:xfrm>
              <a:off x="3155313" y="3509245"/>
              <a:ext cx="3540519" cy="1468281"/>
              <a:chOff x="3155313" y="3509245"/>
              <a:chExt cx="3540519" cy="146828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763103" y="3821726"/>
                <a:ext cx="1389184" cy="8909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1	0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0	1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26802" y="3531384"/>
                <a:ext cx="451333" cy="11605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46752" y="3821726"/>
                <a:ext cx="1389184" cy="8909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1	2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0	1</a:t>
                </a:r>
              </a:p>
            </p:txBody>
          </p:sp>
          <p:sp>
            <p:nvSpPr>
              <p:cNvPr id="22" name="Left Bracket 21"/>
              <p:cNvSpPr/>
              <p:nvPr/>
            </p:nvSpPr>
            <p:spPr>
              <a:xfrm>
                <a:off x="3701122" y="3709693"/>
                <a:ext cx="185768" cy="1110722"/>
              </a:xfrm>
              <a:prstGeom prst="leftBracket">
                <a:avLst/>
              </a:prstGeom>
              <a:ln w="444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Left Bracket 22"/>
              <p:cNvSpPr/>
              <p:nvPr/>
            </p:nvSpPr>
            <p:spPr>
              <a:xfrm>
                <a:off x="5077918" y="3709693"/>
                <a:ext cx="202963" cy="1110722"/>
              </a:xfrm>
              <a:prstGeom prst="leftBracket">
                <a:avLst/>
              </a:prstGeom>
              <a:ln w="444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Bracket 23"/>
              <p:cNvSpPr/>
              <p:nvPr/>
            </p:nvSpPr>
            <p:spPr>
              <a:xfrm>
                <a:off x="4498797" y="3709693"/>
                <a:ext cx="159542" cy="1110722"/>
              </a:xfrm>
              <a:prstGeom prst="rightBracket">
                <a:avLst/>
              </a:prstGeom>
              <a:ln w="444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Bracket 24"/>
              <p:cNvSpPr/>
              <p:nvPr/>
            </p:nvSpPr>
            <p:spPr>
              <a:xfrm>
                <a:off x="5839731" y="3711967"/>
                <a:ext cx="169915" cy="1110722"/>
              </a:xfrm>
              <a:prstGeom prst="rightBracket">
                <a:avLst/>
              </a:prstGeom>
              <a:ln w="444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Left Brace 25"/>
              <p:cNvSpPr/>
              <p:nvPr/>
            </p:nvSpPr>
            <p:spPr>
              <a:xfrm>
                <a:off x="3155313" y="3509245"/>
                <a:ext cx="436444" cy="1468281"/>
              </a:xfrm>
              <a:prstGeom prst="leftBrace">
                <a:avLst/>
              </a:prstGeom>
              <a:ln w="508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Brace 26"/>
              <p:cNvSpPr/>
              <p:nvPr/>
            </p:nvSpPr>
            <p:spPr>
              <a:xfrm>
                <a:off x="6124851" y="3709692"/>
                <a:ext cx="570981" cy="1256207"/>
              </a:xfrm>
              <a:prstGeom prst="rightBrace">
                <a:avLst/>
              </a:prstGeom>
              <a:ln w="508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48D3437-DAEF-40AC-925E-E59A8B2D087A}"/>
                </a:ext>
              </a:extLst>
            </p:cNvPr>
            <p:cNvSpPr/>
            <p:nvPr/>
          </p:nvSpPr>
          <p:spPr>
            <a:xfrm>
              <a:off x="3829716" y="3029636"/>
              <a:ext cx="762332" cy="807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</a:rPr>
                <a:t>M</a:t>
              </a:r>
              <a:r>
                <a:rPr lang="en-US" sz="3600" baseline="-25000" dirty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E0BF551-14ED-47F3-9779-FA33CC51CD40}"/>
                </a:ext>
              </a:extLst>
            </p:cNvPr>
            <p:cNvSpPr/>
            <p:nvPr/>
          </p:nvSpPr>
          <p:spPr>
            <a:xfrm>
              <a:off x="5182729" y="3031912"/>
              <a:ext cx="762332" cy="807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</a:rPr>
                <a:t>M</a:t>
              </a:r>
              <a:r>
                <a:rPr lang="en-US" sz="3600" baseline="-25000" dirty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1625394-0047-4626-B48F-D3C8E473CF17}"/>
              </a:ext>
            </a:extLst>
          </p:cNvPr>
          <p:cNvSpPr/>
          <p:nvPr/>
        </p:nvSpPr>
        <p:spPr>
          <a:xfrm>
            <a:off x="7312708" y="4444942"/>
            <a:ext cx="762332" cy="80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endParaRPr lang="en-US" sz="360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86FFC-DDB7-4D3F-9F62-5D6FE96A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2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Bit-Vector Equality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KS: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 Conjunction of affine constraints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 Affine-closed set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MOS:</a:t>
            </a:r>
            <a:endParaRPr lang="de-DE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 Affine-closed set of affine transformers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7B00E-8129-4CD0-9A2B-34765B73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76426-EFEE-47F8-9DE2-30E10630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0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Affine-Closed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Affine-closed set = set of affine relations.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An affine relation is a linear-equality constraint over </a:t>
                </a:r>
                <a:r>
                  <a:rPr lang="en-US" sz="3200" dirty="0" err="1"/>
                  <a:t>bitvectors</a:t>
                </a:r>
                <a:r>
                  <a:rPr lang="en-US" sz="3200" dirty="0"/>
                  <a:t>. Example: 2v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 + 7v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 + 3 = 0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S is an affine-closed set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000" dirty="0"/>
                  <a:t> If p</a:t>
                </a:r>
                <a:r>
                  <a:rPr lang="en-US" sz="3000" baseline="-25000" dirty="0"/>
                  <a:t>1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000" dirty="0"/>
                  <a:t> S, p</a:t>
                </a:r>
                <a:r>
                  <a:rPr lang="en-US" sz="30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000" dirty="0"/>
                  <a:t> S and k</a:t>
                </a:r>
                <a:r>
                  <a:rPr lang="en-US" sz="3000" baseline="-25000" dirty="0"/>
                  <a:t>1 </a:t>
                </a:r>
                <a:r>
                  <a:rPr lang="en-US" sz="3000" dirty="0"/>
                  <a:t>+ k</a:t>
                </a:r>
                <a:r>
                  <a:rPr lang="en-US" sz="3000" baseline="-25000" dirty="0"/>
                  <a:t>2 </a:t>
                </a:r>
                <a:r>
                  <a:rPr lang="en-US" sz="3000" dirty="0"/>
                  <a:t>= 1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000" dirty="0"/>
                  <a:t> Then k</a:t>
                </a:r>
                <a:r>
                  <a:rPr lang="en-US" sz="3000" baseline="-25000" dirty="0"/>
                  <a:t>1 </a:t>
                </a:r>
                <a:r>
                  <a:rPr lang="en-US" sz="3000" dirty="0"/>
                  <a:t>p</a:t>
                </a:r>
                <a:r>
                  <a:rPr lang="en-US" sz="3000" baseline="-25000" dirty="0"/>
                  <a:t>1</a:t>
                </a:r>
                <a:r>
                  <a:rPr lang="en-US" sz="3000" dirty="0"/>
                  <a:t> + k</a:t>
                </a:r>
                <a:r>
                  <a:rPr lang="en-US" sz="3000" baseline="-25000" dirty="0"/>
                  <a:t>2</a:t>
                </a:r>
                <a:r>
                  <a:rPr lang="en-US" sz="3000" dirty="0"/>
                  <a:t> p</a:t>
                </a:r>
                <a:r>
                  <a:rPr lang="en-US" sz="30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 ∈</m:t>
                    </m:r>
                  </m:oMath>
                </a14:m>
                <a:r>
                  <a:rPr lang="en-US" sz="3000" dirty="0"/>
                  <a:t> 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04C99-73B9-484B-85F5-634146E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1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 versus 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Incomparable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KS can represent pre-condition guard, but MOS cannot: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</a:t>
            </a:r>
            <a:r>
              <a:rPr lang="en-US" sz="3200" dirty="0">
                <a:latin typeface="Calibri" panose="020F0502020204030204" pitchFamily="34" charset="0"/>
              </a:rPr>
              <a:t> = 2 </a:t>
            </a:r>
          </a:p>
          <a:p>
            <a:pPr lvl="1"/>
            <a:endParaRPr lang="en-US" sz="3200" dirty="0">
              <a:latin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MOS cannot express v=2: no affine transformer exists</a:t>
            </a:r>
            <a:endParaRPr lang="en-US" sz="3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FB5BE2-F934-4E62-847D-16F9EBBD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3A406-244D-4EA9-A096-CFE028B8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421707-60D8-4538-B155-092ECFD20C80}"/>
              </a:ext>
            </a:extLst>
          </p:cNvPr>
          <p:cNvGrpSpPr/>
          <p:nvPr/>
        </p:nvGrpSpPr>
        <p:grpSpPr>
          <a:xfrm>
            <a:off x="2320606" y="3433095"/>
            <a:ext cx="4467193" cy="1304544"/>
            <a:chOff x="2320606" y="3433095"/>
            <a:chExt cx="4467193" cy="13045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160B23-6626-489A-B101-7C5032821F6D}"/>
                </a:ext>
              </a:extLst>
            </p:cNvPr>
            <p:cNvSpPr/>
            <p:nvPr/>
          </p:nvSpPr>
          <p:spPr>
            <a:xfrm>
              <a:off x="2320606" y="3634663"/>
              <a:ext cx="2503436" cy="8909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</a:rPr>
                <a:t>  1</a:t>
              </a:r>
              <a:r>
                <a:rPr lang="en-US" sz="2800" b="1" baseline="30000" dirty="0">
                  <a:solidFill>
                    <a:schemeClr val="tx1"/>
                  </a:solidFill>
                </a:rPr>
                <a:t>           </a:t>
              </a:r>
              <a:r>
                <a:rPr lang="en-US" sz="2800" b="1" dirty="0">
                  <a:solidFill>
                    <a:schemeClr val="tx1"/>
                  </a:solidFill>
                </a:rPr>
                <a:t>0</a:t>
              </a:r>
              <a:r>
                <a:rPr lang="en-US" sz="2800" b="1" baseline="30000" dirty="0">
                  <a:solidFill>
                    <a:schemeClr val="tx1"/>
                  </a:solidFill>
                </a:rPr>
                <a:t>          </a:t>
              </a:r>
              <a:r>
                <a:rPr lang="en-US" sz="2800" b="1" dirty="0">
                  <a:solidFill>
                    <a:schemeClr val="tx1"/>
                  </a:solidFill>
                </a:rPr>
                <a:t>-2	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C413E1-2649-4C45-B1A4-6B79C1B195D1}"/>
                </a:ext>
              </a:extLst>
            </p:cNvPr>
            <p:cNvCxnSpPr/>
            <p:nvPr/>
          </p:nvCxnSpPr>
          <p:spPr>
            <a:xfrm>
              <a:off x="3889434" y="3520559"/>
              <a:ext cx="6908" cy="113679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ight Bracket 11">
              <a:extLst>
                <a:ext uri="{FF2B5EF4-FFF2-40B4-BE49-F238E27FC236}">
                  <a16:creationId xmlns:a16="http://schemas.microsoft.com/office/drawing/2014/main" id="{3D83DA52-F126-4D6D-BB0E-8B8CE7409319}"/>
                </a:ext>
              </a:extLst>
            </p:cNvPr>
            <p:cNvSpPr/>
            <p:nvPr/>
          </p:nvSpPr>
          <p:spPr>
            <a:xfrm>
              <a:off x="4435346" y="3434688"/>
              <a:ext cx="188373" cy="1290905"/>
            </a:xfrm>
            <a:prstGeom prst="righ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168F4E84-785B-4259-BEBE-6C937FB2A11A}"/>
                </a:ext>
              </a:extLst>
            </p:cNvPr>
            <p:cNvSpPr/>
            <p:nvPr/>
          </p:nvSpPr>
          <p:spPr>
            <a:xfrm>
              <a:off x="2443438" y="3448335"/>
              <a:ext cx="192024" cy="1289304"/>
            </a:xfrm>
            <a:prstGeom prst="lef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0A2332-C323-451D-A129-820096DE5C3A}"/>
                </a:ext>
              </a:extLst>
            </p:cNvPr>
            <p:cNvSpPr/>
            <p:nvPr/>
          </p:nvSpPr>
          <p:spPr>
            <a:xfrm>
              <a:off x="4713286" y="3634663"/>
              <a:ext cx="649760" cy="875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/>
                <a:t>  </a:t>
              </a:r>
              <a:r>
                <a:rPr lang="en-US" sz="2800" dirty="0">
                  <a:solidFill>
                    <a:schemeClr val="tx1"/>
                  </a:solidFill>
                </a:rPr>
                <a:t>v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  v’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  1 </a:t>
              </a:r>
            </a:p>
          </p:txBody>
        </p:sp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5BFE0C47-847C-42EA-81E3-BF36CAA6D34B}"/>
                </a:ext>
              </a:extLst>
            </p:cNvPr>
            <p:cNvSpPr/>
            <p:nvPr/>
          </p:nvSpPr>
          <p:spPr>
            <a:xfrm>
              <a:off x="5206570" y="3434688"/>
              <a:ext cx="102949" cy="1290905"/>
            </a:xfrm>
            <a:prstGeom prst="righ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B4184238-B6B2-474A-9E17-5702FDC49B64}"/>
                </a:ext>
              </a:extLst>
            </p:cNvPr>
            <p:cNvSpPr/>
            <p:nvPr/>
          </p:nvSpPr>
          <p:spPr>
            <a:xfrm>
              <a:off x="4836118" y="3433095"/>
              <a:ext cx="98452" cy="1289304"/>
            </a:xfrm>
            <a:prstGeom prst="lef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19D482-3653-4F40-AA94-01E7BA6933FB}"/>
                </a:ext>
              </a:extLst>
            </p:cNvPr>
            <p:cNvSpPr/>
            <p:nvPr/>
          </p:nvSpPr>
          <p:spPr>
            <a:xfrm>
              <a:off x="5473574" y="3453527"/>
              <a:ext cx="599758" cy="1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200" dirty="0">
                  <a:solidFill>
                    <a:schemeClr val="tx1"/>
                  </a:solidFill>
                  <a:latin typeface="Calibri" panose="020F0502020204030204" pitchFamily="34" charset="0"/>
                </a:rPr>
                <a:t>=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5AB847-07ED-424E-8A25-DCEC10CED24E}"/>
                </a:ext>
              </a:extLst>
            </p:cNvPr>
            <p:cNvSpPr/>
            <p:nvPr/>
          </p:nvSpPr>
          <p:spPr>
            <a:xfrm>
              <a:off x="6138039" y="3819237"/>
              <a:ext cx="649760" cy="875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  </a:t>
              </a:r>
              <a:r>
                <a:rPr lang="en-US" sz="2800" b="1" dirty="0">
                  <a:solidFill>
                    <a:schemeClr val="tx1"/>
                  </a:solidFill>
                </a:rPr>
                <a:t>0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9" name="Right Bracket 18">
              <a:extLst>
                <a:ext uri="{FF2B5EF4-FFF2-40B4-BE49-F238E27FC236}">
                  <a16:creationId xmlns:a16="http://schemas.microsoft.com/office/drawing/2014/main" id="{E7BF5900-236A-4AB6-83FB-7751CBB52BDD}"/>
                </a:ext>
              </a:extLst>
            </p:cNvPr>
            <p:cNvSpPr/>
            <p:nvPr/>
          </p:nvSpPr>
          <p:spPr>
            <a:xfrm>
              <a:off x="6623926" y="3434688"/>
              <a:ext cx="87673" cy="1290905"/>
            </a:xfrm>
            <a:prstGeom prst="righ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19FE3451-A4AB-42BF-9C2C-745B28260295}"/>
                </a:ext>
              </a:extLst>
            </p:cNvPr>
            <p:cNvSpPr/>
            <p:nvPr/>
          </p:nvSpPr>
          <p:spPr>
            <a:xfrm>
              <a:off x="6266349" y="3433095"/>
              <a:ext cx="65396" cy="1289304"/>
            </a:xfrm>
            <a:prstGeom prst="leftBracket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750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 versus 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MOS can encode non-affine-closed relations, but KS cannot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Calibri" panose="020F0502020204030204" pitchFamily="34" charset="0"/>
                  </a:rPr>
                  <a:t> Consider MOS element M representing: </a:t>
                </a:r>
              </a:p>
              <a:p>
                <a:pPr marL="201168" lvl="1" indent="0">
                  <a:buNone/>
                </a:pPr>
                <a:r>
                  <a:rPr lang="en-US" sz="3200" dirty="0">
                    <a:latin typeface="Calibri" panose="020F0502020204030204" pitchFamily="34" charset="0"/>
                  </a:rPr>
                  <a:t>   </a:t>
                </a:r>
                <a:r>
                  <a:rPr lang="en-US" sz="3200" dirty="0" err="1">
                    <a:latin typeface="Calibri" panose="020F0502020204030204" pitchFamily="34" charset="0"/>
                  </a:rPr>
                  <a:t>Ǝp</a:t>
                </a:r>
                <a:r>
                  <a:rPr lang="en-US" sz="3200" dirty="0">
                    <a:latin typeface="Calibri" panose="020F0502020204030204" pitchFamily="34" charset="0"/>
                  </a:rPr>
                  <a:t>. 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1</a:t>
                </a:r>
                <a:r>
                  <a:rPr lang="en-US" sz="3200" dirty="0">
                    <a:latin typeface="Calibri" panose="020F0502020204030204" pitchFamily="34" charset="0"/>
                  </a:rPr>
                  <a:t>’ = 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2</a:t>
                </a:r>
                <a:r>
                  <a:rPr lang="en-US" sz="3200" dirty="0">
                    <a:latin typeface="Calibri" panose="020F0502020204030204" pitchFamily="34" charset="0"/>
                  </a:rPr>
                  <a:t>’ = 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1</a:t>
                </a:r>
                <a:r>
                  <a:rPr lang="en-US" sz="3200" dirty="0">
                    <a:latin typeface="Calibri" panose="020F0502020204030204" pitchFamily="34" charset="0"/>
                  </a:rPr>
                  <a:t> + p(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2 </a:t>
                </a:r>
                <a:r>
                  <a:rPr lang="en-US" sz="3200" dirty="0">
                    <a:latin typeface="Calibri" panose="020F0502020204030204" pitchFamily="34" charset="0"/>
                  </a:rPr>
                  <a:t>-</a:t>
                </a:r>
                <a:r>
                  <a:rPr lang="en-US" sz="3200" dirty="0"/>
                  <a:t> v</a:t>
                </a:r>
                <a:r>
                  <a:rPr lang="en-US" sz="3200" baseline="-25000" dirty="0"/>
                  <a:t>1</a:t>
                </a:r>
                <a:r>
                  <a:rPr lang="en-US" sz="3200" dirty="0">
                    <a:latin typeface="Calibri" panose="020F0502020204030204" pitchFamily="34" charset="0"/>
                  </a:rPr>
                  <a:t>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Calibri" panose="020F0502020204030204" pitchFamily="34" charset="0"/>
                  </a:rPr>
                  <a:t> M = (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1</a:t>
                </a:r>
                <a:r>
                  <a:rPr lang="en-US" sz="3200" dirty="0">
                    <a:latin typeface="Calibri" panose="020F0502020204030204" pitchFamily="34" charset="0"/>
                  </a:rPr>
                  <a:t>’ = 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2</a:t>
                </a:r>
                <a:r>
                  <a:rPr lang="en-US" sz="3200" dirty="0">
                    <a:latin typeface="Calibri" panose="020F0502020204030204" pitchFamily="34" charset="0"/>
                  </a:rPr>
                  <a:t>’ = 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1</a:t>
                </a:r>
                <a:r>
                  <a:rPr lang="en-US" sz="3200" dirty="0">
                    <a:latin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(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1</a:t>
                </a:r>
                <a:r>
                  <a:rPr lang="en-US" sz="3200" dirty="0">
                    <a:latin typeface="Calibri" panose="020F0502020204030204" pitchFamily="34" charset="0"/>
                  </a:rPr>
                  <a:t>’ = 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2</a:t>
                </a:r>
                <a:r>
                  <a:rPr lang="en-US" sz="3200" dirty="0">
                    <a:latin typeface="Calibri" panose="020F0502020204030204" pitchFamily="34" charset="0"/>
                  </a:rPr>
                  <a:t>’ = </a:t>
                </a:r>
                <a:r>
                  <a:rPr lang="en-US" sz="3200" dirty="0"/>
                  <a:t>v</a:t>
                </a:r>
                <a:r>
                  <a:rPr lang="en-US" sz="3200" baseline="-25000" dirty="0"/>
                  <a:t>2</a:t>
                </a:r>
                <a:r>
                  <a:rPr lang="en-US" sz="3200" dirty="0">
                    <a:latin typeface="Calibri" panose="020F050202020403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3182" r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FB5BE2-F934-4E62-847D-16F9EBBD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004868" y="4321099"/>
                <a:ext cx="7089391" cy="1656369"/>
              </a:xfrm>
              <a:prstGeom prst="wedgeRectCallout">
                <a:avLst>
                  <a:gd name="adj1" fmla="val -52579"/>
                  <a:gd name="adj2" fmla="val -45472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/>
              </a:p>
              <a:p>
                <a:r>
                  <a:rPr lang="en-US" sz="2000" dirty="0"/>
                  <a:t>Elements a and b are in M, but their affine combination c is not.</a:t>
                </a:r>
              </a:p>
              <a:p>
                <a:r>
                  <a:rPr lang="en-US" sz="20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b = [2  -2  6  6] </a:t>
                </a:r>
              </a:p>
              <a:p>
                <a:r>
                  <a:rPr lang="en-US" sz="2000" dirty="0"/>
                  <a:t>c = [0  0  -4  -4]  (2a-b)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68" y="4321099"/>
                <a:ext cx="7089391" cy="1656369"/>
              </a:xfrm>
              <a:prstGeom prst="wedgeRectCallout">
                <a:avLst>
                  <a:gd name="adj1" fmla="val -52579"/>
                  <a:gd name="adj2" fmla="val -45472"/>
                </a:avLst>
              </a:prstGeom>
              <a:blipFill>
                <a:blip r:embed="rId4"/>
                <a:stretch>
                  <a:fillRect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3A406-244D-4EA9-A096-CFE028B8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67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B0A5E9-CED7-46E6-A33B-EF5965426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73" y="1737360"/>
            <a:ext cx="1298671" cy="1304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are KS and MOS incomparable?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KS is affine-closed-set of ‘concrete states’.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MOS is affine-closed-set of ‘concrete affine transformers’.</a:t>
                </a:r>
                <a:endParaRPr lang="en-US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KS defines constraints on the variables of a program,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800" b="0" dirty="0"/>
                  <a:t> (2n variables: n =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800" dirty="0"/>
                  <a:t>|).</a:t>
                </a:r>
                <a:endParaRPr lang="en-US" sz="2800" b="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However, MOS defines constraints on the elements of affine transformers T (n(n+1) coefficients).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Generalize this behavior to create new abstract domains like MOS:</a:t>
                </a:r>
              </a:p>
              <a:p>
                <a:pPr marL="201168" lvl="1" indent="0">
                  <a:buNone/>
                </a:pPr>
                <a:r>
                  <a:rPr lang="en-US" sz="2600" dirty="0"/>
                  <a:t>ATA[KS] = MOS, ATA[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600" dirty="0"/>
                  <a:t>] =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>
                <a:blip r:embed="rId4"/>
                <a:stretch>
                  <a:fillRect l="-1939" t="-2576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0E81-AEB8-4B87-AA77-3D7766AE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9BD5D-5F36-47CC-8A4C-11D5712F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9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Affine Transformer Abstraction Framework (ATA[B])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Parameter B allows control over precision/performance tradeoff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Provide abstract-domain operations for ATA, such as ‘Join’ and  ‘Abstract Composition’</a:t>
            </a:r>
          </a:p>
          <a:p>
            <a:pPr marL="201168" lvl="1" indent="0">
              <a:buNone/>
            </a:pPr>
            <a:endParaRPr lang="en-US" sz="2800" i="1" dirty="0"/>
          </a:p>
          <a:p>
            <a:pPr lvl="2">
              <a:buFont typeface="Wingdings" panose="05000000000000000000" pitchFamily="2" charset="2"/>
              <a:buChar char="Ø"/>
            </a:pPr>
            <a:endParaRPr lang="en-US" sz="22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190E5-35BB-439D-AB03-B2651AD6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8A6FB-5EF8-4797-A8CE-352926C6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2D0A-069F-4F2B-A32F-CD2D4B98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272B6-6F19-4E1F-B1D8-ABBC976C2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Prove Program Assertions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Function and loop summaries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Sound with respect to </a:t>
            </a:r>
            <a:r>
              <a:rPr lang="en-US" sz="3600" i="1" dirty="0" err="1"/>
              <a:t>bitvectors</a:t>
            </a:r>
            <a:endParaRPr lang="en-US" sz="36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7E762-19F2-4B9F-AB85-F2A3C04B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CBD95-C678-491B-B0D3-3C6BD865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Analysis using ATA[KS]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613265" cy="30218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ENT:  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f(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x)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L0:         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= 0, r = 0;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L1:          </a:t>
            </a:r>
            <a:r>
              <a:rPr lang="en-US" dirty="0">
                <a:solidFill>
                  <a:srgbClr val="0070C0"/>
                </a:solidFill>
              </a:rPr>
              <a:t>while(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&lt;= 10)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L2:              </a:t>
            </a:r>
            <a:r>
              <a:rPr lang="en-US" dirty="0">
                <a:solidFill>
                  <a:srgbClr val="0070C0"/>
                </a:solidFill>
              </a:rPr>
              <a:t>if(*)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L3:                  </a:t>
            </a:r>
            <a:r>
              <a:rPr lang="en-US" dirty="0">
                <a:solidFill>
                  <a:srgbClr val="0070C0"/>
                </a:solidFill>
              </a:rPr>
              <a:t>r = r + 2*x;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L4:             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=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+ 1;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      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L5:          </a:t>
            </a:r>
            <a:r>
              <a:rPr lang="en-US" dirty="0">
                <a:solidFill>
                  <a:srgbClr val="0070C0"/>
                </a:solidFill>
              </a:rPr>
              <a:t>return r;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           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345" y="1772767"/>
            <a:ext cx="4474843" cy="37608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94856" y="5662904"/>
            <a:ext cx="5724125" cy="3776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Abstract Transformers for ATA[KS]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097280" y="4452191"/>
                <a:ext cx="4416829" cy="98802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marL="0"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Function Summary for ‘f’: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5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nor/>
                        </m:rPr>
                        <a:rPr lang="en-US" sz="5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5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:</m:t>
                      </m:r>
                      <m:r>
                        <m:rPr>
                          <m:nor/>
                        </m:rPr>
                        <a:rPr lang="en-US" sz="5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sz="5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′ = 2</m:t>
                      </m:r>
                      <m:r>
                        <m:rPr>
                          <m:nor/>
                        </m:rPr>
                        <a:rPr lang="en-US" sz="5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ix</m:t>
                      </m:r>
                    </m:oMath>
                  </m:oMathPara>
                </a14:m>
                <a:endParaRPr lang="en-US" sz="5800" b="1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452191"/>
                <a:ext cx="4416829" cy="988027"/>
              </a:xfrm>
              <a:prstGeom prst="rect">
                <a:avLst/>
              </a:prstGeom>
              <a:blipFill>
                <a:blip r:embed="rId4"/>
                <a:stretch>
                  <a:fillRect l="-3172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289E5C-8B30-4112-817B-D8AAD9EA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422F0-D6F7-4B9F-9615-DF17E5F6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8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5514109" y="5314557"/>
                <a:ext cx="4791252" cy="57164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55000" lnSpcReduction="20000"/>
              </a:bodyPr>
              <a:lstStyle>
                <a:lvl1pPr marL="0"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Abstract Transformers for ATA[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109" y="5314557"/>
                <a:ext cx="4791252" cy="571641"/>
              </a:xfrm>
              <a:prstGeom prst="rect">
                <a:avLst/>
              </a:prstGeom>
              <a:blipFill>
                <a:blip r:embed="rId3"/>
                <a:stretch>
                  <a:fillRect l="-2290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109" y="1837153"/>
            <a:ext cx="3519055" cy="3475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Program Analysis using ATA[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72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613265" cy="30218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ENT:  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f(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x)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L0:         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= 0, r = 0;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L1:          </a:t>
            </a:r>
            <a:r>
              <a:rPr lang="en-US" dirty="0">
                <a:solidFill>
                  <a:srgbClr val="0070C0"/>
                </a:solidFill>
              </a:rPr>
              <a:t>while(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&lt;= 10)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L2:              </a:t>
            </a:r>
            <a:r>
              <a:rPr lang="en-US" dirty="0">
                <a:solidFill>
                  <a:srgbClr val="0070C0"/>
                </a:solidFill>
              </a:rPr>
              <a:t>if(*)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L3:                  </a:t>
            </a:r>
            <a:r>
              <a:rPr lang="en-US" dirty="0">
                <a:solidFill>
                  <a:srgbClr val="0070C0"/>
                </a:solidFill>
              </a:rPr>
              <a:t>r = r + 2*x;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L4:             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=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+ 1;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      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L5:          </a:t>
            </a:r>
            <a:r>
              <a:rPr lang="en-US" dirty="0">
                <a:solidFill>
                  <a:srgbClr val="0070C0"/>
                </a:solidFill>
              </a:rPr>
              <a:t>return r;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          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097280" y="4452191"/>
                <a:ext cx="4416829" cy="98802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marL="0"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Function Summary for ‘f’: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sz="5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′ = [0,20]</m:t>
                      </m:r>
                      <m:r>
                        <m:rPr>
                          <m:nor/>
                        </m:rPr>
                        <a:rPr lang="en-US" sz="5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x</m:t>
                      </m:r>
                    </m:oMath>
                  </m:oMathPara>
                </a14:m>
                <a:endParaRPr lang="en-US" sz="5800" b="1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452191"/>
                <a:ext cx="4416829" cy="988027"/>
              </a:xfrm>
              <a:prstGeom prst="rect">
                <a:avLst/>
              </a:prstGeom>
              <a:blipFill>
                <a:blip r:embed="rId6"/>
                <a:stretch>
                  <a:fillRect l="-3172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EFC62-A93C-4133-84F0-BDF4194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B103-5725-4167-A835-4BBE77DF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6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6CB3-FA2F-40C6-95D8-1447BD52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urlz MT" panose="04040404050702020202" pitchFamily="82" charset="0"/>
              </a:rPr>
              <a:t>A</a:t>
            </a:r>
            <a:r>
              <a:rPr lang="en-US" dirty="0"/>
              <a:t> (ATA[B]) Abstract-Domain Operations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404448D4-0819-4014-9990-29B1E39B63C3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1097280" y="2739726"/>
              <a:ext cx="10058400" cy="27432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180013669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8336066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310349645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Type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Operation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Description</a:t>
                          </a:r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5227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2400" i="0" baseline="-25000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96599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>
                              <a:latin typeface="Curlz MT" panose="04040404050702020202" pitchFamily="82" charset="0"/>
                            </a:rPr>
                            <a:t>bool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24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4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400" b="0" i="0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==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kumimoji="0" lang="en-US" sz="24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400" b="0" i="0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4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base(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-2500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) == base(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-2500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2880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(a</a:t>
                          </a:r>
                          <a:r>
                            <a:rPr lang="en-US" sz="2400" baseline="-25000" dirty="0"/>
                            <a:t>1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aseline="0" smtClean="0"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</m:e>
                              </m:acc>
                              <m:r>
                                <a:rPr lang="en-US" sz="240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a</a:t>
                          </a:r>
                          <a:r>
                            <a:rPr lang="en-US" sz="2400" baseline="-25000" dirty="0"/>
                            <a:t>2</a:t>
                          </a:r>
                          <a:r>
                            <a:rPr lang="en-US" sz="2400" baseline="0" dirty="0"/>
                            <a:t>)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base(a</a:t>
                          </a:r>
                          <a:r>
                            <a:rPr lang="en-US" sz="2400" baseline="-25000" dirty="0"/>
                            <a:t>1</a:t>
                          </a:r>
                          <a:r>
                            <a:rPr lang="en-US" sz="2400" baseline="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aseline="0" smtClean="0">
                                  <a:latin typeface="Cambria Math" panose="02040503050406030204" pitchFamily="18" charset="0"/>
                                </a:rPr>
                                <m:t>⊔ </m:t>
                              </m:r>
                            </m:oMath>
                          </a14:m>
                          <a:r>
                            <a:rPr lang="en-US" sz="2400" dirty="0"/>
                            <a:t>base(a</a:t>
                          </a:r>
                          <a:r>
                            <a:rPr lang="en-US" sz="2400" baseline="-25000" dirty="0"/>
                            <a:t>2</a:t>
                          </a:r>
                          <a:r>
                            <a:rPr lang="en-US" sz="2400" baseline="0" dirty="0"/>
                            <a:t>)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68463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24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Id</a:t>
                          </a:r>
                          <a:endParaRPr lang="en-US" sz="2400" baseline="-25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𝛼(I)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17996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(a</a:t>
                          </a:r>
                          <a:r>
                            <a:rPr lang="en-US" sz="2400" baseline="-250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∘ 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400" baseline="-250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US" sz="240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2572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404448D4-0819-4014-9990-29B1E39B63C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96587864"/>
                  </p:ext>
                </p:extLst>
              </p:nvPr>
            </p:nvGraphicFramePr>
            <p:xfrm>
              <a:off x="1097280" y="2739726"/>
              <a:ext cx="10058400" cy="27432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180013669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8336066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310349645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Type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Operation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Description</a:t>
                          </a:r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5227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64" t="-110667" r="-100545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364" t="-110667" r="-545" b="-4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96599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>
                              <a:latin typeface="Curlz MT" panose="04040404050702020202" pitchFamily="82" charset="0"/>
                            </a:rPr>
                            <a:t>bool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64" t="-207895" r="-100545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364" t="-207895" r="-545" b="-3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22880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64" t="-312000" r="-10054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364" t="-312000" r="-545" b="-2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68463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24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Id</a:t>
                          </a:r>
                          <a:endParaRPr lang="en-US" sz="2400" baseline="-25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𝛼(I)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17996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Curlz MT" panose="04040404050702020202" pitchFamily="82" charset="0"/>
                            </a:rPr>
                            <a:t>A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64" t="-512000" r="-10054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25721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9D8044-685B-4AAF-9C78-459B441C8E3D}"/>
                  </a:ext>
                </a:extLst>
              </p:cNvPr>
              <p:cNvSpPr/>
              <p:nvPr/>
            </p:nvSpPr>
            <p:spPr>
              <a:xfrm>
                <a:off x="1402080" y="2008206"/>
                <a:ext cx="8168640" cy="46067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+mj-lt"/>
                  </a:rPr>
                  <a:t>Each element a </a:t>
                </a:r>
                <a14:m>
                  <m:oMath xmlns:m="http://schemas.openxmlformats.org/officeDocument/2006/math">
                    <m:r>
                      <a:rPr lang="en-US" sz="2800" b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urlz MT" panose="04040404050702020202" pitchFamily="82" charset="0"/>
                  </a:rPr>
                  <a:t>A </a:t>
                </a:r>
                <a:r>
                  <a:rPr lang="en-US" sz="2800" dirty="0">
                    <a:latin typeface="+mj-lt"/>
                  </a:rPr>
                  <a:t>contains an element base(a) </a:t>
                </a:r>
                <a14:m>
                  <m:oMath xmlns:m="http://schemas.openxmlformats.org/officeDocument/2006/math">
                    <m:r>
                      <a:rPr lang="en-US" sz="2800" b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+mj-lt"/>
                  </a:rPr>
                  <a:t>B</a:t>
                </a:r>
                <a:r>
                  <a:rPr lang="en-US" b="1" dirty="0"/>
                  <a:t>.</a:t>
                </a:r>
                <a:r>
                  <a:rPr lang="en-US" b="1" dirty="0">
                    <a:latin typeface="Curlz MT" panose="04040404050702020202" pitchFamily="82" charset="0"/>
                  </a:rPr>
                  <a:t> 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9D8044-685B-4AAF-9C78-459B441C8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0" y="2008206"/>
                <a:ext cx="8168640" cy="460674"/>
              </a:xfrm>
              <a:prstGeom prst="rect">
                <a:avLst/>
              </a:prstGeom>
              <a:blipFill>
                <a:blip r:embed="rId7"/>
                <a:stretch>
                  <a:fillRect t="-18987" b="-3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94B261A-84C2-410C-9634-4E34EF579E0F}"/>
              </a:ext>
            </a:extLst>
          </p:cNvPr>
          <p:cNvGrpSpPr/>
          <p:nvPr/>
        </p:nvGrpSpPr>
        <p:grpSpPr>
          <a:xfrm>
            <a:off x="6067107" y="2748922"/>
            <a:ext cx="6598024" cy="3222433"/>
            <a:chOff x="5593976" y="2988539"/>
            <a:chExt cx="6598024" cy="3222433"/>
          </a:xfrm>
        </p:grpSpPr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835B5935-628D-4030-A0A2-3F79E0A229A0}"/>
                </a:ext>
              </a:extLst>
            </p:cNvPr>
            <p:cNvSpPr/>
            <p:nvPr/>
          </p:nvSpPr>
          <p:spPr>
            <a:xfrm>
              <a:off x="5593976" y="2988539"/>
              <a:ext cx="5836024" cy="3222433"/>
            </a:xfrm>
            <a:prstGeom prst="wedgeRectCallout">
              <a:avLst>
                <a:gd name="adj1" fmla="val -62033"/>
                <a:gd name="adj2" fmla="val -846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3BB8EF-D817-46ED-B000-54028FB5C7C9}"/>
                </a:ext>
              </a:extLst>
            </p:cNvPr>
            <p:cNvGrpSpPr/>
            <p:nvPr/>
          </p:nvGrpSpPr>
          <p:grpSpPr>
            <a:xfrm>
              <a:off x="5997510" y="3471246"/>
              <a:ext cx="3350519" cy="1200719"/>
              <a:chOff x="4887451" y="3291701"/>
              <a:chExt cx="3397567" cy="127427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0A57478-E16E-44F1-A449-D509E0F3ED9F}"/>
                  </a:ext>
                </a:extLst>
              </p:cNvPr>
              <p:cNvSpPr/>
              <p:nvPr/>
            </p:nvSpPr>
            <p:spPr>
              <a:xfrm>
                <a:off x="4911060" y="3347221"/>
                <a:ext cx="3373958" cy="11021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[</a:t>
                </a:r>
                <a:r>
                  <a:rPr lang="en-US" sz="2000" dirty="0">
                    <a:solidFill>
                      <a:schemeClr val="tx1"/>
                    </a:solidFill>
                  </a:rPr>
                  <a:t>1, 1]   [0, 10]    [0, 0]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[0, 0]   [1, 1]	    [0, 0]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[0, 0]   [0, 0]	    [1, 1]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eft Bracket 9">
                <a:extLst>
                  <a:ext uri="{FF2B5EF4-FFF2-40B4-BE49-F238E27FC236}">
                    <a16:creationId xmlns:a16="http://schemas.microsoft.com/office/drawing/2014/main" id="{56EEADFA-2E21-40CE-A400-2927A43B2651}"/>
                  </a:ext>
                </a:extLst>
              </p:cNvPr>
              <p:cNvSpPr/>
              <p:nvPr/>
            </p:nvSpPr>
            <p:spPr>
              <a:xfrm>
                <a:off x="4887451" y="3291701"/>
                <a:ext cx="114034" cy="1261826"/>
              </a:xfrm>
              <a:prstGeom prst="leftBracket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Bracket 10">
                <a:extLst>
                  <a:ext uri="{FF2B5EF4-FFF2-40B4-BE49-F238E27FC236}">
                    <a16:creationId xmlns:a16="http://schemas.microsoft.com/office/drawing/2014/main" id="{06E43EB1-397E-4BC0-8527-FDA4BC856FAA}"/>
                  </a:ext>
                </a:extLst>
              </p:cNvPr>
              <p:cNvSpPr/>
              <p:nvPr/>
            </p:nvSpPr>
            <p:spPr>
              <a:xfrm>
                <a:off x="7079211" y="3304149"/>
                <a:ext cx="135831" cy="1261825"/>
              </a:xfrm>
              <a:prstGeom prst="rightBracket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3B5053A-F230-4443-9CB2-430B9D043439}"/>
                  </a:ext>
                </a:extLst>
              </p:cNvPr>
              <p:cNvCxnSpPr/>
              <p:nvPr/>
            </p:nvCxnSpPr>
            <p:spPr>
              <a:xfrm>
                <a:off x="5636807" y="3346504"/>
                <a:ext cx="4764" cy="11334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DD62D40-8F7E-4B0E-AEA8-AAA87AFDF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9681" y="3757846"/>
                <a:ext cx="215998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D6A6DF-4ABA-4F77-8E32-D962657746E2}"/>
                </a:ext>
              </a:extLst>
            </p:cNvPr>
            <p:cNvGrpSpPr/>
            <p:nvPr/>
          </p:nvGrpSpPr>
          <p:grpSpPr>
            <a:xfrm>
              <a:off x="8794433" y="3495423"/>
              <a:ext cx="3397567" cy="1274273"/>
              <a:chOff x="4887451" y="3291701"/>
              <a:chExt cx="3397567" cy="127427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E7D5AE-63C1-4217-87C2-2DE4424F3617}"/>
                  </a:ext>
                </a:extLst>
              </p:cNvPr>
              <p:cNvSpPr/>
              <p:nvPr/>
            </p:nvSpPr>
            <p:spPr>
              <a:xfrm>
                <a:off x="4911060" y="3347221"/>
                <a:ext cx="3373958" cy="11021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[1, 1]   [5, 15]	  [0, 1]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[0, 0]   [2, 2]	  [0, 0]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[0, 0]   [1, 3]	  [1, 2]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Left Bracket 15">
                <a:extLst>
                  <a:ext uri="{FF2B5EF4-FFF2-40B4-BE49-F238E27FC236}">
                    <a16:creationId xmlns:a16="http://schemas.microsoft.com/office/drawing/2014/main" id="{02345AE8-5F46-47C5-888F-76F2D9DF0BB0}"/>
                  </a:ext>
                </a:extLst>
              </p:cNvPr>
              <p:cNvSpPr/>
              <p:nvPr/>
            </p:nvSpPr>
            <p:spPr>
              <a:xfrm>
                <a:off x="4887451" y="3291701"/>
                <a:ext cx="114034" cy="1261826"/>
              </a:xfrm>
              <a:prstGeom prst="leftBracket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Bracket 16">
                <a:extLst>
                  <a:ext uri="{FF2B5EF4-FFF2-40B4-BE49-F238E27FC236}">
                    <a16:creationId xmlns:a16="http://schemas.microsoft.com/office/drawing/2014/main" id="{51C5FBA3-A1D7-4C68-84B5-66A72238B8C7}"/>
                  </a:ext>
                </a:extLst>
              </p:cNvPr>
              <p:cNvSpPr/>
              <p:nvPr/>
            </p:nvSpPr>
            <p:spPr>
              <a:xfrm>
                <a:off x="6983644" y="3291701"/>
                <a:ext cx="118651" cy="1274273"/>
              </a:xfrm>
              <a:prstGeom prst="rightBracket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66CEB10-BD62-4B8D-9E65-B6FBD89A8B66}"/>
                  </a:ext>
                </a:extLst>
              </p:cNvPr>
              <p:cNvCxnSpPr/>
              <p:nvPr/>
            </p:nvCxnSpPr>
            <p:spPr>
              <a:xfrm>
                <a:off x="5652694" y="3315882"/>
                <a:ext cx="4764" cy="11334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DFD5123-F635-4743-9A2B-F602F2CEA0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1485" y="3726061"/>
                <a:ext cx="19544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F2F1154-29F1-42FD-90E3-8BFCBE12C269}"/>
                    </a:ext>
                  </a:extLst>
                </p:cNvPr>
                <p:cNvSpPr/>
                <p:nvPr/>
              </p:nvSpPr>
              <p:spPr>
                <a:xfrm>
                  <a:off x="8392365" y="3739798"/>
                  <a:ext cx="462561" cy="54264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ac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F2F1154-29F1-42FD-90E3-8BFCBE12C2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2365" y="3739798"/>
                  <a:ext cx="462561" cy="5426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17BB0E-34EA-4014-A102-076AC715E0F2}"/>
                </a:ext>
              </a:extLst>
            </p:cNvPr>
            <p:cNvGrpSpPr/>
            <p:nvPr/>
          </p:nvGrpSpPr>
          <p:grpSpPr>
            <a:xfrm>
              <a:off x="7514273" y="4821303"/>
              <a:ext cx="3397567" cy="1274273"/>
              <a:chOff x="4887451" y="3291701"/>
              <a:chExt cx="3397567" cy="127427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580EBA8-84FA-4EE4-99ED-0528DF871DF9}"/>
                  </a:ext>
                </a:extLst>
              </p:cNvPr>
              <p:cNvSpPr/>
              <p:nvPr/>
            </p:nvSpPr>
            <p:spPr>
              <a:xfrm>
                <a:off x="4911060" y="3347221"/>
                <a:ext cx="3373958" cy="11021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[1, 1]   [0, 15]	  [0, 1]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[0, 0]   [1, 2]	  [0, 0]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[0, 0]   [0, 3]	  [1, 2]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Left Bracket 30">
                <a:extLst>
                  <a:ext uri="{FF2B5EF4-FFF2-40B4-BE49-F238E27FC236}">
                    <a16:creationId xmlns:a16="http://schemas.microsoft.com/office/drawing/2014/main" id="{85437D92-76A9-4032-B8F0-059F7C592E2C}"/>
                  </a:ext>
                </a:extLst>
              </p:cNvPr>
              <p:cNvSpPr/>
              <p:nvPr/>
            </p:nvSpPr>
            <p:spPr>
              <a:xfrm>
                <a:off x="4887451" y="3291701"/>
                <a:ext cx="114034" cy="1261826"/>
              </a:xfrm>
              <a:prstGeom prst="leftBracket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ight Bracket 31">
                <a:extLst>
                  <a:ext uri="{FF2B5EF4-FFF2-40B4-BE49-F238E27FC236}">
                    <a16:creationId xmlns:a16="http://schemas.microsoft.com/office/drawing/2014/main" id="{1EFC1BD2-D955-45A2-A75A-305675D7F6A1}"/>
                  </a:ext>
                </a:extLst>
              </p:cNvPr>
              <p:cNvSpPr/>
              <p:nvPr/>
            </p:nvSpPr>
            <p:spPr>
              <a:xfrm>
                <a:off x="6983644" y="3291701"/>
                <a:ext cx="118651" cy="1274273"/>
              </a:xfrm>
              <a:prstGeom prst="rightBracket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7BD74EE-B70A-4246-BA81-8FB5FA93E37B}"/>
                  </a:ext>
                </a:extLst>
              </p:cNvPr>
              <p:cNvCxnSpPr/>
              <p:nvPr/>
            </p:nvCxnSpPr>
            <p:spPr>
              <a:xfrm>
                <a:off x="5652694" y="3315882"/>
                <a:ext cx="4764" cy="11334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778C024-3D7F-4369-A194-438DEF3C1F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1485" y="3726061"/>
                <a:ext cx="19544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D7FDF97-6A57-4773-8CEB-A6EA0EE55648}"/>
                </a:ext>
              </a:extLst>
            </p:cNvPr>
            <p:cNvSpPr/>
            <p:nvPr/>
          </p:nvSpPr>
          <p:spPr>
            <a:xfrm>
              <a:off x="6188087" y="5035198"/>
              <a:ext cx="1142839" cy="542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=</a:t>
              </a:r>
            </a:p>
          </p:txBody>
        </p:sp>
      </p:grp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A63CAD24-0122-4C68-8807-56627A21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8D939-B827-43F2-AC8C-9406E23B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5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a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 = 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800" dirty="0"/>
                  <a:t> a</a:t>
                </a:r>
                <a:r>
                  <a:rPr lang="en-US" sz="2800" baseline="-25000" dirty="0"/>
                  <a:t>1</a:t>
                </a:r>
                <a:endParaRPr lang="en-US" sz="28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If </a:t>
                </a:r>
                <a:r>
                  <a:rPr lang="en-US" sz="2800" i="1" dirty="0"/>
                  <a:t>affine transformer t</a:t>
                </a:r>
                <a:r>
                  <a:rPr lang="en-US" sz="2800" i="1" baseline="-25000" dirty="0"/>
                  <a:t>1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l-GR" sz="2800" i="1" dirty="0"/>
                  <a:t>γ</a:t>
                </a:r>
                <a:r>
                  <a:rPr lang="en-US" sz="2800" i="1" dirty="0"/>
                  <a:t>(a</a:t>
                </a:r>
                <a:r>
                  <a:rPr lang="en-US" sz="2800" i="1" baseline="-25000" dirty="0"/>
                  <a:t>1</a:t>
                </a:r>
                <a:r>
                  <a:rPr lang="en-US" sz="2800" i="1" dirty="0"/>
                  <a:t>) </a:t>
                </a:r>
                <a:r>
                  <a:rPr lang="en-US" sz="2800" dirty="0"/>
                  <a:t>and affine transformer </a:t>
                </a:r>
                <a:r>
                  <a:rPr lang="en-US" sz="2800" i="1" dirty="0"/>
                  <a:t>t</a:t>
                </a:r>
                <a:r>
                  <a:rPr lang="en-US" sz="2800" i="1" baseline="-25000" dirty="0"/>
                  <a:t>2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∈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l-GR" sz="2800" i="1" dirty="0"/>
                  <a:t>γ</a:t>
                </a:r>
                <a:r>
                  <a:rPr lang="en-US" sz="2800" i="1" dirty="0"/>
                  <a:t>(a</a:t>
                </a:r>
                <a:r>
                  <a:rPr lang="en-US" sz="2800" i="1" baseline="-25000" dirty="0"/>
                  <a:t>2</a:t>
                </a:r>
                <a:r>
                  <a:rPr lang="en-US" sz="2800" i="1" dirty="0"/>
                  <a:t>),    </a:t>
                </a:r>
                <a:r>
                  <a:rPr lang="en-US" sz="2800" dirty="0"/>
                  <a:t>then </a:t>
                </a:r>
                <a:r>
                  <a:rPr lang="en-US" sz="2800" b="1" i="1" dirty="0"/>
                  <a:t>(t</a:t>
                </a:r>
                <a:r>
                  <a:rPr lang="en-US" sz="2800" b="1" i="1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i="1" dirty="0"/>
                  <a:t> t</a:t>
                </a:r>
                <a:r>
                  <a:rPr lang="en-US" sz="2800" b="1" i="1" baseline="-25000" dirty="0"/>
                  <a:t>2</a:t>
                </a:r>
                <a:r>
                  <a:rPr lang="en-US" sz="2800" b="1" i="1" dirty="0"/>
                  <a:t>)</a:t>
                </a:r>
                <a:r>
                  <a:rPr lang="en-US" sz="2800" b="1" i="1" baseline="-250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i="1" dirty="0"/>
                  <a:t> </a:t>
                </a:r>
                <a:r>
                  <a:rPr lang="el-GR" sz="2800" b="1" i="1" dirty="0"/>
                  <a:t>γ</a:t>
                </a:r>
                <a:r>
                  <a:rPr lang="en-US" sz="2800" b="1" i="1" dirty="0"/>
                  <a:t>(a</a:t>
                </a:r>
                <a:r>
                  <a:rPr lang="en-US" sz="2800" b="1" i="1" baseline="-25000" dirty="0"/>
                  <a:t>3</a:t>
                </a:r>
                <a:r>
                  <a:rPr lang="en-US" sz="2800" b="1" i="1" dirty="0"/>
                  <a:t>)</a:t>
                </a:r>
                <a:r>
                  <a:rPr lang="en-US" sz="2800" dirty="0"/>
                  <a:t>.</a:t>
                </a:r>
                <a:endParaRPr lang="en-US" sz="2800" b="1" i="1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t</a:t>
                </a:r>
                <a:r>
                  <a:rPr lang="en-US" sz="2800" baseline="-25000" dirty="0"/>
                  <a:t>1  </a:t>
                </a:r>
                <a:r>
                  <a:rPr lang="en-US" sz="2800" dirty="0"/>
                  <a:t>and t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are (n+1)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(n+1) matrices.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9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8578F-EAEE-4C5C-A82E-53885D42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EAD9F-0AC2-40E5-A08C-100BFAC6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1B21-F105-4D15-8CE4-8FE225FD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(but Naïve)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1FDF0-783F-47BE-98C9-201FE4F54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Enumerate all concrete affine transformers t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</a:t>
                </a:r>
                <a:r>
                  <a:rPr lang="el-GR" sz="3200" dirty="0"/>
                  <a:t>γ</a:t>
                </a:r>
                <a:r>
                  <a:rPr lang="en-US" sz="3200" dirty="0"/>
                  <a:t>(a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), t</a:t>
                </a:r>
                <a:r>
                  <a:rPr lang="en-US" sz="32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 ∈</m:t>
                    </m:r>
                  </m:oMath>
                </a14:m>
                <a:r>
                  <a:rPr lang="en-US" sz="3200" dirty="0"/>
                  <a:t> </a:t>
                </a:r>
                <a:r>
                  <a:rPr lang="el-GR" sz="3200" dirty="0"/>
                  <a:t>γ</a:t>
                </a:r>
                <a:r>
                  <a:rPr lang="en-US" sz="3200" dirty="0"/>
                  <a:t>(a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Perform matrix multiplication (t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3200" dirty="0"/>
                  <a:t>t</a:t>
                </a:r>
                <a:r>
                  <a:rPr lang="en-US" sz="3200" baseline="-25000" dirty="0"/>
                  <a:t>2 </a:t>
                </a:r>
                <a:r>
                  <a:rPr lang="en-US" sz="3200" dirty="0"/>
                  <a:t>)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of each such pair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Join over all (t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3200" dirty="0"/>
                  <a:t>t</a:t>
                </a:r>
                <a:r>
                  <a:rPr lang="en-US" sz="3200" baseline="-25000" dirty="0"/>
                  <a:t>2 </a:t>
                </a:r>
                <a:r>
                  <a:rPr lang="en-US" sz="3200" dirty="0"/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Infeasible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Better Solution: Represent (t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3200" dirty="0"/>
                  <a:t>t</a:t>
                </a:r>
                <a:r>
                  <a:rPr lang="en-US" sz="3200" baseline="-25000" dirty="0"/>
                  <a:t>2 </a:t>
                </a:r>
                <a:r>
                  <a:rPr lang="en-US" sz="3200" dirty="0"/>
                  <a:t>) symbolically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Non-linear components: t</a:t>
                </a:r>
                <a:r>
                  <a:rPr lang="en-US" sz="32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t</a:t>
                </a:r>
                <a:r>
                  <a:rPr lang="en-US" sz="3200" baseline="-25000" dirty="0"/>
                  <a:t>2</a:t>
                </a:r>
                <a:endParaRPr lang="en-US" sz="32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1FDF0-783F-47BE-98C9-201FE4F54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60CF7-17F1-429B-9283-BB8C03F9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57F0E-B1FD-4DDB-AA21-ABD53EA9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EF76-E50E-4FC7-B25F-D7A3ED48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Composition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EDF046-3788-4D93-81DC-504F7DF0B048}"/>
              </a:ext>
            </a:extLst>
          </p:cNvPr>
          <p:cNvCxnSpPr>
            <a:cxnSpLocks/>
          </p:cNvCxnSpPr>
          <p:nvPr/>
        </p:nvCxnSpPr>
        <p:spPr>
          <a:xfrm flipV="1">
            <a:off x="2255520" y="1767840"/>
            <a:ext cx="0" cy="39166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8609A7-CFDC-40F5-BA6F-B0221CF52C99}"/>
              </a:ext>
            </a:extLst>
          </p:cNvPr>
          <p:cNvCxnSpPr>
            <a:cxnSpLocks/>
          </p:cNvCxnSpPr>
          <p:nvPr/>
        </p:nvCxnSpPr>
        <p:spPr>
          <a:xfrm>
            <a:off x="2255520" y="5684520"/>
            <a:ext cx="943356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0B8C5-C1C1-4D4D-93E1-1FEC5F229F80}"/>
              </a:ext>
            </a:extLst>
          </p:cNvPr>
          <p:cNvSpPr/>
          <p:nvPr/>
        </p:nvSpPr>
        <p:spPr>
          <a:xfrm>
            <a:off x="4678680" y="5660673"/>
            <a:ext cx="265176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Performance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5CAE2A-9432-41BE-8B0D-77EB4F78624B}"/>
              </a:ext>
            </a:extLst>
          </p:cNvPr>
          <p:cNvSpPr/>
          <p:nvPr/>
        </p:nvSpPr>
        <p:spPr>
          <a:xfrm>
            <a:off x="670560" y="3489960"/>
            <a:ext cx="158496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Generality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E3EA3A-600B-4B63-9BE2-998BB4132D3C}"/>
              </a:ext>
            </a:extLst>
          </p:cNvPr>
          <p:cNvSpPr/>
          <p:nvPr/>
        </p:nvSpPr>
        <p:spPr>
          <a:xfrm>
            <a:off x="2560320" y="1965960"/>
            <a:ext cx="1981200" cy="944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Naïve Solution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B031C8-C2F7-46C8-AC87-0D794275EEDA}"/>
              </a:ext>
            </a:extLst>
          </p:cNvPr>
          <p:cNvSpPr/>
          <p:nvPr/>
        </p:nvSpPr>
        <p:spPr>
          <a:xfrm>
            <a:off x="6873240" y="3764281"/>
            <a:ext cx="4815840" cy="1839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Specific Solutions:</a:t>
            </a:r>
          </a:p>
          <a:p>
            <a:pPr marL="457200" indent="-457200">
              <a:buAutoNum type="arabicParenR"/>
            </a:pPr>
            <a:r>
              <a:rPr lang="en-US" sz="2000" dirty="0"/>
              <a:t>Non-Relational</a:t>
            </a:r>
          </a:p>
          <a:p>
            <a:pPr marL="457200" indent="-457200">
              <a:buAutoNum type="arabicParenR"/>
            </a:pPr>
            <a:r>
              <a:rPr lang="en-US" sz="2000" dirty="0"/>
              <a:t>Weakly-Convex Relational</a:t>
            </a:r>
          </a:p>
          <a:p>
            <a:pPr marL="457200" indent="-457200">
              <a:buAutoNum type="arabicParenR"/>
            </a:pPr>
            <a:r>
              <a:rPr lang="en-US" sz="2000" dirty="0"/>
              <a:t>Affine-Closed Relational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F46A9-3289-4386-91C7-F8269205BC56}"/>
              </a:ext>
            </a:extLst>
          </p:cNvPr>
          <p:cNvSpPr/>
          <p:nvPr/>
        </p:nvSpPr>
        <p:spPr>
          <a:xfrm>
            <a:off x="4297680" y="1722120"/>
            <a:ext cx="28651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General Solution (Symbolic Abstraction)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0C6F74-DF29-44ED-A80F-EF0DB8B0D521}"/>
              </a:ext>
            </a:extLst>
          </p:cNvPr>
          <p:cNvCxnSpPr>
            <a:cxnSpLocks/>
          </p:cNvCxnSpPr>
          <p:nvPr/>
        </p:nvCxnSpPr>
        <p:spPr>
          <a:xfrm>
            <a:off x="2255520" y="3718560"/>
            <a:ext cx="9296400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4096E2-C2EA-4851-B0CD-F3992A1DA1A5}"/>
              </a:ext>
            </a:extLst>
          </p:cNvPr>
          <p:cNvCxnSpPr>
            <a:cxnSpLocks/>
          </p:cNvCxnSpPr>
          <p:nvPr/>
        </p:nvCxnSpPr>
        <p:spPr>
          <a:xfrm>
            <a:off x="7071360" y="1752600"/>
            <a:ext cx="0" cy="3908073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70A99B-B033-4B90-A5DA-4AD9BC0F4308}"/>
              </a:ext>
            </a:extLst>
          </p:cNvPr>
          <p:cNvCxnSpPr>
            <a:cxnSpLocks/>
          </p:cNvCxnSpPr>
          <p:nvPr/>
        </p:nvCxnSpPr>
        <p:spPr>
          <a:xfrm>
            <a:off x="4511040" y="1783080"/>
            <a:ext cx="0" cy="3908073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B9E7E799-93AB-4CAF-B3B3-8D28B992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759E1-2B0D-40D6-8C9B-500FD958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35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Use Symbolic Abstraction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2800" dirty="0"/>
              <a:t>Employ SMT solvers to cleverly search the space of the resulting abstract composition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Offshore solving non-linear </a:t>
            </a:r>
            <a:r>
              <a:rPr lang="en-US" sz="2800" dirty="0" err="1"/>
              <a:t>bitvector</a:t>
            </a:r>
            <a:r>
              <a:rPr lang="en-US" sz="2800" dirty="0"/>
              <a:t> equations to the solver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9EB18-C02A-46F2-AA6A-6E864B1B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369D4-8622-47B3-B0C5-21352782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7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Composition via Symbolic Abstraction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9749" y="3627139"/>
            <a:ext cx="1894490" cy="1230604"/>
          </a:xfrm>
          <a:prstGeom prst="rect">
            <a:avLst/>
          </a:prstGeom>
          <a:solidFill>
            <a:schemeClr val="tx1"/>
          </a:solidFill>
          <a:ln w="41275">
            <a:solidFill>
              <a:srgbClr val="D4B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12978" y="3120894"/>
            <a:ext cx="278830" cy="4651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046453" y="4955818"/>
            <a:ext cx="345355" cy="483203"/>
          </a:xfrm>
          <a:prstGeom prst="down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86015" y="2508384"/>
                <a:ext cx="5638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15" y="2508384"/>
                <a:ext cx="5638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43883" y="5318347"/>
                <a:ext cx="5678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83" y="5318347"/>
                <a:ext cx="56784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Callout 1 16"/>
          <p:cNvSpPr/>
          <p:nvPr/>
        </p:nvSpPr>
        <p:spPr>
          <a:xfrm>
            <a:off x="6324600" y="5386530"/>
            <a:ext cx="2324930" cy="803191"/>
          </a:xfrm>
          <a:prstGeom prst="borderCallout1">
            <a:avLst>
              <a:gd name="adj1" fmla="val 34708"/>
              <a:gd name="adj2" fmla="val -1111"/>
              <a:gd name="adj3" fmla="val 33871"/>
              <a:gd name="adj4" fmla="val -2919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Abstract Transformer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88573" y="3763250"/>
                <a:ext cx="86196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acc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73" y="3763250"/>
                <a:ext cx="861967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Callout 1 17"/>
          <p:cNvSpPr/>
          <p:nvPr/>
        </p:nvSpPr>
        <p:spPr>
          <a:xfrm>
            <a:off x="6324599" y="2232467"/>
            <a:ext cx="2496671" cy="1530783"/>
          </a:xfrm>
          <a:prstGeom prst="borderCallout1">
            <a:avLst>
              <a:gd name="adj1" fmla="val 34708"/>
              <a:gd name="adj2" fmla="val -1111"/>
              <a:gd name="adj3" fmla="val 33871"/>
              <a:gd name="adj4" fmla="val -2919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Symbolic Representation of matrix multiplication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067554" y="2508383"/>
            <a:ext cx="3196604" cy="1053561"/>
          </a:xfrm>
          <a:prstGeom prst="wedgeRoundRectCallout">
            <a:avLst>
              <a:gd name="adj1" fmla="val 45950"/>
              <a:gd name="adj2" fmla="val 96404"/>
              <a:gd name="adj3" fmla="val 16667"/>
            </a:avLst>
          </a:prstGeom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Uses </a:t>
            </a:r>
            <a:r>
              <a:rPr lang="en-US" sz="2400" dirty="0" err="1"/>
              <a:t>blackbox</a:t>
            </a:r>
            <a:r>
              <a:rPr lang="en-US" sz="2400" dirty="0"/>
              <a:t> learning over a lattice using SMT solvers.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8315E-D036-437B-89F0-7703F59B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</a:t>
            </a:r>
            <a:r>
              <a:rPr lang="en-US" b="1" dirty="0"/>
              <a:t>Non-relational</a:t>
            </a:r>
            <a:r>
              <a:rPr lang="en-US" dirty="0"/>
              <a:t> Base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17798" cy="21009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dirty="0"/>
              <a:t> </a:t>
            </a:r>
            <a:r>
              <a:rPr lang="en-US" sz="2800" dirty="0"/>
              <a:t>Use abstract addition and multiplication operations to perform abstract composition.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                                     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86661" y="2789027"/>
            <a:ext cx="3397567" cy="1274273"/>
            <a:chOff x="4887451" y="3291701"/>
            <a:chExt cx="3397567" cy="1274273"/>
          </a:xfrm>
        </p:grpSpPr>
        <p:sp>
          <p:nvSpPr>
            <p:cNvPr id="6" name="Rectangle 5"/>
            <p:cNvSpPr/>
            <p:nvPr/>
          </p:nvSpPr>
          <p:spPr>
            <a:xfrm>
              <a:off x="4911060" y="3347221"/>
              <a:ext cx="3373958" cy="1102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[1, 1]   [0, 10]	    [0, 0] </a:t>
              </a:r>
            </a:p>
            <a:p>
              <a:r>
                <a:rPr lang="en-US" sz="2400" dirty="0">
                  <a:solidFill>
                    <a:srgbClr val="0070C0"/>
                  </a:solidFill>
                </a:rPr>
                <a:t>[0, 0]   [1, 1]	    [2, 3]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[0, 0]   [0, 0]	    [1, 1]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Left Bracket 6"/>
            <p:cNvSpPr/>
            <p:nvPr/>
          </p:nvSpPr>
          <p:spPr>
            <a:xfrm>
              <a:off x="4887451" y="3291701"/>
              <a:ext cx="114034" cy="1261826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ket 7"/>
            <p:cNvSpPr/>
            <p:nvPr/>
          </p:nvSpPr>
          <p:spPr>
            <a:xfrm>
              <a:off x="7795491" y="3304149"/>
              <a:ext cx="135831" cy="1261825"/>
            </a:xfrm>
            <a:prstGeom prst="righ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758727" y="3346504"/>
              <a:ext cx="4764" cy="1133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01485" y="3717307"/>
              <a:ext cx="2794006" cy="87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220060" y="2789027"/>
            <a:ext cx="3397567" cy="1274274"/>
            <a:chOff x="4887451" y="3279253"/>
            <a:chExt cx="3397567" cy="1274274"/>
          </a:xfrm>
        </p:grpSpPr>
        <p:sp>
          <p:nvSpPr>
            <p:cNvPr id="13" name="Rectangle 12"/>
            <p:cNvSpPr/>
            <p:nvPr/>
          </p:nvSpPr>
          <p:spPr>
            <a:xfrm>
              <a:off x="4911060" y="3347221"/>
              <a:ext cx="3373958" cy="1102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[1, 1]   </a:t>
              </a:r>
              <a:r>
                <a:rPr lang="en-US" sz="2400" dirty="0">
                  <a:solidFill>
                    <a:srgbClr val="C00000"/>
                  </a:solidFill>
                </a:rPr>
                <a:t>[0, 0]</a:t>
              </a:r>
              <a:r>
                <a:rPr lang="en-US" sz="2400" dirty="0">
                  <a:solidFill>
                    <a:schemeClr val="tx1"/>
                  </a:solidFill>
                </a:rPr>
                <a:t>	  [0, 0] 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[0, 0]   </a:t>
              </a:r>
              <a:r>
                <a:rPr lang="en-US" sz="2400" dirty="0">
                  <a:solidFill>
                    <a:srgbClr val="C00000"/>
                  </a:solidFill>
                </a:rPr>
                <a:t>[2, 4]</a:t>
              </a:r>
              <a:r>
                <a:rPr lang="en-US" sz="2400" dirty="0">
                  <a:solidFill>
                    <a:schemeClr val="tx1"/>
                  </a:solidFill>
                </a:rPr>
                <a:t>	  [0, 0]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[0, 0]   </a:t>
              </a:r>
              <a:r>
                <a:rPr lang="en-US" sz="2400" dirty="0">
                  <a:solidFill>
                    <a:srgbClr val="C00000"/>
                  </a:solidFill>
                </a:rPr>
                <a:t>[1, 3]</a:t>
              </a:r>
              <a:r>
                <a:rPr lang="en-US" sz="2400" dirty="0">
                  <a:solidFill>
                    <a:schemeClr val="tx1"/>
                  </a:solidFill>
                </a:rPr>
                <a:t>	  [1, 2]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Left Bracket 13"/>
            <p:cNvSpPr/>
            <p:nvPr/>
          </p:nvSpPr>
          <p:spPr>
            <a:xfrm>
              <a:off x="4887451" y="3291701"/>
              <a:ext cx="114034" cy="1261826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ket 14"/>
            <p:cNvSpPr/>
            <p:nvPr/>
          </p:nvSpPr>
          <p:spPr>
            <a:xfrm>
              <a:off x="7681520" y="3279253"/>
              <a:ext cx="118651" cy="1274273"/>
            </a:xfrm>
            <a:prstGeom prst="righ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758727" y="3346504"/>
              <a:ext cx="4764" cy="1133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001485" y="3713613"/>
              <a:ext cx="2634565" cy="124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674421" y="3198285"/>
                <a:ext cx="557444" cy="4195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421" y="3198285"/>
                <a:ext cx="557444" cy="419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229551" y="4439645"/>
            <a:ext cx="7180629" cy="1318634"/>
            <a:chOff x="4887451" y="3291701"/>
            <a:chExt cx="5807037" cy="1261826"/>
          </a:xfrm>
        </p:grpSpPr>
        <p:sp>
          <p:nvSpPr>
            <p:cNvPr id="45" name="Rectangle 44"/>
            <p:cNvSpPr/>
            <p:nvPr/>
          </p:nvSpPr>
          <p:spPr>
            <a:xfrm>
              <a:off x="4911059" y="3347221"/>
              <a:ext cx="5783429" cy="1102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[1, 1]   [0, 10] .</a:t>
              </a:r>
              <a:r>
                <a:rPr lang="en-US" sz="2400" baseline="30000" dirty="0">
                  <a:solidFill>
                    <a:schemeClr val="tx1"/>
                  </a:solidFill>
                </a:rPr>
                <a:t># </a:t>
              </a:r>
              <a:r>
                <a:rPr lang="en-US" sz="2400" dirty="0">
                  <a:solidFill>
                    <a:schemeClr val="tx1"/>
                  </a:solidFill>
                </a:rPr>
                <a:t>[2,4] 	                                          [0, 0] 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[0, 0]   (</a:t>
              </a:r>
              <a:r>
                <a:rPr lang="en-US" sz="2400" dirty="0">
                  <a:solidFill>
                    <a:srgbClr val="0070C0"/>
                  </a:solidFill>
                </a:rPr>
                <a:t>[1, 1] 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  <a:r>
                <a:rPr lang="en-US" sz="2400" baseline="30000" dirty="0">
                  <a:solidFill>
                    <a:schemeClr val="tx1"/>
                  </a:solidFill>
                </a:rPr>
                <a:t># </a:t>
              </a:r>
              <a:r>
                <a:rPr lang="en-US" sz="2400" dirty="0">
                  <a:solidFill>
                    <a:srgbClr val="C00000"/>
                  </a:solidFill>
                </a:rPr>
                <a:t>[2, 4]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+</a:t>
              </a:r>
              <a:r>
                <a:rPr lang="en-US" sz="2400" baseline="30000" dirty="0">
                  <a:solidFill>
                    <a:schemeClr val="tx1"/>
                  </a:solidFill>
                </a:rPr>
                <a:t># </a:t>
              </a:r>
              <a:r>
                <a:rPr lang="en-US" sz="2400" dirty="0">
                  <a:solidFill>
                    <a:schemeClr val="tx1"/>
                  </a:solidFill>
                </a:rPr>
                <a:t>(</a:t>
              </a:r>
              <a:r>
                <a:rPr lang="en-US" sz="2400" dirty="0">
                  <a:solidFill>
                    <a:srgbClr val="0070C0"/>
                  </a:solidFill>
                </a:rPr>
                <a:t>[2,3] 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  <a:r>
                <a:rPr lang="en-US" sz="2400" baseline="30000" dirty="0">
                  <a:solidFill>
                    <a:schemeClr val="tx1"/>
                  </a:solidFill>
                </a:rPr>
                <a:t># </a:t>
              </a:r>
              <a:r>
                <a:rPr lang="en-US" sz="2400" dirty="0">
                  <a:solidFill>
                    <a:srgbClr val="C00000"/>
                  </a:solidFill>
                </a:rPr>
                <a:t>[1, 3]</a:t>
              </a:r>
              <a:r>
                <a:rPr lang="en-US" sz="2400" dirty="0">
                  <a:solidFill>
                    <a:schemeClr val="tx1"/>
                  </a:solidFill>
                </a:rPr>
                <a:t>) 	 [2,3] .</a:t>
              </a:r>
              <a:r>
                <a:rPr lang="en-US" sz="2400" baseline="30000" dirty="0">
                  <a:solidFill>
                    <a:schemeClr val="tx1"/>
                  </a:solidFill>
                </a:rPr>
                <a:t># </a:t>
              </a:r>
              <a:r>
                <a:rPr lang="en-US" sz="2400" dirty="0">
                  <a:solidFill>
                    <a:schemeClr val="tx1"/>
                  </a:solidFill>
                </a:rPr>
                <a:t>[1, 2] [0, 0]   [1,1] .</a:t>
              </a:r>
              <a:r>
                <a:rPr lang="en-US" sz="2400" baseline="30000" dirty="0">
                  <a:solidFill>
                    <a:schemeClr val="tx1"/>
                  </a:solidFill>
                </a:rPr>
                <a:t># </a:t>
              </a:r>
              <a:r>
                <a:rPr lang="en-US" sz="2400" dirty="0">
                  <a:solidFill>
                    <a:schemeClr val="tx1"/>
                  </a:solidFill>
                </a:rPr>
                <a:t>[1, 3]                                        [1, 1] .</a:t>
              </a:r>
              <a:r>
                <a:rPr lang="en-US" sz="2400" baseline="30000" dirty="0">
                  <a:solidFill>
                    <a:schemeClr val="tx1"/>
                  </a:solidFill>
                </a:rPr>
                <a:t># </a:t>
              </a:r>
              <a:r>
                <a:rPr lang="en-US" sz="2400" dirty="0">
                  <a:solidFill>
                    <a:schemeClr val="tx1"/>
                  </a:solidFill>
                </a:rPr>
                <a:t>[1, 2]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Left Bracket 45"/>
            <p:cNvSpPr/>
            <p:nvPr/>
          </p:nvSpPr>
          <p:spPr>
            <a:xfrm>
              <a:off x="4887451" y="3291701"/>
              <a:ext cx="114034" cy="1261826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Bracket 46"/>
            <p:cNvSpPr/>
            <p:nvPr/>
          </p:nvSpPr>
          <p:spPr>
            <a:xfrm>
              <a:off x="10353648" y="3291702"/>
              <a:ext cx="135831" cy="1261825"/>
            </a:xfrm>
            <a:prstGeom prst="righ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584731" y="3347221"/>
              <a:ext cx="4764" cy="1133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001485" y="3726062"/>
              <a:ext cx="5365526" cy="142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641236" y="3261868"/>
                <a:ext cx="557444" cy="4195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236" y="3261868"/>
                <a:ext cx="557444" cy="419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6626" y="4892412"/>
                <a:ext cx="557444" cy="4195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26" y="4892412"/>
                <a:ext cx="557444" cy="419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8850747" y="4452776"/>
            <a:ext cx="3397567" cy="1274274"/>
            <a:chOff x="4887451" y="3279253"/>
            <a:chExt cx="3397567" cy="1274274"/>
          </a:xfrm>
        </p:grpSpPr>
        <p:sp>
          <p:nvSpPr>
            <p:cNvPr id="55" name="Rectangle 54"/>
            <p:cNvSpPr/>
            <p:nvPr/>
          </p:nvSpPr>
          <p:spPr>
            <a:xfrm>
              <a:off x="4911060" y="3347221"/>
              <a:ext cx="3373958" cy="1102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[1, 1]   [0, 40]	  [0, 0] 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[0, 0]   </a:t>
              </a:r>
              <a:r>
                <a:rPr lang="en-US" sz="2400" dirty="0">
                  <a:solidFill>
                    <a:srgbClr val="7030A0"/>
                  </a:solidFill>
                </a:rPr>
                <a:t>[4, 13]</a:t>
              </a:r>
              <a:r>
                <a:rPr lang="en-US" sz="2400" dirty="0">
                  <a:solidFill>
                    <a:schemeClr val="tx1"/>
                  </a:solidFill>
                </a:rPr>
                <a:t>	  [2, 6]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[0, 0]   [1, 3]	  [1, 2]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Left Bracket 55"/>
            <p:cNvSpPr/>
            <p:nvPr/>
          </p:nvSpPr>
          <p:spPr>
            <a:xfrm>
              <a:off x="4887451" y="3291701"/>
              <a:ext cx="114034" cy="1261826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Bracket 56"/>
            <p:cNvSpPr/>
            <p:nvPr/>
          </p:nvSpPr>
          <p:spPr>
            <a:xfrm>
              <a:off x="7681520" y="3279253"/>
              <a:ext cx="118651" cy="1274273"/>
            </a:xfrm>
            <a:prstGeom prst="righ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758727" y="3346504"/>
              <a:ext cx="4764" cy="1133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001485" y="3713613"/>
              <a:ext cx="2634565" cy="124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28030F7-B854-46A9-966B-B6DA8F28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AA1AF-D893-442B-9911-03185801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1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E613-3A50-49A9-9C05-3E33A43C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Non-relational base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73D2F4-1A7E-4142-95AB-0982E234F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Small sets (</a:t>
                </a:r>
                <a:r>
                  <a:rPr lang="en-US" sz="3200" dirty="0" err="1"/>
                  <a:t>SS</a:t>
                </a:r>
                <a:r>
                  <a:rPr lang="en-US" sz="3200" baseline="-25000" dirty="0" err="1"/>
                  <a:t>n</a:t>
                </a:r>
                <a:r>
                  <a:rPr lang="en-US" sz="3200" dirty="0"/>
                  <a:t>): All sets with maximum cardinality 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Intervals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3200" dirty="0"/>
                  <a:t>): [</a:t>
                </a:r>
                <a:r>
                  <a:rPr lang="en-US" sz="3200" dirty="0" err="1"/>
                  <a:t>a,b</a:t>
                </a:r>
                <a:r>
                  <a:rPr lang="en-US" sz="3200" dirty="0"/>
                  <a:t>] = {a, a+1, a+2, …, b}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</a:t>
                </a:r>
                <a:r>
                  <a:rPr lang="en-US" sz="3200" dirty="0" err="1"/>
                  <a:t>Strided</a:t>
                </a:r>
                <a:r>
                  <a:rPr lang="en-US" sz="3200" dirty="0"/>
                  <a:t> Intervals (S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3200" dirty="0"/>
                  <a:t>): s[</a:t>
                </a:r>
                <a:r>
                  <a:rPr lang="en-US" sz="3200" dirty="0" err="1"/>
                  <a:t>a,b</a:t>
                </a:r>
                <a:r>
                  <a:rPr lang="en-US" sz="3200" dirty="0"/>
                  <a:t>] =  {a, </a:t>
                </a:r>
                <a:r>
                  <a:rPr lang="en-US" sz="3200" dirty="0" err="1"/>
                  <a:t>a+s</a:t>
                </a:r>
                <a:r>
                  <a:rPr lang="en-US" sz="3200" dirty="0"/>
                  <a:t>, a+2s, …, b}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73D2F4-1A7E-4142-95AB-0982E234F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511D5-B839-48AB-8B36-C366869B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F42E4-CB01-45A9-8EC8-1E0F621B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9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Transformers Abstraction (ATA)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 Affine Transformer Abstraction Framework: ATA[B]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 Family of abstract domains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 Parametrized over a base domain ‘B’ for </a:t>
            </a:r>
            <a:r>
              <a:rPr lang="en-US" sz="3600" dirty="0" err="1"/>
              <a:t>bitvectors</a:t>
            </a:r>
            <a:endParaRPr lang="en-US" sz="3600" dirty="0"/>
          </a:p>
          <a:p>
            <a:pPr marL="201168" lvl="1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190E5-35BB-439D-AB03-B2651AD6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2284793-831E-44C8-A7B7-4047CB4C6C1D}"/>
              </a:ext>
            </a:extLst>
          </p:cNvPr>
          <p:cNvSpPr/>
          <p:nvPr/>
        </p:nvSpPr>
        <p:spPr>
          <a:xfrm>
            <a:off x="3460376" y="3729318"/>
            <a:ext cx="1290918" cy="1649506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63E55B-7DD4-4980-BD08-E15EA4F3529B}"/>
              </a:ext>
            </a:extLst>
          </p:cNvPr>
          <p:cNvCxnSpPr/>
          <p:nvPr/>
        </p:nvCxnSpPr>
        <p:spPr>
          <a:xfrm>
            <a:off x="5253318" y="4536142"/>
            <a:ext cx="229496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2B5BE7D2-B723-45D0-B914-0FD1D80EA1FE}"/>
              </a:ext>
            </a:extLst>
          </p:cNvPr>
          <p:cNvSpPr/>
          <p:nvPr/>
        </p:nvSpPr>
        <p:spPr>
          <a:xfrm>
            <a:off x="8050307" y="3558988"/>
            <a:ext cx="1997646" cy="1954307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ATA[B]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F49330-1DB3-493B-A022-727A02FB6674}"/>
              </a:ext>
            </a:extLst>
          </p:cNvPr>
          <p:cNvSpPr/>
          <p:nvPr/>
        </p:nvSpPr>
        <p:spPr>
          <a:xfrm>
            <a:off x="3104452" y="5563147"/>
            <a:ext cx="2002766" cy="5109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Abstraction over points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00F44-8EED-41F3-9556-00911F3B6E0C}"/>
              </a:ext>
            </a:extLst>
          </p:cNvPr>
          <p:cNvSpPr/>
          <p:nvPr/>
        </p:nvSpPr>
        <p:spPr>
          <a:xfrm>
            <a:off x="7749248" y="5713906"/>
            <a:ext cx="2599764" cy="450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Abstraction over affine transformers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8F7AE4-CEE6-425E-A44A-9D7B7C0DEAB2}"/>
              </a:ext>
            </a:extLst>
          </p:cNvPr>
          <p:cNvSpPr/>
          <p:nvPr/>
        </p:nvSpPr>
        <p:spPr>
          <a:xfrm>
            <a:off x="5547257" y="3970968"/>
            <a:ext cx="1785872" cy="5109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Repurposing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760CDD-EE36-42E7-BC08-C3B49F88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890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6F888A-F747-45E6-B022-BA0AD56CAE45}"/>
              </a:ext>
            </a:extLst>
          </p:cNvPr>
          <p:cNvSpPr/>
          <p:nvPr/>
        </p:nvSpPr>
        <p:spPr>
          <a:xfrm>
            <a:off x="4413318" y="4123765"/>
            <a:ext cx="354907" cy="558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FE518-B641-48F9-B774-840796F8DD1C}"/>
              </a:ext>
            </a:extLst>
          </p:cNvPr>
          <p:cNvSpPr/>
          <p:nvPr/>
        </p:nvSpPr>
        <p:spPr>
          <a:xfrm>
            <a:off x="2593485" y="4123764"/>
            <a:ext cx="454515" cy="5853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 of Relational base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 (Affine-Closed, Weakly-Convex) Base Domains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Use the generator representation.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a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 = Gen({r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r</a:t>
                </a:r>
                <a:r>
                  <a:rPr lang="en-US" sz="3200" baseline="-25000" dirty="0"/>
                  <a:t>2 </a:t>
                </a:r>
                <a:r>
                  <a:rPr lang="en-US" sz="3200" dirty="0"/>
                  <a:t>, …, r</a:t>
                </a:r>
                <a:r>
                  <a:rPr lang="en-US" sz="3200" baseline="-25000" dirty="0"/>
                  <a:t>n1</a:t>
                </a:r>
                <a:r>
                  <a:rPr lang="en-US" sz="3200" dirty="0"/>
                  <a:t>}), a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 = Gen({s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s</a:t>
                </a:r>
                <a:r>
                  <a:rPr lang="en-US" sz="3200" baseline="-25000" dirty="0"/>
                  <a:t>2 </a:t>
                </a:r>
                <a:r>
                  <a:rPr lang="en-US" sz="3200" dirty="0"/>
                  <a:t>, …, s</a:t>
                </a:r>
                <a:r>
                  <a:rPr lang="en-US" sz="3200" baseline="-25000" dirty="0"/>
                  <a:t>n2</a:t>
                </a:r>
                <a:r>
                  <a:rPr lang="en-US" sz="3200" dirty="0"/>
                  <a:t>}).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</a:t>
                </a:r>
                <a:r>
                  <a:rPr lang="en-US" sz="3200" dirty="0" err="1"/>
                  <a:t>r</a:t>
                </a:r>
                <a:r>
                  <a:rPr lang="en-US" sz="3200" baseline="-25000" dirty="0" err="1"/>
                  <a:t>i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s</a:t>
                </a:r>
                <a:r>
                  <a:rPr lang="en-US" sz="3200" baseline="-25000" dirty="0" err="1"/>
                  <a:t>j</a:t>
                </a:r>
                <a:r>
                  <a:rPr lang="en-US" sz="3200" baseline="-25000" dirty="0"/>
                  <a:t> </a:t>
                </a:r>
                <a:r>
                  <a:rPr lang="en-US" sz="3200" dirty="0"/>
                  <a:t>are affine transformers ((n+1)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(n+1) matrices)</a:t>
                </a:r>
                <a:r>
                  <a:rPr lang="en-US" sz="3200" baseline="-25000" dirty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69835-ADBB-4CCC-B309-F1AA5B76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0142C08-869B-4E1B-AC66-7BA6666C3BB2}"/>
              </a:ext>
            </a:extLst>
          </p:cNvPr>
          <p:cNvSpPr/>
          <p:nvPr/>
        </p:nvSpPr>
        <p:spPr>
          <a:xfrm>
            <a:off x="2817505" y="4421294"/>
            <a:ext cx="1737360" cy="144780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CC375-BD81-4DC0-8C6D-61C3C6032F5D}"/>
              </a:ext>
            </a:extLst>
          </p:cNvPr>
          <p:cNvSpPr/>
          <p:nvPr/>
        </p:nvSpPr>
        <p:spPr>
          <a:xfrm>
            <a:off x="2238385" y="4817534"/>
            <a:ext cx="579120" cy="6553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5A0868-FBE4-4A1E-A6B3-A19CF41DBAD5}"/>
              </a:ext>
            </a:extLst>
          </p:cNvPr>
          <p:cNvSpPr/>
          <p:nvPr/>
        </p:nvSpPr>
        <p:spPr>
          <a:xfrm>
            <a:off x="4583647" y="4885761"/>
            <a:ext cx="354907" cy="558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67DB18-060A-4E5F-A8DA-F760097A32C1}"/>
              </a:ext>
            </a:extLst>
          </p:cNvPr>
          <p:cNvSpPr/>
          <p:nvPr/>
        </p:nvSpPr>
        <p:spPr>
          <a:xfrm>
            <a:off x="4422286" y="5638794"/>
            <a:ext cx="354907" cy="558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9CFD54-0905-4200-9C77-E30E88797625}"/>
              </a:ext>
            </a:extLst>
          </p:cNvPr>
          <p:cNvSpPr/>
          <p:nvPr/>
        </p:nvSpPr>
        <p:spPr>
          <a:xfrm>
            <a:off x="2710031" y="5629833"/>
            <a:ext cx="354907" cy="558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6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CDE23A6-9DE7-4251-9C3D-6CFB4D596D00}"/>
              </a:ext>
            </a:extLst>
          </p:cNvPr>
          <p:cNvSpPr/>
          <p:nvPr/>
        </p:nvSpPr>
        <p:spPr>
          <a:xfrm>
            <a:off x="7799294" y="4709159"/>
            <a:ext cx="1060704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433859-B531-4E1D-AC16-3A59DEB2437C}"/>
              </a:ext>
            </a:extLst>
          </p:cNvPr>
          <p:cNvSpPr/>
          <p:nvPr/>
        </p:nvSpPr>
        <p:spPr>
          <a:xfrm>
            <a:off x="7052427" y="5256802"/>
            <a:ext cx="579120" cy="6553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71E4F9-978B-4EB4-9299-04553F56BC13}"/>
              </a:ext>
            </a:extLst>
          </p:cNvPr>
          <p:cNvSpPr/>
          <p:nvPr/>
        </p:nvSpPr>
        <p:spPr>
          <a:xfrm>
            <a:off x="8065441" y="4010711"/>
            <a:ext cx="579120" cy="6553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3AFF87-98B0-4721-A930-2D5CD1C4091D}"/>
              </a:ext>
            </a:extLst>
          </p:cNvPr>
          <p:cNvSpPr/>
          <p:nvPr/>
        </p:nvSpPr>
        <p:spPr>
          <a:xfrm>
            <a:off x="8991887" y="5260041"/>
            <a:ext cx="579120" cy="6553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188D11A-24E2-49E7-972D-1214254D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5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 of Relational base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Matrix multiplication over generators is sufficient (no SMT calls).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a</a:t>
                </a:r>
                <a:r>
                  <a:rPr lang="en-US" sz="3200" baseline="-25000" dirty="0"/>
                  <a:t>3  </a:t>
                </a:r>
                <a:r>
                  <a:rPr lang="en-US" sz="3200" dirty="0"/>
                  <a:t> = Gen({r</a:t>
                </a:r>
                <a:r>
                  <a:rPr lang="en-US" sz="32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s</a:t>
                </a:r>
                <a:r>
                  <a:rPr lang="en-US" sz="3200" baseline="-25000" dirty="0"/>
                  <a:t>1 </a:t>
                </a:r>
                <a:r>
                  <a:rPr lang="en-US" sz="3200" dirty="0"/>
                  <a:t>, …, r</a:t>
                </a:r>
                <a:r>
                  <a:rPr lang="en-US" sz="32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s</a:t>
                </a:r>
                <a:r>
                  <a:rPr lang="en-US" sz="3200" baseline="-25000" dirty="0"/>
                  <a:t>n2</a:t>
                </a:r>
                <a:r>
                  <a:rPr lang="en-US" sz="3200" dirty="0"/>
                  <a:t>, r</a:t>
                </a:r>
                <a:r>
                  <a:rPr lang="en-US" sz="3200" baseline="-25000" dirty="0"/>
                  <a:t>2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s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 , …, r</a:t>
                </a:r>
                <a:r>
                  <a:rPr lang="en-US" sz="3200" baseline="-25000" dirty="0"/>
                  <a:t>n1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s</a:t>
                </a:r>
                <a:r>
                  <a:rPr lang="en-US" sz="3200" baseline="-25000" dirty="0"/>
                  <a:t>n2 </a:t>
                </a:r>
                <a:r>
                  <a:rPr lang="en-US" sz="3200" dirty="0"/>
                  <a:t>})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3200" dirty="0"/>
              </a:p>
              <a:p>
                <a:pPr marL="201168" lvl="1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31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69835-ADBB-4CCC-B309-F1AA5B76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143C72-F083-447C-B048-D8A5546771FF}"/>
              </a:ext>
            </a:extLst>
          </p:cNvPr>
          <p:cNvGrpSpPr/>
          <p:nvPr/>
        </p:nvGrpSpPr>
        <p:grpSpPr>
          <a:xfrm>
            <a:off x="3414553" y="4238315"/>
            <a:ext cx="5094436" cy="1983191"/>
            <a:chOff x="3396625" y="3922378"/>
            <a:chExt cx="4149466" cy="23533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24950F7-802B-46BE-A811-4E1EFDEA6945}"/>
                    </a:ext>
                  </a:extLst>
                </p:cNvPr>
                <p:cNvSpPr/>
                <p:nvPr/>
              </p:nvSpPr>
              <p:spPr>
                <a:xfrm>
                  <a:off x="6468330" y="4329053"/>
                  <a:ext cx="888504" cy="59660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r</a:t>
                  </a:r>
                  <a:r>
                    <a:rPr lang="en-US" baseline="-25000" dirty="0"/>
                    <a:t>3 </a:t>
                  </a:r>
                  <a14:m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s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24950F7-802B-46BE-A811-4E1EFDEA69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8330" y="4329053"/>
                  <a:ext cx="888504" cy="596603"/>
                </a:xfrm>
                <a:prstGeom prst="rect">
                  <a:avLst/>
                </a:prstGeom>
                <a:blipFill>
                  <a:blip r:embed="rId3"/>
                  <a:stretch>
                    <a:fillRect b="-60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C96112-1175-46BE-98A3-35C7BF8481A4}"/>
                </a:ext>
              </a:extLst>
            </p:cNvPr>
            <p:cNvSpPr/>
            <p:nvPr/>
          </p:nvSpPr>
          <p:spPr>
            <a:xfrm>
              <a:off x="5863712" y="3922378"/>
              <a:ext cx="604618" cy="5044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  <a:endParaRPr lang="en-US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Decagon 3">
                  <a:extLst>
                    <a:ext uri="{FF2B5EF4-FFF2-40B4-BE49-F238E27FC236}">
                      <a16:creationId xmlns:a16="http://schemas.microsoft.com/office/drawing/2014/main" id="{4CB653BE-E32A-4D4E-9D64-49D8667A296F}"/>
                    </a:ext>
                  </a:extLst>
                </p:cNvPr>
                <p:cNvSpPr/>
                <p:nvPr/>
              </p:nvSpPr>
              <p:spPr>
                <a:xfrm>
                  <a:off x="4410635" y="4392705"/>
                  <a:ext cx="2205318" cy="1721223"/>
                </a:xfrm>
                <a:prstGeom prst="decago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a</a:t>
                  </a:r>
                  <a:r>
                    <a:rPr lang="en-US" sz="2400" baseline="-25000" dirty="0"/>
                    <a:t>3</a:t>
                  </a:r>
                  <a:r>
                    <a:rPr lang="en-US" sz="2400" dirty="0"/>
                    <a:t> = a</a:t>
                  </a:r>
                  <a:r>
                    <a:rPr lang="en-US" sz="2400" baseline="-25000" dirty="0"/>
                    <a:t>2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∘</m:t>
                      </m:r>
                    </m:oMath>
                  </a14:m>
                  <a:r>
                    <a:rPr lang="en-US" sz="2400" dirty="0"/>
                    <a:t> a</a:t>
                  </a:r>
                  <a:r>
                    <a:rPr lang="en-US" sz="2400" baseline="-25000" dirty="0"/>
                    <a:t>1</a:t>
                  </a:r>
                  <a:r>
                    <a:rPr lang="en-US" sz="2400" dirty="0"/>
                    <a:t> </a:t>
                  </a:r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4" name="Decagon 3">
                  <a:extLst>
                    <a:ext uri="{FF2B5EF4-FFF2-40B4-BE49-F238E27FC236}">
                      <a16:creationId xmlns:a16="http://schemas.microsoft.com/office/drawing/2014/main" id="{4CB653BE-E32A-4D4E-9D64-49D8667A29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0635" y="4392705"/>
                  <a:ext cx="2205318" cy="1721223"/>
                </a:xfrm>
                <a:prstGeom prst="decagon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9D468B6-BF74-4C6B-8EB7-4B007E352CB1}"/>
                    </a:ext>
                  </a:extLst>
                </p:cNvPr>
                <p:cNvSpPr/>
                <p:nvPr/>
              </p:nvSpPr>
              <p:spPr>
                <a:xfrm>
                  <a:off x="3396625" y="4925656"/>
                  <a:ext cx="888504" cy="59660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r</a:t>
                  </a:r>
                  <a:r>
                    <a:rPr lang="en-US" baseline="-25000" dirty="0"/>
                    <a:t>1 </a:t>
                  </a:r>
                  <a14:m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s</a:t>
                  </a:r>
                  <a:r>
                    <a:rPr lang="en-US" baseline="-25000" dirty="0"/>
                    <a:t>1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9D468B6-BF74-4C6B-8EB7-4B007E352C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625" y="4925656"/>
                  <a:ext cx="888504" cy="596603"/>
                </a:xfrm>
                <a:prstGeom prst="rect">
                  <a:avLst/>
                </a:prstGeom>
                <a:blipFill>
                  <a:blip r:embed="rId5"/>
                  <a:stretch>
                    <a:fillRect b="-609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4703D0D-B3DA-4F32-B176-1EE7F193F1F5}"/>
                    </a:ext>
                  </a:extLst>
                </p:cNvPr>
                <p:cNvSpPr/>
                <p:nvPr/>
              </p:nvSpPr>
              <p:spPr>
                <a:xfrm>
                  <a:off x="6615953" y="5679166"/>
                  <a:ext cx="888504" cy="59660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r</a:t>
                  </a:r>
                  <a:r>
                    <a:rPr lang="en-US" baseline="-25000" dirty="0"/>
                    <a:t>6 </a:t>
                  </a:r>
                  <a14:m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s</a:t>
                  </a:r>
                  <a:r>
                    <a:rPr lang="en-US" baseline="-25000" dirty="0"/>
                    <a:t>3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4703D0D-B3DA-4F32-B176-1EE7F193F1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953" y="5679166"/>
                  <a:ext cx="888504" cy="596603"/>
                </a:xfrm>
                <a:prstGeom prst="rect">
                  <a:avLst/>
                </a:prstGeom>
                <a:blipFill>
                  <a:blip r:embed="rId6"/>
                  <a:stretch>
                    <a:fillRect b="-48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44956FB-D1E6-4070-9B54-D3504A201A30}"/>
                    </a:ext>
                  </a:extLst>
                </p:cNvPr>
                <p:cNvSpPr/>
                <p:nvPr/>
              </p:nvSpPr>
              <p:spPr>
                <a:xfrm>
                  <a:off x="3522131" y="4274866"/>
                  <a:ext cx="888504" cy="59660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r</a:t>
                  </a:r>
                  <a:r>
                    <a:rPr lang="en-US" baseline="-25000" dirty="0"/>
                    <a:t>1 </a:t>
                  </a:r>
                  <a14:m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s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44956FB-D1E6-4070-9B54-D3504A201A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131" y="4274866"/>
                  <a:ext cx="888504" cy="596603"/>
                </a:xfrm>
                <a:prstGeom prst="rect">
                  <a:avLst/>
                </a:prstGeom>
                <a:blipFill>
                  <a:blip r:embed="rId7"/>
                  <a:stretch>
                    <a:fillRect b="-609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05C331-7BC5-477F-93C7-5D641435A41E}"/>
                </a:ext>
              </a:extLst>
            </p:cNvPr>
            <p:cNvSpPr/>
            <p:nvPr/>
          </p:nvSpPr>
          <p:spPr>
            <a:xfrm>
              <a:off x="6657587" y="4909634"/>
              <a:ext cx="888504" cy="596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  <a:endParaRPr lang="en-US" baseline="-25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254E6C-B9F1-4383-A961-2B5BE30D2736}"/>
                </a:ext>
              </a:extLst>
            </p:cNvPr>
            <p:cNvSpPr/>
            <p:nvPr/>
          </p:nvSpPr>
          <p:spPr>
            <a:xfrm>
              <a:off x="3522131" y="5580977"/>
              <a:ext cx="888504" cy="596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  <a:endParaRPr lang="en-US" baseline="-2500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850D1-A34F-4CA2-B78F-AF7EFFB19148}"/>
              </a:ext>
            </a:extLst>
          </p:cNvPr>
          <p:cNvSpPr/>
          <p:nvPr/>
        </p:nvSpPr>
        <p:spPr>
          <a:xfrm>
            <a:off x="4610322" y="4285744"/>
            <a:ext cx="742309" cy="4250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  <a:endParaRPr lang="en-US" baseline="-25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DE27D1-13D4-41AF-84B7-62AA783C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1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FF69-178B-44A4-B6AA-E58EC3DE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base relational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6827-E391-409D-8CE5-8BCC5EF35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KS Domain: Affine Relations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Bit-Vector Sound versions of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Polyhedra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 Octagons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7B6B6-9A9E-477F-BD42-44241483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C3B6F-1959-44E8-A914-977F1F6E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77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0402-9D8D-442C-8152-B0EAFFCD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No Greatest Lower bound in ATA[B]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3033E-DF11-46C0-846B-58E98B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D36D5-B2EA-4A61-8454-40E5628E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33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9D54BB-F3A5-487A-9332-611113FE5ABA}"/>
              </a:ext>
            </a:extLst>
          </p:cNvPr>
          <p:cNvCxnSpPr/>
          <p:nvPr/>
        </p:nvCxnSpPr>
        <p:spPr>
          <a:xfrm>
            <a:off x="5988424" y="1757086"/>
            <a:ext cx="0" cy="4572000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07EBEB-F97B-49CE-987E-B3258DF461F0}"/>
              </a:ext>
            </a:extLst>
          </p:cNvPr>
          <p:cNvCxnSpPr>
            <a:cxnSpLocks/>
          </p:cNvCxnSpPr>
          <p:nvPr/>
        </p:nvCxnSpPr>
        <p:spPr>
          <a:xfrm flipH="1">
            <a:off x="3711382" y="3962400"/>
            <a:ext cx="4572000" cy="0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2B48B7C-E1C9-4AA8-A18C-08318F596473}"/>
              </a:ext>
            </a:extLst>
          </p:cNvPr>
          <p:cNvSpPr/>
          <p:nvPr/>
        </p:nvSpPr>
        <p:spPr>
          <a:xfrm>
            <a:off x="5862921" y="3836897"/>
            <a:ext cx="251011" cy="2330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C415E-B45A-49C3-810C-6242E3811082}"/>
              </a:ext>
            </a:extLst>
          </p:cNvPr>
          <p:cNvSpPr/>
          <p:nvPr/>
        </p:nvSpPr>
        <p:spPr>
          <a:xfrm>
            <a:off x="7167559" y="4150293"/>
            <a:ext cx="882747" cy="618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5279D-C639-4233-A339-1AD9F29E9CD7}"/>
              </a:ext>
            </a:extLst>
          </p:cNvPr>
          <p:cNvSpPr/>
          <p:nvPr/>
        </p:nvSpPr>
        <p:spPr>
          <a:xfrm>
            <a:off x="5042926" y="2473896"/>
            <a:ext cx="882747" cy="618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v’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9BD860-7873-4CD2-A3E8-A716B2FF98E4}"/>
              </a:ext>
            </a:extLst>
          </p:cNvPr>
          <p:cNvCxnSpPr>
            <a:cxnSpLocks/>
          </p:cNvCxnSpPr>
          <p:nvPr/>
        </p:nvCxnSpPr>
        <p:spPr>
          <a:xfrm rot="8100000">
            <a:off x="2994216" y="3979966"/>
            <a:ext cx="5943600" cy="399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62FD2E-3098-4933-AAE5-55E6A6580941}"/>
              </a:ext>
            </a:extLst>
          </p:cNvPr>
          <p:cNvSpPr/>
          <p:nvPr/>
        </p:nvSpPr>
        <p:spPr>
          <a:xfrm>
            <a:off x="7776234" y="2419408"/>
            <a:ext cx="1180685" cy="653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v’ = 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3CB9A6-3AF1-4E12-9CE0-6B8E65FDB2F3}"/>
              </a:ext>
            </a:extLst>
          </p:cNvPr>
          <p:cNvCxnSpPr>
            <a:cxnSpLocks/>
          </p:cNvCxnSpPr>
          <p:nvPr/>
        </p:nvCxnSpPr>
        <p:spPr>
          <a:xfrm rot="2700000">
            <a:off x="3079095" y="4004621"/>
            <a:ext cx="5943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661EE80-2C76-4531-94B2-1930F51EF05D}"/>
              </a:ext>
            </a:extLst>
          </p:cNvPr>
          <p:cNvSpPr/>
          <p:nvPr/>
        </p:nvSpPr>
        <p:spPr>
          <a:xfrm>
            <a:off x="7667480" y="5266930"/>
            <a:ext cx="1180685" cy="653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v’ = -v 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DDB87683-CECE-4CB6-8676-189E6BE5B394}"/>
              </a:ext>
            </a:extLst>
          </p:cNvPr>
          <p:cNvSpPr/>
          <p:nvPr/>
        </p:nvSpPr>
        <p:spPr>
          <a:xfrm>
            <a:off x="1457075" y="2117524"/>
            <a:ext cx="2916177" cy="3510760"/>
          </a:xfrm>
          <a:prstGeom prst="wedgeRectCallout">
            <a:avLst>
              <a:gd name="adj1" fmla="val 78230"/>
              <a:gd name="adj2" fmla="val 45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“best” affine transformer abstracting any single point does not exist.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C24A79-DA51-4FD0-BAAF-E27E87654465}"/>
              </a:ext>
            </a:extLst>
          </p:cNvPr>
          <p:cNvSpPr/>
          <p:nvPr/>
        </p:nvSpPr>
        <p:spPr>
          <a:xfrm>
            <a:off x="5042927" y="3982126"/>
            <a:ext cx="945498" cy="624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(0,0)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4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36" grpId="0"/>
      <p:bldP spid="37" grpId="0" animBg="1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A019-3954-401F-A8BD-E191AC64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41C35-EB27-4D74-99FE-350DBE6A8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</a:t>
                </a:r>
                <a:r>
                  <a:rPr lang="en-US" sz="3200" b="1" dirty="0"/>
                  <a:t>No</a:t>
                </a:r>
                <a:r>
                  <a:rPr lang="en-US" sz="3200" dirty="0"/>
                  <a:t> Galois Connection between ATA[B] and the concrete domain C (powerset over concrete states).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Greatest upper bound does </a:t>
                </a:r>
                <a:r>
                  <a:rPr lang="en-US" sz="3200" b="1" dirty="0"/>
                  <a:t>not</a:t>
                </a:r>
                <a:r>
                  <a:rPr lang="en-US" sz="3200" dirty="0"/>
                  <a:t> exist for ATA[B], and, in general Least Upper Bound Operation does not exist either.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 Multiple incomparable ways to abstract ‘assumes’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000" dirty="0"/>
                  <a:t> Example: </a:t>
                </a:r>
                <a:r>
                  <a:rPr lang="en-US" sz="3000" b="1" i="1" dirty="0"/>
                  <a:t>assume(x&lt;=5) </a:t>
                </a:r>
                <a:r>
                  <a:rPr lang="en-US" sz="3000" dirty="0"/>
                  <a:t>with</a:t>
                </a:r>
                <a:r>
                  <a:rPr lang="en-US" sz="3000" i="1" dirty="0"/>
                  <a:t> </a:t>
                </a:r>
                <a:r>
                  <a:rPr lang="en-US" sz="3000" dirty="0"/>
                  <a:t>ATA[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3000" dirty="0"/>
                  <a:t>]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sz="2600" dirty="0"/>
                  <a:t> x’ = [1,1]x + [0,0]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sz="2600" dirty="0"/>
                  <a:t> x’ = [0,0]x + [0,5]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41C35-EB27-4D74-99FE-350DBE6A8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4091"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944E8-54D7-4374-B959-CC3D5DF8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C8373-CB04-43E3-8EFE-05D948D4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pPr/>
              <a:t>34</a:t>
            </a:fld>
            <a:r>
              <a:rPr lang="en-US"/>
              <a:t>/50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Introduced a generic framework of abstract domains: ATA[B].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Parameter B allows control over precision/performance tradeoff.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B and ATA[B] are, in general, incomparable.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Fast abstract composition for some classes of B: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 Non-relational Domains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 Affine-closed or Weakly Convex Relational Domains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ATA framework can be extended to integers and </a:t>
            </a:r>
            <a:r>
              <a:rPr lang="en-US" sz="3200" dirty="0" err="1"/>
              <a:t>rationals</a:t>
            </a:r>
            <a:r>
              <a:rPr lang="en-US" sz="3200" dirty="0"/>
              <a:t> as well.</a:t>
            </a:r>
            <a:endParaRPr lang="en-US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E813A-CC2D-466B-8338-A58D720C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60270-6776-4E17-BC03-60D6547D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41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 Affine Transformer Abstraction Framework: ATA[B]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 Family of abstract domains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 Parametrized over a base domain ‘B’ for </a:t>
            </a:r>
            <a:r>
              <a:rPr lang="en-US" sz="3600" dirty="0" err="1"/>
              <a:t>bitvectors</a:t>
            </a:r>
            <a:endParaRPr lang="en-US" sz="3600" dirty="0"/>
          </a:p>
          <a:p>
            <a:pPr marL="201168" lvl="1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190E5-35BB-439D-AB03-B2651AD6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2284793-831E-44C8-A7B7-4047CB4C6C1D}"/>
              </a:ext>
            </a:extLst>
          </p:cNvPr>
          <p:cNvSpPr/>
          <p:nvPr/>
        </p:nvSpPr>
        <p:spPr>
          <a:xfrm>
            <a:off x="3460376" y="3729318"/>
            <a:ext cx="1290918" cy="1649506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63E55B-7DD4-4980-BD08-E15EA4F3529B}"/>
              </a:ext>
            </a:extLst>
          </p:cNvPr>
          <p:cNvCxnSpPr/>
          <p:nvPr/>
        </p:nvCxnSpPr>
        <p:spPr>
          <a:xfrm>
            <a:off x="5253318" y="4536142"/>
            <a:ext cx="229496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2B5BE7D2-B723-45D0-B914-0FD1D80EA1FE}"/>
              </a:ext>
            </a:extLst>
          </p:cNvPr>
          <p:cNvSpPr/>
          <p:nvPr/>
        </p:nvSpPr>
        <p:spPr>
          <a:xfrm>
            <a:off x="8050307" y="3558988"/>
            <a:ext cx="1997646" cy="1954307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ATA[B]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F49330-1DB3-493B-A022-727A02FB6674}"/>
              </a:ext>
            </a:extLst>
          </p:cNvPr>
          <p:cNvSpPr/>
          <p:nvPr/>
        </p:nvSpPr>
        <p:spPr>
          <a:xfrm>
            <a:off x="3104452" y="5563147"/>
            <a:ext cx="2002766" cy="5109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Abstraction over points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00F44-8EED-41F3-9556-00911F3B6E0C}"/>
              </a:ext>
            </a:extLst>
          </p:cNvPr>
          <p:cNvSpPr/>
          <p:nvPr/>
        </p:nvSpPr>
        <p:spPr>
          <a:xfrm>
            <a:off x="7749248" y="5713906"/>
            <a:ext cx="2599764" cy="450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Abstraction over affine transformers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8F7AE4-CEE6-425E-A44A-9D7B7C0DEAB2}"/>
              </a:ext>
            </a:extLst>
          </p:cNvPr>
          <p:cNvSpPr/>
          <p:nvPr/>
        </p:nvSpPr>
        <p:spPr>
          <a:xfrm>
            <a:off x="5547257" y="3970968"/>
            <a:ext cx="1785872" cy="5109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Repurposing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760CDD-EE36-42E7-BC08-C3B49F88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63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94D4-0105-459E-96B7-F5075963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Transformers Abstraction (ATA)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EEFE3-AE2D-4248-A0BF-CF1D6D6B9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600" dirty="0"/>
                  <a:t> New Abstract Domains not discussed previously in literature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600" dirty="0"/>
                  <a:t> Can express interesting class of disjunctions over affine transformers over </a:t>
                </a:r>
                <a:r>
                  <a:rPr lang="en-US" sz="3600" dirty="0" err="1"/>
                  <a:t>bitvectors</a:t>
                </a:r>
                <a:r>
                  <a:rPr lang="en-US" sz="3600" dirty="0"/>
                  <a:t>: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sz="3600" i="1" dirty="0"/>
                  <a:t> E.g.: </a:t>
                </a:r>
                <a:r>
                  <a:rPr lang="en-US" sz="3600" dirty="0">
                    <a:solidFill>
                      <a:srgbClr val="7030A0"/>
                    </a:solidFill>
                  </a:rPr>
                  <a:t>Interval Affine Maps</a:t>
                </a:r>
              </a:p>
              <a:p>
                <a:pPr marL="384048" lvl="2" indent="0">
                  <a:buNone/>
                </a:pPr>
                <a:r>
                  <a:rPr lang="en-US" sz="3600" i="1" dirty="0"/>
                  <a:t>              </a:t>
                </a:r>
                <a:r>
                  <a:rPr lang="en-US" sz="3600" i="1" dirty="0">
                    <a:solidFill>
                      <a:srgbClr val="7030A0"/>
                    </a:solidFill>
                  </a:rPr>
                  <a:t>v</a:t>
                </a:r>
                <a:r>
                  <a:rPr lang="en-US" sz="3600" i="1" baseline="-25000" dirty="0">
                    <a:solidFill>
                      <a:srgbClr val="7030A0"/>
                    </a:solidFill>
                  </a:rPr>
                  <a:t>1</a:t>
                </a:r>
                <a:r>
                  <a:rPr lang="en-US" sz="3600" i="1" dirty="0">
                    <a:solidFill>
                      <a:srgbClr val="7030A0"/>
                    </a:solidFill>
                  </a:rPr>
                  <a:t>’ = [1,7] v</a:t>
                </a:r>
                <a:r>
                  <a:rPr lang="en-US" sz="3600" i="1" baseline="-25000" dirty="0">
                    <a:solidFill>
                      <a:srgbClr val="7030A0"/>
                    </a:solidFill>
                  </a:rPr>
                  <a:t>1 </a:t>
                </a:r>
                <a:r>
                  <a:rPr lang="en-US" sz="3600" i="1" dirty="0">
                    <a:solidFill>
                      <a:srgbClr val="7030A0"/>
                    </a:solidFill>
                  </a:rPr>
                  <a:t>+ [0,2] v</a:t>
                </a:r>
                <a:r>
                  <a:rPr lang="en-US" sz="3600" i="1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3600" i="1" dirty="0">
                    <a:solidFill>
                      <a:srgbClr val="7030A0"/>
                    </a:solidFill>
                  </a:rPr>
                  <a:t>+ [3,4] </a:t>
                </a:r>
              </a:p>
              <a:p>
                <a:pPr marL="384048" lvl="2" indent="0">
                  <a:buNone/>
                </a:pPr>
                <a:r>
                  <a:rPr lang="en-US" sz="3600" dirty="0"/>
                  <a:t>    </a:t>
                </a:r>
                <a:r>
                  <a:rPr lang="en-US" sz="3600" dirty="0" err="1"/>
                  <a:t>v</a:t>
                </a:r>
                <a:r>
                  <a:rPr lang="en-US" sz="3600" baseline="-25000" dirty="0" err="1"/>
                  <a:t>j</a:t>
                </a:r>
                <a:r>
                  <a:rPr lang="en-US" sz="3600" baseline="-25000" dirty="0"/>
                  <a:t>  </a:t>
                </a:r>
                <a:r>
                  <a:rPr lang="en-US" sz="3600" dirty="0"/>
                  <a:t>and </a:t>
                </a:r>
                <a:r>
                  <a:rPr lang="en-US" sz="3600" dirty="0" err="1"/>
                  <a:t>v</a:t>
                </a:r>
                <a:r>
                  <a:rPr lang="en-US" sz="3600" baseline="-25000" dirty="0" err="1"/>
                  <a:t>j</a:t>
                </a:r>
                <a:r>
                  <a:rPr lang="en-US" sz="3600" dirty="0"/>
                  <a:t>’ represent pre-transformation and post-transformation variables, respectively.</a:t>
                </a:r>
                <a:endParaRPr lang="en-US" sz="3600" i="1" dirty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sz="3600" i="1" dirty="0"/>
                  <a:t> E.g.: </a:t>
                </a:r>
                <a:r>
                  <a:rPr lang="en-US" sz="3600" dirty="0">
                    <a:solidFill>
                      <a:srgbClr val="00B050"/>
                    </a:solidFill>
                  </a:rPr>
                  <a:t>Octagon Constrained Affine Maps</a:t>
                </a:r>
              </a:p>
              <a:p>
                <a:pPr marL="384048" lvl="2" indent="0">
                  <a:buNone/>
                </a:pPr>
                <a:r>
                  <a:rPr lang="en-US" sz="3600" i="1" dirty="0"/>
                  <a:t>              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v</a:t>
                </a:r>
                <a:r>
                  <a:rPr lang="en-US" sz="3600" i="1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’ = i</a:t>
                </a:r>
                <a:r>
                  <a:rPr lang="en-US" sz="3600" i="1" baseline="-25000" dirty="0">
                    <a:solidFill>
                      <a:srgbClr val="00B050"/>
                    </a:solidFill>
                  </a:rPr>
                  <a:t>1 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 . v</a:t>
                </a:r>
                <a:r>
                  <a:rPr lang="en-US" sz="3600" i="1" baseline="-25000" dirty="0">
                    <a:solidFill>
                      <a:srgbClr val="00B050"/>
                    </a:solidFill>
                  </a:rPr>
                  <a:t>1  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+  i</a:t>
                </a:r>
                <a:r>
                  <a:rPr lang="en-US" sz="3600" i="1" baseline="-25000" dirty="0">
                    <a:solidFill>
                      <a:srgbClr val="00B050"/>
                    </a:solidFill>
                  </a:rPr>
                  <a:t>2 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 . v</a:t>
                </a:r>
                <a:r>
                  <a:rPr lang="en-US" sz="3600" i="1" baseline="-25000" dirty="0">
                    <a:solidFill>
                      <a:srgbClr val="00B050"/>
                    </a:solidFill>
                  </a:rPr>
                  <a:t>2 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,  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3600" i="1" dirty="0">
                    <a:solidFill>
                      <a:srgbClr val="00B050"/>
                    </a:solidFill>
                  </a:rPr>
                  <a:t>i</a:t>
                </a:r>
                <a:r>
                  <a:rPr lang="en-US" sz="3600" i="1" baseline="-25000" dirty="0">
                    <a:solidFill>
                      <a:srgbClr val="00B050"/>
                    </a:solidFill>
                  </a:rPr>
                  <a:t>1 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 + i</a:t>
                </a:r>
                <a:r>
                  <a:rPr lang="en-US" sz="3600" i="1" baseline="-25000" dirty="0">
                    <a:solidFill>
                      <a:srgbClr val="00B05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EEFE3-AE2D-4248-A0BF-CF1D6D6B9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2" t="-4091" r="-309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6EF24-45A9-4B9B-8AD4-EA5B56CC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D81AC-231A-415D-85F5-BEDB34EB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US" sz="28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Affine Transformer: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C</a:t>
                </a:r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sz="28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600" dirty="0"/>
                  <a:t> </a:t>
                </a:r>
                <a:r>
                  <a:rPr lang="en-US" sz="2400" dirty="0"/>
                  <a:t>[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’   v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’] = [v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    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 </a:t>
                </a:r>
                <a:r>
                  <a:rPr lang="en-US" sz="2400" dirty="0"/>
                  <a:t>]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+ [</a:t>
                </a:r>
                <a:r>
                  <a:rPr lang="en-US" sz="2400" dirty="0">
                    <a:solidFill>
                      <a:srgbClr val="00B050"/>
                    </a:solidFill>
                  </a:rPr>
                  <a:t>10  0</a:t>
                </a:r>
                <a:r>
                  <a:rPr lang="en-US" sz="2400" dirty="0"/>
                  <a:t>], represents (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  <a:r>
                  <a:rPr lang="en-US" sz="2400" dirty="0"/>
                  <a:t>’ =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 </a:t>
                </a:r>
                <a:r>
                  <a:rPr lang="en-US" sz="2400" dirty="0"/>
                  <a:t>+ 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en-US" sz="2400" dirty="0"/>
                  <a:t>+ </a:t>
                </a:r>
                <a:r>
                  <a:rPr lang="en-US" sz="2400" dirty="0">
                    <a:solidFill>
                      <a:srgbClr val="00B050"/>
                    </a:solidFill>
                  </a:rPr>
                  <a:t>10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en-US" sz="2400" dirty="0"/>
                  <a:t>’ = </a:t>
                </a:r>
                <a:r>
                  <a:rPr lang="en-US" sz="2400" dirty="0">
                    <a:solidFill>
                      <a:srgbClr val="00B050"/>
                    </a:solidFill>
                  </a:rPr>
                  <a:t>0</a:t>
                </a:r>
                <a:r>
                  <a:rPr lang="en-US" sz="2400" dirty="0"/>
                  <a:t>)</a:t>
                </a:r>
                <a:endParaRPr lang="en-US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  </a:t>
                </a:r>
                <a:r>
                  <a:rPr lang="en-US" sz="2800" b="1" dirty="0"/>
                  <a:t>T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[1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] = [</a:t>
                </a:r>
                <a:r>
                  <a:rPr lang="en-US" sz="2800" dirty="0"/>
                  <a:t>1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dirty="0"/>
                  <a:t>]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600" dirty="0"/>
                  <a:t> Example: [1    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</a:t>
                </a:r>
                <a:r>
                  <a:rPr lang="en-US" sz="2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’   v</a:t>
                </a:r>
                <a:r>
                  <a:rPr lang="en-US" sz="2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’] = </a:t>
                </a:r>
                <a:r>
                  <a:rPr lang="en-US" sz="2600" dirty="0"/>
                  <a:t>[1    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</a:t>
                </a:r>
                <a:r>
                  <a:rPr lang="en-US" sz="2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v</a:t>
                </a:r>
                <a:r>
                  <a:rPr lang="en-US" sz="2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]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r>
                  <a:rPr lang="en-US" sz="2400" dirty="0"/>
                  <a:t>       If n =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|, then T is a n(n+1) matrix.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39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02AC2E-B3D3-4520-8DDB-B3BDE0775305}"/>
              </a:ext>
            </a:extLst>
          </p:cNvPr>
          <p:cNvCxnSpPr/>
          <p:nvPr/>
        </p:nvCxnSpPr>
        <p:spPr>
          <a:xfrm>
            <a:off x="6741459" y="4177556"/>
            <a:ext cx="0" cy="932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D535D2-DB55-41BB-8916-6F0797C5CEB2}"/>
              </a:ext>
            </a:extLst>
          </p:cNvPr>
          <p:cNvCxnSpPr>
            <a:cxnSpLocks/>
          </p:cNvCxnSpPr>
          <p:nvPr/>
        </p:nvCxnSpPr>
        <p:spPr>
          <a:xfrm>
            <a:off x="6373905" y="4437537"/>
            <a:ext cx="1353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40D030-5460-4399-BC82-F2050177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5</a:t>
            </a:fld>
            <a:endParaRPr lang="en-US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4E76E4A-A3A0-4BD6-BE7C-0B8C1AB28D63}"/>
              </a:ext>
            </a:extLst>
          </p:cNvPr>
          <p:cNvSpPr/>
          <p:nvPr/>
        </p:nvSpPr>
        <p:spPr>
          <a:xfrm>
            <a:off x="8095131" y="2571889"/>
            <a:ext cx="3117352" cy="2492188"/>
          </a:xfrm>
          <a:prstGeom prst="wedgeRectCallout">
            <a:avLst>
              <a:gd name="adj1" fmla="val -61968"/>
              <a:gd name="adj2" fmla="val -447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variables and coefficients are equal-width </a:t>
            </a:r>
            <a:r>
              <a:rPr lang="en-US" sz="2400" dirty="0" err="1"/>
              <a:t>bitvectors</a:t>
            </a:r>
            <a:r>
              <a:rPr lang="en-US" sz="2400" dirty="0"/>
              <a:t> (8,16,32,64)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75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Abstract Interpretation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669431" y="2422899"/>
            <a:ext cx="707366" cy="953347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0165" y="5010296"/>
            <a:ext cx="2764083" cy="492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Program Invariants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95183" y="1825758"/>
            <a:ext cx="1518792" cy="49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Program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18701" y="3443574"/>
            <a:ext cx="1860065" cy="49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Abstraction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27777" y="2462748"/>
            <a:ext cx="3067546" cy="910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Abstract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Domain + Abstract Semantics</a:t>
            </a:r>
            <a:endParaRPr lang="en-US" i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62949" y="4006283"/>
            <a:ext cx="2794008" cy="444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Fixpoint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 Analysis</a:t>
            </a:r>
            <a:endParaRPr lang="en-US" i="1" dirty="0"/>
          </a:p>
        </p:txBody>
      </p:sp>
      <p:sp>
        <p:nvSpPr>
          <p:cNvPr id="16" name="Down Arrow 15"/>
          <p:cNvSpPr/>
          <p:nvPr/>
        </p:nvSpPr>
        <p:spPr>
          <a:xfrm>
            <a:off x="4673342" y="3997698"/>
            <a:ext cx="707366" cy="953347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2AD44-E5A3-4F7B-8014-50A0FDFB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7A086-19E4-43FD-9D07-2CCC90D6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00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Abstract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603" y="2621578"/>
            <a:ext cx="4169883" cy="2869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L0: </a:t>
            </a:r>
            <a:r>
              <a:rPr lang="en-US" sz="2400" dirty="0">
                <a:solidFill>
                  <a:srgbClr val="0070C0"/>
                </a:solidFill>
              </a:rPr>
              <a:t>	v=v+1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L1: </a:t>
            </a:r>
            <a:r>
              <a:rPr lang="en-US" sz="2400" dirty="0">
                <a:solidFill>
                  <a:srgbClr val="0070C0"/>
                </a:solidFill>
              </a:rPr>
              <a:t>	while(*)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L2:  </a:t>
            </a:r>
            <a:r>
              <a:rPr lang="en-US" sz="2400" dirty="0">
                <a:solidFill>
                  <a:srgbClr val="0070C0"/>
                </a:solidFill>
              </a:rPr>
              <a:t>	    v=v+2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</a:rPr>
              <a:t>       	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L3: </a:t>
            </a:r>
            <a:r>
              <a:rPr lang="en-US" sz="2400" dirty="0">
                <a:solidFill>
                  <a:srgbClr val="0070C0"/>
                </a:solidFill>
              </a:rPr>
              <a:t>	if(v%2==0)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L4:   </a:t>
            </a:r>
            <a:r>
              <a:rPr lang="en-US" sz="2400" dirty="0">
                <a:solidFill>
                  <a:srgbClr val="0070C0"/>
                </a:solidFill>
              </a:rPr>
              <a:t>	    v=v+1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	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L5:       </a:t>
            </a:r>
            <a:r>
              <a:rPr lang="en-US" sz="2400" dirty="0">
                <a:solidFill>
                  <a:srgbClr val="0070C0"/>
                </a:solidFill>
              </a:rPr>
              <a:t>print(1/v)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// assert(v!=0)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4833" y="1832968"/>
            <a:ext cx="4018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Simple example program with </a:t>
            </a:r>
            <a:r>
              <a:rPr lang="en-US" sz="2400" b="1" dirty="0"/>
              <a:t>Parity</a:t>
            </a:r>
            <a:r>
              <a:rPr lang="en-US" sz="2400" dirty="0"/>
              <a:t> Domain.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370444" y="2104330"/>
            <a:ext cx="1124538" cy="215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{v: even}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33500" y="2793184"/>
            <a:ext cx="1124538" cy="25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{v: odd}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51972" y="3473663"/>
            <a:ext cx="1124538" cy="25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{v: odd}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51972" y="4190230"/>
            <a:ext cx="1124538" cy="25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{v: odd}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269382" y="4903675"/>
                <a:ext cx="1124538" cy="2586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{v: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82" y="4903675"/>
                <a:ext cx="1124538" cy="258618"/>
              </a:xfrm>
              <a:prstGeom prst="rect">
                <a:avLst/>
              </a:prstGeom>
              <a:blipFill>
                <a:blip r:embed="rId3"/>
                <a:stretch>
                  <a:fillRect t="-32558" b="-58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542552" y="2143784"/>
            <a:ext cx="728251" cy="3967503"/>
            <a:chOff x="7542552" y="2143784"/>
            <a:chExt cx="728251" cy="3967503"/>
          </a:xfrm>
        </p:grpSpPr>
        <p:grpSp>
          <p:nvGrpSpPr>
            <p:cNvPr id="47" name="Group 46"/>
            <p:cNvGrpSpPr/>
            <p:nvPr/>
          </p:nvGrpSpPr>
          <p:grpSpPr>
            <a:xfrm>
              <a:off x="7542552" y="2143784"/>
              <a:ext cx="728251" cy="3967503"/>
              <a:chOff x="7542552" y="2143784"/>
              <a:chExt cx="728251" cy="3967503"/>
            </a:xfrm>
          </p:grpSpPr>
          <p:cxnSp>
            <p:nvCxnSpPr>
              <p:cNvPr id="39" name="Curved Connector 38"/>
              <p:cNvCxnSpPr>
                <a:stCxn id="28" idx="2"/>
                <a:endCxn id="10" idx="2"/>
              </p:cNvCxnSpPr>
              <p:nvPr/>
            </p:nvCxnSpPr>
            <p:spPr>
              <a:xfrm rot="10800000">
                <a:off x="7558184" y="3082147"/>
                <a:ext cx="12700" cy="701043"/>
              </a:xfrm>
              <a:prstGeom prst="curvedConnector3">
                <a:avLst>
                  <a:gd name="adj1" fmla="val 180000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7559609" y="2143784"/>
                <a:ext cx="703383" cy="43316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L0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911299" y="2584766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7558184" y="2865564"/>
                <a:ext cx="703383" cy="43316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L1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551788" y="4298604"/>
                <a:ext cx="719015" cy="40640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L3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7909875" y="3285260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7909875" y="3999770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558184" y="3566607"/>
                <a:ext cx="703383" cy="43316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L2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542552" y="4997554"/>
                <a:ext cx="719015" cy="40640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L4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7900639" y="4698720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7550367" y="5704884"/>
                <a:ext cx="719015" cy="40640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L5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7909874" y="5423537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Curved Connector 52"/>
            <p:cNvCxnSpPr>
              <a:stCxn id="15" idx="2"/>
              <a:endCxn id="31" idx="2"/>
            </p:cNvCxnSpPr>
            <p:nvPr/>
          </p:nvCxnSpPr>
          <p:spPr>
            <a:xfrm rot="10800000" flipV="1">
              <a:off x="7550368" y="4501806"/>
              <a:ext cx="1421" cy="1406280"/>
            </a:xfrm>
            <a:prstGeom prst="curvedConnector3">
              <a:avLst>
                <a:gd name="adj1" fmla="val 16187262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8370444" y="5621759"/>
            <a:ext cx="1124538" cy="25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{v: odd}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602434" y="2082843"/>
            <a:ext cx="202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Abstraction at</a:t>
            </a:r>
          </a:p>
          <a:p>
            <a:r>
              <a:rPr lang="en-US" sz="2400" dirty="0"/>
              <a:t>each node.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84137-378F-4FF9-BE41-80A7D153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C758E-9F2A-4E50-A8BF-6430F0A2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2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Abstract Interpretation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669431" y="2422899"/>
            <a:ext cx="707366" cy="953347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0165" y="5010296"/>
            <a:ext cx="2764083" cy="492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Program Invariants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95183" y="1825758"/>
            <a:ext cx="1518792" cy="49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Program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18701" y="3443574"/>
            <a:ext cx="1860065" cy="49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Abstraction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27777" y="2462748"/>
            <a:ext cx="3067546" cy="910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Abstract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Domain + Abstract Semantics</a:t>
            </a:r>
            <a:endParaRPr lang="en-US" i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62949" y="4006283"/>
            <a:ext cx="2794008" cy="444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Fixpoint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 Analysis</a:t>
            </a:r>
            <a:endParaRPr lang="en-US" i="1" dirty="0"/>
          </a:p>
        </p:txBody>
      </p:sp>
      <p:sp>
        <p:nvSpPr>
          <p:cNvPr id="16" name="Down Arrow 15"/>
          <p:cNvSpPr/>
          <p:nvPr/>
        </p:nvSpPr>
        <p:spPr>
          <a:xfrm>
            <a:off x="4673342" y="3997698"/>
            <a:ext cx="707366" cy="953347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93417" y="3432382"/>
            <a:ext cx="4192691" cy="862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C00000"/>
                </a:solidFill>
                <a:latin typeface="Calibri"/>
                <a:cs typeface="Arial"/>
              </a:rPr>
              <a:t>(Abstract Transformers)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2434" y="2082843"/>
            <a:ext cx="202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Abstraction at</a:t>
            </a:r>
          </a:p>
          <a:p>
            <a:r>
              <a:rPr lang="en-US" sz="2400" dirty="0"/>
              <a:t>each </a:t>
            </a:r>
            <a:r>
              <a:rPr lang="en-US" sz="2400" dirty="0">
                <a:solidFill>
                  <a:srgbClr val="C00000"/>
                </a:solidFill>
              </a:rPr>
              <a:t>edge.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99811" y="2078724"/>
            <a:ext cx="202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Abstraction at</a:t>
            </a:r>
          </a:p>
          <a:p>
            <a:r>
              <a:rPr lang="en-US" sz="2400" dirty="0"/>
              <a:t>each node.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C0F9E-E4D1-462E-9B85-EF555709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7DC95-3863-449E-A743-ABACDC66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1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at each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273" y="2289058"/>
            <a:ext cx="2802597" cy="33838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L0: </a:t>
            </a:r>
            <a:r>
              <a:rPr lang="en-US" sz="2400" dirty="0">
                <a:solidFill>
                  <a:srgbClr val="0070C0"/>
                </a:solidFill>
              </a:rPr>
              <a:t>	v=v+1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L1: </a:t>
            </a:r>
            <a:r>
              <a:rPr lang="en-US" sz="2400" dirty="0">
                <a:solidFill>
                  <a:srgbClr val="0070C0"/>
                </a:solidFill>
              </a:rPr>
              <a:t>	while(*)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L2:  </a:t>
            </a:r>
            <a:r>
              <a:rPr lang="en-US" sz="2400" dirty="0">
                <a:solidFill>
                  <a:srgbClr val="0070C0"/>
                </a:solidFill>
              </a:rPr>
              <a:t>	    v=v+2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</a:rPr>
              <a:t>       	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L3: </a:t>
            </a:r>
            <a:r>
              <a:rPr lang="en-US" sz="2400" dirty="0">
                <a:solidFill>
                  <a:srgbClr val="0070C0"/>
                </a:solidFill>
              </a:rPr>
              <a:t>	if(v%2==0)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L4:   </a:t>
            </a:r>
            <a:r>
              <a:rPr lang="en-US" sz="2400" dirty="0">
                <a:solidFill>
                  <a:srgbClr val="0070C0"/>
                </a:solidFill>
              </a:rPr>
              <a:t>	    v=v+1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	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L5:       </a:t>
            </a:r>
            <a:r>
              <a:rPr lang="en-US" sz="2400" dirty="0">
                <a:solidFill>
                  <a:srgbClr val="0070C0"/>
                </a:solidFill>
              </a:rPr>
              <a:t>print(1/v)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884870" y="2485207"/>
                <a:ext cx="2384512" cy="361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dirty="0">
                    <a:solidFill>
                      <a:schemeClr val="tx1"/>
                    </a:solidFill>
                  </a:rPr>
                  <a:t>’)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70" y="2485207"/>
                <a:ext cx="2384512" cy="361070"/>
              </a:xfrm>
              <a:prstGeom prst="rect">
                <a:avLst/>
              </a:prstGeom>
              <a:blipFill>
                <a:blip r:embed="rId3"/>
                <a:stretch>
                  <a:fillRect t="-10169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5369336" y="2098819"/>
            <a:ext cx="728251" cy="3967503"/>
            <a:chOff x="7542552" y="2143784"/>
            <a:chExt cx="728251" cy="3967503"/>
          </a:xfrm>
        </p:grpSpPr>
        <p:grpSp>
          <p:nvGrpSpPr>
            <p:cNvPr id="47" name="Group 46"/>
            <p:cNvGrpSpPr/>
            <p:nvPr/>
          </p:nvGrpSpPr>
          <p:grpSpPr>
            <a:xfrm>
              <a:off x="7542552" y="2143784"/>
              <a:ext cx="728251" cy="3967503"/>
              <a:chOff x="7542552" y="2143784"/>
              <a:chExt cx="728251" cy="3967503"/>
            </a:xfrm>
          </p:grpSpPr>
          <p:cxnSp>
            <p:nvCxnSpPr>
              <p:cNvPr id="39" name="Curved Connector 38"/>
              <p:cNvCxnSpPr>
                <a:stCxn id="28" idx="2"/>
                <a:endCxn id="10" idx="2"/>
              </p:cNvCxnSpPr>
              <p:nvPr/>
            </p:nvCxnSpPr>
            <p:spPr>
              <a:xfrm rot="10800000">
                <a:off x="7558184" y="3082147"/>
                <a:ext cx="12700" cy="701043"/>
              </a:xfrm>
              <a:prstGeom prst="curvedConnector3">
                <a:avLst>
                  <a:gd name="adj1" fmla="val 180000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7559609" y="2143784"/>
                <a:ext cx="703383" cy="43316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L0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911299" y="2584766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7558184" y="2865564"/>
                <a:ext cx="703383" cy="43316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L1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551788" y="4298604"/>
                <a:ext cx="719015" cy="40640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L3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7909875" y="3285260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7909875" y="3999770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558184" y="3566607"/>
                <a:ext cx="703383" cy="43316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L2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542552" y="4997554"/>
                <a:ext cx="719015" cy="40640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L4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7900639" y="4698720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7550367" y="5704884"/>
                <a:ext cx="719015" cy="40640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L5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7909874" y="5423537"/>
                <a:ext cx="0" cy="281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Curved Connector 52"/>
            <p:cNvCxnSpPr>
              <a:stCxn id="15" idx="2"/>
              <a:endCxn id="31" idx="2"/>
            </p:cNvCxnSpPr>
            <p:nvPr/>
          </p:nvCxnSpPr>
          <p:spPr>
            <a:xfrm rot="10800000" flipV="1">
              <a:off x="7550368" y="4501806"/>
              <a:ext cx="1421" cy="1406280"/>
            </a:xfrm>
            <a:prstGeom prst="curvedConnector3">
              <a:avLst>
                <a:gd name="adj1" fmla="val 16187262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884870" y="3860588"/>
                <a:ext cx="2384512" cy="361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dirty="0">
                    <a:solidFill>
                      <a:schemeClr val="tx1"/>
                    </a:solidFill>
                  </a:rPr>
                  <a:t>’)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70" y="3860588"/>
                <a:ext cx="2384512" cy="361070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02061" y="4589029"/>
                <a:ext cx="2161781" cy="434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dirty="0">
                    <a:solidFill>
                      <a:schemeClr val="tx1"/>
                    </a:solidFill>
                  </a:rPr>
                  <a:t>’)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61" y="4589029"/>
                <a:ext cx="2161781" cy="434048"/>
              </a:xfrm>
              <a:prstGeom prst="rect">
                <a:avLst/>
              </a:prstGeom>
              <a:blipFill>
                <a:blip r:embed="rId5"/>
                <a:stretch>
                  <a:fillRect b="-14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235887" y="4877434"/>
                <a:ext cx="2161781" cy="434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dirty="0">
                    <a:solidFill>
                      <a:schemeClr val="tx1"/>
                    </a:solidFill>
                  </a:rPr>
                  <a:t>’)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87" y="4877434"/>
                <a:ext cx="2161781" cy="434048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87299" y="1989959"/>
                <a:ext cx="4201781" cy="3973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Start (Identity Transformation): 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sz="2400" dirty="0">
                    <a:solidFill>
                      <a:schemeClr val="tx1"/>
                    </a:solidFill>
                  </a:rPr>
                  <a:t>’)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99" y="1989959"/>
                <a:ext cx="4201781" cy="397311"/>
              </a:xfrm>
              <a:prstGeom prst="rect">
                <a:avLst/>
              </a:prstGeom>
              <a:blipFill>
                <a:blip r:embed="rId7"/>
                <a:stretch>
                  <a:fillRect l="-1594" t="-63636" r="-2899" b="-87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723164" y="4217396"/>
                <a:ext cx="3559126" cy="10940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Summary: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sz="2400" dirty="0">
                    <a:solidFill>
                      <a:schemeClr val="tx1"/>
                    </a:solidFill>
                  </a:rPr>
                  <a:t>’)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164" y="4217396"/>
                <a:ext cx="3559126" cy="1094085"/>
              </a:xfrm>
              <a:prstGeom prst="rect">
                <a:avLst/>
              </a:prstGeom>
              <a:blipFill>
                <a:blip r:embed="rId8"/>
                <a:stretch>
                  <a:fillRect t="-8939" b="-122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884870" y="3253762"/>
                <a:ext cx="2384512" cy="361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dirty="0">
                    <a:solidFill>
                      <a:schemeClr val="tx1"/>
                    </a:solidFill>
                  </a:rPr>
                  <a:t>’)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70" y="3253762"/>
                <a:ext cx="2384512" cy="361070"/>
              </a:xfrm>
              <a:prstGeom prst="rect">
                <a:avLst/>
              </a:prstGeom>
              <a:blipFill>
                <a:blip r:embed="rId9"/>
                <a:stretch>
                  <a:fillRect t="-10169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893291" y="5307219"/>
                <a:ext cx="2384512" cy="361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dirty="0">
                    <a:solidFill>
                      <a:schemeClr val="tx1"/>
                    </a:solidFill>
                  </a:rPr>
                  <a:t>’)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291" y="5307219"/>
                <a:ext cx="2384512" cy="361070"/>
              </a:xfrm>
              <a:prstGeom prst="rect">
                <a:avLst/>
              </a:prstGeom>
              <a:blipFill>
                <a:blip r:embed="rId10"/>
                <a:stretch>
                  <a:fillRect t="-10169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461741" y="3054756"/>
                <a:ext cx="1973142" cy="7462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v,v</a:t>
                </a:r>
                <a:r>
                  <a:rPr lang="en-US" dirty="0">
                    <a:solidFill>
                      <a:schemeClr val="tx1"/>
                    </a:solidFill>
                  </a:rPr>
                  <a:t>’)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41" y="3054756"/>
                <a:ext cx="1973142" cy="746284"/>
              </a:xfrm>
              <a:prstGeom prst="rect">
                <a:avLst/>
              </a:prstGeom>
              <a:blipFill>
                <a:blip r:embed="rId11"/>
                <a:stretch>
                  <a:fillRect b="-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ADD2-0C68-4069-AED0-1340AA63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New Abstraction Framework for Affine Transformers. T. Sharma and T. Reps. SAS'17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D8099-C536-4812-A119-D17C48A0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A33-933C-4F23-B636-A96A3F2DAA9D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7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2" grpId="0"/>
      <p:bldP spid="33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6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1|5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8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8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9.4|1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37570</TotalTime>
  <Words>2784</Words>
  <Application>Microsoft Office PowerPoint</Application>
  <PresentationFormat>Widescreen</PresentationFormat>
  <Paragraphs>470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Curlz MT</vt:lpstr>
      <vt:lpstr>Wingdings</vt:lpstr>
      <vt:lpstr>Retrospect</vt:lpstr>
      <vt:lpstr>A New Abstraction Framework for Affine Transformers</vt:lpstr>
      <vt:lpstr>Motivations</vt:lpstr>
      <vt:lpstr>Affine Transformers Abstraction (ATA)</vt:lpstr>
      <vt:lpstr>Affine Transformers Abstraction (ATA)</vt:lpstr>
      <vt:lpstr>Affine Transformer</vt:lpstr>
      <vt:lpstr>Background: Abstract Interpretation</vt:lpstr>
      <vt:lpstr>Background: Abstract Interpretation</vt:lpstr>
      <vt:lpstr>Background: Abstract Interpretation</vt:lpstr>
      <vt:lpstr>Abstraction at each edge</vt:lpstr>
      <vt:lpstr>Background: Abstract Transformers</vt:lpstr>
      <vt:lpstr>Background: Past Bit-Precise Equality Domains</vt:lpstr>
      <vt:lpstr>KS Definition</vt:lpstr>
      <vt:lpstr>MOS Definition</vt:lpstr>
      <vt:lpstr>Bit-Vector Equality Domains</vt:lpstr>
      <vt:lpstr>Affine-Closed Set</vt:lpstr>
      <vt:lpstr>KS versus MOS</vt:lpstr>
      <vt:lpstr>KS versus MOS</vt:lpstr>
      <vt:lpstr>Why are KS and MOS incomparable?</vt:lpstr>
      <vt:lpstr>ATA Contributions</vt:lpstr>
      <vt:lpstr>Program Analysis using ATA[KS]</vt:lpstr>
      <vt:lpstr>Program Analysis using ATA[I_(z_2 w)]</vt:lpstr>
      <vt:lpstr>A (ATA[B]) Abstract-Domain Operations </vt:lpstr>
      <vt:lpstr>Abstract Composition</vt:lpstr>
      <vt:lpstr>Best (but Naïve) Solution</vt:lpstr>
      <vt:lpstr>Abstract Composition</vt:lpstr>
      <vt:lpstr>General Case</vt:lpstr>
      <vt:lpstr>Abstract Composition via Symbolic Abstraction</vt:lpstr>
      <vt:lpstr>Special Case: Non-relational Base Domain</vt:lpstr>
      <vt:lpstr>Examples of Non-relational base domains</vt:lpstr>
      <vt:lpstr>Special Cases of Relational base domains</vt:lpstr>
      <vt:lpstr>Special Cases of Relational base domains</vt:lpstr>
      <vt:lpstr>Examples of base relational domains</vt:lpstr>
      <vt:lpstr>Discussion: No Greatest Lower bound in ATA[B]</vt:lpstr>
      <vt:lpstr>  Discussion</vt:lpstr>
      <vt:lpstr>Recap</vt:lpstr>
      <vt:lpstr>Questions?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Bit-Precise Numerical Domains</dc:title>
  <dc:creator>Tushar Sharma</dc:creator>
  <cp:lastModifiedBy>Tushar</cp:lastModifiedBy>
  <cp:revision>410</cp:revision>
  <cp:lastPrinted>2017-01-10T16:32:05Z</cp:lastPrinted>
  <dcterms:created xsi:type="dcterms:W3CDTF">2017-01-03T18:05:05Z</dcterms:created>
  <dcterms:modified xsi:type="dcterms:W3CDTF">2017-09-08T17:59:32Z</dcterms:modified>
</cp:coreProperties>
</file>