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59" r:id="rId4"/>
    <p:sldId id="260" r:id="rId5"/>
    <p:sldId id="257" r:id="rId6"/>
    <p:sldId id="261" r:id="rId7"/>
    <p:sldId id="263" r:id="rId8"/>
    <p:sldId id="264" r:id="rId9"/>
    <p:sldId id="266" r:id="rId10"/>
    <p:sldId id="267" r:id="rId11"/>
    <p:sldId id="262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4" r:id="rId23"/>
    <p:sldId id="288" r:id="rId24"/>
    <p:sldId id="280" r:id="rId25"/>
    <p:sldId id="290" r:id="rId26"/>
    <p:sldId id="293" r:id="rId27"/>
    <p:sldId id="289" r:id="rId28"/>
    <p:sldId id="285" r:id="rId29"/>
    <p:sldId id="287" r:id="rId30"/>
    <p:sldId id="286" r:id="rId31"/>
    <p:sldId id="282" r:id="rId32"/>
    <p:sldId id="28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94" autoAdjust="0"/>
  </p:normalViewPr>
  <p:slideViewPr>
    <p:cSldViewPr snapToGrid="0">
      <p:cViewPr varScale="1">
        <p:scale>
          <a:sx n="106" d="100"/>
          <a:sy n="106" d="100"/>
        </p:scale>
        <p:origin x="67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469C6-CAFB-46AD-A10A-5DC601E14AC6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64E69-35E8-4AE6-BA8A-364E5C212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7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64E69-35E8-4AE6-BA8A-364E5C21267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04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16C92-4359-5B2E-7E72-A004BC65C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3ABA6-63EF-762C-E8B8-BB946E3D2B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30866-4B29-0107-26F8-BCE4A710D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090A-53AB-46E7-9ABB-55E468F8821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DA83A-5485-1BFD-76B1-F938AC25D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E5F6D-727E-788C-AFB1-D5046649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2FA0-9183-46B0-967B-C3F43DCB8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2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BBE77-4BE9-D0C0-66E9-7D8B1B226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66321C-0270-D7B6-4F26-6E7F32E165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460E8-A0AD-EB56-024C-F67CF88F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090A-53AB-46E7-9ABB-55E468F8821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E2E48-276F-3F87-085B-E85A015E0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B6ACD-D38A-F8E4-CD1B-BA892610A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2FA0-9183-46B0-967B-C3F43DCB8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32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C7EC44-C6E4-BD00-3B1C-E007AFCF8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BECDB4-1C44-C04A-E428-07FBC3F51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F20F9-EB7B-7E4B-4C35-AD74AEC9D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090A-53AB-46E7-9ABB-55E468F8821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DC9D8-F80B-2D10-4055-05DEDACB0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655C5-A846-63EB-AB49-34058BC93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2FA0-9183-46B0-967B-C3F43DCB8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64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1B9A6-C820-E09C-24F6-17914F258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E359A-F1D3-D19D-1C8B-0AB1536FF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F9760-41B9-C26F-9285-5611C0204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090A-53AB-46E7-9ABB-55E468F8821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F6875-FE91-E101-6308-BA129D352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67ABC-D17A-1517-7A5D-A52BFB552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2FA0-9183-46B0-967B-C3F43DCB8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59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7DCDF-4CF2-7FD9-0647-9834BD11C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01A5D-12B4-E7AB-9B0E-CF6671B34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6B0FE-67F3-BDFE-3912-409F032D4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090A-53AB-46E7-9ABB-55E468F8821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1495D-B823-988E-4AED-EA4725E17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0D774-B24D-114F-39A2-894A9F7DE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2FA0-9183-46B0-967B-C3F43DCB8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2C3B9-42B1-7810-0DCB-2060B3A31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37B9C-3A30-8827-A991-1ADF3B387F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F4DB7C-AED3-143D-5AB0-8CB1CEB27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18683-FF90-793F-CEC0-9794BC687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090A-53AB-46E7-9ABB-55E468F8821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43753-1650-07C3-7FFA-666086F3F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4C26FC-6DF9-7943-4A01-7EBFFFCBA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2FA0-9183-46B0-967B-C3F43DCB8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8CAB6-359A-26E3-EDD3-9D788C00D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BA28C-E153-4A61-39E6-85BF92878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FE5130-7B45-1E73-86DE-C0F6531CB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BBE553-CE65-78D9-CB3C-C639309009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57092E-A159-F7DD-5A64-F06BEFC90D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9BD291-0F66-C513-901B-EF6033A93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090A-53AB-46E7-9ABB-55E468F8821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3F9FD8-54C9-CE26-68F1-D8BF2BC3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646CDC-65DE-389E-E3C3-4510FA91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2FA0-9183-46B0-967B-C3F43DCB8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4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EE2AA-95E7-A274-6DC1-7E4D4D56A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0CC9E0-2F90-5DD7-3CEA-672F7E2E1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090A-53AB-46E7-9ABB-55E468F8821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C4C828-CA16-9B88-A757-5A17B7EA4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BE0122-3BD8-0EA4-7111-83A75E6DB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2FA0-9183-46B0-967B-C3F43DCB8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9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3DFB46-7BC8-2B9D-8251-B0A7A851D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090A-53AB-46E7-9ABB-55E468F8821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F5F62B-FCD0-BE25-0F82-30472F12E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4B54B-768A-AE04-A94C-9CED2D9E0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2FA0-9183-46B0-967B-C3F43DCB8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33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6EEFC-C49C-945A-6031-278938AFA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8DE58-B6D4-4183-B5D7-A1E757927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13FC11-250B-C878-6DEA-6001EDF62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FE98A-3D04-7684-E654-30469468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090A-53AB-46E7-9ABB-55E468F8821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3A782A-6CE4-2B91-9EEB-C5A40CD7C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D5EFC5-C59D-4151-6F31-CD29B35E7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2FA0-9183-46B0-967B-C3F43DCB8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23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64E8A-145E-6D22-A0C6-BCC0AF617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43FEE-E913-0B18-89A9-203B4A16D7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2910D-BB4E-D229-F54C-E39AC3DA9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5BF2BC-AAD5-85EA-E784-1EAFC8D7F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090A-53AB-46E7-9ABB-55E468F8821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13EBF0-F896-6A86-7759-99F162A87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6F43A5-304D-FDA3-C045-AD923C435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2FA0-9183-46B0-967B-C3F43DCB8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32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F880F8-629B-0314-2716-30B05B104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5E207-597D-9FA8-CBE0-A9E4FE8C5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D99D9-AA7B-B2D0-DC91-E9BD027301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0B090A-53AB-46E7-9ABB-55E468F8821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AB945-DF21-8D75-ABD3-5BECABFB08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B4FAB-F032-CA90-CEA1-9E4A462870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1D2FA0-9183-46B0-967B-C3F43DCB8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3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F67D4-1B63-CB05-3330-E4B2DC4E74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Scalable Quantitative Reasoning about Quantum Circuits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9E742A-9470-8D53-3794-011C6B7553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5813"/>
            <a:ext cx="9144000" cy="503797"/>
          </a:xfrm>
        </p:spPr>
        <p:txBody>
          <a:bodyPr/>
          <a:lstStyle/>
          <a:p>
            <a:r>
              <a:rPr lang="en-US" dirty="0"/>
              <a:t>Nengkun Yu (SBU), Jens Palsberg (UCLA), Thomas Reps (UW)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296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C2DFF-627E-F8EA-F7A6-2BD5F3C17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15BD7-B00A-784A-7020-EB9F80B3E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miss here?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6C7B3A-56A5-4948-C981-CA1948A587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575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What do we mean by “verification”?</a:t>
                </a:r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  <a:r>
                  <a:rPr lang="en-US" sz="2400" dirty="0"/>
                  <a:t>to say something about the output state, denoted by </a:t>
                </a:r>
                <a:r>
                  <a:rPr lang="el-GR" sz="2400" b="1" dirty="0"/>
                  <a:t>ϱ</a:t>
                </a:r>
                <a:endParaRPr lang="en-US" dirty="0"/>
              </a:p>
              <a:p>
                <a:r>
                  <a:rPr lang="en-US" dirty="0"/>
                  <a:t>What are the objects we need to verify?</a:t>
                </a:r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  <a:r>
                  <a:rPr lang="en-US" sz="2400" dirty="0"/>
                  <a:t>Tr(A</a:t>
                </a:r>
                <a:r>
                  <a:rPr lang="el-GR" sz="2400" b="1" dirty="0"/>
                  <a:t>ϱ</a:t>
                </a:r>
                <a:r>
                  <a:rPr lang="en-US" sz="2400" dirty="0"/>
                  <a:t>) for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the probability that the output satisfies “property” A   by [DP06] </a:t>
                </a:r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  <a:r>
                  <a:rPr lang="en-US" sz="2400" dirty="0"/>
                  <a:t>[Ying 12] provides a complete logic system for triple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            {𝐴} C {𝐵}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Tr(A</a:t>
                </a:r>
                <a:r>
                  <a:rPr lang="el-GR" sz="2400" b="1" dirty="0"/>
                  <a:t>ϱ</a:t>
                </a:r>
                <a:r>
                  <a:rPr lang="en-US" sz="2400" dirty="0"/>
                  <a:t>)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/>
                  <a:t> Tr(B[[C]](</a:t>
                </a:r>
                <a:r>
                  <a:rPr lang="el-GR" sz="2400" b="1" dirty="0"/>
                  <a:t>ϱ</a:t>
                </a:r>
                <a:r>
                  <a:rPr lang="en-US" sz="2400" b="1" dirty="0"/>
                  <a:t>)</a:t>
                </a:r>
                <a:r>
                  <a:rPr lang="en-US" sz="2400" dirty="0"/>
                  <a:t>) for all </a:t>
                </a:r>
                <a:r>
                  <a:rPr lang="el-GR" sz="2400" b="1" dirty="0"/>
                  <a:t>ϱ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Scalability!!!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Representing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in a classical computer require exponential space!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6C7B3A-56A5-4948-C981-CA1948A587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57563"/>
              </a:xfrm>
              <a:blipFill>
                <a:blip r:embed="rId2"/>
                <a:stretch>
                  <a:fillRect l="-1043" t="-2133" b="-1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6304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81094-6E33-9A29-2169-9A179B9F8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D3ECC-2EB3-12BC-CAA5-1258A7C4E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miss something here!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D5497-AE6F-3415-75E5-FA8D433EC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mean by “verification”?</a:t>
            </a:r>
          </a:p>
          <a:p>
            <a:endParaRPr lang="en-US" dirty="0"/>
          </a:p>
          <a:p>
            <a:r>
              <a:rPr lang="en-US" dirty="0"/>
              <a:t>What are the objects we need to verify?</a:t>
            </a:r>
          </a:p>
          <a:p>
            <a:endParaRPr lang="en-US" dirty="0"/>
          </a:p>
          <a:p>
            <a:r>
              <a:rPr lang="en-US" dirty="0"/>
              <a:t>We lack </a:t>
            </a:r>
            <a:r>
              <a:rPr lang="en-US" b="1" dirty="0"/>
              <a:t>a logical foundation </a:t>
            </a:r>
            <a:r>
              <a:rPr lang="en-US" dirty="0"/>
              <a:t>that supports scalable reasoning about quantum programs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sz="2400" dirty="0"/>
              <a:t>Scalable: describe/prove system properties using </a:t>
            </a:r>
            <a:r>
              <a:rPr lang="en-US" sz="2400" b="1" dirty="0"/>
              <a:t>polynomial</a:t>
            </a:r>
            <a:r>
              <a:rPr lang="en-US" sz="2400" dirty="0"/>
              <a:t>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878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3F41C-5A09-993E-47A3-3F6CD4D8C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940C4-4B64-4322-D5C7-24D15D067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Anything scalable available already?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EDD02F-F946-48F6-0A08-3991BDE822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Quantum Abstract Interpretation    [YP21]</a:t>
                </a:r>
              </a:p>
              <a:p>
                <a:pPr marL="0" indent="0">
                  <a:buNone/>
                </a:pPr>
                <a:r>
                  <a:rPr lang="en-US" dirty="0"/>
                  <a:t>    Tuple of  </a:t>
                </a:r>
                <a:r>
                  <a:rPr lang="en-US" b="1" dirty="0"/>
                  <a:t>local</a:t>
                </a:r>
                <a:r>
                  <a:rPr lang="en-US" dirty="0"/>
                  <a:t> projections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:r>
                  <a:rPr lang="en-US" dirty="0">
                    <a:solidFill>
                      <a:schemeClr val="accent5"/>
                    </a:solidFill>
                  </a:rPr>
                  <a:t>local</a:t>
                </a:r>
                <a:r>
                  <a:rPr lang="en-US" dirty="0"/>
                  <a:t>: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applies on a small number of qubits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:r>
                  <a:rPr lang="en-US" dirty="0">
                    <a:solidFill>
                      <a:schemeClr val="accent6"/>
                    </a:solidFill>
                  </a:rPr>
                  <a:t>projection</a:t>
                </a:r>
                <a:r>
                  <a:rPr lang="en-US" dirty="0"/>
                  <a:t>: satisfiability assertion, lies in that space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Quantum analogue of SAT instance</a:t>
                </a:r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:r>
                  <a:rPr lang="en-US" dirty="0">
                    <a:solidFill>
                      <a:schemeClr val="accent5"/>
                    </a:solidFill>
                  </a:rPr>
                  <a:t>3</a:t>
                </a:r>
                <a:r>
                  <a:rPr lang="en-US" dirty="0"/>
                  <a:t>-</a:t>
                </a:r>
                <a:r>
                  <a:rPr lang="en-US" dirty="0">
                    <a:solidFill>
                      <a:schemeClr val="accent6"/>
                    </a:solidFill>
                  </a:rPr>
                  <a:t>SAT</a:t>
                </a:r>
              </a:p>
              <a:p>
                <a:pPr marL="0" indent="0">
                  <a:buNone/>
                </a:pPr>
                <a:r>
                  <a:rPr lang="en-US" dirty="0"/>
                  <a:t>  Scalable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EDD02F-F946-48F6-0A08-3991BDE822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7862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DBC17-8C61-D701-A2BC-E96FB6EA6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2E343-D254-87E8-C101-1FF15B041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Anything scalable available already?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6E41B3-6106-D779-E54C-DFA6158148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Quantum Abstract Interpretation    [YP21]</a:t>
                </a:r>
              </a:p>
              <a:p>
                <a:pPr marL="0" indent="0">
                  <a:buNone/>
                </a:pPr>
                <a:r>
                  <a:rPr lang="en-US" dirty="0"/>
                  <a:t>    Tuple of  </a:t>
                </a:r>
                <a:r>
                  <a:rPr lang="en-US" b="1" dirty="0"/>
                  <a:t>local</a:t>
                </a:r>
                <a:r>
                  <a:rPr lang="en-US" dirty="0"/>
                  <a:t> projections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:r>
                  <a:rPr lang="en-US" dirty="0">
                    <a:solidFill>
                      <a:schemeClr val="accent5"/>
                    </a:solidFill>
                  </a:rPr>
                  <a:t>local</a:t>
                </a:r>
                <a:r>
                  <a:rPr lang="en-US" dirty="0"/>
                  <a:t>: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applies on a small number of qubits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:r>
                  <a:rPr lang="en-US" dirty="0">
                    <a:solidFill>
                      <a:schemeClr val="accent6"/>
                    </a:solidFill>
                  </a:rPr>
                  <a:t>projection</a:t>
                </a:r>
                <a:r>
                  <a:rPr lang="en-US" dirty="0"/>
                  <a:t>: satisfiability assertion, lies in that space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Quantum analogue of SAT instance</a:t>
                </a:r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:r>
                  <a:rPr lang="en-US" dirty="0">
                    <a:solidFill>
                      <a:schemeClr val="accent5"/>
                    </a:solidFill>
                  </a:rPr>
                  <a:t>3</a:t>
                </a:r>
                <a:r>
                  <a:rPr lang="en-US" dirty="0"/>
                  <a:t>-</a:t>
                </a:r>
                <a:r>
                  <a:rPr lang="en-US" dirty="0">
                    <a:solidFill>
                      <a:schemeClr val="accent6"/>
                    </a:solidFill>
                  </a:rPr>
                  <a:t>SAT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6"/>
                    </a:solidFill>
                  </a:rPr>
                  <a:t>  </a:t>
                </a:r>
                <a:r>
                  <a:rPr lang="en-US" dirty="0"/>
                  <a:t>Scalable,</a:t>
                </a:r>
                <a:r>
                  <a:rPr lang="en-US" dirty="0">
                    <a:solidFill>
                      <a:schemeClr val="accent6"/>
                    </a:solidFill>
                  </a:rPr>
                  <a:t>  </a:t>
                </a:r>
                <a:r>
                  <a:rPr lang="en-US" sz="3200" b="1" dirty="0"/>
                  <a:t>qualitative</a:t>
                </a:r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6E41B3-6106-D779-E54C-DFA6158148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3282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C3C4C-1C58-EA15-1BC0-F3DE0C223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or Scalable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4D4B9F-3530-7C05-8073-B5E0FC99E9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Quantitative</a:t>
                </a:r>
              </a:p>
              <a:p>
                <a:pPr marL="0" indent="0">
                  <a:buNone/>
                </a:pPr>
                <a:r>
                  <a:rPr lang="en-US" dirty="0"/>
                  <a:t>      {𝐴} C {𝐵}             Quantum Hoare Logic (QHL) [Ying 12] </a:t>
                </a:r>
              </a:p>
              <a:p>
                <a:pPr marL="0" indent="0">
                  <a:buNone/>
                </a:pPr>
                <a:r>
                  <a:rPr lang="en-US" dirty="0"/>
                  <a:t>      not scalable: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matrices for general observables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Scalable</a:t>
                </a:r>
              </a:p>
              <a:p>
                <a:pPr marL="0" indent="0">
                  <a:buNone/>
                </a:pPr>
                <a:r>
                  <a:rPr lang="en-US" dirty="0"/>
                  <a:t>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    Quantum Abstract Interpretation [YP21]</a:t>
                </a:r>
              </a:p>
              <a:p>
                <a:pPr marL="0" indent="0">
                  <a:buNone/>
                </a:pPr>
                <a:r>
                  <a:rPr lang="en-US" dirty="0"/>
                  <a:t>      not quantitative: for local projections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4D4B9F-3530-7C05-8073-B5E0FC99E9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5020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028F6-D3B3-647F-1B23-C160638C4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CD39F-DE92-AF86-06DB-218032D5C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and Scalable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4BF516-5E1D-2C74-312B-CC5AE580B1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223812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Quantitative </a:t>
                </a:r>
              </a:p>
              <a:p>
                <a:pPr marL="0" indent="0">
                  <a:buNone/>
                </a:pPr>
                <a:r>
                  <a:rPr lang="en-US" dirty="0"/>
                  <a:t>     {𝐴} C {𝐵} </a:t>
                </a:r>
              </a:p>
              <a:p>
                <a:pPr marL="0" indent="0">
                  <a:buNone/>
                </a:pPr>
                <a:r>
                  <a:rPr lang="en-US" dirty="0"/>
                  <a:t>    scalable: </a:t>
                </a:r>
              </a:p>
              <a:p>
                <a:pPr marL="0" indent="0">
                  <a:buNone/>
                </a:pPr>
                <a:r>
                  <a:rPr lang="en-US" dirty="0"/>
                  <a:t>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:=(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:=(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tuples of local observables</a:t>
                </a:r>
              </a:p>
              <a:p>
                <a:pPr marL="0" indent="0">
                  <a:buNone/>
                </a:pPr>
                <a:r>
                  <a:rPr lang="en-US" dirty="0"/>
                  <a:t>       </a:t>
                </a:r>
              </a:p>
              <a:p>
                <a:pPr marL="0" indent="0">
                  <a:buNone/>
                </a:pPr>
                <a:r>
                  <a:rPr lang="en-US" b="1" dirty="0"/>
                  <a:t>Meaning</a:t>
                </a:r>
                <a:r>
                  <a:rPr lang="en-US" dirty="0"/>
                  <a:t>: linear combination of local observables   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=∑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𝑛𝑜𝑡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=∑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𝑛𝑜𝑡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Tr(M_A</a:t>
                </a:r>
                <a:r>
                  <a:rPr lang="el-GR" b="1" dirty="0"/>
                  <a:t>ϱ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Tr(M_B[[C]](</a:t>
                </a:r>
                <a:r>
                  <a:rPr lang="el-GR" b="1" dirty="0"/>
                  <a:t>ϱ</a:t>
                </a:r>
                <a:r>
                  <a:rPr lang="en-US" b="1" dirty="0"/>
                  <a:t>)</a:t>
                </a:r>
                <a:r>
                  <a:rPr lang="en-US" dirty="0"/>
                  <a:t>), for all </a:t>
                </a:r>
                <a:r>
                  <a:rPr lang="el-GR" b="1" dirty="0"/>
                  <a:t>ϱ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4BF516-5E1D-2C74-312B-CC5AE580B1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223812" cy="4351338"/>
              </a:xfrm>
              <a:blipFill>
                <a:blip r:embed="rId2"/>
                <a:stretch>
                  <a:fillRect l="-1141" t="-3081" b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2855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50081-7C49-55B4-FBCB-A4C77E190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0E5CF-F1FC-803B-A3D3-F0F8EAF77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and Scalable: Good enough?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B830C-E65B-1CA3-E409-BD7446264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No!!!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the circuit, the output is  |00&gt;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previous logic formula can not </a:t>
            </a:r>
            <a:r>
              <a:rPr lang="en-US" b="1" dirty="0"/>
              <a:t>even</a:t>
            </a:r>
            <a:r>
              <a:rPr lang="en-US" dirty="0"/>
              <a:t> prove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7CEC75-F8EE-471E-2AE3-33849D7F0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367" y="1744690"/>
            <a:ext cx="4696066" cy="25528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CC1DEC-CA56-9263-A68A-9571D4318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517" y="4942606"/>
            <a:ext cx="5391924" cy="82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38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2BEE0-B966-934A-0A6D-002B8E23F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5CB7B-1746-5A8F-608E-150F97CEA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Good Enough?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4F0935-5D00-3598-51CD-85AEA20E78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813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Quantitative </a:t>
                </a:r>
              </a:p>
              <a:p>
                <a:pPr marL="0" indent="0">
                  <a:buNone/>
                </a:pPr>
                <a:r>
                  <a:rPr lang="en-US" dirty="0"/>
                  <a:t>     {𝐴} C {𝐵} </a:t>
                </a:r>
              </a:p>
              <a:p>
                <a:pPr marL="0" indent="0">
                  <a:buNone/>
                </a:pPr>
                <a:r>
                  <a:rPr lang="en-US" dirty="0"/>
                  <a:t>     scalable: tuple of local observables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…, </m:t>
                    </m:r>
                    <m:sSub>
                      <m:sSubPr>
                        <m:ctrlPr>
                          <a:rPr lang="en-US" b="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b="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linear combination of local observables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=∑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d>
                            <m:dPr>
                              <m:begChr m:val="{"/>
                              <m:endChr m:val="}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𝑛𝑜𝑡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 dirty="0" err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err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 dirty="0" err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=∑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d>
                            <m:dPr>
                              <m:begChr m:val="{"/>
                              <m:endChr m:val="}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𝑛𝑜𝑡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 dirty="0" err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err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 dirty="0" err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Tr(M_A</a:t>
                </a:r>
                <a:r>
                  <a:rPr lang="el-GR" b="1" dirty="0"/>
                  <a:t>ϱ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Tr(M_B[[C]](</a:t>
                </a:r>
                <a:r>
                  <a:rPr lang="el-GR" b="1" dirty="0"/>
                  <a:t>ϱ</a:t>
                </a:r>
                <a:r>
                  <a:rPr lang="en-US" b="1" dirty="0"/>
                  <a:t>)</a:t>
                </a:r>
                <a:r>
                  <a:rPr lang="en-US" dirty="0"/>
                  <a:t>), for </a:t>
                </a:r>
                <a:r>
                  <a:rPr lang="en-US" sz="3200" b="1" dirty="0">
                    <a:solidFill>
                      <a:schemeClr val="accent5"/>
                    </a:solidFill>
                  </a:rPr>
                  <a:t>all</a:t>
                </a:r>
                <a:r>
                  <a:rPr lang="en-US" dirty="0"/>
                  <a:t> </a:t>
                </a:r>
                <a:r>
                  <a:rPr lang="el-GR" b="1" dirty="0"/>
                  <a:t>ϱ</a:t>
                </a:r>
                <a:r>
                  <a:rPr lang="en-US" b="1" dirty="0"/>
                  <a:t>: </a:t>
                </a:r>
                <a:r>
                  <a:rPr lang="en-US" b="1" dirty="0">
                    <a:solidFill>
                      <a:srgbClr val="FF0000"/>
                    </a:solidFill>
                  </a:rPr>
                  <a:t>problematic</a:t>
                </a:r>
              </a:p>
              <a:p>
                <a:pPr marL="0" indent="0">
                  <a:buNone/>
                </a:pPr>
                <a:r>
                  <a:rPr lang="en-US" b="1" i="1" dirty="0"/>
                  <a:t>For quantum circuits, we typically care about a 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single</a:t>
                </a:r>
                <a:r>
                  <a:rPr lang="en-US" b="1" i="1" dirty="0"/>
                  <a:t> classical input, usually |000…000&gt;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4F0935-5D00-3598-51CD-85AEA20E78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81363"/>
              </a:xfrm>
              <a:blipFill>
                <a:blip r:embed="rId2"/>
                <a:stretch>
                  <a:fillRect l="-1217" t="-2166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1861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044A5-2857-54C3-9991-E37623A29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83E99-58A7-072E-B5BC-615F43A57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and Scalable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32FC77-5DC3-D190-CE5C-B6A9084479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9481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Quantitative </a:t>
                </a:r>
              </a:p>
              <a:p>
                <a:pPr marL="0" indent="0">
                  <a:buNone/>
                </a:pPr>
                <a:r>
                  <a:rPr lang="en-US" dirty="0"/>
                  <a:t>     {𝐴} C {𝐵} </a:t>
                </a:r>
              </a:p>
              <a:p>
                <a:pPr marL="0" indent="0">
                  <a:buNone/>
                </a:pPr>
                <a:r>
                  <a:rPr lang="en-US" dirty="0"/>
                  <a:t>     scalable: tuple of local observables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linear combination of local observables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=∑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d>
                            <m:dPr>
                              <m:begChr m:val="{"/>
                              <m:endChr m:val="}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𝑛𝑜𝑡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 dirty="0" err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err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 dirty="0" err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=∑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d>
                            <m:dPr>
                              <m:begChr m:val="{"/>
                              <m:endChr m:val="}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𝑛𝑜𝑡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 dirty="0" err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err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 dirty="0" err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Tr(M_A</a:t>
                </a:r>
                <a:r>
                  <a:rPr lang="el-GR" b="1" dirty="0"/>
                  <a:t>ϱ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Tr(M_B[[C]](</a:t>
                </a:r>
                <a:r>
                  <a:rPr lang="el-GR" b="1" dirty="0"/>
                  <a:t>ϱ</a:t>
                </a:r>
                <a:r>
                  <a:rPr lang="en-US" b="1" dirty="0"/>
                  <a:t>)</a:t>
                </a:r>
                <a:r>
                  <a:rPr lang="en-US" dirty="0"/>
                  <a:t>), for </a:t>
                </a:r>
                <a:r>
                  <a:rPr lang="en-US" sz="3200" b="1" dirty="0">
                    <a:solidFill>
                      <a:schemeClr val="accent5"/>
                    </a:solidFill>
                  </a:rPr>
                  <a:t>a specific set</a:t>
                </a:r>
                <a:r>
                  <a:rPr lang="en-US" sz="3200" b="1" dirty="0"/>
                  <a:t> of</a:t>
                </a:r>
                <a:r>
                  <a:rPr lang="en-US" dirty="0"/>
                  <a:t> </a:t>
                </a:r>
                <a:r>
                  <a:rPr lang="el-GR" b="1" dirty="0"/>
                  <a:t>ϱ</a:t>
                </a:r>
                <a:r>
                  <a:rPr lang="en-US" b="1" dirty="0"/>
                  <a:t> values</a:t>
                </a:r>
              </a:p>
              <a:p>
                <a:pPr marL="0" indent="0">
                  <a:buNone/>
                </a:pPr>
                <a:r>
                  <a:rPr lang="en-US" b="1" dirty="0"/>
                  <a:t>                              </a:t>
                </a:r>
                <a:r>
                  <a:rPr lang="en-US" sz="3200" b="1" dirty="0">
                    <a:solidFill>
                      <a:schemeClr val="accent5"/>
                    </a:solidFill>
                  </a:rPr>
                  <a:t>What constraints should we use?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32FC77-5DC3-D190-CE5C-B6A9084479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94810"/>
              </a:xfrm>
              <a:blipFill>
                <a:blip r:embed="rId2"/>
                <a:stretch>
                  <a:fillRect l="-1043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532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90EA8-4EF4-30E7-76E4-9A374C872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DCB9C-4384-D3A5-48CC-8EB18F3E9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and Scalable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4536EF-AE6B-40AB-F1E9-D171F1C8BD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950388" cy="479481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Quantitative </a:t>
                </a:r>
              </a:p>
              <a:p>
                <a:pPr marL="0" indent="0">
                  <a:buNone/>
                </a:pPr>
                <a:r>
                  <a:rPr lang="en-US" dirty="0"/>
                  <a:t>     {𝐴} C {𝐵} </a:t>
                </a:r>
              </a:p>
              <a:p>
                <a:pPr marL="0" indent="0">
                  <a:buNone/>
                </a:pPr>
                <a:r>
                  <a:rPr lang="en-US" dirty="0"/>
                  <a:t>     scalable: tuple of local observables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linear combination of local observables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=∑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d>
                            <m:dPr>
                              <m:begChr m:val="{"/>
                              <m:endChr m:val="}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𝑛𝑜𝑡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 dirty="0" err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err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 dirty="0" err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=∑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d>
                            <m:dPr>
                              <m:begChr m:val="{"/>
                              <m:endChr m:val="}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𝑛𝑜𝑡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 dirty="0" err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err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 dirty="0" err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Tr(M_A</a:t>
                </a:r>
                <a:r>
                  <a:rPr lang="el-GR" b="1" dirty="0"/>
                  <a:t>ϱ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Tr(M_B[[C]](</a:t>
                </a:r>
                <a:r>
                  <a:rPr lang="el-GR" b="1" dirty="0"/>
                  <a:t>ϱ</a:t>
                </a:r>
                <a:r>
                  <a:rPr lang="en-US" b="1" dirty="0"/>
                  <a:t>)</a:t>
                </a:r>
                <a:r>
                  <a:rPr lang="en-US" dirty="0"/>
                  <a:t>), for </a:t>
                </a:r>
                <a:r>
                  <a:rPr lang="en-US" b="1" dirty="0">
                    <a:solidFill>
                      <a:schemeClr val="accent5"/>
                    </a:solidFill>
                  </a:rPr>
                  <a:t>a specific set </a:t>
                </a:r>
                <a:r>
                  <a:rPr lang="en-US" b="1" dirty="0"/>
                  <a:t>of</a:t>
                </a:r>
                <a:r>
                  <a:rPr lang="en-US" dirty="0"/>
                  <a:t> </a:t>
                </a:r>
                <a:r>
                  <a:rPr lang="el-GR" b="1" dirty="0"/>
                  <a:t>ϱ</a:t>
                </a:r>
                <a:r>
                  <a:rPr lang="en-US" b="1" dirty="0"/>
                  <a:t> values </a:t>
                </a:r>
              </a:p>
              <a:p>
                <a:pPr marL="0" indent="0">
                  <a:buNone/>
                </a:pPr>
                <a:r>
                  <a:rPr lang="en-US" sz="3200" b="1" dirty="0">
                    <a:solidFill>
                      <a:schemeClr val="accent5"/>
                    </a:solidFill>
                  </a:rPr>
                  <a:t>                        Constraints are Local Projections </a:t>
                </a:r>
              </a:p>
              <a:p>
                <a:pPr marL="0" indent="0">
                  <a:buNone/>
                </a:pPr>
                <a:r>
                  <a:rPr lang="en-US" sz="3200" b="1" dirty="0">
                    <a:solidFill>
                      <a:schemeClr val="accent5"/>
                    </a:solidFill>
                  </a:rPr>
                  <a:t>                        Quantum </a:t>
                </a:r>
                <a:r>
                  <a:rPr lang="en-US" sz="3200" b="1">
                    <a:solidFill>
                      <a:schemeClr val="accent5"/>
                    </a:solidFill>
                  </a:rPr>
                  <a:t>Abstract Interpretation (QAI) </a:t>
                </a:r>
                <a:r>
                  <a:rPr lang="en-US" sz="3200" b="1" dirty="0"/>
                  <a:t>[YP21]</a:t>
                </a:r>
                <a:endParaRPr lang="en-US" sz="3200" b="1" dirty="0">
                  <a:solidFill>
                    <a:schemeClr val="accent5"/>
                  </a:solidFill>
                </a:endParaRPr>
              </a:p>
              <a:p>
                <a:pPr marL="0" indent="0">
                  <a:buNone/>
                </a:pPr>
                <a:r>
                  <a:rPr lang="en-US" sz="3200" b="1" dirty="0">
                    <a:solidFill>
                      <a:schemeClr val="accent5"/>
                    </a:solidFill>
                  </a:rPr>
                  <a:t>                  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4536EF-AE6B-40AB-F1E9-D171F1C8BD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950388" cy="4794810"/>
              </a:xfrm>
              <a:blipFill>
                <a:blip r:embed="rId2"/>
                <a:stretch>
                  <a:fillRect l="-1002" t="-2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2311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6DF60-BAE7-22F9-D831-45B29C871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Computational 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811AC-7B90-3AA4-0375-01AF1C4A0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Faster algorithms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sz="2400" dirty="0"/>
              <a:t>Shor’s factoring algorithm</a:t>
            </a:r>
          </a:p>
          <a:p>
            <a:pPr marL="0" indent="0">
              <a:buNone/>
            </a:pPr>
            <a:r>
              <a:rPr lang="en-US" sz="2400" dirty="0"/>
              <a:t>   Grover search algorithm</a:t>
            </a:r>
          </a:p>
          <a:p>
            <a:pPr marL="0" indent="0">
              <a:buNone/>
            </a:pPr>
            <a:r>
              <a:rPr lang="en-US" sz="2400" dirty="0"/>
              <a:t>   quantum simulation algorithm</a:t>
            </a:r>
          </a:p>
          <a:p>
            <a:endParaRPr lang="en-US" dirty="0"/>
          </a:p>
          <a:p>
            <a:r>
              <a:rPr lang="en-US" dirty="0"/>
              <a:t>Secure computation and communication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sz="2400" dirty="0"/>
              <a:t>Quantum key distribution</a:t>
            </a:r>
          </a:p>
          <a:p>
            <a:pPr marL="0" indent="0">
              <a:buNone/>
            </a:pPr>
            <a:r>
              <a:rPr lang="en-US" sz="2400" dirty="0"/>
              <a:t>   Quantum multipartite computation</a:t>
            </a:r>
          </a:p>
        </p:txBody>
      </p:sp>
    </p:spTree>
    <p:extLst>
      <p:ext uri="{BB962C8B-B14F-4D97-AF65-F5344CB8AC3E}">
        <p14:creationId xmlns:p14="http://schemas.microsoft.com/office/powerpoint/2010/main" val="2930973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3BE92-906E-6D7F-296A-A1E5AA57A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Formulas in our Logic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CE6752-6858-B932-5EF0-C49A95FA0C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05565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 {𝐴|P} C {𝐵|Q} : QHL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QAI</a:t>
                </a:r>
              </a:p>
              <a:p>
                <a:pPr marL="0" indent="0">
                  <a:buNone/>
                </a:pPr>
                <a:r>
                  <a:rPr lang="en-US" dirty="0"/>
                  <a:t>     for all </a:t>
                </a:r>
                <a:r>
                  <a:rPr lang="en-US" b="1" dirty="0"/>
                  <a:t>ϱ</a:t>
                </a:r>
                <a:r>
                  <a:rPr lang="en-US" dirty="0"/>
                  <a:t> that satisfies P, (</a:t>
                </a:r>
                <a:r>
                  <a:rPr lang="en-US" dirty="0" err="1"/>
                  <a:t>i</a:t>
                </a:r>
                <a:r>
                  <a:rPr lang="en-US" dirty="0"/>
                  <a:t>) Tr(</a:t>
                </a:r>
                <a:r>
                  <a:rPr lang="en-US" dirty="0" err="1"/>
                  <a:t>M_A</a:t>
                </a:r>
                <a:r>
                  <a:rPr lang="en-US" b="1" dirty="0" err="1"/>
                  <a:t>ϱ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Tr(M_B[[C]](</a:t>
                </a:r>
                <a:r>
                  <a:rPr lang="en-US" b="1" dirty="0"/>
                  <a:t>ϱ)</a:t>
                </a:r>
                <a:r>
                  <a:rPr lang="en-US" dirty="0"/>
                  <a:t>),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                    and (ii) the output [[C]](</a:t>
                </a:r>
                <a:r>
                  <a:rPr lang="en-US" b="1" dirty="0"/>
                  <a:t>ϱ)</a:t>
                </a:r>
                <a:r>
                  <a:rPr lang="en-US" dirty="0"/>
                  <a:t> satisfies Q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3"/>
                    </a:solidFill>
                  </a:rPr>
                  <a:t>Quantitative</a:t>
                </a:r>
              </a:p>
              <a:p>
                <a:pPr marL="0" indent="0">
                  <a:buNone/>
                </a:pPr>
                <a:r>
                  <a:rPr lang="en-US" dirty="0"/>
                  <a:t>       </a:t>
                </a:r>
                <a:r>
                  <a:rPr lang="en-US" dirty="0">
                    <a:solidFill>
                      <a:schemeClr val="accent5"/>
                    </a:solidFill>
                  </a:rPr>
                  <a:t>Scalable: A and B are linear combination of local observables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5"/>
                    </a:solidFill>
                  </a:rPr>
                  <a:t>       </a:t>
                </a:r>
                <a:r>
                  <a:rPr lang="en-US" dirty="0"/>
                  <a:t>Assume P and Q are given by QAI</a:t>
                </a:r>
              </a:p>
              <a:p>
                <a:pPr marL="0" indent="0">
                  <a:buNone/>
                </a:pPr>
                <a:r>
                  <a:rPr lang="en-US" dirty="0"/>
                  <a:t>A better formula for reasoning, i.e., given P, Q, and A, compute some B</a:t>
                </a:r>
              </a:p>
              <a:p>
                <a:pPr marL="0" indent="0">
                  <a:buNone/>
                </a:pPr>
                <a:r>
                  <a:rPr lang="en-US" dirty="0"/>
                  <a:t>      </a:t>
                </a:r>
                <a:r>
                  <a:rPr lang="en-US" sz="2400" dirty="0"/>
                  <a:t>P provides a shape constraint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/>
                  <a:t> provides a single-dimension restriction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CE6752-6858-B932-5EF0-C49A95FA0C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05565" cy="4351338"/>
              </a:xfrm>
              <a:blipFill>
                <a:blip r:embed="rId2"/>
                <a:stretch>
                  <a:fillRect l="-1118" t="-3501" r="-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3419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1FE69-26CA-AEE4-31FA-CF892783C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Rules for Circuits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FA6D99-F6F7-D3EC-7A5F-5F399277AC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1525" y="2173941"/>
            <a:ext cx="6914951" cy="316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25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18F7F-D6CF-8CE7-2D96-2EA5BB6A1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A6748-0C02-DEF2-6388-4BE26D2AB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GHZ Circuits with </a:t>
            </a:r>
            <a:r>
              <a:rPr lang="en-US" dirty="0" err="1"/>
              <a:t>Unitaries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5370FCDF-D7F6-8C09-8345-8B6579B602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Beyond standard reasoning</a:t>
                </a:r>
              </a:p>
              <a:p>
                <a:pPr marL="0" indent="0">
                  <a:buNone/>
                </a:pPr>
                <a:r>
                  <a:rPr lang="en-US" dirty="0"/>
                  <a:t>      arbitrary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…, </m:t>
                    </m:r>
                    <m:sSub>
                      <m:sSubPr>
                        <m:ctrlPr>
                          <a:rPr lang="en-US" b="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5370FCDF-D7F6-8C09-8345-8B6579B602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C7CD17F9-789C-2DF5-AB10-3EFC62209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774" y="1389761"/>
            <a:ext cx="660174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50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49259-78A0-0BE4-F754-89ADF4FCF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ack text with a white background&#10;&#10;AI-generated content may be incorrect.">
            <a:extLst>
              <a:ext uri="{FF2B5EF4-FFF2-40B4-BE49-F238E27FC236}">
                <a16:creationId xmlns:a16="http://schemas.microsoft.com/office/drawing/2014/main" id="{A9AD0FBB-40AA-318C-BFED-3C6F4A2B1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311" y="4176377"/>
            <a:ext cx="4467849" cy="7716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C133A9-36DA-E767-B7D4-6F1A80F17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GHZ Circuits with </a:t>
            </a:r>
            <a:r>
              <a:rPr lang="en-US" dirty="0" err="1"/>
              <a:t>Unitaries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A29F4F77-2E32-F524-C94C-126D9EACD6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Beyond standard reasoning</a:t>
                </a:r>
              </a:p>
              <a:p>
                <a:pPr marL="0" indent="0">
                  <a:buNone/>
                </a:pPr>
                <a:r>
                  <a:rPr lang="en-US" dirty="0"/>
                  <a:t>      arbitrary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Simulating standard Clifford</a:t>
                </a:r>
              </a:p>
              <a:p>
                <a:pPr marL="0" indent="0">
                  <a:buNone/>
                </a:pPr>
                <a:r>
                  <a:rPr lang="en-US" dirty="0"/>
                  <a:t>   circuits to obtain the full </a:t>
                </a:r>
              </a:p>
              <a:p>
                <a:pPr marL="0" indent="0">
                  <a:buNone/>
                </a:pPr>
                <a:r>
                  <a:rPr lang="en-US" dirty="0"/>
                  <a:t>   output state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  requires exponential time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A29F4F77-2E32-F524-C94C-126D9EACD6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2A930FB1-FDEF-19C7-FD22-5D7165434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4774" y="1389761"/>
            <a:ext cx="660174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0AE16-ABE5-6FB8-CE40-E4E375ADD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41AB18F2-D085-1753-95AE-7F28963E7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774" y="1389761"/>
            <a:ext cx="6601742" cy="43513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E05FC0-C87C-4586-2942-4C0388495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306" y="3952208"/>
            <a:ext cx="4823277" cy="8250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CE10E8-EB30-544C-B004-D0351D022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GHZ Circuits with </a:t>
            </a:r>
            <a:r>
              <a:rPr lang="en-US" dirty="0" err="1"/>
              <a:t>Unitaries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B60B78B2-7D4B-BCE0-3A78-3509F8EF4F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7140" y="1646335"/>
                <a:ext cx="10515600" cy="487549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Beyond standard reasoning</a:t>
                </a:r>
              </a:p>
              <a:p>
                <a:pPr marL="0" indent="0">
                  <a:buNone/>
                </a:pPr>
                <a:r>
                  <a:rPr lang="en-US" dirty="0"/>
                  <a:t>      arbitrary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Our logical system leads to</a:t>
                </a:r>
              </a:p>
              <a:p>
                <a:pPr marL="0" indent="0">
                  <a:buNone/>
                </a:pPr>
                <a:r>
                  <a:rPr lang="en-US" dirty="0"/>
                  <a:t>    the following formula for</a:t>
                </a:r>
              </a:p>
              <a:p>
                <a:pPr marL="0" indent="0">
                  <a:buNone/>
                </a:pPr>
                <a:r>
                  <a:rPr lang="en-US" dirty="0"/>
                  <a:t>    the output: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where the proof is small</a:t>
                </a:r>
              </a:p>
              <a:p>
                <a:r>
                  <a:rPr lang="en-US" dirty="0"/>
                  <a:t>This circuit is a generalized</a:t>
                </a:r>
              </a:p>
              <a:p>
                <a:pPr marL="0" indent="0">
                  <a:buNone/>
                </a:pPr>
                <a:r>
                  <a:rPr lang="en-US" dirty="0"/>
                  <a:t>   GHZ circuit; these are orthogonal: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B60B78B2-7D4B-BCE0-3A78-3509F8EF4F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7140" y="1646335"/>
                <a:ext cx="10515600" cy="4875493"/>
              </a:xfrm>
              <a:blipFill>
                <a:blip r:embed="rId4"/>
                <a:stretch>
                  <a:fillRect l="-1043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A3A0AB9-2EA6-2D1A-9A3F-69D57B2150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306" y="6300971"/>
            <a:ext cx="3601886" cy="38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12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A5FFE-B481-A4F3-E3A7-0794EB912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E1EB9-BF98-B51B-375C-A3C9CFECB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Quantum Phase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BC6F292-6D5A-6198-8ABC-C85155F57E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996517"/>
              </a:xfrm>
            </p:spPr>
            <p:txBody>
              <a:bodyPr>
                <a:normAutofit fontScale="92500" lnSpcReduction="10000"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</a:p>
              <a:p>
                <a:r>
                  <a:rPr lang="en-US" sz="2000" dirty="0"/>
                  <a:t>The circuit consists of the control </a:t>
                </a:r>
                <a:r>
                  <a:rPr lang="en-US" sz="2000" dirty="0" err="1"/>
                  <a:t>unitaries</a:t>
                </a:r>
                <a:r>
                  <a:rPr lang="en-US" sz="2000" dirty="0"/>
                  <a:t>, and the inverse of quantum Fourier transform, computes an estimation of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i.e</a:t>
                </a:r>
                <a:r>
                  <a:rPr lang="en-US" sz="2000" dirty="0"/>
                  <a:t>, output an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-bit to approximate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sz="2000" i="1" dirty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000" dirty="0"/>
                  <a:t>.   </a:t>
                </a:r>
              </a:p>
              <a:p>
                <a:r>
                  <a:rPr lang="en-US" sz="2000" dirty="0"/>
                  <a:t>In an ideal world, the algorithm outputs the best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-bit approximation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sz="2000" i="1" dirty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with probability at least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4/</m:t>
                    </m:r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BC6F292-6D5A-6198-8ABC-C85155F57E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996517"/>
              </a:xfrm>
              <a:blipFill>
                <a:blip r:embed="rId2"/>
                <a:stretch>
                  <a:fillRect l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A6D29C91-1A5F-A18B-9C52-CA9A73924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990" y="1349188"/>
            <a:ext cx="8708476" cy="390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65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97AC8-1E00-5D5B-1605-C00A52B92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F9E4F-5674-D98E-C873-0575F34B4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Quantum Phase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B2D55397-BDD5-D33E-3899-4D3BE49D8A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996517"/>
              </a:xfrm>
            </p:spPr>
            <p:txBody>
              <a:bodyPr>
                <a:normAutofit fontScale="92500" lnSpcReduction="10000"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</a:p>
              <a:p>
                <a:r>
                  <a:rPr lang="en-US" sz="2000" dirty="0"/>
                  <a:t>In an ideal world, the algorithm outputs the best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-bit approximation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sz="2000" i="1" dirty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with probability at least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4/</m:t>
                    </m:r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We prove that the algorithm outputs the optimal low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-bit approximation with probability at least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,</a:t>
                </a:r>
                <a:r>
                  <a:rPr lang="ar-AE" sz="2000" dirty="0"/>
                  <a:t> </a:t>
                </a:r>
                <a:r>
                  <a:rPr lang="en-US" sz="2000" dirty="0"/>
                  <a:t>using a short proof.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B2D55397-BDD5-D33E-3899-4D3BE49D8A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996517"/>
              </a:xfrm>
              <a:blipFill>
                <a:blip r:embed="rId2"/>
                <a:stretch>
                  <a:fillRect l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E97D279E-10FA-0900-9B94-5F017B65D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990" y="1349188"/>
            <a:ext cx="8708476" cy="390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23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520D7-D3E0-57BB-5D4F-C08AC27C7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AA30C-A4B2-7A73-B037-C6DEB8458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Quantum Phase Estimation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721893B-DFD3-ED4C-F497-2C01DA47B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84185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200" dirty="0"/>
              <a:t> Our proof divides the  circuits into three parts  C1: the control </a:t>
            </a:r>
            <a:r>
              <a:rPr lang="en-US" sz="2200" dirty="0" err="1"/>
              <a:t>unitaries</a:t>
            </a:r>
            <a:r>
              <a:rPr lang="en-US" sz="2200" dirty="0"/>
              <a:t>       </a:t>
            </a:r>
          </a:p>
          <a:p>
            <a:pPr marL="0" indent="0">
              <a:buNone/>
            </a:pPr>
            <a:r>
              <a:rPr lang="en-US" sz="2200" dirty="0"/>
              <a:t>                                                                                                      S: SWAPs in QFT inverse  </a:t>
            </a:r>
          </a:p>
          <a:p>
            <a:pPr marL="0" indent="0">
              <a:buNone/>
            </a:pPr>
            <a:r>
              <a:rPr lang="en-US" sz="2200" dirty="0"/>
              <a:t>                                                                                                      C2: QFT-inverse except S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53C61BB7-EBC2-ED2A-4E5E-E28821643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319" y="1559859"/>
            <a:ext cx="8708476" cy="390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61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880F4-3A7B-3546-51EB-6C5FA6C68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EBC3D-6278-CF19-E3AA-B1CC4D255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Quantum Phase Estimation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4956D0-3BEB-F1D6-BCB2-9DB8ED992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                 </a:t>
            </a:r>
            <a:r>
              <a:rPr lang="en-US" sz="2000" dirty="0"/>
              <a:t>C2: QFT-inverse except S</a:t>
            </a:r>
            <a:endParaRPr lang="en-US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670CA20-2F50-C8DA-423B-95CEA6D15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319" y="1559859"/>
            <a:ext cx="8708476" cy="3905292"/>
          </a:xfrm>
          <a:prstGeom prst="rect">
            <a:avLst/>
          </a:prstGeom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F739EDDD-9E80-07BD-FF9F-77870CCF6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464" y="5804927"/>
            <a:ext cx="4486516" cy="5434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9DCA43-5E12-108E-5AA5-97894D096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003" y="6348364"/>
            <a:ext cx="5232797" cy="33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245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58BAA-4A05-C763-82B5-2D9898E09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A0759-E4E0-6C1A-F2C6-A97904A71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Quantum Phase Estimation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8C562C-2EFF-E3C6-5621-5B617AD2E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50388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                 </a:t>
            </a:r>
            <a:r>
              <a:rPr lang="en-US" sz="2000" dirty="0"/>
              <a:t>S: SWAPs—change domain-qubits</a:t>
            </a:r>
            <a:endParaRPr lang="en-US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2EDC266B-0070-0E9C-B2C0-07802BF56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319" y="1559859"/>
            <a:ext cx="8708476" cy="39052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C1C6DE-4862-08B6-958E-5C450D09F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964" y="5777753"/>
            <a:ext cx="2293550" cy="4894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DB60C3-6956-C303-0D77-F34CAA3E45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5261" y="5867400"/>
            <a:ext cx="3266058" cy="39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34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C6438-4267-827C-53F1-6FE2F6F86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Computation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98BB2-A2F2-19D0-7A09-74BA565AA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Quantum Circuit Model—most widely studied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Quantum Turing Machine</a:t>
            </a:r>
          </a:p>
          <a:p>
            <a:endParaRPr lang="en-US" dirty="0"/>
          </a:p>
          <a:p>
            <a:r>
              <a:rPr lang="en-US" dirty="0"/>
              <a:t>One-way quantum computation</a:t>
            </a:r>
          </a:p>
          <a:p>
            <a:endParaRPr lang="en-US" b="1" dirty="0"/>
          </a:p>
          <a:p>
            <a:r>
              <a:rPr lang="en-US" dirty="0"/>
              <a:t>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0905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8879B-67C5-1ED4-E2D7-74337035F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2C6C0-0287-B4FD-3D13-2BF9E6870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Quantum Phase Estimation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A8D772-D32F-8F5F-60C0-C992E3F71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                 </a:t>
            </a:r>
            <a:r>
              <a:rPr lang="en-US" sz="2000" dirty="0"/>
              <a:t>C1 before QFT: the control </a:t>
            </a:r>
            <a:r>
              <a:rPr lang="en-US" sz="2000" dirty="0" err="1"/>
              <a:t>unitaries</a:t>
            </a:r>
            <a:r>
              <a:rPr lang="en-US" sz="2000" dirty="0"/>
              <a:t>—next page</a:t>
            </a:r>
            <a:endParaRPr lang="en-US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C2D99A9B-B8FC-E0C9-64EF-088CB83C3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319" y="1559859"/>
            <a:ext cx="8708476" cy="390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424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FA855-7D7F-7A2F-1B9A-5DBF92C6C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Reasoning about each Subcircuit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FFC7A4-336E-2DFA-5F35-B3E943E10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481" y="1948944"/>
            <a:ext cx="9335663" cy="28964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3CCE66D-CFC3-F7AC-6ACC-97AD15805B2B}"/>
                  </a:ext>
                </a:extLst>
              </p:cNvPr>
              <p:cNvSpPr txBox="1"/>
              <p:nvPr/>
            </p:nvSpPr>
            <p:spPr>
              <a:xfrm>
                <a:off x="1528480" y="5169783"/>
                <a:ext cx="9968755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 rest: Seq Rule and the Con Rule</a:t>
                </a:r>
                <a:r>
                  <a:rPr lang="en-US" sz="2400" dirty="0">
                    <a:sym typeface="Wingdings" panose="05000000000000000000" pitchFamily="2" charset="2"/>
                  </a:rPr>
                  <a:t> optimal low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𝑘</m:t>
                    </m:r>
                  </m:oMath>
                </a14:m>
                <a:r>
                  <a:rPr lang="en-US" sz="2400" dirty="0">
                    <a:sym typeface="Wingdings" panose="05000000000000000000" pitchFamily="2" charset="2"/>
                  </a:rPr>
                  <a:t>-bit approximation with success probability at least 0.40</a:t>
                </a:r>
              </a:p>
              <a:p>
                <a:endParaRPr lang="en-US" sz="2400" dirty="0">
                  <a:sym typeface="Wingdings" panose="05000000000000000000" pitchFamily="2" charset="2"/>
                </a:endParaRPr>
              </a:p>
              <a:p>
                <a:r>
                  <a:rPr lang="en-US" sz="2400" dirty="0">
                    <a:sym typeface="Wingdings" panose="05000000000000000000" pitchFamily="2" charset="2"/>
                  </a:rPr>
                  <a:t>We use small domains; only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𝑘</m:t>
                    </m:r>
                  </m:oMath>
                </a14:m>
                <a:r>
                  <a:rPr lang="en-US" sz="2400" dirty="0">
                    <a:sym typeface="Wingdings" panose="05000000000000000000" pitchFamily="2" charset="2"/>
                  </a:rPr>
                  <a:t>-qubit systems are involved</a:t>
                </a:r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3CCE66D-CFC3-F7AC-6ACC-97AD15805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480" y="5169783"/>
                <a:ext cx="9968755" cy="1569660"/>
              </a:xfrm>
              <a:prstGeom prst="rect">
                <a:avLst/>
              </a:prstGeom>
              <a:blipFill>
                <a:blip r:embed="rId3"/>
                <a:stretch>
                  <a:fillRect l="-979" t="-3488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53992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97574-7906-D699-BBC6-A8EFC41E3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9342"/>
            <a:ext cx="10515600" cy="13568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</a:t>
            </a:r>
            <a:r>
              <a:rPr lang="en-US" sz="6600" dirty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008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76B91-10F3-4A1D-DA7A-5DC73AFAD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Focus on the Circuit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CE1ABA-207B-CB12-A330-B8EB2B6A7B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6849035" cy="4351338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Qubits</a:t>
                </a:r>
                <a:r>
                  <a:rPr lang="en-US" dirty="0"/>
                  <a:t> – Basic unit of quantum information, can be in a superposition: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a|0&gt;+b|1&gt;</a:t>
                </a:r>
              </a:p>
              <a:p>
                <a:pPr marL="0" indent="0">
                  <a:buNone/>
                </a:pPr>
                <a:r>
                  <a:rPr lang="en-US" dirty="0"/>
                  <a:t>N-qubit—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-dimensional complex vectors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/>
                  <a:t>Quantum Gates</a:t>
                </a:r>
                <a:r>
                  <a:rPr lang="en-US" dirty="0"/>
                  <a:t> – Unitary operations acting on qubits:</a:t>
                </a:r>
              </a:p>
              <a:p>
                <a:pPr marL="0" indent="0">
                  <a:buNone/>
                </a:pPr>
                <a:r>
                  <a:rPr lang="en-US" dirty="0"/>
                  <a:t>        We can focus on two-qubit </a:t>
                </a:r>
                <a:r>
                  <a:rPr lang="en-US" dirty="0" err="1"/>
                  <a:t>unitaries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Operations are </a:t>
                </a:r>
                <a:r>
                  <a:rPr lang="en-US" b="1" dirty="0"/>
                  <a:t>local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CE1ABA-207B-CB12-A330-B8EB2B6A7B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6849035" cy="4351338"/>
              </a:xfrm>
              <a:blipFill>
                <a:blip r:embed="rId2"/>
                <a:stretch>
                  <a:fillRect l="-1779" t="-2381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87DBBB5-769F-91AF-F798-0BE463308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222" y="1825625"/>
            <a:ext cx="3606438" cy="406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94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4715E-59BA-A787-65A7-7FCCDB498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Verification: Understand Quantum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070C1-EFCC-20C8-FDA5-AC0FE1A62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Hard to simulate on a classical computer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sz="2400" dirty="0"/>
              <a:t>- quantum computing has an advantage: If </a:t>
            </a:r>
            <a:r>
              <a:rPr lang="en-US" sz="2400" dirty="0" err="1"/>
              <a:t>simulatable</a:t>
            </a:r>
            <a:r>
              <a:rPr lang="en-US" sz="2400" dirty="0"/>
              <a:t>, then no advantage</a:t>
            </a:r>
          </a:p>
          <a:p>
            <a:endParaRPr lang="en-US" dirty="0"/>
          </a:p>
          <a:p>
            <a:r>
              <a:rPr lang="en-US" b="1" dirty="0"/>
              <a:t>Verification using classical computer is nontrivial</a:t>
            </a:r>
          </a:p>
          <a:p>
            <a:endParaRPr lang="en-US" dirty="0"/>
          </a:p>
          <a:p>
            <a:r>
              <a:rPr lang="en-US" dirty="0"/>
              <a:t>Necessity of Verification: 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sz="2400" dirty="0"/>
              <a:t>for quantum software correctness and new algorithm design</a:t>
            </a:r>
          </a:p>
          <a:p>
            <a:pPr marL="0" indent="0">
              <a:buNone/>
            </a:pPr>
            <a:r>
              <a:rPr lang="en-US" dirty="0"/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2781795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1D324-F28D-4A6D-AC7C-D2FDD3ACE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miss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4C3F3-77DB-4F51-4B34-3A756751A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mean by “verification”?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sz="2400" dirty="0"/>
              <a:t>to say something about the output state, denoted by </a:t>
            </a:r>
            <a:r>
              <a:rPr lang="el-GR" sz="2400" b="1" dirty="0"/>
              <a:t>ϱ</a:t>
            </a:r>
            <a:endParaRPr lang="en-US" sz="2400" dirty="0"/>
          </a:p>
          <a:p>
            <a:r>
              <a:rPr lang="en-US" dirty="0"/>
              <a:t>What are the objects we need to verify?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991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DDC4A-A221-D4C6-C38C-4A76BE95D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1ABE7-A921-2006-A6F5-764752C30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miss here?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23DAFC-0C58-6ADD-0132-91DA76BE96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do we mean by “verification”?</a:t>
                </a:r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  <a:r>
                  <a:rPr lang="en-US" sz="2400" dirty="0"/>
                  <a:t>to say something about the output state, denoted by </a:t>
                </a:r>
                <a:r>
                  <a:rPr lang="el-GR" sz="2400" b="1" dirty="0"/>
                  <a:t>ϱ</a:t>
                </a:r>
                <a:endParaRPr lang="en-US" dirty="0"/>
              </a:p>
              <a:p>
                <a:r>
                  <a:rPr lang="en-US" dirty="0"/>
                  <a:t>What are the objects we need to verify?</a:t>
                </a:r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  <a:r>
                  <a:rPr lang="en-US" sz="2400" dirty="0"/>
                  <a:t>Tr(A</a:t>
                </a:r>
                <a:r>
                  <a:rPr lang="el-GR" sz="2400" b="1" dirty="0"/>
                  <a:t>ϱ</a:t>
                </a:r>
                <a:r>
                  <a:rPr lang="en-US" sz="2400" dirty="0"/>
                  <a:t>)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                           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the probability that the output satisfies “property” A   [DP06] and [Ying 12]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23DAFC-0C58-6ADD-0132-91DA76BE96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8248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47AB6-C95D-37C4-4373-B733F2960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A3D46-246B-846B-0448-A294D6C63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miss here?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4789DC-366D-A395-D975-3B69D4036D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do we mean by “verification”?</a:t>
                </a:r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  <a:r>
                  <a:rPr lang="en-US" sz="2400" dirty="0"/>
                  <a:t>to say something about the output state, denoted by </a:t>
                </a:r>
                <a:r>
                  <a:rPr lang="el-GR" sz="2400" b="1" dirty="0"/>
                  <a:t>ϱ</a:t>
                </a:r>
                <a:endParaRPr lang="en-US" dirty="0"/>
              </a:p>
              <a:p>
                <a:r>
                  <a:rPr lang="en-US" dirty="0"/>
                  <a:t>What are the objects we need to verify?</a:t>
                </a:r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  <a:r>
                  <a:rPr lang="en-US" sz="2400" dirty="0"/>
                  <a:t>Tr(A</a:t>
                </a:r>
                <a:r>
                  <a:rPr lang="el-GR" sz="2400" b="1" dirty="0"/>
                  <a:t>ϱ</a:t>
                </a:r>
                <a:r>
                  <a:rPr lang="en-US" sz="2400" dirty="0"/>
                  <a:t>) for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the probability that the output satisfies “property” A   by [DP06] </a:t>
                </a:r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  <a:r>
                  <a:rPr lang="en-US" sz="2400" dirty="0"/>
                  <a:t>[Ying 12] provides a complete logic system for triple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            {𝐴} C {𝐵}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Tr(A</a:t>
                </a:r>
                <a:r>
                  <a:rPr lang="el-GR" sz="2400" b="1" dirty="0"/>
                  <a:t>ϱ</a:t>
                </a:r>
                <a:r>
                  <a:rPr lang="en-US" sz="2400" dirty="0"/>
                  <a:t>)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/>
                  <a:t> Tr(B[[C]](</a:t>
                </a:r>
                <a:r>
                  <a:rPr lang="el-GR" sz="2400" b="1" dirty="0"/>
                  <a:t>ϱ</a:t>
                </a:r>
                <a:r>
                  <a:rPr lang="en-US" sz="2400" b="1" dirty="0"/>
                  <a:t>)</a:t>
                </a:r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             [[C]](</a:t>
                </a:r>
                <a:r>
                  <a:rPr lang="el-GR" sz="2400" dirty="0"/>
                  <a:t>ϱ</a:t>
                </a:r>
                <a:r>
                  <a:rPr lang="en-US" sz="2400" dirty="0"/>
                  <a:t>) is the output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4789DC-366D-A395-D975-3B69D4036D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hand making a gesture&#10;&#10;AI-generated content may be incorrect.">
            <a:extLst>
              <a:ext uri="{FF2B5EF4-FFF2-40B4-BE49-F238E27FC236}">
                <a16:creationId xmlns:a16="http://schemas.microsoft.com/office/drawing/2014/main" id="{377AF2ED-E278-353D-D7A8-3D26F2B9E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729" y="4798546"/>
            <a:ext cx="1694329" cy="169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91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8B72F-660B-839D-6034-BD1ED3738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66912-ED30-7A9C-7E3C-9357B850E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miss here?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049A56-DE24-10D1-101B-F65F6A51DE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do we mean by “verification”?</a:t>
                </a:r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  <a:r>
                  <a:rPr lang="en-US" sz="2400" dirty="0"/>
                  <a:t>to say something about the output state, denoted by </a:t>
                </a:r>
                <a:r>
                  <a:rPr lang="el-GR" sz="2400" b="1" dirty="0"/>
                  <a:t>ϱ</a:t>
                </a:r>
                <a:endParaRPr lang="en-US" dirty="0"/>
              </a:p>
              <a:p>
                <a:r>
                  <a:rPr lang="en-US" dirty="0"/>
                  <a:t>What are the objects we need to verify?</a:t>
                </a:r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  <a:r>
                  <a:rPr lang="en-US" sz="2400" dirty="0"/>
                  <a:t>Tr(A</a:t>
                </a:r>
                <a:r>
                  <a:rPr lang="el-GR" sz="2400" b="1" dirty="0"/>
                  <a:t>ϱ</a:t>
                </a:r>
                <a:r>
                  <a:rPr lang="en-US" sz="2400" dirty="0"/>
                  <a:t>) for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the probability that the output satisfies “property” A   by [DP06] </a:t>
                </a:r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  <a:r>
                  <a:rPr lang="en-US" sz="2400" dirty="0"/>
                  <a:t>[Ying 12] provides a complete logic system for triple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            {𝐴} C {𝐵}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Tr(A</a:t>
                </a:r>
                <a:r>
                  <a:rPr lang="el-GR" sz="2400" b="1" dirty="0"/>
                  <a:t>ϱ</a:t>
                </a:r>
                <a:r>
                  <a:rPr lang="en-US" sz="2400" dirty="0"/>
                  <a:t>)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/>
                  <a:t> Tr(B[[C]](</a:t>
                </a:r>
                <a:r>
                  <a:rPr lang="el-GR" sz="2400" b="1" dirty="0"/>
                  <a:t>ϱ</a:t>
                </a:r>
                <a:r>
                  <a:rPr lang="en-US" sz="2400" b="1" dirty="0"/>
                  <a:t>)</a:t>
                </a:r>
                <a:r>
                  <a:rPr lang="en-US" sz="2400" dirty="0"/>
                  <a:t>) for all </a:t>
                </a:r>
                <a:r>
                  <a:rPr lang="el-GR" sz="2400" b="1" dirty="0"/>
                  <a:t>ϱ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Scalability!!!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049A56-DE24-10D1-101B-F65F6A51DE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erson wearing glasses and a black shirt&#10;&#10;AI-generated content may be incorrect.">
            <a:extLst>
              <a:ext uri="{FF2B5EF4-FFF2-40B4-BE49-F238E27FC236}">
                <a16:creationId xmlns:a16="http://schemas.microsoft.com/office/drawing/2014/main" id="{57D3818D-7EEB-CF34-DDAD-3A17280B1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766" y="4672759"/>
            <a:ext cx="2523565" cy="141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1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3722</TotalTime>
  <Words>1626</Words>
  <Application>Microsoft Office PowerPoint</Application>
  <PresentationFormat>Widescreen</PresentationFormat>
  <Paragraphs>257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Aptos</vt:lpstr>
      <vt:lpstr>Aptos Display</vt:lpstr>
      <vt:lpstr>Arial</vt:lpstr>
      <vt:lpstr>Cambria Math</vt:lpstr>
      <vt:lpstr>Wingdings</vt:lpstr>
      <vt:lpstr>Office Theme</vt:lpstr>
      <vt:lpstr>Scalable Quantitative Reasoning about Quantum Circuits</vt:lpstr>
      <vt:lpstr>Quantum Computational Advantage</vt:lpstr>
      <vt:lpstr>Quantum Computation Models</vt:lpstr>
      <vt:lpstr>We Focus on the Circuit Model</vt:lpstr>
      <vt:lpstr>Verification: Understand Quantum Algorithms</vt:lpstr>
      <vt:lpstr>What do we miss here?</vt:lpstr>
      <vt:lpstr>What do we miss here?</vt:lpstr>
      <vt:lpstr>What do we miss here?</vt:lpstr>
      <vt:lpstr>What do we miss here?</vt:lpstr>
      <vt:lpstr>What do we miss here?</vt:lpstr>
      <vt:lpstr>We miss something here!</vt:lpstr>
      <vt:lpstr>Anything scalable available already?</vt:lpstr>
      <vt:lpstr>Anything scalable available already?</vt:lpstr>
      <vt:lpstr>Quantitative or Scalable</vt:lpstr>
      <vt:lpstr>Quantitative and Scalable</vt:lpstr>
      <vt:lpstr>Quantitative and Scalable: Good enough?</vt:lpstr>
      <vt:lpstr>Why Not Good Enough?</vt:lpstr>
      <vt:lpstr>Quantitative and Scalable</vt:lpstr>
      <vt:lpstr>Quantitative and Scalable</vt:lpstr>
      <vt:lpstr>The Formulas in our Logic</vt:lpstr>
      <vt:lpstr>Inference Rules for Circuits</vt:lpstr>
      <vt:lpstr>Example: GHZ Circuits with Unitaries</vt:lpstr>
      <vt:lpstr>Example: GHZ Circuits with Unitaries</vt:lpstr>
      <vt:lpstr>Example: GHZ Circuits with Unitaries</vt:lpstr>
      <vt:lpstr>Example 2: Quantum Phase Estimation</vt:lpstr>
      <vt:lpstr>Example 2: Quantum Phase Estimation</vt:lpstr>
      <vt:lpstr>Example 2: Quantum Phase Estimation</vt:lpstr>
      <vt:lpstr>Example 2: Quantum Phase Estimation</vt:lpstr>
      <vt:lpstr>Example 2: Quantum Phase Estimation</vt:lpstr>
      <vt:lpstr>Example 2: Quantum Phase Estimation</vt:lpstr>
      <vt:lpstr>Reasoning about each Subcircuit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Nengkun Yu</dc:creator>
  <cp:lastModifiedBy>reps</cp:lastModifiedBy>
  <cp:revision>45</cp:revision>
  <dcterms:created xsi:type="dcterms:W3CDTF">2025-11-29T21:34:22Z</dcterms:created>
  <dcterms:modified xsi:type="dcterms:W3CDTF">2025-12-12T19:51:31Z</dcterms:modified>
</cp:coreProperties>
</file>