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4" r:id="rId1"/>
  </p:sldMasterIdLst>
  <p:notesMasterIdLst>
    <p:notesMasterId r:id="rId86"/>
  </p:notesMasterIdLst>
  <p:sldIdLst>
    <p:sldId id="330" r:id="rId2"/>
    <p:sldId id="280" r:id="rId3"/>
    <p:sldId id="281" r:id="rId4"/>
    <p:sldId id="276" r:id="rId5"/>
    <p:sldId id="277" r:id="rId6"/>
    <p:sldId id="278" r:id="rId7"/>
    <p:sldId id="282" r:id="rId8"/>
    <p:sldId id="279" r:id="rId9"/>
    <p:sldId id="334" r:id="rId10"/>
    <p:sldId id="292" r:id="rId11"/>
    <p:sldId id="266" r:id="rId12"/>
    <p:sldId id="283" r:id="rId13"/>
    <p:sldId id="273" r:id="rId14"/>
    <p:sldId id="336" r:id="rId15"/>
    <p:sldId id="284" r:id="rId16"/>
    <p:sldId id="267" r:id="rId17"/>
    <p:sldId id="272" r:id="rId18"/>
    <p:sldId id="288" r:id="rId19"/>
    <p:sldId id="290" r:id="rId20"/>
    <p:sldId id="362" r:id="rId21"/>
    <p:sldId id="359" r:id="rId22"/>
    <p:sldId id="363" r:id="rId23"/>
    <p:sldId id="360" r:id="rId24"/>
    <p:sldId id="361" r:id="rId25"/>
    <p:sldId id="364" r:id="rId26"/>
    <p:sldId id="340" r:id="rId27"/>
    <p:sldId id="365" r:id="rId28"/>
    <p:sldId id="366" r:id="rId29"/>
    <p:sldId id="344" r:id="rId30"/>
    <p:sldId id="346" r:id="rId31"/>
    <p:sldId id="347" r:id="rId32"/>
    <p:sldId id="348" r:id="rId33"/>
    <p:sldId id="367" r:id="rId34"/>
    <p:sldId id="350" r:id="rId35"/>
    <p:sldId id="271" r:id="rId36"/>
    <p:sldId id="287" r:id="rId37"/>
    <p:sldId id="328" r:id="rId38"/>
    <p:sldId id="286" r:id="rId39"/>
    <p:sldId id="337" r:id="rId40"/>
    <p:sldId id="331" r:id="rId41"/>
    <p:sldId id="332" r:id="rId42"/>
    <p:sldId id="298" r:id="rId43"/>
    <p:sldId id="295" r:id="rId44"/>
    <p:sldId id="296" r:id="rId45"/>
    <p:sldId id="297" r:id="rId46"/>
    <p:sldId id="299" r:id="rId47"/>
    <p:sldId id="368" r:id="rId48"/>
    <p:sldId id="355" r:id="rId49"/>
    <p:sldId id="301" r:id="rId50"/>
    <p:sldId id="302" r:id="rId51"/>
    <p:sldId id="333" r:id="rId52"/>
    <p:sldId id="335" r:id="rId53"/>
    <p:sldId id="304" r:id="rId54"/>
    <p:sldId id="303" r:id="rId55"/>
    <p:sldId id="305" r:id="rId56"/>
    <p:sldId id="306" r:id="rId57"/>
    <p:sldId id="293" r:id="rId58"/>
    <p:sldId id="349" r:id="rId59"/>
    <p:sldId id="307" r:id="rId60"/>
    <p:sldId id="356" r:id="rId61"/>
    <p:sldId id="308" r:id="rId62"/>
    <p:sldId id="309" r:id="rId63"/>
    <p:sldId id="310" r:id="rId64"/>
    <p:sldId id="369" r:id="rId65"/>
    <p:sldId id="329" r:id="rId66"/>
    <p:sldId id="312" r:id="rId67"/>
    <p:sldId id="313" r:id="rId68"/>
    <p:sldId id="314" r:id="rId69"/>
    <p:sldId id="371" r:id="rId70"/>
    <p:sldId id="372" r:id="rId71"/>
    <p:sldId id="373" r:id="rId72"/>
    <p:sldId id="374" r:id="rId73"/>
    <p:sldId id="375" r:id="rId74"/>
    <p:sldId id="376" r:id="rId75"/>
    <p:sldId id="377" r:id="rId76"/>
    <p:sldId id="378" r:id="rId77"/>
    <p:sldId id="320" r:id="rId78"/>
    <p:sldId id="321" r:id="rId79"/>
    <p:sldId id="325" r:id="rId80"/>
    <p:sldId id="324" r:id="rId81"/>
    <p:sldId id="379" r:id="rId82"/>
    <p:sldId id="326" r:id="rId83"/>
    <p:sldId id="322" r:id="rId84"/>
    <p:sldId id="294" r:id="rId85"/>
  </p:sldIdLst>
  <p:sldSz cx="9144000" cy="6858000" type="screen4x3"/>
  <p:notesSz cx="6985000" cy="9283700"/>
  <p:embeddedFontLst>
    <p:embeddedFont>
      <p:font typeface="Comic Sans MS" panose="030F0702030302020204" pitchFamily="66" charset="0"/>
      <p:regular r:id="rId87"/>
      <p:bold r:id="rId88"/>
      <p:italic r:id="rId89"/>
      <p:boldItalic r:id="rId90"/>
    </p:embeddedFont>
    <p:embeddedFont>
      <p:font typeface="Helvetica" panose="020B0604020202020204" pitchFamily="34" charset="0"/>
      <p:regular r:id="rId91"/>
      <p:bold r:id="rId92"/>
      <p:italic r:id="rId93"/>
      <p:boldItalic r:id="rId94"/>
    </p:embeddedFont>
    <p:embeddedFont>
      <p:font typeface="Math B" panose="05000000000000000000" pitchFamily="2" charset="2"/>
      <p:regular r:id="rId95"/>
    </p:embeddedFont>
    <p:embeddedFont>
      <p:font typeface="Georgia" panose="02040502050405020303" pitchFamily="18" charset="0"/>
      <p:regular r:id="rId96"/>
      <p:bold r:id="rId97"/>
      <p:italic r:id="rId98"/>
      <p:boldItalic r:id="rId99"/>
    </p:embeddedFont>
    <p:embeddedFont>
      <p:font typeface="Cambria Math" panose="02040503050406030204" pitchFamily="18" charset="0"/>
      <p:regular r:id="rId100"/>
    </p:embeddedFont>
    <p:embeddedFont>
      <p:font typeface="宋体" panose="02010600030101010101" pitchFamily="2" charset="-122"/>
      <p:regular r:id="rId101"/>
    </p:embeddedFont>
    <p:embeddedFont>
      <p:font typeface="Lucida Calligraphy" panose="03010101010101010101" pitchFamily="66" charset="0"/>
      <p:regular r:id="rId102"/>
    </p:embeddedFont>
    <p:embeddedFont>
      <p:font typeface="Math C" panose="05000000000000000000" pitchFamily="2" charset="2"/>
      <p:regular r:id="rId103"/>
    </p:embeddedFont>
    <p:embeddedFont>
      <p:font typeface="Math A" panose="05020602060204020302" pitchFamily="18" charset="2"/>
      <p:regular r:id="rId104"/>
    </p:embeddedFont>
    <p:embeddedFont>
      <p:font typeface="Calibri" panose="020F0502020204030204" pitchFamily="34" charset="0"/>
      <p:regular r:id="rId105"/>
      <p:bold r:id="rId106"/>
      <p:italic r:id="rId107"/>
      <p:boldItalic r:id="rId108"/>
    </p:embeddedFont>
    <p:embeddedFont>
      <p:font typeface="Webdings" panose="05030102010509060703" pitchFamily="18" charset="2"/>
      <p:regular r:id="rId109"/>
    </p:embeddedFont>
    <p:embeddedFont>
      <p:font typeface="Arial Black" panose="020B0A04020102020204" pitchFamily="34" charset="0"/>
      <p:bold r:id="rId11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Interprocedural Analysis" id="{D59F3D38-5726-408A-8E24-9DF03ACAAB60}">
          <p14:sldIdLst>
            <p14:sldId id="330"/>
            <p14:sldId id="280"/>
            <p14:sldId id="281"/>
            <p14:sldId id="276"/>
            <p14:sldId id="277"/>
            <p14:sldId id="278"/>
            <p14:sldId id="282"/>
            <p14:sldId id="279"/>
          </p14:sldIdLst>
        </p14:section>
        <p14:section name="Funtional approach to interprocedural analysis" id="{11AAD512-E553-4D39-91A9-7AB7A6E612DF}">
          <p14:sldIdLst>
            <p14:sldId id="334"/>
            <p14:sldId id="292"/>
            <p14:sldId id="266"/>
            <p14:sldId id="283"/>
            <p14:sldId id="273"/>
            <p14:sldId id="336"/>
            <p14:sldId id="284"/>
            <p14:sldId id="267"/>
            <p14:sldId id="272"/>
            <p14:sldId id="288"/>
            <p14:sldId id="290"/>
            <p14:sldId id="362"/>
            <p14:sldId id="359"/>
            <p14:sldId id="363"/>
            <p14:sldId id="360"/>
            <p14:sldId id="361"/>
            <p14:sldId id="364"/>
            <p14:sldId id="340"/>
            <p14:sldId id="365"/>
            <p14:sldId id="366"/>
            <p14:sldId id="344"/>
            <p14:sldId id="346"/>
            <p14:sldId id="347"/>
            <p14:sldId id="348"/>
            <p14:sldId id="367"/>
            <p14:sldId id="350"/>
            <p14:sldId id="271"/>
            <p14:sldId id="287"/>
            <p14:sldId id="328"/>
            <p14:sldId id="286"/>
            <p14:sldId id="337"/>
          </p14:sldIdLst>
        </p14:section>
        <p14:section name="Newtonian Program Analysis" id="{DADB7D52-AE59-4CE0-AF85-8C3F1812D597}">
          <p14:sldIdLst>
            <p14:sldId id="331"/>
            <p14:sldId id="332"/>
            <p14:sldId id="298"/>
            <p14:sldId id="295"/>
            <p14:sldId id="296"/>
            <p14:sldId id="297"/>
            <p14:sldId id="299"/>
            <p14:sldId id="368"/>
            <p14:sldId id="355"/>
            <p14:sldId id="301"/>
            <p14:sldId id="302"/>
          </p14:sldIdLst>
        </p14:section>
        <p14:section name="NPA-TP" id="{BCB45DCD-E824-4587-A039-5839C5AA731C}">
          <p14:sldIdLst>
            <p14:sldId id="333"/>
            <p14:sldId id="335"/>
          </p14:sldIdLst>
        </p14:section>
        <p14:section name="NPA-TP: A Misconception on My Part" id="{2F9E7950-DE49-4547-88A1-A1AF6A96D0B2}">
          <p14:sldIdLst>
            <p14:sldId id="304"/>
            <p14:sldId id="303"/>
            <p14:sldId id="305"/>
            <p14:sldId id="306"/>
            <p14:sldId id="293"/>
            <p14:sldId id="349"/>
          </p14:sldIdLst>
        </p14:section>
        <p14:section name="NPA-TP: A promising step: Pairing" id="{C175703F-9F42-4F19-878D-19077ADADC4C}">
          <p14:sldIdLst>
            <p14:sldId id="307"/>
            <p14:sldId id="356"/>
            <p14:sldId id="308"/>
            <p14:sldId id="309"/>
          </p14:sldIdLst>
        </p14:section>
        <p14:section name="NPA-TP: Pairing fails to deliver" id="{AB7AA43C-C04A-45E8-AAF0-27618C7D615C}">
          <p14:sldIdLst>
            <p14:sldId id="310"/>
            <p14:sldId id="369"/>
            <p14:sldId id="329"/>
            <p14:sldId id="312"/>
          </p14:sldIdLst>
        </p14:section>
        <p14:section name="NPA-TP: A different kind of pairing" id="{E2F72E70-9B7D-44A7-A0C8-B760C070A414}">
          <p14:sldIdLst>
            <p14:sldId id="313"/>
            <p14:sldId id="314"/>
            <p14:sldId id="371"/>
            <p14:sldId id="372"/>
            <p14:sldId id="373"/>
            <p14:sldId id="374"/>
            <p14:sldId id="375"/>
            <p14:sldId id="376"/>
            <p14:sldId id="377"/>
            <p14:sldId id="378"/>
          </p14:sldIdLst>
        </p14:section>
        <p14:section name="NPA-TP: Wrap-up" id="{6F4A5E44-2BFC-4BF9-A42F-15BD770942D8}">
          <p14:sldIdLst>
            <p14:sldId id="320"/>
            <p14:sldId id="321"/>
            <p14:sldId id="325"/>
            <p14:sldId id="324"/>
            <p14:sldId id="379"/>
            <p14:sldId id="326"/>
          </p14:sldIdLst>
        </p14:section>
        <p14:section name="Miscellaneous" id="{71AD613E-3FCE-4C5B-B18F-C6031F284C82}">
          <p14:sldIdLst>
            <p14:sldId id="322"/>
            <p14:sldId id="2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5C5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1" autoAdjust="0"/>
    <p:restoredTop sz="93704" autoAdjust="0"/>
  </p:normalViewPr>
  <p:slideViewPr>
    <p:cSldViewPr snapToGrid="0" snapToObjects="1">
      <p:cViewPr varScale="1">
        <p:scale>
          <a:sx n="125" d="100"/>
          <a:sy n="125" d="100"/>
        </p:scale>
        <p:origin x="578" y="5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64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2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1.fntdata"/><Relationship Id="rId102" Type="http://schemas.openxmlformats.org/officeDocument/2006/relationships/font" Target="fonts/font16.fntdata"/><Relationship Id="rId110"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4.fntdata"/><Relationship Id="rId105" Type="http://schemas.openxmlformats.org/officeDocument/2006/relationships/font" Target="fonts/font19.fntdata"/><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7.fntdata"/><Relationship Id="rId108"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0.fntdata"/><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1.fntdata"/><Relationship Id="rId104"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662884DC-C8C1-4C47-B66B-B6D88F1739E9}" type="datetimeFigureOut">
              <a:rPr lang="en-US" smtClean="0"/>
              <a:t>2/22/2018</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5E40C6E2-70C1-443C-BB08-BC593A738F75}" type="slidenum">
              <a:rPr lang="en-US" smtClean="0"/>
              <a:t>‹#›</a:t>
            </a:fld>
            <a:endParaRPr lang="en-US"/>
          </a:p>
        </p:txBody>
      </p:sp>
    </p:spTree>
    <p:extLst>
      <p:ext uri="{BB962C8B-B14F-4D97-AF65-F5344CB8AC3E}">
        <p14:creationId xmlns:p14="http://schemas.microsoft.com/office/powerpoint/2010/main" val="172635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10</a:t>
            </a:fld>
            <a:endParaRPr lang="en-US"/>
          </a:p>
        </p:txBody>
      </p:sp>
    </p:spTree>
    <p:extLst>
      <p:ext uri="{BB962C8B-B14F-4D97-AF65-F5344CB8AC3E}">
        <p14:creationId xmlns:p14="http://schemas.microsoft.com/office/powerpoint/2010/main" val="7373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52</a:t>
            </a:fld>
            <a:endParaRPr lang="en-US"/>
          </a:p>
        </p:txBody>
      </p:sp>
    </p:spTree>
    <p:extLst>
      <p:ext uri="{BB962C8B-B14F-4D97-AF65-F5344CB8AC3E}">
        <p14:creationId xmlns:p14="http://schemas.microsoft.com/office/powerpoint/2010/main" val="158213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got started due to a misconception on</a:t>
            </a:r>
            <a:r>
              <a:rPr lang="en-US" baseline="0" dirty="0"/>
              <a:t> my part. We tried out Newtonian Program Analysis, and found that although it was true that there were very few rounds, each round took quite a long time performing Kleene iteration on each linear problem. I suggested that we try a fast </a:t>
            </a:r>
            <a:r>
              <a:rPr lang="en-US" baseline="0" dirty="0" err="1"/>
              <a:t>intraprocedural</a:t>
            </a:r>
            <a:r>
              <a:rPr lang="en-US" baseline="0" dirty="0"/>
              <a:t> method, namely, </a:t>
            </a:r>
            <a:r>
              <a:rPr lang="en-US" baseline="0" dirty="0" err="1"/>
              <a:t>Tarjan’s</a:t>
            </a:r>
            <a:r>
              <a:rPr lang="en-US" baseline="0" dirty="0"/>
              <a:t> path-expression method.  I was surprised by my student’s answer, which was that there was an essential mismatch that prevented us from applying </a:t>
            </a:r>
            <a:r>
              <a:rPr lang="en-US" baseline="0" dirty="0" err="1"/>
              <a:t>Tarjan’s</a:t>
            </a:r>
            <a:r>
              <a:rPr lang="en-US" baseline="0" dirty="0"/>
              <a:t> method.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54</a:t>
            </a:fld>
            <a:endParaRPr lang="en-US"/>
          </a:p>
        </p:txBody>
      </p:sp>
    </p:spTree>
    <p:extLst>
      <p:ext uri="{BB962C8B-B14F-4D97-AF65-F5344CB8AC3E}">
        <p14:creationId xmlns:p14="http://schemas.microsoft.com/office/powerpoint/2010/main" val="261483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&lt;Mirrored Symmetry&gt; . . .</a:t>
            </a:r>
          </a:p>
        </p:txBody>
      </p:sp>
      <p:sp>
        <p:nvSpPr>
          <p:cNvPr id="4" name="Slide Number Placeholder 3"/>
          <p:cNvSpPr>
            <a:spLocks noGrp="1"/>
          </p:cNvSpPr>
          <p:nvPr>
            <p:ph type="sldNum" sz="quarter" idx="10"/>
          </p:nvPr>
        </p:nvSpPr>
        <p:spPr/>
        <p:txBody>
          <a:bodyPr/>
          <a:lstStyle/>
          <a:p>
            <a:fld id="{A653C67F-5F47-4676-8317-6D98E8EDA3D3}" type="slidenum">
              <a:rPr lang="en-US" smtClean="0"/>
              <a:t>56</a:t>
            </a:fld>
            <a:endParaRPr lang="en-US"/>
          </a:p>
        </p:txBody>
      </p:sp>
    </p:spTree>
    <p:extLst>
      <p:ext uri="{BB962C8B-B14F-4D97-AF65-F5344CB8AC3E}">
        <p14:creationId xmlns:p14="http://schemas.microsoft.com/office/powerpoint/2010/main" val="3089024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Our</a:t>
            </a:r>
            <a:r>
              <a:rPr lang="en-US" baseline="0" dirty="0"/>
              <a:t> result is surprising because, as I hope to convince you in the remainder of the talk, a reasonable-sounding sanity check suggest that what we were trying to do was impossible!  But the moral is that sometimes a sanity check is only a plausible argument, and does not actually </a:t>
            </a:r>
            <a:r>
              <a:rPr lang="en-US" baseline="0"/>
              <a:t>reflect reality.</a:t>
            </a:r>
          </a:p>
          <a:p>
            <a:endParaRPr lang="en-US"/>
          </a:p>
        </p:txBody>
      </p:sp>
      <p:sp>
        <p:nvSpPr>
          <p:cNvPr id="4" name="Slide Number Placeholder 3"/>
          <p:cNvSpPr>
            <a:spLocks noGrp="1"/>
          </p:cNvSpPr>
          <p:nvPr>
            <p:ph type="sldNum" sz="quarter" idx="10"/>
          </p:nvPr>
        </p:nvSpPr>
        <p:spPr/>
        <p:txBody>
          <a:bodyPr/>
          <a:lstStyle/>
          <a:p>
            <a:fld id="{A653C67F-5F47-4676-8317-6D98E8EDA3D3}" type="slidenum">
              <a:rPr lang="en-US" smtClean="0"/>
              <a:t>57</a:t>
            </a:fld>
            <a:endParaRPr lang="en-US"/>
          </a:p>
        </p:txBody>
      </p:sp>
    </p:spTree>
    <p:extLst>
      <p:ext uri="{BB962C8B-B14F-4D97-AF65-F5344CB8AC3E}">
        <p14:creationId xmlns:p14="http://schemas.microsoft.com/office/powerpoint/2010/main" val="2201311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59</a:t>
            </a:fld>
            <a:endParaRPr lang="en-US"/>
          </a:p>
        </p:txBody>
      </p:sp>
    </p:spTree>
    <p:extLst>
      <p:ext uri="{BB962C8B-B14F-4D97-AF65-F5344CB8AC3E}">
        <p14:creationId xmlns:p14="http://schemas.microsoft.com/office/powerpoint/2010/main" val="1084256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60</a:t>
            </a:fld>
            <a:endParaRPr lang="en-US"/>
          </a:p>
        </p:txBody>
      </p:sp>
    </p:spTree>
    <p:extLst>
      <p:ext uri="{BB962C8B-B14F-4D97-AF65-F5344CB8AC3E}">
        <p14:creationId xmlns:p14="http://schemas.microsoft.com/office/powerpoint/2010/main" val="2627443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&lt;Reversal in the paired multiplication operator&gt;</a:t>
            </a:r>
            <a:r>
              <a:rPr lang="en-US" baseline="0" dirty="0"/>
              <a:t> . . .</a:t>
            </a:r>
            <a:endParaRPr lang="en-US" dirty="0"/>
          </a:p>
          <a:p>
            <a:r>
              <a:rPr lang="en-US" dirty="0"/>
              <a:t>. . . &lt;Mirrored Symmetry&gt; . . .</a:t>
            </a:r>
          </a:p>
        </p:txBody>
      </p:sp>
      <p:sp>
        <p:nvSpPr>
          <p:cNvPr id="4" name="Slide Number Placeholder 3"/>
          <p:cNvSpPr>
            <a:spLocks noGrp="1"/>
          </p:cNvSpPr>
          <p:nvPr>
            <p:ph type="sldNum" sz="quarter" idx="10"/>
          </p:nvPr>
        </p:nvSpPr>
        <p:spPr/>
        <p:txBody>
          <a:bodyPr/>
          <a:lstStyle/>
          <a:p>
            <a:fld id="{A653C67F-5F47-4676-8317-6D98E8EDA3D3}" type="slidenum">
              <a:rPr lang="en-US" smtClean="0"/>
              <a:t>61</a:t>
            </a:fld>
            <a:endParaRPr lang="en-US"/>
          </a:p>
        </p:txBody>
      </p:sp>
    </p:spTree>
    <p:extLst>
      <p:ext uri="{BB962C8B-B14F-4D97-AF65-F5344CB8AC3E}">
        <p14:creationId xmlns:p14="http://schemas.microsoft.com/office/powerpoint/2010/main" val="3771868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shows how the paired system simulates the computations of the original system</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62</a:t>
            </a:fld>
            <a:endParaRPr lang="en-US"/>
          </a:p>
        </p:txBody>
      </p:sp>
    </p:spTree>
    <p:extLst>
      <p:ext uri="{BB962C8B-B14F-4D97-AF65-F5344CB8AC3E}">
        <p14:creationId xmlns:p14="http://schemas.microsoft.com/office/powerpoint/2010/main" val="3048212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&lt;Mirrored Symmetry&gt; . . .</a:t>
            </a:r>
          </a:p>
        </p:txBody>
      </p:sp>
      <p:sp>
        <p:nvSpPr>
          <p:cNvPr id="4" name="Slide Number Placeholder 3"/>
          <p:cNvSpPr>
            <a:spLocks noGrp="1"/>
          </p:cNvSpPr>
          <p:nvPr>
            <p:ph type="sldNum" sz="quarter" idx="10"/>
          </p:nvPr>
        </p:nvSpPr>
        <p:spPr/>
        <p:txBody>
          <a:bodyPr/>
          <a:lstStyle/>
          <a:p>
            <a:fld id="{A653C67F-5F47-4676-8317-6D98E8EDA3D3}" type="slidenum">
              <a:rPr lang="en-US" smtClean="0"/>
              <a:t>65</a:t>
            </a:fld>
            <a:endParaRPr lang="en-US"/>
          </a:p>
        </p:txBody>
      </p:sp>
    </p:spTree>
    <p:extLst>
      <p:ext uri="{BB962C8B-B14F-4D97-AF65-F5344CB8AC3E}">
        <p14:creationId xmlns:p14="http://schemas.microsoft.com/office/powerpoint/2010/main" val="2083409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saves us?  Well,</a:t>
            </a:r>
            <a:r>
              <a:rPr lang="en-US" baseline="0" dirty="0"/>
              <a:t> there is one glimmer of hope.  We are not actually forced to use </a:t>
            </a:r>
            <a:r>
              <a:rPr lang="en-US" u="sng" baseline="0" dirty="0"/>
              <a:t>pairing</a:t>
            </a:r>
            <a:r>
              <a:rPr lang="en-US" baseline="0" dirty="0"/>
              <a:t> per se.  We need to produce some kind of coupled value; however, the property of pairing is that one can recover each individual argument from the pair, and we never have to do that.</a:t>
            </a:r>
          </a:p>
          <a:p>
            <a:endParaRPr lang="en-US" baseline="0" dirty="0"/>
          </a:p>
          <a:p>
            <a:r>
              <a:rPr lang="en-US" baseline="0" dirty="0"/>
              <a:t>You can t</a:t>
            </a:r>
            <a:r>
              <a:rPr lang="en-US" dirty="0"/>
              <a:t>hink of a coupled value c as some kind of blending of a and b.  It just has to be a blending from which we can recover</a:t>
            </a:r>
            <a:r>
              <a:rPr lang="en-US" baseline="0" dirty="0"/>
              <a:t> “a extend b” later, if we so choose.  One analogy is RSA public keys: the public key is a blending of two primes.  In that case, you can extract the arguments, but not without doing a lot of work.</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66</a:t>
            </a:fld>
            <a:endParaRPr lang="en-US"/>
          </a:p>
        </p:txBody>
      </p:sp>
    </p:spTree>
    <p:extLst>
      <p:ext uri="{BB962C8B-B14F-4D97-AF65-F5344CB8AC3E}">
        <p14:creationId xmlns:p14="http://schemas.microsoft.com/office/powerpoint/2010/main" val="103632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0C6E2-70C1-443C-BB08-BC593A738F75}" type="slidenum">
              <a:rPr lang="en-US" smtClean="0"/>
              <a:t>35</a:t>
            </a:fld>
            <a:endParaRPr lang="en-US"/>
          </a:p>
        </p:txBody>
      </p:sp>
    </p:spTree>
    <p:extLst>
      <p:ext uri="{BB962C8B-B14F-4D97-AF65-F5344CB8AC3E}">
        <p14:creationId xmlns:p14="http://schemas.microsoft.com/office/powerpoint/2010/main" val="138127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0C6E2-70C1-443C-BB08-BC593A738F75}" type="slidenum">
              <a:rPr lang="en-US" smtClean="0"/>
              <a:t>67</a:t>
            </a:fld>
            <a:endParaRPr lang="en-US"/>
          </a:p>
        </p:txBody>
      </p:sp>
    </p:spTree>
    <p:extLst>
      <p:ext uri="{BB962C8B-B14F-4D97-AF65-F5344CB8AC3E}">
        <p14:creationId xmlns:p14="http://schemas.microsoft.com/office/powerpoint/2010/main" val="3972431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0C6E2-70C1-443C-BB08-BC593A738F75}" type="slidenum">
              <a:rPr lang="en-US" smtClean="0"/>
              <a:t>68</a:t>
            </a:fld>
            <a:endParaRPr lang="en-US"/>
          </a:p>
        </p:txBody>
      </p:sp>
    </p:spTree>
    <p:extLst>
      <p:ext uri="{BB962C8B-B14F-4D97-AF65-F5344CB8AC3E}">
        <p14:creationId xmlns:p14="http://schemas.microsoft.com/office/powerpoint/2010/main" val="141342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72</a:t>
            </a:fld>
            <a:endParaRPr lang="en-US"/>
          </a:p>
        </p:txBody>
      </p:sp>
    </p:spTree>
    <p:extLst>
      <p:ext uri="{BB962C8B-B14F-4D97-AF65-F5344CB8AC3E}">
        <p14:creationId xmlns:p14="http://schemas.microsoft.com/office/powerpoint/2010/main" val="1374318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roughly 500 hardest examples in the Static</a:t>
            </a:r>
            <a:r>
              <a:rPr lang="en-US" baseline="0" dirty="0"/>
              <a:t> Driver Verifier test suite of Boolean programs</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77</a:t>
            </a:fld>
            <a:endParaRPr lang="en-US"/>
          </a:p>
        </p:txBody>
      </p:sp>
    </p:spTree>
    <p:extLst>
      <p:ext uri="{BB962C8B-B14F-4D97-AF65-F5344CB8AC3E}">
        <p14:creationId xmlns:p14="http://schemas.microsoft.com/office/powerpoint/2010/main" val="4289642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That brings me to the end of our story – from Esparza et al. to Newton to </a:t>
            </a:r>
            <a:r>
              <a:rPr lang="en-US" baseline="0" dirty="0" err="1"/>
              <a:t>Tarjan</a:t>
            </a:r>
            <a:r>
              <a:rPr lang="en-US" baseline="0" dirty="0"/>
              <a:t>,</a:t>
            </a:r>
          </a:p>
          <a:p>
            <a:r>
              <a:rPr lang="en-US" baseline="0" dirty="0"/>
              <a:t>an attempt to use formal-language theory as a sanity check, which suggested</a:t>
            </a:r>
          </a:p>
          <a:p>
            <a:r>
              <a:rPr lang="en-US" baseline="0" dirty="0"/>
              <a:t>that we give up. And how a little algebra magic rescued us.</a:t>
            </a:r>
          </a:p>
          <a:p>
            <a:endParaRPr lang="en-US" baseline="0" dirty="0"/>
          </a:p>
          <a:p>
            <a:r>
              <a:rPr lang="en-US" baseline="0" dirty="0"/>
              <a:t>I like this result very much, and hope that you enjoyed hearing about it.</a:t>
            </a:r>
          </a:p>
          <a:p>
            <a:r>
              <a:rPr lang="en-US" baseline="0" dirty="0"/>
              <a:t>Thank you for your attention, and I’m happy to take questions.</a:t>
            </a:r>
          </a:p>
        </p:txBody>
      </p:sp>
      <p:sp>
        <p:nvSpPr>
          <p:cNvPr id="4" name="Slide Number Placeholder 3"/>
          <p:cNvSpPr>
            <a:spLocks noGrp="1"/>
          </p:cNvSpPr>
          <p:nvPr>
            <p:ph type="sldNum" sz="quarter" idx="10"/>
          </p:nvPr>
        </p:nvSpPr>
        <p:spPr/>
        <p:txBody>
          <a:bodyPr/>
          <a:lstStyle/>
          <a:p>
            <a:fld id="{A653C67F-5F47-4676-8317-6D98E8EDA3D3}" type="slidenum">
              <a:rPr lang="en-US" smtClean="0"/>
              <a:t>79</a:t>
            </a:fld>
            <a:endParaRPr lang="en-US"/>
          </a:p>
        </p:txBody>
      </p:sp>
    </p:spTree>
    <p:extLst>
      <p:ext uri="{BB962C8B-B14F-4D97-AF65-F5344CB8AC3E}">
        <p14:creationId xmlns:p14="http://schemas.microsoft.com/office/powerpoint/2010/main" val="178047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related work, we made use of the algebraic magic that we used in a TACAS</a:t>
            </a:r>
            <a:r>
              <a:rPr lang="en-US" baseline="0" dirty="0"/>
              <a:t> paper in 2008</a:t>
            </a:r>
          </a:p>
          <a:p>
            <a:r>
              <a:rPr lang="en-US" baseline="0" dirty="0"/>
              <a:t>about context-bounded model checking of concurrent programs.</a:t>
            </a:r>
          </a:p>
          <a:p>
            <a:endParaRPr lang="en-US" baseline="0" dirty="0"/>
          </a:p>
          <a:p>
            <a:r>
              <a:rPr lang="en-US" dirty="0"/>
              <a:t>Because the</a:t>
            </a:r>
            <a:r>
              <a:rPr lang="en-US" baseline="0" dirty="0"/>
              <a:t> idea has only been used in one paper from my group in 2008, I took the opportunity</a:t>
            </a:r>
          </a:p>
          <a:p>
            <a:r>
              <a:rPr lang="en-US" baseline="0" dirty="0"/>
              <a:t>to articulate the high-level principle we are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83</a:t>
            </a:fld>
            <a:endParaRPr lang="en-US"/>
          </a:p>
        </p:txBody>
      </p:sp>
    </p:spTree>
    <p:extLst>
      <p:ext uri="{BB962C8B-B14F-4D97-AF65-F5344CB8AC3E}">
        <p14:creationId xmlns:p14="http://schemas.microsoft.com/office/powerpoint/2010/main" val="370403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41</a:t>
            </a:fld>
            <a:endParaRPr lang="en-US"/>
          </a:p>
        </p:txBody>
      </p:sp>
    </p:spTree>
    <p:extLst>
      <p:ext uri="{BB962C8B-B14F-4D97-AF65-F5344CB8AC3E}">
        <p14:creationId xmlns:p14="http://schemas.microsoft.com/office/powerpoint/2010/main" val="42063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of Newton’s method</a:t>
            </a:r>
            <a:r>
              <a:rPr lang="en-US" baseline="0" dirty="0"/>
              <a:t> – for Calculus. (Motivates why it is proper to call the method of Esparza et al. a variation on Newton’s method.)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42</a:t>
            </a:fld>
            <a:endParaRPr lang="en-US"/>
          </a:p>
        </p:txBody>
      </p:sp>
    </p:spTree>
    <p:extLst>
      <p:ext uri="{BB962C8B-B14F-4D97-AF65-F5344CB8AC3E}">
        <p14:creationId xmlns:p14="http://schemas.microsoft.com/office/powerpoint/2010/main" val="41732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program analysis,</a:t>
            </a:r>
            <a:r>
              <a:rPr lang="en-US" baseline="0" dirty="0"/>
              <a:t> we typically use iterative algorithms, such as Kleene iteration, which works up a lattice to find a fixed point.  The so-called Newtonian Program Analysis of Esparza, </a:t>
            </a:r>
            <a:r>
              <a:rPr lang="en-US" baseline="0" dirty="0" err="1"/>
              <a:t>Luttenberger</a:t>
            </a:r>
            <a:r>
              <a:rPr lang="en-US" baseline="0" dirty="0"/>
              <a:t>, and Kiefer is based on the observation that numerical analysts also use iterative algorithms, but instead of something like Kleene iteration, they use Newton’s method. I’ll say more about this over the next few slides, but the high-level picture is that NPA is quite similar to Kleene iteration, except that there is an adjustment made each round in the form of some linear correction term, which has the effect of reducing the number of iterative rounds that need to be performed.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43</a:t>
            </a:fld>
            <a:endParaRPr lang="en-US"/>
          </a:p>
        </p:txBody>
      </p:sp>
    </p:spTree>
    <p:extLst>
      <p:ext uri="{BB962C8B-B14F-4D97-AF65-F5344CB8AC3E}">
        <p14:creationId xmlns:p14="http://schemas.microsoft.com/office/powerpoint/2010/main" val="1905824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bring out the analogy, we’ll use the </a:t>
            </a:r>
            <a:r>
              <a:rPr lang="en-US" dirty="0" err="1"/>
              <a:t>semiring</a:t>
            </a:r>
            <a:r>
              <a:rPr lang="en-US" dirty="0"/>
              <a:t> formulation of dataflow-analysis problems.</a:t>
            </a:r>
          </a:p>
          <a:p>
            <a:r>
              <a:rPr lang="en-US" baseline="0" dirty="0"/>
              <a:t>This formulation is really just a change in nomenclature: dataflow problems are equations over a formal multiplication operator and a formal sum operator. The </a:t>
            </a:r>
            <a:r>
              <a:rPr lang="en-US" baseline="0" dirty="0" err="1"/>
              <a:t>semiring</a:t>
            </a:r>
            <a:r>
              <a:rPr lang="en-US" baseline="0" dirty="0"/>
              <a:t> values are abstract transformers of exactly the kind used in </a:t>
            </a:r>
            <a:r>
              <a:rPr lang="en-US" baseline="0" dirty="0" err="1"/>
              <a:t>interprocedural</a:t>
            </a:r>
            <a:r>
              <a:rPr lang="en-US" baseline="0" dirty="0"/>
              <a:t> dataflow analysis, namely abstractions of the program’s transition functions: multiplication is just an abstraction of function composition; and plus is</a:t>
            </a:r>
          </a:p>
          <a:p>
            <a:r>
              <a:rPr lang="en-US" baseline="0" dirty="0"/>
              <a:t>what is more commonly called join.</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44</a:t>
            </a:fld>
            <a:endParaRPr lang="en-US"/>
          </a:p>
        </p:txBody>
      </p:sp>
    </p:spTree>
    <p:extLst>
      <p:ext uri="{BB962C8B-B14F-4D97-AF65-F5344CB8AC3E}">
        <p14:creationId xmlns:p14="http://schemas.microsoft.com/office/powerpoint/2010/main" val="1205653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program that I’ll use as a running example.</a:t>
            </a:r>
          </a:p>
          <a:p>
            <a:r>
              <a:rPr lang="en-US" baseline="0" dirty="0"/>
              <a:t>Each summand represents a path in the (acyclic) control-flow graph.</a:t>
            </a:r>
          </a:p>
          <a:p>
            <a:r>
              <a:rPr lang="en-US" baseline="0" dirty="0"/>
              <a:t>Esparza et al. handle loops by assuming that all loops have been converted to calls on tail-recursive procedures. In general, they have a precise method for solving systems of recursive, loop-free equations.  One of the contributions of our paper that I will not talk about in this presentation is a different method for handling loops that does not rely on such a normalizing transformation.</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45</a:t>
            </a:fld>
            <a:endParaRPr lang="en-US"/>
          </a:p>
        </p:txBody>
      </p:sp>
    </p:spTree>
    <p:extLst>
      <p:ext uri="{BB962C8B-B14F-4D97-AF65-F5344CB8AC3E}">
        <p14:creationId xmlns:p14="http://schemas.microsoft.com/office/powerpoint/2010/main" val="241602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Esparza et al. had to finesse a couple of problems.</a:t>
            </a:r>
          </a:p>
          <a:p>
            <a:r>
              <a:rPr lang="en-US" dirty="0"/>
              <a:t>We might</a:t>
            </a:r>
            <a:r>
              <a:rPr lang="en-US" baseline="0" dirty="0"/>
              <a:t> try to reduce our fixed-point problem to a root-finding problem merely by subtracting x from both sides;</a:t>
            </a:r>
          </a:p>
          <a:p>
            <a:r>
              <a:rPr lang="en-US" baseline="0" dirty="0"/>
              <a:t>however, this approach is a non-starter because we have no minus operation in dataflow analysis</a:t>
            </a:r>
          </a:p>
          <a:p>
            <a:r>
              <a:rPr lang="en-US" baseline="0" dirty="0"/>
              <a:t>Then if you look at the iteration step, it has a derivative in it.  What the heck do we do about that?</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46</a:t>
            </a:fld>
            <a:endParaRPr lang="en-US"/>
          </a:p>
        </p:txBody>
      </p:sp>
    </p:spTree>
    <p:extLst>
      <p:ext uri="{BB962C8B-B14F-4D97-AF65-F5344CB8AC3E}">
        <p14:creationId xmlns:p14="http://schemas.microsoft.com/office/powerpoint/2010/main" val="4144558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go back to the </a:t>
            </a:r>
            <a:r>
              <a:rPr lang="en-US" baseline="0" dirty="0"/>
              <a:t>running example, we see that we have a quadratic equation system because of the two calls along one branch of procedure X</a:t>
            </a:r>
            <a:r>
              <a:rPr lang="en-US" baseline="-25000" dirty="0"/>
              <a:t>2</a:t>
            </a:r>
          </a:p>
        </p:txBody>
      </p:sp>
      <p:sp>
        <p:nvSpPr>
          <p:cNvPr id="4" name="Slide Number Placeholder 3"/>
          <p:cNvSpPr>
            <a:spLocks noGrp="1"/>
          </p:cNvSpPr>
          <p:nvPr>
            <p:ph type="sldNum" sz="quarter" idx="10"/>
          </p:nvPr>
        </p:nvSpPr>
        <p:spPr/>
        <p:txBody>
          <a:bodyPr/>
          <a:lstStyle/>
          <a:p>
            <a:fld id="{A653C67F-5F47-4676-8317-6D98E8EDA3D3}" type="slidenum">
              <a:rPr lang="en-US" smtClean="0"/>
              <a:t>49</a:t>
            </a:fld>
            <a:endParaRPr lang="en-US"/>
          </a:p>
        </p:txBody>
      </p:sp>
    </p:spTree>
    <p:extLst>
      <p:ext uri="{BB962C8B-B14F-4D97-AF65-F5344CB8AC3E}">
        <p14:creationId xmlns:p14="http://schemas.microsoft.com/office/powerpoint/2010/main" val="162967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88925" y="6489700"/>
            <a:ext cx="5424121" cy="2616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a:t>© 2017 Zachary Kincaid and Thomas Reps.  </a:t>
            </a:r>
            <a:r>
              <a:rPr lang="en-US" sz="1100" dirty="0">
                <a:solidFill>
                  <a:prstClr val="black"/>
                </a:solidFill>
              </a:rPr>
              <a:t>All rights reserved.</a:t>
            </a:r>
          </a:p>
        </p:txBody>
      </p:sp>
      <p:sp>
        <p:nvSpPr>
          <p:cNvPr id="525315" name="Rectangle 3"/>
          <p:cNvSpPr>
            <a:spLocks noGrp="1" noChangeArrowheads="1"/>
          </p:cNvSpPr>
          <p:nvPr>
            <p:ph type="ctrTitle"/>
          </p:nvPr>
        </p:nvSpPr>
        <p:spPr>
          <a:xfrm>
            <a:off x="457200" y="1981200"/>
            <a:ext cx="8229600" cy="685800"/>
          </a:xfrm>
        </p:spPr>
        <p:txBody>
          <a:bodyPr/>
          <a:lstStyle>
            <a:lvl1pPr>
              <a:defRPr sz="3200"/>
            </a:lvl1pPr>
          </a:lstStyle>
          <a:p>
            <a:r>
              <a:rPr lang="en-US"/>
              <a:t>Click to edit Master title style</a:t>
            </a:r>
            <a:endParaRPr lang="en-US" dirty="0"/>
          </a:p>
        </p:txBody>
      </p:sp>
      <p:sp>
        <p:nvSpPr>
          <p:cNvPr id="525316" name="Rectangle 4"/>
          <p:cNvSpPr>
            <a:spLocks noGrp="1" noChangeArrowheads="1"/>
          </p:cNvSpPr>
          <p:nvPr>
            <p:ph type="subTitle" idx="1"/>
          </p:nvPr>
        </p:nvSpPr>
        <p:spPr>
          <a:xfrm>
            <a:off x="457200" y="2514600"/>
            <a:ext cx="8229600" cy="533400"/>
          </a:xfrm>
          <a:ln>
            <a:noFill/>
          </a:ln>
        </p:spPr>
        <p:txBody>
          <a:bodyPr wrap="none"/>
          <a:lstStyle>
            <a:lvl1pPr marL="0" indent="0">
              <a:buFont typeface="Wingdings" pitchFamily="2" charset="2"/>
              <a:buNone/>
              <a:defRPr sz="2000" b="1">
                <a:solidFill>
                  <a:srgbClr val="11242F"/>
                </a:solidFill>
              </a:defRPr>
            </a:lvl1pPr>
          </a:lstStyle>
          <a:p>
            <a:r>
              <a:rPr lang="en-US"/>
              <a:t>Click to edit Master subtitle style</a:t>
            </a:r>
          </a:p>
        </p:txBody>
      </p:sp>
    </p:spTree>
    <p:extLst>
      <p:ext uri="{BB962C8B-B14F-4D97-AF65-F5344CB8AC3E}">
        <p14:creationId xmlns:p14="http://schemas.microsoft.com/office/powerpoint/2010/main" val="113771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2"/>
          </p:nvPr>
        </p:nvSpPr>
        <p:spPr>
          <a:xfrm>
            <a:off x="304800" y="6400800"/>
            <a:ext cx="304800" cy="304800"/>
          </a:xfrm>
        </p:spPr>
        <p:txBody>
          <a:bodyPr/>
          <a:lstStyle>
            <a:lvl1pPr>
              <a:defRPr/>
            </a:lvl1pPr>
          </a:lstStyle>
          <a:p>
            <a:fld id="{60AD1266-7CE3-2146-B859-359ABF1E0203}" type="slidenum">
              <a:rPr lang="en-US" smtClean="0"/>
              <a:t>‹#›</a:t>
            </a:fld>
            <a:endParaRPr lang="en-US"/>
          </a:p>
        </p:txBody>
      </p:sp>
    </p:spTree>
    <p:extLst>
      <p:ext uri="{BB962C8B-B14F-4D97-AF65-F5344CB8AC3E}">
        <p14:creationId xmlns:p14="http://schemas.microsoft.com/office/powerpoint/2010/main" val="245319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0AD1266-7CE3-2146-B859-359ABF1E0203}" type="slidenum">
              <a:rPr lang="en-US" smtClean="0"/>
              <a:t>‹#›</a:t>
            </a:fld>
            <a:endParaRPr lang="en-US"/>
          </a:p>
        </p:txBody>
      </p:sp>
    </p:spTree>
    <p:extLst>
      <p:ext uri="{BB962C8B-B14F-4D97-AF65-F5344CB8AC3E}">
        <p14:creationId xmlns:p14="http://schemas.microsoft.com/office/powerpoint/2010/main" val="128062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D1266-7CE3-2146-B859-359ABF1E0203}" type="slidenum">
              <a:rPr lang="en-US" smtClean="0"/>
              <a:t>‹#›</a:t>
            </a:fld>
            <a:endParaRPr lang="en-US"/>
          </a:p>
        </p:txBody>
      </p:sp>
    </p:spTree>
    <p:extLst>
      <p:ext uri="{BB962C8B-B14F-4D97-AF65-F5344CB8AC3E}">
        <p14:creationId xmlns:p14="http://schemas.microsoft.com/office/powerpoint/2010/main" val="155893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en.wikipedia.org/wiki/File:Princeton_logo.svg"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28600"/>
            <a:ext cx="8610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219200"/>
            <a:ext cx="8610600" cy="4953000"/>
          </a:xfrm>
          <a:prstGeom prst="rect">
            <a:avLst/>
          </a:prstGeom>
          <a:noFill/>
          <a:ln w="6350">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24293" name="Rectangle 5"/>
          <p:cNvSpPr>
            <a:spLocks noGrp="1" noChangeArrowheads="1"/>
          </p:cNvSpPr>
          <p:nvPr>
            <p:ph type="sldNum" sz="quarter" idx="4"/>
          </p:nvPr>
        </p:nvSpPr>
        <p:spPr bwMode="auto">
          <a:xfrm>
            <a:off x="304800" y="6400800"/>
            <a:ext cx="304800" cy="304800"/>
          </a:xfrm>
          <a:prstGeom prst="rect">
            <a:avLst/>
          </a:prstGeom>
          <a:noFill/>
          <a:ln w="9525">
            <a:noFill/>
            <a:miter lim="800000"/>
            <a:headEnd/>
            <a:tailEnd/>
          </a:ln>
          <a:effectLst/>
        </p:spPr>
        <p:txBody>
          <a:bodyPr vert="horz" wrap="square" lIns="0" tIns="45720" rIns="45720" bIns="45720" numCol="1" anchor="ctr" anchorCtr="0" compatLnSpc="1">
            <a:prstTxWarp prst="textNoShape">
              <a:avLst/>
            </a:prstTxWarp>
          </a:bodyPr>
          <a:lstStyle>
            <a:lvl1pPr algn="r" eaLnBrk="0" fontAlgn="auto" hangingPunct="0">
              <a:spcBef>
                <a:spcPts val="0"/>
              </a:spcBef>
              <a:spcAft>
                <a:spcPts val="0"/>
              </a:spcAft>
              <a:defRPr sz="800">
                <a:solidFill>
                  <a:schemeClr val="tx1">
                    <a:lumMod val="65000"/>
                    <a:lumOff val="35000"/>
                  </a:schemeClr>
                </a:solidFill>
                <a:latin typeface="+mn-lt"/>
              </a:defRPr>
            </a:lvl1pPr>
          </a:lstStyle>
          <a:p>
            <a:fld id="{D91041AE-F0CF-4FE6-90EC-654C4BA75C7A}" type="slidenum">
              <a:rPr lang="en-US" smtClean="0"/>
              <a:pPr/>
              <a:t>‹#›</a:t>
            </a:fld>
            <a:endParaRPr lang="en-US" dirty="0"/>
          </a:p>
        </p:txBody>
      </p:sp>
      <p:sp>
        <p:nvSpPr>
          <p:cNvPr id="1029" name="Line 6"/>
          <p:cNvSpPr>
            <a:spLocks noChangeShapeType="1"/>
          </p:cNvSpPr>
          <p:nvPr/>
        </p:nvSpPr>
        <p:spPr bwMode="auto">
          <a:xfrm>
            <a:off x="914400" y="6446838"/>
            <a:ext cx="0" cy="182562"/>
          </a:xfrm>
          <a:prstGeom prst="line">
            <a:avLst/>
          </a:prstGeom>
          <a:noFill/>
          <a:ln w="3175">
            <a:solidFill>
              <a:schemeClr val="bg2"/>
            </a:solidFill>
            <a:round/>
            <a:headEnd/>
            <a:tailEnd/>
          </a:ln>
        </p:spPr>
        <p:txBody>
          <a:bodyPr wrap="none" anchor="ctr"/>
          <a:lstStyle/>
          <a:p>
            <a:pPr fontAlgn="base">
              <a:spcBef>
                <a:spcPct val="0"/>
              </a:spcBef>
              <a:spcAft>
                <a:spcPct val="0"/>
              </a:spcAft>
              <a:defRPr/>
            </a:pPr>
            <a:endParaRPr lang="en-US">
              <a:solidFill>
                <a:prstClr val="black"/>
              </a:solidFill>
            </a:endParaRPr>
          </a:p>
        </p:txBody>
      </p:sp>
      <p:pic>
        <p:nvPicPr>
          <p:cNvPr id="11" name="Picture 10"/>
          <p:cNvPicPr>
            <a:picLocks noChangeAspect="1"/>
          </p:cNvPicPr>
          <p:nvPr/>
        </p:nvPicPr>
        <p:blipFill>
          <a:blip r:embed="rId6"/>
          <a:stretch>
            <a:fillRect/>
          </a:stretch>
        </p:blipFill>
        <p:spPr>
          <a:xfrm>
            <a:off x="7463908" y="6245817"/>
            <a:ext cx="1433393" cy="488924"/>
          </a:xfrm>
          <a:prstGeom prst="rect">
            <a:avLst/>
          </a:prstGeom>
        </p:spPr>
      </p:pic>
      <p:pic>
        <p:nvPicPr>
          <p:cNvPr id="4" name="Picture 3">
            <a:extLst>
              <a:ext uri="{FF2B5EF4-FFF2-40B4-BE49-F238E27FC236}">
                <a16:creationId xmlns:a16="http://schemas.microsoft.com/office/drawing/2014/main" id="{F62112FB-5A5B-4410-B677-35B2AA4D4246}"/>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634883" y="6245817"/>
            <a:ext cx="1708730" cy="488924"/>
          </a:xfrm>
          <a:prstGeom prst="rect">
            <a:avLst/>
          </a:prstGeom>
        </p:spPr>
      </p:pic>
    </p:spTree>
    <p:extLst>
      <p:ext uri="{BB962C8B-B14F-4D97-AF65-F5344CB8AC3E}">
        <p14:creationId xmlns:p14="http://schemas.microsoft.com/office/powerpoint/2010/main" val="11880318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hdr="0" dt="0"/>
  <p:txStyles>
    <p:titleStyle>
      <a:lvl1pPr algn="l" rtl="0" eaLnBrk="1" fontAlgn="base" hangingPunct="1">
        <a:spcBef>
          <a:spcPct val="0"/>
        </a:spcBef>
        <a:spcAft>
          <a:spcPct val="0"/>
        </a:spcAft>
        <a:defRPr sz="3200">
          <a:solidFill>
            <a:srgbClr val="D81E05"/>
          </a:solidFill>
          <a:latin typeface="+mj-lt"/>
          <a:ea typeface="+mj-ea"/>
          <a:cs typeface="+mj-cs"/>
        </a:defRPr>
      </a:lvl1pPr>
      <a:lvl2pPr algn="l" rtl="0" eaLnBrk="1" fontAlgn="base" hangingPunct="1">
        <a:spcBef>
          <a:spcPct val="0"/>
        </a:spcBef>
        <a:spcAft>
          <a:spcPct val="0"/>
        </a:spcAft>
        <a:defRPr sz="3200">
          <a:solidFill>
            <a:srgbClr val="D81E05"/>
          </a:solidFill>
          <a:latin typeface="Arial Black" pitchFamily="34" charset="0"/>
        </a:defRPr>
      </a:lvl2pPr>
      <a:lvl3pPr algn="l" rtl="0" eaLnBrk="1" fontAlgn="base" hangingPunct="1">
        <a:spcBef>
          <a:spcPct val="0"/>
        </a:spcBef>
        <a:spcAft>
          <a:spcPct val="0"/>
        </a:spcAft>
        <a:defRPr sz="3200">
          <a:solidFill>
            <a:srgbClr val="D81E05"/>
          </a:solidFill>
          <a:latin typeface="Arial Black" pitchFamily="34" charset="0"/>
        </a:defRPr>
      </a:lvl3pPr>
      <a:lvl4pPr algn="l" rtl="0" eaLnBrk="1" fontAlgn="base" hangingPunct="1">
        <a:spcBef>
          <a:spcPct val="0"/>
        </a:spcBef>
        <a:spcAft>
          <a:spcPct val="0"/>
        </a:spcAft>
        <a:defRPr sz="3200">
          <a:solidFill>
            <a:srgbClr val="D81E05"/>
          </a:solidFill>
          <a:latin typeface="Arial Black" pitchFamily="34" charset="0"/>
        </a:defRPr>
      </a:lvl4pPr>
      <a:lvl5pPr algn="l" rtl="0" eaLnBrk="1" fontAlgn="base" hangingPunct="1">
        <a:spcBef>
          <a:spcPct val="0"/>
        </a:spcBef>
        <a:spcAft>
          <a:spcPct val="0"/>
        </a:spcAft>
        <a:defRPr sz="3200">
          <a:solidFill>
            <a:srgbClr val="D81E05"/>
          </a:solidFill>
          <a:latin typeface="Arial Black" pitchFamily="34" charset="0"/>
        </a:defRPr>
      </a:lvl5pPr>
      <a:lvl6pPr marL="457200" algn="l" rtl="0" eaLnBrk="1" fontAlgn="base" hangingPunct="1">
        <a:spcBef>
          <a:spcPct val="0"/>
        </a:spcBef>
        <a:spcAft>
          <a:spcPct val="0"/>
        </a:spcAft>
        <a:defRPr sz="3200">
          <a:solidFill>
            <a:srgbClr val="D81E05"/>
          </a:solidFill>
          <a:latin typeface="Arial Black" pitchFamily="34" charset="0"/>
        </a:defRPr>
      </a:lvl6pPr>
      <a:lvl7pPr marL="914400" algn="l" rtl="0" eaLnBrk="1" fontAlgn="base" hangingPunct="1">
        <a:spcBef>
          <a:spcPct val="0"/>
        </a:spcBef>
        <a:spcAft>
          <a:spcPct val="0"/>
        </a:spcAft>
        <a:defRPr sz="3200">
          <a:solidFill>
            <a:srgbClr val="D81E05"/>
          </a:solidFill>
          <a:latin typeface="Arial Black" pitchFamily="34" charset="0"/>
        </a:defRPr>
      </a:lvl7pPr>
      <a:lvl8pPr marL="1371600" algn="l" rtl="0" eaLnBrk="1" fontAlgn="base" hangingPunct="1">
        <a:spcBef>
          <a:spcPct val="0"/>
        </a:spcBef>
        <a:spcAft>
          <a:spcPct val="0"/>
        </a:spcAft>
        <a:defRPr sz="3200">
          <a:solidFill>
            <a:srgbClr val="D81E05"/>
          </a:solidFill>
          <a:latin typeface="Arial Black" pitchFamily="34" charset="0"/>
        </a:defRPr>
      </a:lvl8pPr>
      <a:lvl9pPr marL="1828800" algn="l" rtl="0" eaLnBrk="1" fontAlgn="base" hangingPunct="1">
        <a:spcBef>
          <a:spcPct val="0"/>
        </a:spcBef>
        <a:spcAft>
          <a:spcPct val="0"/>
        </a:spcAft>
        <a:defRPr sz="3200">
          <a:solidFill>
            <a:srgbClr val="D81E05"/>
          </a:solidFill>
          <a:latin typeface="Arial Black" pitchFamily="34" charset="0"/>
        </a:defRPr>
      </a:lvl9pPr>
    </p:titleStyle>
    <p:bodyStyle>
      <a:lvl1pPr marL="285750" indent="-285750" algn="l" rtl="0" eaLnBrk="1" fontAlgn="base" hangingPunct="1">
        <a:spcBef>
          <a:spcPct val="20000"/>
        </a:spcBef>
        <a:spcAft>
          <a:spcPct val="0"/>
        </a:spcAft>
        <a:buFont typeface="Wingdings" pitchFamily="2" charset="2"/>
        <a:buChar char="§"/>
        <a:defRPr sz="2400">
          <a:solidFill>
            <a:schemeClr val="tx1"/>
          </a:solidFill>
          <a:latin typeface="+mn-lt"/>
          <a:ea typeface="+mn-ea"/>
          <a:cs typeface="+mn-cs"/>
        </a:defRPr>
      </a:lvl1pPr>
      <a:lvl2pPr marL="684213" indent="-227013"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31.png"/><Relationship Id="rId7" Type="http://schemas.openxmlformats.org/officeDocument/2006/relationships/image" Target="../media/image3.jp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10.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340.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8.png"/><Relationship Id="rId7" Type="http://schemas.openxmlformats.org/officeDocument/2006/relationships/image" Target="../media/image48.png"/><Relationship Id="rId12" Type="http://schemas.openxmlformats.org/officeDocument/2006/relationships/image" Target="../media/image55.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20.png"/><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28.png"/><Relationship Id="rId18" Type="http://schemas.openxmlformats.org/officeDocument/2006/relationships/image" Target="../media/image61.png"/><Relationship Id="rId3" Type="http://schemas.openxmlformats.org/officeDocument/2006/relationships/image" Target="../media/image118.png"/><Relationship Id="rId7" Type="http://schemas.openxmlformats.org/officeDocument/2006/relationships/image" Target="../media/image59.png"/><Relationship Id="rId12" Type="http://schemas.openxmlformats.org/officeDocument/2006/relationships/image" Target="../media/image127.png"/><Relationship Id="rId17" Type="http://schemas.openxmlformats.org/officeDocument/2006/relationships/image" Target="../media/image603.png"/><Relationship Id="rId2" Type="http://schemas.openxmlformats.org/officeDocument/2006/relationships/image" Target="../media/image114.png"/><Relationship Id="rId16" Type="http://schemas.openxmlformats.org/officeDocument/2006/relationships/image" Target="../media/image131.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62.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17.xml.rels><?xml version="1.0" encoding="UTF-8" standalone="yes"?>
<Relationships xmlns="http://schemas.openxmlformats.org/package/2006/relationships"><Relationship Id="rId8" Type="http://schemas.openxmlformats.org/officeDocument/2006/relationships/image" Target="../media/image1080.png"/><Relationship Id="rId3" Type="http://schemas.openxmlformats.org/officeDocument/2006/relationships/image" Target="../media/image1031.png"/><Relationship Id="rId7" Type="http://schemas.openxmlformats.org/officeDocument/2006/relationships/image" Target="../media/image1070.png"/><Relationship Id="rId12" Type="http://schemas.openxmlformats.org/officeDocument/2006/relationships/image" Target="../media/image1120.png"/><Relationship Id="rId2" Type="http://schemas.openxmlformats.org/officeDocument/2006/relationships/image" Target="../media/image1020.png"/><Relationship Id="rId1" Type="http://schemas.openxmlformats.org/officeDocument/2006/relationships/slideLayout" Target="../slideLayouts/slideLayout3.xml"/><Relationship Id="rId6" Type="http://schemas.openxmlformats.org/officeDocument/2006/relationships/image" Target="../media/image1060.png"/><Relationship Id="rId11" Type="http://schemas.openxmlformats.org/officeDocument/2006/relationships/image" Target="../media/image1111.png"/><Relationship Id="rId5" Type="http://schemas.openxmlformats.org/officeDocument/2006/relationships/image" Target="../media/image1051.png"/><Relationship Id="rId10" Type="http://schemas.openxmlformats.org/officeDocument/2006/relationships/image" Target="../media/image1100.png"/><Relationship Id="rId4" Type="http://schemas.openxmlformats.org/officeDocument/2006/relationships/image" Target="../media/image1041.png"/><Relationship Id="rId9" Type="http://schemas.openxmlformats.org/officeDocument/2006/relationships/image" Target="../media/image1090.png"/></Relationships>
</file>

<file path=ppt/slides/_rels/slide1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040.png"/><Relationship Id="rId7" Type="http://schemas.openxmlformats.org/officeDocument/2006/relationships/image" Target="../media/image1130.png"/><Relationship Id="rId2" Type="http://schemas.openxmlformats.org/officeDocument/2006/relationships/image" Target="../media/image1030.png"/><Relationship Id="rId1" Type="http://schemas.openxmlformats.org/officeDocument/2006/relationships/slideLayout" Target="../slideLayouts/slideLayout3.xml"/><Relationship Id="rId6" Type="http://schemas.openxmlformats.org/officeDocument/2006/relationships/image" Target="../media/image1010.png"/><Relationship Id="rId5" Type="http://schemas.openxmlformats.org/officeDocument/2006/relationships/image" Target="../media/image1080.png"/><Relationship Id="rId4" Type="http://schemas.openxmlformats.org/officeDocument/2006/relationships/image" Target="../media/image1050.png"/></Relationships>
</file>

<file path=ppt/slides/_rels/slide1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041.png"/><Relationship Id="rId7" Type="http://schemas.openxmlformats.org/officeDocument/2006/relationships/image" Target="../media/image1170.png"/><Relationship Id="rId2" Type="http://schemas.openxmlformats.org/officeDocument/2006/relationships/image" Target="../media/image1031.png"/><Relationship Id="rId1" Type="http://schemas.openxmlformats.org/officeDocument/2006/relationships/slideLayout" Target="../slideLayouts/slideLayout3.xml"/><Relationship Id="rId6" Type="http://schemas.openxmlformats.org/officeDocument/2006/relationships/image" Target="../media/image1160.png"/><Relationship Id="rId5" Type="http://schemas.openxmlformats.org/officeDocument/2006/relationships/image" Target="../media/image1080.png"/><Relationship Id="rId4" Type="http://schemas.openxmlformats.org/officeDocument/2006/relationships/image" Target="../media/image105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1.xml.rels><?xml version="1.0" encoding="UTF-8" standalone="yes"?>
<Relationships xmlns="http://schemas.openxmlformats.org/package/2006/relationships"><Relationship Id="rId8" Type="http://schemas.openxmlformats.org/officeDocument/2006/relationships/image" Target="../media/image1610.png"/><Relationship Id="rId13" Type="http://schemas.openxmlformats.org/officeDocument/2006/relationships/image" Target="../media/image211.png"/><Relationship Id="rId3" Type="http://schemas.openxmlformats.org/officeDocument/2006/relationships/image" Target="../media/image511.png"/><Relationship Id="rId7" Type="http://schemas.openxmlformats.org/officeDocument/2006/relationships/image" Target="../media/image147.png"/><Relationship Id="rId12" Type="http://schemas.openxmlformats.org/officeDocument/2006/relationships/image" Target="../media/image200.png"/><Relationship Id="rId2" Type="http://schemas.openxmlformats.org/officeDocument/2006/relationships/image" Target="../media/image411.png"/><Relationship Id="rId1" Type="http://schemas.openxmlformats.org/officeDocument/2006/relationships/slideLayout" Target="../slideLayouts/slideLayout3.xml"/><Relationship Id="rId6" Type="http://schemas.openxmlformats.org/officeDocument/2006/relationships/image" Target="../media/image811.png"/><Relationship Id="rId11" Type="http://schemas.openxmlformats.org/officeDocument/2006/relationships/image" Target="../media/image190.png"/><Relationship Id="rId5" Type="http://schemas.openxmlformats.org/officeDocument/2006/relationships/image" Target="../media/image714.png"/><Relationship Id="rId15" Type="http://schemas.openxmlformats.org/officeDocument/2006/relationships/image" Target="../media/image230.png"/><Relationship Id="rId10" Type="http://schemas.openxmlformats.org/officeDocument/2006/relationships/image" Target="../media/image181.png"/><Relationship Id="rId4" Type="http://schemas.openxmlformats.org/officeDocument/2006/relationships/image" Target="../media/image612.png"/><Relationship Id="rId9" Type="http://schemas.openxmlformats.org/officeDocument/2006/relationships/image" Target="../media/image177.png"/><Relationship Id="rId14" Type="http://schemas.openxmlformats.org/officeDocument/2006/relationships/image" Target="../media/image220.pn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23.xml.rels><?xml version="1.0" encoding="UTF-8" standalone="yes"?>
<Relationships xmlns="http://schemas.openxmlformats.org/package/2006/relationships"><Relationship Id="rId8" Type="http://schemas.openxmlformats.org/officeDocument/2006/relationships/image" Target="../media/image761.png"/><Relationship Id="rId3" Type="http://schemas.openxmlformats.org/officeDocument/2006/relationships/image" Target="../media/image713.png"/><Relationship Id="rId2" Type="http://schemas.openxmlformats.org/officeDocument/2006/relationships/image" Target="../media/image702.png"/><Relationship Id="rId1" Type="http://schemas.openxmlformats.org/officeDocument/2006/relationships/slideLayout" Target="../slideLayouts/slideLayout3.xml"/><Relationship Id="rId11" Type="http://schemas.openxmlformats.org/officeDocument/2006/relationships/image" Target="../media/image57.png"/><Relationship Id="rId5" Type="http://schemas.openxmlformats.org/officeDocument/2006/relationships/image" Target="../media/image731.png"/><Relationship Id="rId10" Type="http://schemas.openxmlformats.org/officeDocument/2006/relationships/image" Target="../media/image56.png"/><Relationship Id="rId4" Type="http://schemas.openxmlformats.org/officeDocument/2006/relationships/image" Target="../media/image722.png"/><Relationship Id="rId9" Type="http://schemas.openxmlformats.org/officeDocument/2006/relationships/image" Target="../media/image771.png"/></Relationships>
</file>

<file path=ppt/slides/_rels/slide24.xml.rels><?xml version="1.0" encoding="UTF-8" standalone="yes"?>
<Relationships xmlns="http://schemas.openxmlformats.org/package/2006/relationships"><Relationship Id="rId8" Type="http://schemas.openxmlformats.org/officeDocument/2006/relationships/image" Target="../media/image761.png"/><Relationship Id="rId3" Type="http://schemas.openxmlformats.org/officeDocument/2006/relationships/image" Target="../media/image713.png"/><Relationship Id="rId2" Type="http://schemas.openxmlformats.org/officeDocument/2006/relationships/image" Target="../media/image702.png"/><Relationship Id="rId1" Type="http://schemas.openxmlformats.org/officeDocument/2006/relationships/slideLayout" Target="../slideLayouts/slideLayout3.xml"/><Relationship Id="rId6" Type="http://schemas.openxmlformats.org/officeDocument/2006/relationships/image" Target="../media/image240.png"/><Relationship Id="rId11" Type="http://schemas.openxmlformats.org/officeDocument/2006/relationships/image" Target="../media/image81.png"/><Relationship Id="rId5" Type="http://schemas.openxmlformats.org/officeDocument/2006/relationships/image" Target="../media/image731.png"/><Relationship Id="rId10" Type="http://schemas.openxmlformats.org/officeDocument/2006/relationships/image" Target="../media/image80.png"/><Relationship Id="rId4" Type="http://schemas.openxmlformats.org/officeDocument/2006/relationships/image" Target="../media/image722.png"/><Relationship Id="rId9" Type="http://schemas.openxmlformats.org/officeDocument/2006/relationships/image" Target="../media/image771.png"/></Relationships>
</file>

<file path=ppt/slides/_rels/slide2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260.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1042.png"/><Relationship Id="rId3" Type="http://schemas.openxmlformats.org/officeDocument/2006/relationships/image" Target="../media/image991.png"/><Relationship Id="rId7" Type="http://schemas.openxmlformats.org/officeDocument/2006/relationships/image" Target="../media/image1032.png"/><Relationship Id="rId2" Type="http://schemas.openxmlformats.org/officeDocument/2006/relationships/image" Target="../media/image981.png"/><Relationship Id="rId1" Type="http://schemas.openxmlformats.org/officeDocument/2006/relationships/slideLayout" Target="../slideLayouts/slideLayout3.xml"/><Relationship Id="rId6" Type="http://schemas.openxmlformats.org/officeDocument/2006/relationships/image" Target="../media/image1021.png"/><Relationship Id="rId11" Type="http://schemas.openxmlformats.org/officeDocument/2006/relationships/image" Target="../media/image781.png"/><Relationship Id="rId5" Type="http://schemas.openxmlformats.org/officeDocument/2006/relationships/image" Target="../media/image1011.png"/><Relationship Id="rId10" Type="http://schemas.openxmlformats.org/officeDocument/2006/relationships/image" Target="../media/image1061.png"/><Relationship Id="rId4" Type="http://schemas.openxmlformats.org/officeDocument/2006/relationships/image" Target="../media/image1001.png"/><Relationship Id="rId9" Type="http://schemas.openxmlformats.org/officeDocument/2006/relationships/image" Target="../media/image105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7.png"/><Relationship Id="rId7" Type="http://schemas.openxmlformats.org/officeDocument/2006/relationships/image" Target="../media/image133.png"/><Relationship Id="rId2" Type="http://schemas.openxmlformats.org/officeDocument/2006/relationships/image" Target="../media/image116.png"/><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35.png"/></Relationships>
</file>

<file path=ppt/slides/_rels/slide32.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38.png"/><Relationship Id="rId21" Type="http://schemas.openxmlformats.org/officeDocument/2006/relationships/image" Target="../media/image141.png"/><Relationship Id="rId12" Type="http://schemas.openxmlformats.org/officeDocument/2006/relationships/image" Target="../media/image127.png"/><Relationship Id="rId17" Type="http://schemas.openxmlformats.org/officeDocument/2006/relationships/image" Target="../media/image137.png"/><Relationship Id="rId16" Type="http://schemas.openxmlformats.org/officeDocument/2006/relationships/image" Target="../media/image131.png"/><Relationship Id="rId20" Type="http://schemas.openxmlformats.org/officeDocument/2006/relationships/image" Target="../media/image140.png"/><Relationship Id="rId1" Type="http://schemas.openxmlformats.org/officeDocument/2006/relationships/slideLayout" Target="../slideLayouts/slideLayout3.xml"/><Relationship Id="rId11" Type="http://schemas.openxmlformats.org/officeDocument/2006/relationships/image" Target="../media/image126.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9.png"/><Relationship Id="rId9" Type="http://schemas.openxmlformats.org/officeDocument/2006/relationships/image" Target="../media/image124.png"/></Relationships>
</file>

<file path=ppt/slides/_rels/slide33.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67.png"/><Relationship Id="rId3" Type="http://schemas.openxmlformats.org/officeDocument/2006/relationships/image" Target="../media/image65.png"/><Relationship Id="rId21" Type="http://schemas.openxmlformats.org/officeDocument/2006/relationships/image" Target="../media/image72.png"/><Relationship Id="rId12" Type="http://schemas.openxmlformats.org/officeDocument/2006/relationships/image" Target="../media/image73.png"/><Relationship Id="rId17" Type="http://schemas.openxmlformats.org/officeDocument/2006/relationships/image" Target="../media/image97.png"/><Relationship Id="rId2" Type="http://schemas.openxmlformats.org/officeDocument/2006/relationships/image" Target="../media/image64.png"/><Relationship Id="rId16" Type="http://schemas.openxmlformats.org/officeDocument/2006/relationships/image" Target="../media/image96.png"/><Relationship Id="rId20" Type="http://schemas.openxmlformats.org/officeDocument/2006/relationships/image" Target="../media/image69.png"/><Relationship Id="rId1" Type="http://schemas.openxmlformats.org/officeDocument/2006/relationships/slideLayout" Target="../slideLayouts/slideLayout3.xml"/><Relationship Id="rId11" Type="http://schemas.openxmlformats.org/officeDocument/2006/relationships/image" Target="../media/image582.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691.png"/><Relationship Id="rId13" Type="http://schemas.openxmlformats.org/officeDocument/2006/relationships/image" Target="../media/image74.png"/><Relationship Id="rId3" Type="http://schemas.openxmlformats.org/officeDocument/2006/relationships/image" Target="../media/image641.png"/><Relationship Id="rId7" Type="http://schemas.openxmlformats.org/officeDocument/2006/relationships/image" Target="../media/image681.png"/><Relationship Id="rId12" Type="http://schemas.openxmlformats.org/officeDocument/2006/relationships/image" Target="../media/image732.png"/><Relationship Id="rId2" Type="http://schemas.openxmlformats.org/officeDocument/2006/relationships/image" Target="../media/image633.png"/><Relationship Id="rId16"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672.png"/><Relationship Id="rId11" Type="http://schemas.openxmlformats.org/officeDocument/2006/relationships/image" Target="../media/image723.png"/><Relationship Id="rId5" Type="http://schemas.openxmlformats.org/officeDocument/2006/relationships/image" Target="../media/image662.png"/><Relationship Id="rId15" Type="http://schemas.openxmlformats.org/officeDocument/2006/relationships/image" Target="../media/image762.png"/><Relationship Id="rId10" Type="http://schemas.openxmlformats.org/officeDocument/2006/relationships/image" Target="../media/image715.png"/><Relationship Id="rId4" Type="http://schemas.openxmlformats.org/officeDocument/2006/relationships/image" Target="../media/image651.png"/><Relationship Id="rId9" Type="http://schemas.openxmlformats.org/officeDocument/2006/relationships/image" Target="../media/image703.png"/><Relationship Id="rId14" Type="http://schemas.openxmlformats.org/officeDocument/2006/relationships/image" Target="../media/image751.png"/></Relationships>
</file>

<file path=ppt/slides/_rels/slide35.xml.rels><?xml version="1.0" encoding="UTF-8" standalone="yes"?>
<Relationships xmlns="http://schemas.openxmlformats.org/package/2006/relationships"><Relationship Id="rId39" Type="http://schemas.openxmlformats.org/officeDocument/2006/relationships/image" Target="../media/image591.png"/><Relationship Id="rId13" Type="http://schemas.openxmlformats.org/officeDocument/2006/relationships/image" Target="../media/image630.png"/><Relationship Id="rId34" Type="http://schemas.openxmlformats.org/officeDocument/2006/relationships/image" Target="../media/image840.png"/><Relationship Id="rId42" Type="http://schemas.openxmlformats.org/officeDocument/2006/relationships/image" Target="../media/image621.png"/><Relationship Id="rId47" Type="http://schemas.openxmlformats.org/officeDocument/2006/relationships/image" Target="../media/image671.png"/><Relationship Id="rId50" Type="http://schemas.openxmlformats.org/officeDocument/2006/relationships/image" Target="../media/image701.png"/><Relationship Id="rId55" Type="http://schemas.openxmlformats.org/officeDocument/2006/relationships/image" Target="../media/image750.png"/><Relationship Id="rId63" Type="http://schemas.openxmlformats.org/officeDocument/2006/relationships/image" Target="../media/image890.png"/><Relationship Id="rId21" Type="http://schemas.openxmlformats.org/officeDocument/2006/relationships/image" Target="../media/image710.png"/><Relationship Id="rId68" Type="http://schemas.openxmlformats.org/officeDocument/2006/relationships/image" Target="../media/image931.png"/><Relationship Id="rId7" Type="http://schemas.openxmlformats.org/officeDocument/2006/relationships/image" Target="../media/image470.png"/><Relationship Id="rId71" Type="http://schemas.openxmlformats.org/officeDocument/2006/relationships/image" Target="../media/image871.png"/><Relationship Id="rId2" Type="http://schemas.openxmlformats.org/officeDocument/2006/relationships/notesSlide" Target="../notesSlides/notesSlide2.xml"/><Relationship Id="rId29" Type="http://schemas.openxmlformats.org/officeDocument/2006/relationships/image" Target="../media/image790.png"/><Relationship Id="rId41" Type="http://schemas.openxmlformats.org/officeDocument/2006/relationships/image" Target="../media/image611.png"/><Relationship Id="rId54" Type="http://schemas.openxmlformats.org/officeDocument/2006/relationships/image" Target="../media/image741.png"/><Relationship Id="rId62" Type="http://schemas.openxmlformats.org/officeDocument/2006/relationships/image" Target="../media/image580.png"/><Relationship Id="rId16" Type="http://schemas.openxmlformats.org/officeDocument/2006/relationships/image" Target="../media/image660.png"/><Relationship Id="rId20" Type="http://schemas.openxmlformats.org/officeDocument/2006/relationships/image" Target="../media/image700.png"/><Relationship Id="rId70" Type="http://schemas.openxmlformats.org/officeDocument/2006/relationships/image" Target="../media/image950.png"/><Relationship Id="rId1" Type="http://schemas.openxmlformats.org/officeDocument/2006/relationships/slideLayout" Target="../slideLayouts/slideLayout3.xml"/><Relationship Id="rId6" Type="http://schemas.openxmlformats.org/officeDocument/2006/relationships/image" Target="../media/image400.png"/><Relationship Id="rId32" Type="http://schemas.openxmlformats.org/officeDocument/2006/relationships/image" Target="../media/image820.png"/><Relationship Id="rId37" Type="http://schemas.openxmlformats.org/officeDocument/2006/relationships/image" Target="../media/image571.png"/><Relationship Id="rId40" Type="http://schemas.openxmlformats.org/officeDocument/2006/relationships/image" Target="../media/image601.png"/><Relationship Id="rId45" Type="http://schemas.openxmlformats.org/officeDocument/2006/relationships/image" Target="../media/image650.png"/><Relationship Id="rId53" Type="http://schemas.openxmlformats.org/officeDocument/2006/relationships/image" Target="../media/image730.png"/><Relationship Id="rId58" Type="http://schemas.openxmlformats.org/officeDocument/2006/relationships/image" Target="../media/image870.png"/><Relationship Id="rId11" Type="http://schemas.openxmlformats.org/officeDocument/2006/relationships/image" Target="../media/image610.png"/><Relationship Id="rId66" Type="http://schemas.openxmlformats.org/officeDocument/2006/relationships/image" Target="../media/image911.png"/><Relationship Id="rId24" Type="http://schemas.openxmlformats.org/officeDocument/2006/relationships/image" Target="../media/image740.png"/><Relationship Id="rId5" Type="http://schemas.openxmlformats.org/officeDocument/2006/relationships/image" Target="../media/image540.png"/><Relationship Id="rId36" Type="http://schemas.openxmlformats.org/officeDocument/2006/relationships/image" Target="../media/image561.png"/><Relationship Id="rId49" Type="http://schemas.openxmlformats.org/officeDocument/2006/relationships/image" Target="../media/image690.png"/><Relationship Id="rId57" Type="http://schemas.openxmlformats.org/officeDocument/2006/relationships/image" Target="../media/image860.png"/><Relationship Id="rId61" Type="http://schemas.openxmlformats.org/officeDocument/2006/relationships/image" Target="../media/image570.png"/><Relationship Id="rId31" Type="http://schemas.openxmlformats.org/officeDocument/2006/relationships/image" Target="../media/image810.png"/><Relationship Id="rId44" Type="http://schemas.openxmlformats.org/officeDocument/2006/relationships/image" Target="../media/image640.png"/><Relationship Id="rId52" Type="http://schemas.openxmlformats.org/officeDocument/2006/relationships/image" Target="../media/image721.png"/><Relationship Id="rId60" Type="http://schemas.openxmlformats.org/officeDocument/2006/relationships/image" Target="../media/image560.png"/><Relationship Id="rId10" Type="http://schemas.openxmlformats.org/officeDocument/2006/relationships/image" Target="../media/image600.png"/><Relationship Id="rId65" Type="http://schemas.openxmlformats.org/officeDocument/2006/relationships/image" Target="../media/image900.png"/><Relationship Id="rId4" Type="http://schemas.openxmlformats.org/officeDocument/2006/relationships/image" Target="../media/image530.png"/><Relationship Id="rId30" Type="http://schemas.openxmlformats.org/officeDocument/2006/relationships/image" Target="../media/image800.png"/><Relationship Id="rId35" Type="http://schemas.openxmlformats.org/officeDocument/2006/relationships/image" Target="../media/image850.png"/><Relationship Id="rId43" Type="http://schemas.openxmlformats.org/officeDocument/2006/relationships/image" Target="../media/image631.png"/><Relationship Id="rId48" Type="http://schemas.openxmlformats.org/officeDocument/2006/relationships/image" Target="../media/image680.png"/><Relationship Id="rId56" Type="http://schemas.openxmlformats.org/officeDocument/2006/relationships/image" Target="../media/image760.png"/><Relationship Id="rId9" Type="http://schemas.openxmlformats.org/officeDocument/2006/relationships/image" Target="../media/image590.png"/><Relationship Id="rId64" Type="http://schemas.openxmlformats.org/officeDocument/2006/relationships/image" Target="../media/image770.png"/><Relationship Id="rId22" Type="http://schemas.openxmlformats.org/officeDocument/2006/relationships/image" Target="../media/image720.png"/><Relationship Id="rId69" Type="http://schemas.openxmlformats.org/officeDocument/2006/relationships/image" Target="../media/image941.png"/><Relationship Id="rId8" Type="http://schemas.openxmlformats.org/officeDocument/2006/relationships/image" Target="../media/image510.png"/><Relationship Id="rId51" Type="http://schemas.openxmlformats.org/officeDocument/2006/relationships/image" Target="../media/image712.png"/><Relationship Id="rId3" Type="http://schemas.openxmlformats.org/officeDocument/2006/relationships/image" Target="../media/image390.png"/><Relationship Id="rId33" Type="http://schemas.openxmlformats.org/officeDocument/2006/relationships/image" Target="../media/image551.png"/><Relationship Id="rId38" Type="http://schemas.openxmlformats.org/officeDocument/2006/relationships/image" Target="../media/image581.png"/><Relationship Id="rId46" Type="http://schemas.openxmlformats.org/officeDocument/2006/relationships/image" Target="../media/image661.png"/><Relationship Id="rId59" Type="http://schemas.openxmlformats.org/officeDocument/2006/relationships/image" Target="../media/image880.png"/><Relationship Id="rId12" Type="http://schemas.openxmlformats.org/officeDocument/2006/relationships/image" Target="../media/image620.png"/><Relationship Id="rId17" Type="http://schemas.openxmlformats.org/officeDocument/2006/relationships/image" Target="../media/image670.png"/><Relationship Id="rId67" Type="http://schemas.openxmlformats.org/officeDocument/2006/relationships/image" Target="../media/image920.png"/></Relationships>
</file>

<file path=ppt/slides/_rels/slide36.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780.png"/><Relationship Id="rId1" Type="http://schemas.openxmlformats.org/officeDocument/2006/relationships/slideLayout" Target="../slideLayouts/slideLayout3.xml"/><Relationship Id="rId4" Type="http://schemas.openxmlformats.org/officeDocument/2006/relationships/image" Target="../media/image960.png"/></Relationships>
</file>

<file path=ppt/slides/_rels/slide37.xml.rels><?xml version="1.0" encoding="UTF-8" standalone="yes"?>
<Relationships xmlns="http://schemas.openxmlformats.org/package/2006/relationships"><Relationship Id="rId2" Type="http://schemas.openxmlformats.org/officeDocument/2006/relationships/image" Target="../media/image79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image" Target="../media/image980.png"/><Relationship Id="rId1" Type="http://schemas.openxmlformats.org/officeDocument/2006/relationships/slideLayout" Target="../slideLayouts/slideLayout3.xml"/><Relationship Id="rId6" Type="http://schemas.openxmlformats.org/officeDocument/2006/relationships/image" Target="../media/image1000.png"/><Relationship Id="rId5" Type="http://schemas.openxmlformats.org/officeDocument/2006/relationships/image" Target="../media/image990.png"/><Relationship Id="rId4" Type="http://schemas.openxmlformats.org/officeDocument/2006/relationships/image" Target="../media/image940.png"/></Relationships>
</file>

<file path=ppt/slides/_rels/slide3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330.png"/><Relationship Id="rId7" Type="http://schemas.openxmlformats.org/officeDocument/2006/relationships/image" Target="../media/image1341.png"/><Relationship Id="rId2" Type="http://schemas.openxmlformats.org/officeDocument/2006/relationships/image" Target="../media/image1321.png"/><Relationship Id="rId1" Type="http://schemas.openxmlformats.org/officeDocument/2006/relationships/slideLayout" Target="../slideLayouts/slideLayout3.xml"/><Relationship Id="rId6" Type="http://schemas.openxmlformats.org/officeDocument/2006/relationships/image" Target="../media/image129.png"/><Relationship Id="rId11" Type="http://schemas.openxmlformats.org/officeDocument/2006/relationships/image" Target="../media/image141.png"/><Relationship Id="rId5" Type="http://schemas.openxmlformats.org/officeDocument/2006/relationships/image" Target="../media/image128.png"/><Relationship Id="rId10" Type="http://schemas.openxmlformats.org/officeDocument/2006/relationships/image" Target="../media/image1351.png"/><Relationship Id="rId4" Type="http://schemas.openxmlformats.org/officeDocument/2006/relationships/image" Target="../media/image127.png"/><Relationship Id="rId9" Type="http://schemas.openxmlformats.org/officeDocument/2006/relationships/image" Target="../media/image1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190.png"/><Relationship Id="rId7" Type="http://schemas.openxmlformats.org/officeDocument/2006/relationships/image" Target="../media/image55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4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46.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32.png"/><Relationship Id="rId4" Type="http://schemas.openxmlformats.org/officeDocument/2006/relationships/image" Target="../media/image1211.png"/></Relationships>
</file>

<file path=ppt/slides/_rels/slide4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1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200.png"/><Relationship Id="rId7" Type="http://schemas.openxmlformats.org/officeDocument/2006/relationships/image" Target="../media/image161.png"/><Relationship Id="rId2" Type="http://schemas.openxmlformats.org/officeDocument/2006/relationships/image" Target="../media/image910.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400.png"/><Relationship Id="rId4" Type="http://schemas.openxmlformats.org/officeDocument/2006/relationships/image" Target="../media/image1230.png"/><Relationship Id="rId9" Type="http://schemas.openxmlformats.org/officeDocument/2006/relationships/image" Target="../media/image12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2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image" Target="../media/image1272.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281.png"/><Relationship Id="rId4" Type="http://schemas.openxmlformats.org/officeDocument/2006/relationships/image" Target="../media/image1271.png"/></Relationships>
</file>

<file path=ppt/slides/_rels/slide56.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28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042.png"/><Relationship Id="rId3" Type="http://schemas.openxmlformats.org/officeDocument/2006/relationships/image" Target="../media/image991.png"/><Relationship Id="rId7" Type="http://schemas.openxmlformats.org/officeDocument/2006/relationships/image" Target="../media/image1032.png"/><Relationship Id="rId2" Type="http://schemas.openxmlformats.org/officeDocument/2006/relationships/image" Target="../media/image981.png"/><Relationship Id="rId1" Type="http://schemas.openxmlformats.org/officeDocument/2006/relationships/slideLayout" Target="../slideLayouts/slideLayout3.xml"/><Relationship Id="rId6" Type="http://schemas.openxmlformats.org/officeDocument/2006/relationships/image" Target="../media/image1021.png"/><Relationship Id="rId11" Type="http://schemas.openxmlformats.org/officeDocument/2006/relationships/image" Target="../media/image781.png"/><Relationship Id="rId5" Type="http://schemas.openxmlformats.org/officeDocument/2006/relationships/image" Target="../media/image1011.png"/><Relationship Id="rId10" Type="http://schemas.openxmlformats.org/officeDocument/2006/relationships/image" Target="../media/image1061.png"/><Relationship Id="rId4" Type="http://schemas.openxmlformats.org/officeDocument/2006/relationships/image" Target="../media/image1001.png"/><Relationship Id="rId9" Type="http://schemas.openxmlformats.org/officeDocument/2006/relationships/image" Target="../media/image1052.png"/></Relationships>
</file>

<file path=ppt/slides/_rels/slide59.xml.rels><?xml version="1.0" encoding="UTF-8" standalone="yes"?>
<Relationships xmlns="http://schemas.openxmlformats.org/package/2006/relationships"><Relationship Id="rId3" Type="http://schemas.openxmlformats.org/officeDocument/2006/relationships/image" Target="../media/image12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20.png"/><Relationship Id="rId7" Type="http://schemas.openxmlformats.org/officeDocument/2006/relationships/image" Target="../media/image1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81.png"/><Relationship Id="rId5" Type="http://schemas.openxmlformats.org/officeDocument/2006/relationships/image" Target="../media/image1340.png"/><Relationship Id="rId4" Type="http://schemas.openxmlformats.org/officeDocument/2006/relationships/image" Target="../media/image130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1431.png"/><Relationship Id="rId3" Type="http://schemas.openxmlformats.org/officeDocument/2006/relationships/image" Target="../media/image154.png"/><Relationship Id="rId7" Type="http://schemas.openxmlformats.org/officeDocument/2006/relationships/image" Target="../media/image158.png"/><Relationship Id="rId1" Type="http://schemas.openxmlformats.org/officeDocument/2006/relationships/slideLayout" Target="../slideLayouts/slideLayout3.xml"/><Relationship Id="rId6" Type="http://schemas.openxmlformats.org/officeDocument/2006/relationships/image" Target="../media/image157.png"/><Relationship Id="rId11" Type="http://schemas.openxmlformats.org/officeDocument/2006/relationships/image" Target="../media/image1461.png"/><Relationship Id="rId5" Type="http://schemas.openxmlformats.org/officeDocument/2006/relationships/image" Target="../media/image156.png"/><Relationship Id="rId10" Type="http://schemas.openxmlformats.org/officeDocument/2006/relationships/image" Target="../media/image146.png"/><Relationship Id="rId4" Type="http://schemas.openxmlformats.org/officeDocument/2006/relationships/image" Target="../media/image155.png"/><Relationship Id="rId9" Type="http://schemas.openxmlformats.org/officeDocument/2006/relationships/image" Target="../media/image1151.png"/></Relationships>
</file>

<file path=ppt/slides/_rels/slide65.xml.rels><?xml version="1.0" encoding="UTF-8" standalone="yes"?>
<Relationships xmlns="http://schemas.openxmlformats.org/package/2006/relationships"><Relationship Id="rId3" Type="http://schemas.openxmlformats.org/officeDocument/2006/relationships/image" Target="../media/image1270.png"/><Relationship Id="rId7" Type="http://schemas.openxmlformats.org/officeDocument/2006/relationships/image" Target="../media/image1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28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3.jpeg"/><Relationship Id="rId7" Type="http://schemas.openxmlformats.org/officeDocument/2006/relationships/image" Target="../media/image1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62.png"/></Relationships>
</file>

<file path=ppt/slides/_rels/slide68.xml.rels><?xml version="1.0" encoding="UTF-8" standalone="yes"?>
<Relationships xmlns="http://schemas.openxmlformats.org/package/2006/relationships"><Relationship Id="rId3" Type="http://schemas.openxmlformats.org/officeDocument/2006/relationships/image" Target="../media/image1381.png"/><Relationship Id="rId7" Type="http://schemas.openxmlformats.org/officeDocument/2006/relationships/image" Target="../media/image139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60.png"/><Relationship Id="rId4" Type="http://schemas.openxmlformats.org/officeDocument/2006/relationships/image" Target="../media/image1380.png"/></Relationships>
</file>

<file path=ppt/slides/_rels/slide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6.png"/><Relationship Id="rId4" Type="http://schemas.openxmlformats.org/officeDocument/2006/relationships/image" Target="../media/image164.png"/></Relationships>
</file>

<file path=ppt/slides/_rels/slide71.xml.rels><?xml version="1.0" encoding="UTF-8" standalone="yes"?>
<Relationships xmlns="http://schemas.openxmlformats.org/package/2006/relationships"><Relationship Id="rId3" Type="http://schemas.openxmlformats.org/officeDocument/2006/relationships/image" Target="../media/image1500.png"/><Relationship Id="rId7" Type="http://schemas.openxmlformats.org/officeDocument/2006/relationships/image" Target="../media/image157.jpeg"/><Relationship Id="rId2" Type="http://schemas.openxmlformats.org/officeDocument/2006/relationships/image" Target="../media/image1470.png"/><Relationship Id="rId1" Type="http://schemas.openxmlformats.org/officeDocument/2006/relationships/slideLayout" Target="../slideLayouts/slideLayout2.xml"/><Relationship Id="rId6" Type="http://schemas.openxmlformats.org/officeDocument/2006/relationships/image" Target="../media/image1540.png"/><Relationship Id="rId5" Type="http://schemas.openxmlformats.org/officeDocument/2006/relationships/image" Target="../media/image1530.png"/><Relationship Id="rId4" Type="http://schemas.openxmlformats.org/officeDocument/2006/relationships/image" Target="../media/image1520.png"/></Relationships>
</file>

<file path=ppt/slides/_rels/slide72.xml.rels><?xml version="1.0" encoding="UTF-8" standalone="yes"?>
<Relationships xmlns="http://schemas.openxmlformats.org/package/2006/relationships"><Relationship Id="rId8" Type="http://schemas.openxmlformats.org/officeDocument/2006/relationships/image" Target="../media/image1602.png"/><Relationship Id="rId3" Type="http://schemas.openxmlformats.org/officeDocument/2006/relationships/image" Target="../media/image148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90.png"/><Relationship Id="rId5" Type="http://schemas.openxmlformats.org/officeDocument/2006/relationships/image" Target="../media/image961.png"/><Relationship Id="rId10" Type="http://schemas.openxmlformats.org/officeDocument/2006/relationships/image" Target="../media/image1150.png"/><Relationship Id="rId4" Type="http://schemas.openxmlformats.org/officeDocument/2006/relationships/image" Target="../media/image1550.png"/><Relationship Id="rId9" Type="http://schemas.openxmlformats.org/officeDocument/2006/relationships/image" Target="../media/image970.png"/></Relationships>
</file>

<file path=ppt/slides/_rels/slide73.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70.png"/><Relationship Id="rId7" Type="http://schemas.openxmlformats.org/officeDocument/2006/relationships/image" Target="../media/image156.png"/><Relationship Id="rId12" Type="http://schemas.openxmlformats.org/officeDocument/2006/relationships/image" Target="../media/image1650.png"/><Relationship Id="rId2" Type="http://schemas.openxmlformats.org/officeDocument/2006/relationships/image" Target="../media/image1630.png"/><Relationship Id="rId1" Type="http://schemas.openxmlformats.org/officeDocument/2006/relationships/slideLayout" Target="../slideLayouts/slideLayout3.xml"/><Relationship Id="rId6" Type="http://schemas.openxmlformats.org/officeDocument/2006/relationships/image" Target="../media/image155.png"/><Relationship Id="rId11" Type="http://schemas.openxmlformats.org/officeDocument/2006/relationships/image" Target="../media/image1531.png"/><Relationship Id="rId5" Type="http://schemas.openxmlformats.org/officeDocument/2006/relationships/image" Target="../media/image154.png"/><Relationship Id="rId10" Type="http://schemas.openxmlformats.org/officeDocument/2006/relationships/image" Target="../media/image1620.png"/><Relationship Id="rId9" Type="http://schemas.openxmlformats.org/officeDocument/2006/relationships/image" Target="../media/image158.png"/></Relationships>
</file>

<file path=ppt/slides/_rels/slide74.xml.rels><?xml version="1.0" encoding="UTF-8" standalone="yes"?>
<Relationships xmlns="http://schemas.openxmlformats.org/package/2006/relationships"><Relationship Id="rId13" Type="http://schemas.openxmlformats.org/officeDocument/2006/relationships/image" Target="../media/image1670.png"/><Relationship Id="rId3" Type="http://schemas.openxmlformats.org/officeDocument/2006/relationships/image" Target="../media/image169.png"/><Relationship Id="rId12" Type="http://schemas.openxmlformats.org/officeDocument/2006/relationships/image" Target="../media/image1650.png"/><Relationship Id="rId2" Type="http://schemas.openxmlformats.org/officeDocument/2006/relationships/image" Target="../media/image1680.png"/><Relationship Id="rId1" Type="http://schemas.openxmlformats.org/officeDocument/2006/relationships/slideLayout" Target="../slideLayouts/slideLayout3.xml"/><Relationship Id="rId11" Type="http://schemas.openxmlformats.org/officeDocument/2006/relationships/image" Target="../media/image1531.png"/><Relationship Id="rId10" Type="http://schemas.openxmlformats.org/officeDocument/2006/relationships/image" Target="../media/image172.png"/><Relationship Id="rId4" Type="http://schemas.openxmlformats.org/officeDocument/2006/relationships/image" Target="../media/image170.png"/><Relationship Id="rId9" Type="http://schemas.openxmlformats.org/officeDocument/2006/relationships/image" Target="../media/image1700.png"/><Relationship Id="rId14" Type="http://schemas.openxmlformats.org/officeDocument/2006/relationships/image" Target="../media/image1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xml"/><Relationship Id="rId4" Type="http://schemas.openxmlformats.org/officeDocument/2006/relationships/image" Target="../media/image144.jpg"/></Relationships>
</file>

<file path=ppt/slides/_rels/slide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154.jpeg"/><Relationship Id="rId18" Type="http://schemas.openxmlformats.org/officeDocument/2006/relationships/image" Target="../media/image5.jpeg"/><Relationship Id="rId3" Type="http://schemas.openxmlformats.org/officeDocument/2006/relationships/image" Target="../media/image177.jpeg"/><Relationship Id="rId21" Type="http://schemas.openxmlformats.org/officeDocument/2006/relationships/image" Target="../media/image15.jpg"/><Relationship Id="rId7" Type="http://schemas.openxmlformats.org/officeDocument/2006/relationships/image" Target="../media/image75.jpeg"/><Relationship Id="rId12" Type="http://schemas.openxmlformats.org/officeDocument/2006/relationships/image" Target="../media/image157.jpeg"/><Relationship Id="rId17" Type="http://schemas.openxmlformats.org/officeDocument/2006/relationships/image" Target="../media/image4.jpg"/><Relationship Id="rId2" Type="http://schemas.openxmlformats.org/officeDocument/2006/relationships/notesSlide" Target="../notesSlides/notesSlide24.xml"/><Relationship Id="rId16" Type="http://schemas.openxmlformats.org/officeDocument/2006/relationships/image" Target="../media/image3.jpg"/><Relationship Id="rId20"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74.jpeg"/><Relationship Id="rId11" Type="http://schemas.openxmlformats.org/officeDocument/2006/relationships/image" Target="../media/image145.jpeg"/><Relationship Id="rId5" Type="http://schemas.openxmlformats.org/officeDocument/2006/relationships/image" Target="../media/image178.jpeg"/><Relationship Id="rId15" Type="http://schemas.openxmlformats.org/officeDocument/2006/relationships/image" Target="../media/image156.jpeg"/><Relationship Id="rId23" Type="http://schemas.openxmlformats.org/officeDocument/2006/relationships/image" Target="../media/image73.jpeg"/><Relationship Id="rId10" Type="http://schemas.openxmlformats.org/officeDocument/2006/relationships/image" Target="../media/image147.jpeg"/><Relationship Id="rId19" Type="http://schemas.openxmlformats.org/officeDocument/2006/relationships/image" Target="../media/image6.jpeg"/><Relationship Id="rId4" Type="http://schemas.openxmlformats.org/officeDocument/2006/relationships/image" Target="../media/image153.jpeg"/><Relationship Id="rId9" Type="http://schemas.openxmlformats.org/officeDocument/2006/relationships/image" Target="../media/image146.jpeg"/><Relationship Id="rId14" Type="http://schemas.openxmlformats.org/officeDocument/2006/relationships/image" Target="../media/image155.jpeg"/><Relationship Id="rId22" Type="http://schemas.openxmlformats.org/officeDocument/2006/relationships/image" Target="../media/image14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 of Tutorial</a:t>
            </a:r>
          </a:p>
        </p:txBody>
      </p:sp>
      <p:sp>
        <p:nvSpPr>
          <p:cNvPr id="3" name="Content Placeholder 2"/>
          <p:cNvSpPr>
            <a:spLocks noGrp="1"/>
          </p:cNvSpPr>
          <p:nvPr>
            <p:ph idx="1"/>
          </p:nvPr>
        </p:nvSpPr>
        <p:spPr>
          <a:xfrm>
            <a:off x="152406" y="1008522"/>
            <a:ext cx="8860115" cy="5236885"/>
          </a:xfrm>
          <a:ln>
            <a:noFill/>
          </a:ln>
        </p:spPr>
        <p:txBody>
          <a:bodyPr>
            <a:normAutofit/>
          </a:bodyPr>
          <a:lstStyle/>
          <a:p>
            <a:r>
              <a:rPr lang="en-US" dirty="0"/>
              <a:t>Background</a:t>
            </a:r>
          </a:p>
          <a:p>
            <a:pPr lvl="1"/>
            <a:r>
              <a:rPr lang="en-US" dirty="0"/>
              <a:t>Iterative dataflow analysis</a:t>
            </a:r>
          </a:p>
          <a:p>
            <a:pPr lvl="1"/>
            <a:r>
              <a:rPr lang="en-US" dirty="0"/>
              <a:t>Abstract interpretation</a:t>
            </a:r>
          </a:p>
          <a:p>
            <a:r>
              <a:rPr lang="en-US" dirty="0"/>
              <a:t>Intraprocedural analysis</a:t>
            </a:r>
          </a:p>
          <a:p>
            <a:pPr lvl="1"/>
            <a:r>
              <a:rPr lang="en-US" dirty="0" err="1"/>
              <a:t>Tarjan’s</a:t>
            </a:r>
            <a:r>
              <a:rPr lang="en-US" dirty="0"/>
              <a:t> path-expression method</a:t>
            </a:r>
          </a:p>
          <a:p>
            <a:r>
              <a:rPr lang="en-US" dirty="0" err="1">
                <a:solidFill>
                  <a:srgbClr val="C00000"/>
                </a:solidFill>
              </a:rPr>
              <a:t>Interprocedural</a:t>
            </a:r>
            <a:r>
              <a:rPr lang="en-US" dirty="0">
                <a:solidFill>
                  <a:srgbClr val="C00000"/>
                </a:solidFill>
              </a:rPr>
              <a:t> analysis</a:t>
            </a:r>
          </a:p>
          <a:p>
            <a:pPr lvl="1"/>
            <a:r>
              <a:rPr lang="en-US" dirty="0"/>
              <a:t>Functional approach</a:t>
            </a:r>
          </a:p>
          <a:p>
            <a:pPr lvl="1"/>
            <a:r>
              <a:rPr lang="en-US" dirty="0"/>
              <a:t>Newtonian program analysis</a:t>
            </a:r>
          </a:p>
          <a:p>
            <a:pPr lvl="1"/>
            <a:r>
              <a:rPr lang="en-US" dirty="0"/>
              <a:t>Newtonian program analysis via tensor product</a:t>
            </a:r>
          </a:p>
          <a:p>
            <a:pPr lvl="1"/>
            <a:r>
              <a:rPr lang="en-US" dirty="0"/>
              <a:t>Newtonian program analysis and Gauss-Jordan elimination</a:t>
            </a:r>
          </a:p>
          <a:p>
            <a:pPr lvl="1"/>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1</a:t>
            </a:fld>
            <a:endParaRPr lang="en-US"/>
          </a:p>
        </p:txBody>
      </p:sp>
    </p:spTree>
    <p:extLst>
      <p:ext uri="{BB962C8B-B14F-4D97-AF65-F5344CB8AC3E}">
        <p14:creationId xmlns:p14="http://schemas.microsoft.com/office/powerpoint/2010/main" val="4002719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9525">
            <a:solidFill>
              <a:schemeClr val="tx1"/>
            </a:solidFill>
          </a:ln>
        </p:spPr>
        <p:txBody>
          <a:bodyPr wrap="square" rtlCol="0">
            <a:spAutoFit/>
          </a:bodyPr>
          <a:lstStyle/>
          <a:p>
            <a:r>
              <a:rPr lang="en-US" sz="2800" dirty="0"/>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16" name="Slide Number Placeholder 15"/>
          <p:cNvSpPr>
            <a:spLocks noGrp="1"/>
          </p:cNvSpPr>
          <p:nvPr>
            <p:ph type="sldNum" sz="quarter" idx="12"/>
          </p:nvPr>
        </p:nvSpPr>
        <p:spPr/>
        <p:txBody>
          <a:bodyPr/>
          <a:lstStyle/>
          <a:p>
            <a:fld id="{A65A0EED-6B89-664A-801E-D3FDD91C7C69}" type="slidenum">
              <a:rPr lang="en-US" smtClean="0"/>
              <a:pPr/>
              <a:t>10</a:t>
            </a:fld>
            <a:endParaRPr lang="en-US"/>
          </a:p>
        </p:txBody>
      </p:sp>
    </p:spTree>
    <p:extLst>
      <p:ext uri="{BB962C8B-B14F-4D97-AF65-F5344CB8AC3E}">
        <p14:creationId xmlns:p14="http://schemas.microsoft.com/office/powerpoint/2010/main" val="2862153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4C3A-008B-4E47-BF42-C13554424B8C}"/>
              </a:ext>
            </a:extLst>
          </p:cNvPr>
          <p:cNvSpPr>
            <a:spLocks noGrp="1"/>
          </p:cNvSpPr>
          <p:nvPr>
            <p:ph type="title"/>
          </p:nvPr>
        </p:nvSpPr>
        <p:spPr>
          <a:xfrm>
            <a:off x="56756" y="228600"/>
            <a:ext cx="9036794" cy="838200"/>
          </a:xfrm>
        </p:spPr>
        <p:txBody>
          <a:bodyPr/>
          <a:lstStyle/>
          <a:p>
            <a:r>
              <a:rPr lang="en-US" sz="2400" dirty="0"/>
              <a:t>From Path Semantics to Equational Semantics</a:t>
            </a:r>
          </a:p>
        </p:txBody>
      </p:sp>
      <p:sp>
        <p:nvSpPr>
          <p:cNvPr id="3" name="Slide Number Placeholder 2">
            <a:extLst>
              <a:ext uri="{FF2B5EF4-FFF2-40B4-BE49-F238E27FC236}">
                <a16:creationId xmlns:a16="http://schemas.microsoft.com/office/drawing/2014/main" id="{98188BC9-9BD7-404D-8656-AD6F5AB32027}"/>
              </a:ext>
            </a:extLst>
          </p:cNvPr>
          <p:cNvSpPr>
            <a:spLocks noGrp="1"/>
          </p:cNvSpPr>
          <p:nvPr>
            <p:ph type="sldNum" sz="quarter" idx="12"/>
          </p:nvPr>
        </p:nvSpPr>
        <p:spPr/>
        <p:txBody>
          <a:bodyPr/>
          <a:lstStyle/>
          <a:p>
            <a:fld id="{60AD1266-7CE3-2146-B859-359ABF1E0203}" type="slidenum">
              <a:rPr lang="en-US" smtClean="0"/>
              <a:t>11</a:t>
            </a:fld>
            <a:endParaRPr lang="en-US"/>
          </a:p>
        </p:txBody>
      </p:sp>
      <p:grpSp>
        <p:nvGrpSpPr>
          <p:cNvPr id="4" name="Group 3">
            <a:extLst>
              <a:ext uri="{FF2B5EF4-FFF2-40B4-BE49-F238E27FC236}">
                <a16:creationId xmlns:a16="http://schemas.microsoft.com/office/drawing/2014/main" id="{20D59583-39E0-4DAA-9717-5FDB8E7F7257}"/>
              </a:ext>
            </a:extLst>
          </p:cNvPr>
          <p:cNvGrpSpPr/>
          <p:nvPr/>
        </p:nvGrpSpPr>
        <p:grpSpPr>
          <a:xfrm>
            <a:off x="2264408" y="2913201"/>
            <a:ext cx="4306673" cy="3556939"/>
            <a:chOff x="281106" y="18103"/>
            <a:chExt cx="2332361" cy="1832198"/>
          </a:xfrm>
        </p:grpSpPr>
        <p:sp>
          <p:nvSpPr>
            <p:cNvPr id="5" name="Oval 4">
              <a:extLst>
                <a:ext uri="{FF2B5EF4-FFF2-40B4-BE49-F238E27FC236}">
                  <a16:creationId xmlns:a16="http://schemas.microsoft.com/office/drawing/2014/main" id="{1F24D1F7-79E9-4FDE-9534-2739806B9097}"/>
                </a:ext>
              </a:extLst>
            </p:cNvPr>
            <p:cNvSpPr>
              <a:spLocks noChangeAspect="1"/>
            </p:cNvSpPr>
            <p:nvPr/>
          </p:nvSpPr>
          <p:spPr>
            <a:xfrm>
              <a:off x="595269"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6" name="Oval 5">
              <a:extLst>
                <a:ext uri="{FF2B5EF4-FFF2-40B4-BE49-F238E27FC236}">
                  <a16:creationId xmlns:a16="http://schemas.microsoft.com/office/drawing/2014/main" id="{88223551-12AE-41B3-B0C0-2FC75CEF61E8}"/>
                </a:ext>
              </a:extLst>
            </p:cNvPr>
            <p:cNvSpPr>
              <a:spLocks noChangeAspect="1"/>
            </p:cNvSpPr>
            <p:nvPr/>
          </p:nvSpPr>
          <p:spPr>
            <a:xfrm>
              <a:off x="1916964"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A18226B0-EE08-43B4-BE05-8CF472544D72}"/>
                </a:ext>
              </a:extLst>
            </p:cNvPr>
            <p:cNvSpPr txBox="1"/>
            <p:nvPr/>
          </p:nvSpPr>
          <p:spPr>
            <a:xfrm>
              <a:off x="508731" y="18103"/>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s</a:t>
              </a:r>
            </a:p>
          </p:txBody>
        </p:sp>
        <p:sp>
          <p:nvSpPr>
            <p:cNvPr id="8" name="TextBox 7">
              <a:extLst>
                <a:ext uri="{FF2B5EF4-FFF2-40B4-BE49-F238E27FC236}">
                  <a16:creationId xmlns:a16="http://schemas.microsoft.com/office/drawing/2014/main" id="{C8AB26AE-7801-41EF-B19D-3FABBA9755C0}"/>
                </a:ext>
              </a:extLst>
            </p:cNvPr>
            <p:cNvSpPr txBox="1"/>
            <p:nvPr/>
          </p:nvSpPr>
          <p:spPr>
            <a:xfrm>
              <a:off x="1830425" y="35728"/>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sp>
          <p:nvSpPr>
            <p:cNvPr id="9" name="Freeform 3">
              <a:extLst>
                <a:ext uri="{FF2B5EF4-FFF2-40B4-BE49-F238E27FC236}">
                  <a16:creationId xmlns:a16="http://schemas.microsoft.com/office/drawing/2014/main" id="{44CC375F-B6F4-49E8-9726-5431A6105B77}"/>
                </a:ext>
              </a:extLst>
            </p:cNvPr>
            <p:cNvSpPr/>
            <p:nvPr/>
          </p:nvSpPr>
          <p:spPr>
            <a:xfrm>
              <a:off x="281106" y="368784"/>
              <a:ext cx="2332361" cy="1481517"/>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880100"/>
                <a:gd name="connsiteY0" fmla="*/ 0 h 1468475"/>
                <a:gd name="connsiteX1" fmla="*/ 21697 w 2880100"/>
                <a:gd name="connsiteY1" fmla="*/ 437990 h 1468475"/>
                <a:gd name="connsiteX2" fmla="*/ 206113 w 2880100"/>
                <a:gd name="connsiteY2" fmla="*/ 1260182 h 1468475"/>
                <a:gd name="connsiteX3" fmla="*/ 1228090 w 2880100"/>
                <a:gd name="connsiteY3" fmla="*/ 1467650 h 1468475"/>
                <a:gd name="connsiteX4" fmla="*/ 2311538 w 2880100"/>
                <a:gd name="connsiteY4" fmla="*/ 1290917 h 1468475"/>
                <a:gd name="connsiteX5" fmla="*/ 2864790 w 2880100"/>
                <a:gd name="connsiteY5" fmla="*/ 461042 h 1468475"/>
                <a:gd name="connsiteX6" fmla="*/ 1735237 w 2880100"/>
                <a:gd name="connsiteY6" fmla="*/ 0 h 146847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1735237 w 2889861"/>
                <a:gd name="connsiteY6" fmla="*/ 0 h 147275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2127122 w 2889861"/>
                <a:gd name="connsiteY6" fmla="*/ 30736 h 1472755"/>
                <a:gd name="connsiteX0" fmla="*/ 521159 w 2883688"/>
                <a:gd name="connsiteY0" fmla="*/ 0 h 1468375"/>
                <a:gd name="connsiteX1" fmla="*/ 21697 w 2883688"/>
                <a:gd name="connsiteY1" fmla="*/ 437990 h 1468375"/>
                <a:gd name="connsiteX2" fmla="*/ 206113 w 2883688"/>
                <a:gd name="connsiteY2" fmla="*/ 1260182 h 1468375"/>
                <a:gd name="connsiteX3" fmla="*/ 1228090 w 2883688"/>
                <a:gd name="connsiteY3" fmla="*/ 1467650 h 1468375"/>
                <a:gd name="connsiteX4" fmla="*/ 2400328 w 2883688"/>
                <a:gd name="connsiteY4" fmla="*/ 1217705 h 1468375"/>
                <a:gd name="connsiteX5" fmla="*/ 2864790 w 2883688"/>
                <a:gd name="connsiteY5" fmla="*/ 461042 h 1468375"/>
                <a:gd name="connsiteX6" fmla="*/ 2127122 w 2883688"/>
                <a:gd name="connsiteY6" fmla="*/ 30736 h 1468375"/>
                <a:gd name="connsiteX0" fmla="*/ 521159 w 2747192"/>
                <a:gd name="connsiteY0" fmla="*/ 0 h 1468375"/>
                <a:gd name="connsiteX1" fmla="*/ 21697 w 2747192"/>
                <a:gd name="connsiteY1" fmla="*/ 437990 h 1468375"/>
                <a:gd name="connsiteX2" fmla="*/ 206113 w 2747192"/>
                <a:gd name="connsiteY2" fmla="*/ 1260182 h 1468375"/>
                <a:gd name="connsiteX3" fmla="*/ 1228090 w 2747192"/>
                <a:gd name="connsiteY3" fmla="*/ 1467650 h 1468375"/>
                <a:gd name="connsiteX4" fmla="*/ 2400328 w 2747192"/>
                <a:gd name="connsiteY4" fmla="*/ 1217705 h 1468375"/>
                <a:gd name="connsiteX5" fmla="*/ 2719642 w 2747192"/>
                <a:gd name="connsiteY5" fmla="*/ 469163 h 1468375"/>
                <a:gd name="connsiteX6" fmla="*/ 2127122 w 2747192"/>
                <a:gd name="connsiteY6" fmla="*/ 30736 h 1468375"/>
                <a:gd name="connsiteX0" fmla="*/ 521159 w 2621928"/>
                <a:gd name="connsiteY0" fmla="*/ 0 h 1468375"/>
                <a:gd name="connsiteX1" fmla="*/ 21697 w 2621928"/>
                <a:gd name="connsiteY1" fmla="*/ 437990 h 1468375"/>
                <a:gd name="connsiteX2" fmla="*/ 206113 w 2621928"/>
                <a:gd name="connsiteY2" fmla="*/ 1260182 h 1468375"/>
                <a:gd name="connsiteX3" fmla="*/ 1228090 w 2621928"/>
                <a:gd name="connsiteY3" fmla="*/ 1467650 h 1468375"/>
                <a:gd name="connsiteX4" fmla="*/ 2400328 w 2621928"/>
                <a:gd name="connsiteY4" fmla="*/ 1217705 h 1468375"/>
                <a:gd name="connsiteX5" fmla="*/ 2574494 w 2621928"/>
                <a:gd name="connsiteY5" fmla="*/ 451297 h 1468375"/>
                <a:gd name="connsiteX6" fmla="*/ 2127122 w 2621928"/>
                <a:gd name="connsiteY6" fmla="*/ 30736 h 1468375"/>
                <a:gd name="connsiteX0" fmla="*/ 499476 w 2600245"/>
                <a:gd name="connsiteY0" fmla="*/ 0 h 1467655"/>
                <a:gd name="connsiteX1" fmla="*/ 14 w 2600245"/>
                <a:gd name="connsiteY1" fmla="*/ 437990 h 1467655"/>
                <a:gd name="connsiteX2" fmla="*/ 514571 w 2600245"/>
                <a:gd name="connsiteY2" fmla="*/ 1213081 h 1467655"/>
                <a:gd name="connsiteX3" fmla="*/ 1206407 w 2600245"/>
                <a:gd name="connsiteY3" fmla="*/ 1467650 h 1467655"/>
                <a:gd name="connsiteX4" fmla="*/ 2378645 w 2600245"/>
                <a:gd name="connsiteY4" fmla="*/ 1217705 h 1467655"/>
                <a:gd name="connsiteX5" fmla="*/ 2552811 w 2600245"/>
                <a:gd name="connsiteY5" fmla="*/ 451297 h 1467655"/>
                <a:gd name="connsiteX6" fmla="*/ 2105439 w 2600245"/>
                <a:gd name="connsiteY6" fmla="*/ 30736 h 1467655"/>
                <a:gd name="connsiteX0" fmla="*/ 235410 w 2336179"/>
                <a:gd name="connsiteY0" fmla="*/ 0 h 1467655"/>
                <a:gd name="connsiteX1" fmla="*/ 61 w 2336179"/>
                <a:gd name="connsiteY1" fmla="*/ 383038 h 1467655"/>
                <a:gd name="connsiteX2" fmla="*/ 250505 w 2336179"/>
                <a:gd name="connsiteY2" fmla="*/ 1213081 h 1467655"/>
                <a:gd name="connsiteX3" fmla="*/ 942341 w 2336179"/>
                <a:gd name="connsiteY3" fmla="*/ 1467650 h 1467655"/>
                <a:gd name="connsiteX4" fmla="*/ 2114579 w 2336179"/>
                <a:gd name="connsiteY4" fmla="*/ 1217705 h 1467655"/>
                <a:gd name="connsiteX5" fmla="*/ 2288745 w 2336179"/>
                <a:gd name="connsiteY5" fmla="*/ 451297 h 1467655"/>
                <a:gd name="connsiteX6" fmla="*/ 1841373 w 2336179"/>
                <a:gd name="connsiteY6" fmla="*/ 30736 h 1467655"/>
                <a:gd name="connsiteX0" fmla="*/ 240052 w 2340821"/>
                <a:gd name="connsiteY0" fmla="*/ 0 h 1468292"/>
                <a:gd name="connsiteX1" fmla="*/ 4703 w 2340821"/>
                <a:gd name="connsiteY1" fmla="*/ 383038 h 1468292"/>
                <a:gd name="connsiteX2" fmla="*/ 156105 w 2340821"/>
                <a:gd name="connsiteY2" fmla="*/ 1255472 h 1468292"/>
                <a:gd name="connsiteX3" fmla="*/ 946983 w 2340821"/>
                <a:gd name="connsiteY3" fmla="*/ 1467650 h 1468292"/>
                <a:gd name="connsiteX4" fmla="*/ 2119221 w 2340821"/>
                <a:gd name="connsiteY4" fmla="*/ 1217705 h 1468292"/>
                <a:gd name="connsiteX5" fmla="*/ 2293387 w 2340821"/>
                <a:gd name="connsiteY5" fmla="*/ 451297 h 1468292"/>
                <a:gd name="connsiteX6" fmla="*/ 1846015 w 2340821"/>
                <a:gd name="connsiteY6" fmla="*/ 30736 h 1468292"/>
                <a:gd name="connsiteX0" fmla="*/ 240052 w 2340821"/>
                <a:gd name="connsiteY0" fmla="*/ 13225 h 1481517"/>
                <a:gd name="connsiteX1" fmla="*/ 4703 w 2340821"/>
                <a:gd name="connsiteY1" fmla="*/ 396263 h 1481517"/>
                <a:gd name="connsiteX2" fmla="*/ 156105 w 2340821"/>
                <a:gd name="connsiteY2" fmla="*/ 1268697 h 1481517"/>
                <a:gd name="connsiteX3" fmla="*/ 946983 w 2340821"/>
                <a:gd name="connsiteY3" fmla="*/ 1480875 h 1481517"/>
                <a:gd name="connsiteX4" fmla="*/ 2119221 w 2340821"/>
                <a:gd name="connsiteY4" fmla="*/ 1230930 h 1481517"/>
                <a:gd name="connsiteX5" fmla="*/ 2293387 w 2340821"/>
                <a:gd name="connsiteY5" fmla="*/ 464522 h 1481517"/>
                <a:gd name="connsiteX6" fmla="*/ 1832810 w 2340821"/>
                <a:gd name="connsiteY6" fmla="*/ 0 h 1481517"/>
                <a:gd name="connsiteX0" fmla="*/ 240052 w 2338229"/>
                <a:gd name="connsiteY0" fmla="*/ 13225 h 1481517"/>
                <a:gd name="connsiteX1" fmla="*/ 4703 w 2338229"/>
                <a:gd name="connsiteY1" fmla="*/ 396263 h 1481517"/>
                <a:gd name="connsiteX2" fmla="*/ 156105 w 2338229"/>
                <a:gd name="connsiteY2" fmla="*/ 1268697 h 1481517"/>
                <a:gd name="connsiteX3" fmla="*/ 946983 w 2338229"/>
                <a:gd name="connsiteY3" fmla="*/ 1480875 h 1481517"/>
                <a:gd name="connsiteX4" fmla="*/ 2119221 w 2338229"/>
                <a:gd name="connsiteY4" fmla="*/ 1230930 h 1481517"/>
                <a:gd name="connsiteX5" fmla="*/ 2290086 w 2338229"/>
                <a:gd name="connsiteY5" fmla="*/ 433121 h 1481517"/>
                <a:gd name="connsiteX6" fmla="*/ 1832810 w 2338229"/>
                <a:gd name="connsiteY6" fmla="*/ 0 h 1481517"/>
                <a:gd name="connsiteX0" fmla="*/ 240052 w 2338229"/>
                <a:gd name="connsiteY0" fmla="*/ 13225 h 1481517"/>
                <a:gd name="connsiteX1" fmla="*/ 4703 w 2338229"/>
                <a:gd name="connsiteY1" fmla="*/ 396263 h 1481517"/>
                <a:gd name="connsiteX2" fmla="*/ 156105 w 2338229"/>
                <a:gd name="connsiteY2" fmla="*/ 1268697 h 1481517"/>
                <a:gd name="connsiteX3" fmla="*/ 946983 w 2338229"/>
                <a:gd name="connsiteY3" fmla="*/ 1480875 h 1481517"/>
                <a:gd name="connsiteX4" fmla="*/ 2119221 w 2338229"/>
                <a:gd name="connsiteY4" fmla="*/ 1230930 h 1481517"/>
                <a:gd name="connsiteX5" fmla="*/ 2290086 w 2338229"/>
                <a:gd name="connsiteY5" fmla="*/ 433121 h 1481517"/>
                <a:gd name="connsiteX6" fmla="*/ 1832810 w 2338229"/>
                <a:gd name="connsiteY6" fmla="*/ 0 h 1481517"/>
                <a:gd name="connsiteX0" fmla="*/ 240052 w 2332361"/>
                <a:gd name="connsiteY0" fmla="*/ 13225 h 1481517"/>
                <a:gd name="connsiteX1" fmla="*/ 4703 w 2332361"/>
                <a:gd name="connsiteY1" fmla="*/ 396263 h 1481517"/>
                <a:gd name="connsiteX2" fmla="*/ 156105 w 2332361"/>
                <a:gd name="connsiteY2" fmla="*/ 1268697 h 1481517"/>
                <a:gd name="connsiteX3" fmla="*/ 946983 w 2332361"/>
                <a:gd name="connsiteY3" fmla="*/ 1480875 h 1481517"/>
                <a:gd name="connsiteX4" fmla="*/ 2119221 w 2332361"/>
                <a:gd name="connsiteY4" fmla="*/ 1230930 h 1481517"/>
                <a:gd name="connsiteX5" fmla="*/ 2290086 w 2332361"/>
                <a:gd name="connsiteY5" fmla="*/ 433121 h 1481517"/>
                <a:gd name="connsiteX6" fmla="*/ 1832810 w 2332361"/>
                <a:gd name="connsiteY6" fmla="*/ 0 h 148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361" h="1481517">
                  <a:moveTo>
                    <a:pt x="240052" y="13225"/>
                  </a:moveTo>
                  <a:cubicBezTo>
                    <a:pt x="77727" y="29554"/>
                    <a:pt x="18694" y="187018"/>
                    <a:pt x="4703" y="396263"/>
                  </a:cubicBezTo>
                  <a:cubicBezTo>
                    <a:pt x="-9288" y="605508"/>
                    <a:pt x="-942" y="1087928"/>
                    <a:pt x="156105" y="1268697"/>
                  </a:cubicBezTo>
                  <a:cubicBezTo>
                    <a:pt x="313152" y="1449466"/>
                    <a:pt x="619797" y="1487169"/>
                    <a:pt x="946983" y="1480875"/>
                  </a:cubicBezTo>
                  <a:cubicBezTo>
                    <a:pt x="1274169" y="1474581"/>
                    <a:pt x="1895371" y="1405556"/>
                    <a:pt x="2119221" y="1230930"/>
                  </a:cubicBezTo>
                  <a:cubicBezTo>
                    <a:pt x="2343071" y="1056304"/>
                    <a:pt x="2372931" y="663974"/>
                    <a:pt x="2290086" y="433121"/>
                  </a:cubicBezTo>
                  <a:cubicBezTo>
                    <a:pt x="2198988" y="208548"/>
                    <a:pt x="2162583" y="23692"/>
                    <a:pt x="1832810" y="0"/>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Oval 9">
              <a:extLst>
                <a:ext uri="{FF2B5EF4-FFF2-40B4-BE49-F238E27FC236}">
                  <a16:creationId xmlns:a16="http://schemas.microsoft.com/office/drawing/2014/main" id="{2B09C921-A194-4F4C-A257-F3B17A00C53F}"/>
                </a:ext>
              </a:extLst>
            </p:cNvPr>
            <p:cNvSpPr>
              <a:spLocks noChangeAspect="1"/>
            </p:cNvSpPr>
            <p:nvPr/>
          </p:nvSpPr>
          <p:spPr>
            <a:xfrm>
              <a:off x="1881273" y="1463111"/>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182105A-B2F6-412F-976E-E2EABF1CFCE6}"/>
                </a:ext>
              </a:extLst>
            </p:cNvPr>
            <p:cNvSpPr txBox="1"/>
            <p:nvPr/>
          </p:nvSpPr>
          <p:spPr>
            <a:xfrm>
              <a:off x="1828260" y="1447145"/>
              <a:ext cx="255373"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n</a:t>
              </a:r>
            </a:p>
          </p:txBody>
        </p:sp>
        <p:sp>
          <p:nvSpPr>
            <p:cNvPr id="12" name="Oval 11">
              <a:extLst>
                <a:ext uri="{FF2B5EF4-FFF2-40B4-BE49-F238E27FC236}">
                  <a16:creationId xmlns:a16="http://schemas.microsoft.com/office/drawing/2014/main" id="{4960F462-500C-408D-912A-A1202ECAF741}"/>
                </a:ext>
              </a:extLst>
            </p:cNvPr>
            <p:cNvSpPr>
              <a:spLocks noChangeAspect="1"/>
            </p:cNvSpPr>
            <p:nvPr/>
          </p:nvSpPr>
          <p:spPr>
            <a:xfrm>
              <a:off x="1521826" y="925077"/>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A0317094-ED7E-48E3-A33C-41F11B59870F}"/>
                </a:ext>
              </a:extLst>
            </p:cNvPr>
            <p:cNvSpPr txBox="1"/>
            <p:nvPr/>
          </p:nvSpPr>
          <p:spPr>
            <a:xfrm>
              <a:off x="1442863" y="695058"/>
              <a:ext cx="275025"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m</a:t>
              </a:r>
              <a:r>
                <a:rPr lang="en-US" sz="2400" baseline="-25000" dirty="0">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8EB8EA63-25DA-41F8-AD42-048F8C344AAB}"/>
                </a:ext>
              </a:extLst>
            </p:cNvPr>
            <p:cNvSpPr>
              <a:spLocks noChangeAspect="1"/>
            </p:cNvSpPr>
            <p:nvPr/>
          </p:nvSpPr>
          <p:spPr>
            <a:xfrm>
              <a:off x="1159433" y="1577473"/>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F445631B-6BB2-47DC-85E9-CA6B97C96F58}"/>
                </a:ext>
              </a:extLst>
            </p:cNvPr>
            <p:cNvSpPr txBox="1"/>
            <p:nvPr/>
          </p:nvSpPr>
          <p:spPr>
            <a:xfrm>
              <a:off x="920043" y="1481436"/>
              <a:ext cx="447187" cy="237806"/>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m</a:t>
              </a:r>
              <a:r>
                <a:rPr lang="en-US" sz="2400" i="1" baseline="-25000" dirty="0" err="1">
                  <a:latin typeface="Times New Roman" panose="02020603050405020304" pitchFamily="18" charset="0"/>
                  <a:cs typeface="Times New Roman" panose="02020603050405020304" pitchFamily="18" charset="0"/>
                </a:rPr>
                <a:t>k</a:t>
              </a:r>
              <a:endParaRPr lang="en-US" sz="2400" i="1" baseline="-25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E7238B1-ABDE-4D99-B601-2F4D40CB42E2}"/>
                </a:ext>
              </a:extLst>
            </p:cNvPr>
            <p:cNvCxnSpPr>
              <a:stCxn id="12" idx="5"/>
              <a:endCxn id="10" idx="1"/>
            </p:cNvCxnSpPr>
            <p:nvPr/>
          </p:nvCxnSpPr>
          <p:spPr>
            <a:xfrm>
              <a:off x="1592071" y="995321"/>
              <a:ext cx="301254" cy="47984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7" name="Straight Arrow Connector 16">
              <a:extLst>
                <a:ext uri="{FF2B5EF4-FFF2-40B4-BE49-F238E27FC236}">
                  <a16:creationId xmlns:a16="http://schemas.microsoft.com/office/drawing/2014/main" id="{ACCD802F-7FF4-49B1-8632-98053B41321C}"/>
                </a:ext>
              </a:extLst>
            </p:cNvPr>
            <p:cNvCxnSpPr>
              <a:stCxn id="14" idx="6"/>
              <a:endCxn id="10" idx="2"/>
            </p:cNvCxnSpPr>
            <p:nvPr/>
          </p:nvCxnSpPr>
          <p:spPr>
            <a:xfrm flipV="1">
              <a:off x="1241730" y="1504259"/>
              <a:ext cx="639543" cy="11436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8" name="TextBox 17">
              <a:extLst>
                <a:ext uri="{FF2B5EF4-FFF2-40B4-BE49-F238E27FC236}">
                  <a16:creationId xmlns:a16="http://schemas.microsoft.com/office/drawing/2014/main" id="{DC6B1F25-D631-4549-BB0C-F53FF4864746}"/>
                </a:ext>
              </a:extLst>
            </p:cNvPr>
            <p:cNvSpPr txBox="1"/>
            <p:nvPr/>
          </p:nvSpPr>
          <p:spPr>
            <a:xfrm rot="3472073">
              <a:off x="1586908" y="1074004"/>
              <a:ext cx="509997" cy="216687"/>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f</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m</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BB200683-4DDB-4B93-A51A-758DB7533037}"/>
                </a:ext>
              </a:extLst>
            </p:cNvPr>
            <p:cNvSpPr txBox="1"/>
            <p:nvPr/>
          </p:nvSpPr>
          <p:spPr>
            <a:xfrm rot="20968162">
              <a:off x="1314678" y="1553418"/>
              <a:ext cx="518701" cy="206099"/>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f</a:t>
              </a:r>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a:t>
              </a:r>
              <a:r>
                <a:rPr lang="en-US" sz="2000" i="1" baseline="-25000" dirty="0" err="1">
                  <a:latin typeface="Times New Roman" panose="02020603050405020304" pitchFamily="18" charset="0"/>
                  <a:cs typeface="Times New Roman" panose="02020603050405020304" pitchFamily="18" charset="0"/>
                </a:rPr>
                <a:t>k</a:t>
              </a:r>
              <a:r>
                <a:rPr lang="en-US" sz="2000" dirty="0" err="1">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22C13EA1-89E2-4802-86F4-53567F5104FF}"/>
                </a:ext>
              </a:extLst>
            </p:cNvPr>
            <p:cNvCxnSpPr>
              <a:stCxn id="5" idx="5"/>
              <a:endCxn id="12" idx="2"/>
            </p:cNvCxnSpPr>
            <p:nvPr/>
          </p:nvCxnSpPr>
          <p:spPr>
            <a:xfrm>
              <a:off x="665514" y="406148"/>
              <a:ext cx="856312" cy="560077"/>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1" name="Straight Arrow Connector 20">
              <a:extLst>
                <a:ext uri="{FF2B5EF4-FFF2-40B4-BE49-F238E27FC236}">
                  <a16:creationId xmlns:a16="http://schemas.microsoft.com/office/drawing/2014/main" id="{43851854-F4E9-4CF2-9CA6-07C2670A8303}"/>
                </a:ext>
              </a:extLst>
            </p:cNvPr>
            <p:cNvCxnSpPr>
              <a:stCxn id="5" idx="4"/>
              <a:endCxn id="14" idx="1"/>
            </p:cNvCxnSpPr>
            <p:nvPr/>
          </p:nvCxnSpPr>
          <p:spPr>
            <a:xfrm>
              <a:off x="636418" y="418200"/>
              <a:ext cx="535067" cy="1171325"/>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B15090-CC52-408F-BF5C-BF36B94D311F}"/>
                    </a:ext>
                  </a:extLst>
                </p:cNvPr>
                <p:cNvSpPr txBox="1"/>
                <p:nvPr/>
              </p:nvSpPr>
              <p:spPr>
                <a:xfrm rot="3920519">
                  <a:off x="310441" y="1026435"/>
                  <a:ext cx="1059438" cy="216687"/>
                </a:xfrm>
                <a:prstGeom prst="rect">
                  <a:avLst/>
                </a:prstGeom>
                <a:noFill/>
              </p:spPr>
              <p:txBody>
                <a:bodyPr wrap="square" rtlCol="0">
                  <a:spAutoFit/>
                </a:bodyPr>
                <a:lstStyle/>
                <a:p>
                  <a14:m>
                    <m:oMath xmlns:m="http://schemas.openxmlformats.org/officeDocument/2006/math">
                      <m:r>
                        <a:rPr lang="en-US" sz="2000" b="0" i="1" dirty="0" smtClean="0">
                          <a:latin typeface="Cambria Math" panose="02040503050406030204" pitchFamily="18" charset="0"/>
                          <a:cs typeface="Times New Roman" panose="02020603050405020304" pitchFamily="18" charset="0"/>
                        </a:rPr>
                        <m:t>𝜑</m:t>
                      </m:r>
                    </m:oMath>
                  </a14:m>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s</a:t>
                  </a:r>
                  <a:r>
                    <a:rPr lang="en-US" sz="2000" dirty="0" err="1">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a:t>
                  </a:r>
                  <a:r>
                    <a:rPr lang="en-US" sz="2000" i="1" baseline="-25000" dirty="0" err="1">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a:t>
                  </a:r>
                </a:p>
              </p:txBody>
            </p:sp>
          </mc:Choice>
          <mc:Fallback xmlns="">
            <p:sp>
              <p:nvSpPr>
                <p:cNvPr id="22" name="TextBox 21">
                  <a:extLst>
                    <a:ext uri="{FF2B5EF4-FFF2-40B4-BE49-F238E27FC236}">
                      <a16:creationId xmlns:a16="http://schemas.microsoft.com/office/drawing/2014/main" id="{C5B15090-CC52-408F-BF5C-BF36B94D311F}"/>
                    </a:ext>
                  </a:extLst>
                </p:cNvPr>
                <p:cNvSpPr txBox="1">
                  <a:spLocks noRot="1" noChangeAspect="1" noMove="1" noResize="1" noEditPoints="1" noAdjustHandles="1" noChangeArrowheads="1" noChangeShapeType="1" noTextEdit="1"/>
                </p:cNvSpPr>
                <p:nvPr/>
              </p:nvSpPr>
              <p:spPr>
                <a:xfrm rot="3920519">
                  <a:off x="310441" y="1026435"/>
                  <a:ext cx="1059438" cy="216687"/>
                </a:xfrm>
                <a:prstGeom prst="rect">
                  <a:avLst/>
                </a:prstGeom>
                <a:blipFill>
                  <a:blip r:embed="rId2"/>
                  <a:stretch>
                    <a:fillRect l="-3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EAE346-190C-4A46-8974-6BFF1FD36199}"/>
                    </a:ext>
                  </a:extLst>
                </p:cNvPr>
                <p:cNvSpPr txBox="1"/>
                <p:nvPr/>
              </p:nvSpPr>
              <p:spPr>
                <a:xfrm rot="1991036">
                  <a:off x="734387" y="490756"/>
                  <a:ext cx="930982" cy="206099"/>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cs typeface="Times New Roman" panose="02020603050405020304" pitchFamily="18" charset="0"/>
                        </a:rPr>
                        <m:t>𝜑</m:t>
                      </m:r>
                    </m:oMath>
                  </a14:m>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m</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p>
              </p:txBody>
            </p:sp>
          </mc:Choice>
          <mc:Fallback xmlns="">
            <p:sp>
              <p:nvSpPr>
                <p:cNvPr id="23" name="TextBox 22">
                  <a:extLst>
                    <a:ext uri="{FF2B5EF4-FFF2-40B4-BE49-F238E27FC236}">
                      <a16:creationId xmlns:a16="http://schemas.microsoft.com/office/drawing/2014/main" id="{49EAE346-190C-4A46-8974-6BFF1FD36199}"/>
                    </a:ext>
                  </a:extLst>
                </p:cNvPr>
                <p:cNvSpPr txBox="1">
                  <a:spLocks noRot="1" noChangeAspect="1" noMove="1" noResize="1" noEditPoints="1" noAdjustHandles="1" noChangeArrowheads="1" noChangeShapeType="1" noTextEdit="1"/>
                </p:cNvSpPr>
                <p:nvPr/>
              </p:nvSpPr>
              <p:spPr>
                <a:xfrm rot="1991036">
                  <a:off x="734387" y="490756"/>
                  <a:ext cx="930982" cy="206099"/>
                </a:xfrm>
                <a:prstGeom prst="rect">
                  <a:avLst/>
                </a:prstGeom>
                <a:blipFill>
                  <a:blip r:embed="rId3"/>
                  <a:stretch>
                    <a:fillRect l="-73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55CD9D3-8BB1-4C4F-A04A-39B594DF5ED9}"/>
                </a:ext>
              </a:extLst>
            </p:cNvPr>
            <p:cNvSpPr txBox="1"/>
            <p:nvPr/>
          </p:nvSpPr>
          <p:spPr>
            <a:xfrm rot="17939123">
              <a:off x="1084327" y="1058714"/>
              <a:ext cx="404600" cy="366701"/>
            </a:xfrm>
            <a:prstGeom prst="rect">
              <a:avLst/>
            </a:prstGeom>
            <a:noFill/>
          </p:spPr>
          <p:txBody>
            <a:bodyPr wrap="none" lIns="0" tIns="0" rIns="0" bIns="0" rtlCol="0">
              <a:spAutoFit/>
            </a:bodyPr>
            <a:lstStyle/>
            <a:p>
              <a:r>
                <a:rPr lang="en-US" sz="4400" dirty="0"/>
                <a:t>. . .</a:t>
              </a:r>
              <a:endParaRPr lang="en-US" sz="3200" dirty="0"/>
            </a:p>
          </p:txBody>
        </p:sp>
        <p:sp>
          <p:nvSpPr>
            <p:cNvPr id="25" name="TextBox 24">
              <a:extLst>
                <a:ext uri="{FF2B5EF4-FFF2-40B4-BE49-F238E27FC236}">
                  <a16:creationId xmlns:a16="http://schemas.microsoft.com/office/drawing/2014/main" id="{EFD19018-5B82-43C6-80EB-C6135DCA7DD3}"/>
                </a:ext>
              </a:extLst>
            </p:cNvPr>
            <p:cNvSpPr txBox="1"/>
            <p:nvPr/>
          </p:nvSpPr>
          <p:spPr>
            <a:xfrm>
              <a:off x="1531296" y="1250270"/>
              <a:ext cx="422276" cy="237806"/>
            </a:xfrm>
            <a:prstGeom prst="rect">
              <a:avLst/>
            </a:prstGeom>
            <a:noFill/>
          </p:spPr>
          <p:txBody>
            <a:bodyPr wrap="square" rtlCol="0">
              <a:spAutoFit/>
            </a:bodyPr>
            <a:lstStyle/>
            <a:p>
              <a:r>
                <a:rPr lang="en-US" sz="2400" dirty="0">
                  <a:latin typeface="Cambria Math"/>
                  <a:ea typeface="Cambria Math"/>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2D7F-5D1F-40C5-A292-68A419D9C676}"/>
                    </a:ext>
                  </a:extLst>
                </p:cNvPr>
                <p:cNvSpPr txBox="1"/>
                <p:nvPr/>
              </p:nvSpPr>
              <p:spPr>
                <a:xfrm rot="2919081">
                  <a:off x="1752382" y="687941"/>
                  <a:ext cx="833693" cy="216687"/>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e</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n</a:t>
                  </a:r>
                  <a:r>
                    <a:rPr lang="en-US" sz="2000" dirty="0">
                      <a:solidFill>
                        <a:srgbClr val="C00000"/>
                      </a:solidFill>
                      <a:latin typeface="Times New Roman" panose="02020603050405020304" pitchFamily="18"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28442D7F-5D1F-40C5-A292-68A419D9C676}"/>
                    </a:ext>
                  </a:extLst>
                </p:cNvPr>
                <p:cNvSpPr txBox="1">
                  <a:spLocks noRot="1" noChangeAspect="1" noMove="1" noResize="1" noEditPoints="1" noAdjustHandles="1" noChangeArrowheads="1" noChangeShapeType="1" noTextEdit="1"/>
                </p:cNvSpPr>
                <p:nvPr/>
              </p:nvSpPr>
              <p:spPr>
                <a:xfrm rot="2919081">
                  <a:off x="1752382" y="687941"/>
                  <a:ext cx="833693" cy="216687"/>
                </a:xfrm>
                <a:prstGeom prst="rect">
                  <a:avLst/>
                </a:prstGeom>
                <a:blipFill>
                  <a:blip r:embed="rId4"/>
                  <a:stretch>
                    <a:fillRect l="-1778"/>
                  </a:stretch>
                </a:blipFill>
              </p:spPr>
              <p:txBody>
                <a:bodyPr/>
                <a:lstStyle/>
                <a:p>
                  <a:r>
                    <a:rPr lang="en-US">
                      <a:noFill/>
                    </a:rPr>
                    <a:t> </a:t>
                  </a:r>
                </a:p>
              </p:txBody>
            </p:sp>
          </mc:Fallback>
        </mc:AlternateContent>
        <p:sp>
          <p:nvSpPr>
            <p:cNvPr id="27" name="Freeform 1">
              <a:extLst>
                <a:ext uri="{FF2B5EF4-FFF2-40B4-BE49-F238E27FC236}">
                  <a16:creationId xmlns:a16="http://schemas.microsoft.com/office/drawing/2014/main" id="{FD57CAF8-A378-4408-ABA4-BBEC282180A5}"/>
                </a:ext>
              </a:extLst>
            </p:cNvPr>
            <p:cNvSpPr/>
            <p:nvPr/>
          </p:nvSpPr>
          <p:spPr>
            <a:xfrm>
              <a:off x="668511" y="289343"/>
              <a:ext cx="1576658" cy="1209803"/>
            </a:xfrm>
            <a:custGeom>
              <a:avLst/>
              <a:gdLst>
                <a:gd name="connsiteX0" fmla="*/ 0 w 1630850"/>
                <a:gd name="connsiteY0" fmla="*/ 79062 h 1208614"/>
                <a:gd name="connsiteX1" fmla="*/ 284309 w 1630850"/>
                <a:gd name="connsiteY1" fmla="*/ 2221 h 1208614"/>
                <a:gd name="connsiteX2" fmla="*/ 829876 w 1630850"/>
                <a:gd name="connsiteY2" fmla="*/ 155902 h 1208614"/>
                <a:gd name="connsiteX3" fmla="*/ 1413862 w 1630850"/>
                <a:gd name="connsiteY3" fmla="*/ 524735 h 1208614"/>
                <a:gd name="connsiteX4" fmla="*/ 1629015 w 1630850"/>
                <a:gd name="connsiteY4" fmla="*/ 1070302 h 1208614"/>
                <a:gd name="connsiteX5" fmla="*/ 1313970 w 1630850"/>
                <a:gd name="connsiteY5" fmla="*/ 1208614 h 1208614"/>
                <a:gd name="connsiteX0" fmla="*/ 0 w 1631003"/>
                <a:gd name="connsiteY0" fmla="*/ 79062 h 1232426"/>
                <a:gd name="connsiteX1" fmla="*/ 284309 w 1631003"/>
                <a:gd name="connsiteY1" fmla="*/ 2221 h 1232426"/>
                <a:gd name="connsiteX2" fmla="*/ 829876 w 1631003"/>
                <a:gd name="connsiteY2" fmla="*/ 155902 h 1232426"/>
                <a:gd name="connsiteX3" fmla="*/ 1413862 w 1631003"/>
                <a:gd name="connsiteY3" fmla="*/ 524735 h 1232426"/>
                <a:gd name="connsiteX4" fmla="*/ 1629015 w 1631003"/>
                <a:gd name="connsiteY4" fmla="*/ 1070302 h 1232426"/>
                <a:gd name="connsiteX5" fmla="*/ 1309207 w 1631003"/>
                <a:gd name="connsiteY5" fmla="*/ 1232426 h 1232426"/>
                <a:gd name="connsiteX0" fmla="*/ 0 w 1645109"/>
                <a:gd name="connsiteY0" fmla="*/ 79062 h 1232426"/>
                <a:gd name="connsiteX1" fmla="*/ 284309 w 1645109"/>
                <a:gd name="connsiteY1" fmla="*/ 2221 h 1232426"/>
                <a:gd name="connsiteX2" fmla="*/ 829876 w 1645109"/>
                <a:gd name="connsiteY2" fmla="*/ 155902 h 1232426"/>
                <a:gd name="connsiteX3" fmla="*/ 1413862 w 1645109"/>
                <a:gd name="connsiteY3" fmla="*/ 524735 h 1232426"/>
                <a:gd name="connsiteX4" fmla="*/ 1643303 w 1645109"/>
                <a:gd name="connsiteY4" fmla="*/ 989340 h 1232426"/>
                <a:gd name="connsiteX5" fmla="*/ 1309207 w 1645109"/>
                <a:gd name="connsiteY5" fmla="*/ 1232426 h 1232426"/>
                <a:gd name="connsiteX0" fmla="*/ 0 w 1643909"/>
                <a:gd name="connsiteY0" fmla="*/ 79062 h 1232426"/>
                <a:gd name="connsiteX1" fmla="*/ 284309 w 1643909"/>
                <a:gd name="connsiteY1" fmla="*/ 2221 h 1232426"/>
                <a:gd name="connsiteX2" fmla="*/ 829876 w 1643909"/>
                <a:gd name="connsiteY2" fmla="*/ 155902 h 1232426"/>
                <a:gd name="connsiteX3" fmla="*/ 1375762 w 1643909"/>
                <a:gd name="connsiteY3" fmla="*/ 462823 h 1232426"/>
                <a:gd name="connsiteX4" fmla="*/ 1643303 w 1643909"/>
                <a:gd name="connsiteY4" fmla="*/ 989340 h 1232426"/>
                <a:gd name="connsiteX5" fmla="*/ 1309207 w 1643909"/>
                <a:gd name="connsiteY5" fmla="*/ 1232426 h 1232426"/>
                <a:gd name="connsiteX0" fmla="*/ 0 w 1643891"/>
                <a:gd name="connsiteY0" fmla="*/ 78847 h 1232211"/>
                <a:gd name="connsiteX1" fmla="*/ 284309 w 1643891"/>
                <a:gd name="connsiteY1" fmla="*/ 2006 h 1232211"/>
                <a:gd name="connsiteX2" fmla="*/ 858451 w 1643891"/>
                <a:gd name="connsiteY2" fmla="*/ 150924 h 1232211"/>
                <a:gd name="connsiteX3" fmla="*/ 1375762 w 1643891"/>
                <a:gd name="connsiteY3" fmla="*/ 462608 h 1232211"/>
                <a:gd name="connsiteX4" fmla="*/ 1643303 w 1643891"/>
                <a:gd name="connsiteY4" fmla="*/ 989125 h 1232211"/>
                <a:gd name="connsiteX5" fmla="*/ 1309207 w 1643891"/>
                <a:gd name="connsiteY5" fmla="*/ 1232211 h 1232211"/>
                <a:gd name="connsiteX0" fmla="*/ 0 w 1643891"/>
                <a:gd name="connsiteY0" fmla="*/ 56439 h 1209803"/>
                <a:gd name="connsiteX1" fmla="*/ 312884 w 1643891"/>
                <a:gd name="connsiteY1" fmla="*/ 3410 h 1209803"/>
                <a:gd name="connsiteX2" fmla="*/ 858451 w 1643891"/>
                <a:gd name="connsiteY2" fmla="*/ 128516 h 1209803"/>
                <a:gd name="connsiteX3" fmla="*/ 1375762 w 1643891"/>
                <a:gd name="connsiteY3" fmla="*/ 440200 h 1209803"/>
                <a:gd name="connsiteX4" fmla="*/ 1643303 w 1643891"/>
                <a:gd name="connsiteY4" fmla="*/ 966717 h 1209803"/>
                <a:gd name="connsiteX5" fmla="*/ 1309207 w 1643891"/>
                <a:gd name="connsiteY5" fmla="*/ 1209803 h 1209803"/>
                <a:gd name="connsiteX0" fmla="*/ 0 w 1643324"/>
                <a:gd name="connsiteY0" fmla="*/ 56439 h 1209803"/>
                <a:gd name="connsiteX1" fmla="*/ 312884 w 1643324"/>
                <a:gd name="connsiteY1" fmla="*/ 3410 h 1209803"/>
                <a:gd name="connsiteX2" fmla="*/ 858451 w 1643324"/>
                <a:gd name="connsiteY2" fmla="*/ 128516 h 1209803"/>
                <a:gd name="connsiteX3" fmla="*/ 1323375 w 1643324"/>
                <a:gd name="connsiteY3" fmla="*/ 483062 h 1209803"/>
                <a:gd name="connsiteX4" fmla="*/ 1643303 w 1643324"/>
                <a:gd name="connsiteY4" fmla="*/ 966717 h 1209803"/>
                <a:gd name="connsiteX5" fmla="*/ 1309207 w 1643324"/>
                <a:gd name="connsiteY5" fmla="*/ 1209803 h 1209803"/>
                <a:gd name="connsiteX0" fmla="*/ 0 w 1576658"/>
                <a:gd name="connsiteY0" fmla="*/ 56439 h 1209803"/>
                <a:gd name="connsiteX1" fmla="*/ 312884 w 1576658"/>
                <a:gd name="connsiteY1" fmla="*/ 3410 h 1209803"/>
                <a:gd name="connsiteX2" fmla="*/ 858451 w 1576658"/>
                <a:gd name="connsiteY2" fmla="*/ 128516 h 1209803"/>
                <a:gd name="connsiteX3" fmla="*/ 1323375 w 1576658"/>
                <a:gd name="connsiteY3" fmla="*/ 483062 h 1209803"/>
                <a:gd name="connsiteX4" fmla="*/ 1576628 w 1576658"/>
                <a:gd name="connsiteY4" fmla="*/ 942905 h 1209803"/>
                <a:gd name="connsiteX5" fmla="*/ 1309207 w 1576658"/>
                <a:gd name="connsiteY5" fmla="*/ 1209803 h 120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658" h="1209803">
                  <a:moveTo>
                    <a:pt x="0" y="56439"/>
                  </a:moveTo>
                  <a:cubicBezTo>
                    <a:pt x="72998" y="11615"/>
                    <a:pt x="169809" y="-8603"/>
                    <a:pt x="312884" y="3410"/>
                  </a:cubicBezTo>
                  <a:cubicBezTo>
                    <a:pt x="455959" y="15423"/>
                    <a:pt x="690036" y="48574"/>
                    <a:pt x="858451" y="128516"/>
                  </a:cubicBezTo>
                  <a:cubicBezTo>
                    <a:pt x="1026866" y="208458"/>
                    <a:pt x="1203679" y="347331"/>
                    <a:pt x="1323375" y="483062"/>
                  </a:cubicBezTo>
                  <a:cubicBezTo>
                    <a:pt x="1443071" y="618794"/>
                    <a:pt x="1578989" y="821782"/>
                    <a:pt x="1576628" y="942905"/>
                  </a:cubicBezTo>
                  <a:cubicBezTo>
                    <a:pt x="1574267" y="1064028"/>
                    <a:pt x="1458405" y="1197637"/>
                    <a:pt x="1309207" y="1209803"/>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93A212D-9B23-41DD-BA01-47B092A695EF}"/>
                  </a:ext>
                </a:extLst>
              </p:cNvPr>
              <p:cNvSpPr txBox="1"/>
              <p:nvPr/>
            </p:nvSpPr>
            <p:spPr>
              <a:xfrm flipH="1">
                <a:off x="1988535" y="1062478"/>
                <a:ext cx="6965740" cy="1202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𝐽𝑂𝑀𝑃</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𝑛</m:t>
                          </m:r>
                        </m:e>
                      </m:d>
                      <m:r>
                        <a:rPr lang="en-US" sz="2800" b="0" i="1" smtClean="0">
                          <a:latin typeface="Cambria Math" panose="02040503050406030204" pitchFamily="18" charset="0"/>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𝑀𝑎𝑡𝑐h𝑒𝑑𝑃𝑎𝑡h𝑠𝑇𝑜</m:t>
                          </m:r>
                          <m:r>
                            <a:rPr lang="en-US" sz="2800" b="0" i="1" smtClean="0">
                              <a:latin typeface="Cambria Math" panose="02040503050406030204" pitchFamily="18" charset="0"/>
                            </a:rPr>
                            <m:t>[</m:t>
                          </m:r>
                          <m:r>
                            <a:rPr lang="en-US" sz="2800" b="0" i="1" smtClean="0">
                              <a:latin typeface="Cambria Math" panose="02040503050406030204" pitchFamily="18" charset="0"/>
                            </a:rPr>
                            <m:t>𝑛</m:t>
                          </m:r>
                          <m:r>
                            <a:rPr lang="en-US" sz="2800" b="0" i="1" smtClean="0">
                              <a:latin typeface="Cambria Math" panose="02040503050406030204" pitchFamily="18" charset="0"/>
                            </a:rPr>
                            <m:t>]</m:t>
                          </m:r>
                        </m:sub>
                        <m:sup/>
                        <m:e>
                          <m:r>
                            <a:rPr lang="en-US" sz="2800" b="0" i="1" smtClean="0">
                              <a:latin typeface="Cambria Math" panose="02040503050406030204" pitchFamily="18" charset="0"/>
                            </a:rPr>
                            <m:t>𝑝</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𝑝</m:t>
                              </m:r>
                            </m:sub>
                          </m:sSub>
                          <m:r>
                            <a:rPr lang="en-US" sz="2800" b="0" i="1" smtClean="0">
                              <a:latin typeface="Cambria Math" panose="02040503050406030204" pitchFamily="18" charset="0"/>
                            </a:rPr>
                            <m:t>(</m:t>
                          </m:r>
                          <m:r>
                            <a:rPr lang="en-US" sz="2800" b="0" i="1" smtClean="0">
                              <a:latin typeface="Cambria Math" panose="02040503050406030204" pitchFamily="18" charset="0"/>
                            </a:rPr>
                            <m:t>𝐶</m:t>
                          </m:r>
                          <m:r>
                            <a:rPr lang="en-US" sz="2800" b="0" i="1" smtClean="0">
                              <a:latin typeface="Cambria Math" panose="02040503050406030204" pitchFamily="18" charset="0"/>
                            </a:rPr>
                            <m:t>)</m:t>
                          </m:r>
                        </m:e>
                      </m:nary>
                    </m:oMath>
                  </m:oMathPara>
                </a14:m>
                <a:endParaRPr lang="en-US" sz="2800" dirty="0"/>
              </a:p>
            </p:txBody>
          </p:sp>
        </mc:Choice>
        <mc:Fallback xmlns="">
          <p:sp>
            <p:nvSpPr>
              <p:cNvPr id="28" name="TextBox 27">
                <a:extLst>
                  <a:ext uri="{FF2B5EF4-FFF2-40B4-BE49-F238E27FC236}">
                    <a16:creationId xmlns:a16="http://schemas.microsoft.com/office/drawing/2014/main" id="{193A212D-9B23-41DD-BA01-47B092A695EF}"/>
                  </a:ext>
                </a:extLst>
              </p:cNvPr>
              <p:cNvSpPr txBox="1">
                <a:spLocks noRot="1" noChangeAspect="1" noMove="1" noResize="1" noEditPoints="1" noAdjustHandles="1" noChangeArrowheads="1" noChangeShapeType="1" noTextEdit="1"/>
              </p:cNvSpPr>
              <p:nvPr/>
            </p:nvSpPr>
            <p:spPr>
              <a:xfrm flipH="1">
                <a:off x="1988535" y="1062478"/>
                <a:ext cx="6965740" cy="1202317"/>
              </a:xfrm>
              <a:prstGeom prst="rect">
                <a:avLst/>
              </a:prstGeom>
              <a:blipFill>
                <a:blip r:embed="rId5"/>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37F32552-5104-4B5F-A6AE-C568CC3511C7}"/>
              </a:ext>
            </a:extLst>
          </p:cNvPr>
          <p:cNvSpPr txBox="1"/>
          <p:nvPr/>
        </p:nvSpPr>
        <p:spPr>
          <a:xfrm>
            <a:off x="279961" y="2725215"/>
            <a:ext cx="1903085" cy="954107"/>
          </a:xfrm>
          <a:prstGeom prst="rect">
            <a:avLst/>
          </a:prstGeom>
          <a:noFill/>
        </p:spPr>
        <p:txBody>
          <a:bodyPr wrap="none" rtlCol="0">
            <a:spAutoFit/>
          </a:bodyPr>
          <a:lstStyle/>
          <a:p>
            <a:pPr algn="ctr"/>
            <a:r>
              <a:rPr lang="en-US" sz="2800" dirty="0"/>
              <a:t>Equational</a:t>
            </a:r>
          </a:p>
          <a:p>
            <a:pPr algn="ctr"/>
            <a:r>
              <a:rPr lang="en-US" sz="2800" dirty="0"/>
              <a:t>semantics:</a:t>
            </a:r>
          </a:p>
        </p:txBody>
      </p:sp>
      <p:sp>
        <p:nvSpPr>
          <p:cNvPr id="30" name="TextBox 29">
            <a:extLst>
              <a:ext uri="{FF2B5EF4-FFF2-40B4-BE49-F238E27FC236}">
                <a16:creationId xmlns:a16="http://schemas.microsoft.com/office/drawing/2014/main" id="{30140A75-66F4-4B38-9B77-871222D3834C}"/>
              </a:ext>
            </a:extLst>
          </p:cNvPr>
          <p:cNvSpPr txBox="1"/>
          <p:nvPr/>
        </p:nvSpPr>
        <p:spPr>
          <a:xfrm>
            <a:off x="414152" y="1007148"/>
            <a:ext cx="1903085" cy="954107"/>
          </a:xfrm>
          <a:prstGeom prst="rect">
            <a:avLst/>
          </a:prstGeom>
          <a:noFill/>
        </p:spPr>
        <p:txBody>
          <a:bodyPr wrap="none" rtlCol="0">
            <a:spAutoFit/>
          </a:bodyPr>
          <a:lstStyle/>
          <a:p>
            <a:pPr algn="ctr"/>
            <a:r>
              <a:rPr lang="en-US" sz="2800" dirty="0"/>
              <a:t>Path</a:t>
            </a:r>
          </a:p>
          <a:p>
            <a:pPr algn="ctr"/>
            <a:r>
              <a:rPr lang="en-US" sz="2800" dirty="0"/>
              <a:t>semantics:</a:t>
            </a:r>
          </a:p>
        </p:txBody>
      </p:sp>
      <p:grpSp>
        <p:nvGrpSpPr>
          <p:cNvPr id="39" name="Group 38">
            <a:extLst>
              <a:ext uri="{FF2B5EF4-FFF2-40B4-BE49-F238E27FC236}">
                <a16:creationId xmlns:a16="http://schemas.microsoft.com/office/drawing/2014/main" id="{19AA368D-5B36-4AFF-9C53-E0B224F35AE6}"/>
              </a:ext>
            </a:extLst>
          </p:cNvPr>
          <p:cNvGrpSpPr/>
          <p:nvPr/>
        </p:nvGrpSpPr>
        <p:grpSpPr>
          <a:xfrm>
            <a:off x="6915662" y="2997416"/>
            <a:ext cx="2124335" cy="1987030"/>
            <a:chOff x="6915662" y="2997416"/>
            <a:chExt cx="2124335" cy="1987030"/>
          </a:xfrm>
        </p:grpSpPr>
        <p:sp>
          <p:nvSpPr>
            <p:cNvPr id="32" name="Oval 31">
              <a:extLst>
                <a:ext uri="{FF2B5EF4-FFF2-40B4-BE49-F238E27FC236}">
                  <a16:creationId xmlns:a16="http://schemas.microsoft.com/office/drawing/2014/main" id="{DFE56086-D15D-49A5-BFA3-CF2931011367}"/>
                </a:ext>
              </a:extLst>
            </p:cNvPr>
            <p:cNvSpPr>
              <a:spLocks noChangeAspect="1"/>
            </p:cNvSpPr>
            <p:nvPr/>
          </p:nvSpPr>
          <p:spPr>
            <a:xfrm>
              <a:off x="7550872" y="3516050"/>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3" name="Oval 32">
              <a:extLst>
                <a:ext uri="{FF2B5EF4-FFF2-40B4-BE49-F238E27FC236}">
                  <a16:creationId xmlns:a16="http://schemas.microsoft.com/office/drawing/2014/main" id="{942F948A-FDFA-49E5-A928-A973A6245062}"/>
                </a:ext>
              </a:extLst>
            </p:cNvPr>
            <p:cNvSpPr>
              <a:spLocks noChangeAspect="1"/>
            </p:cNvSpPr>
            <p:nvPr/>
          </p:nvSpPr>
          <p:spPr>
            <a:xfrm>
              <a:off x="8512923" y="3516050"/>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4" name="TextBox 33">
              <a:extLst>
                <a:ext uri="{FF2B5EF4-FFF2-40B4-BE49-F238E27FC236}">
                  <a16:creationId xmlns:a16="http://schemas.microsoft.com/office/drawing/2014/main" id="{652F6178-0F5D-43DD-AF96-2ACB4F76B337}"/>
                </a:ext>
              </a:extLst>
            </p:cNvPr>
            <p:cNvSpPr txBox="1"/>
            <p:nvPr/>
          </p:nvSpPr>
          <p:spPr>
            <a:xfrm>
              <a:off x="7475264" y="2997416"/>
              <a:ext cx="463392" cy="523221"/>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s</a:t>
              </a:r>
            </a:p>
          </p:txBody>
        </p:sp>
        <p:sp>
          <p:nvSpPr>
            <p:cNvPr id="35" name="TextBox 34">
              <a:extLst>
                <a:ext uri="{FF2B5EF4-FFF2-40B4-BE49-F238E27FC236}">
                  <a16:creationId xmlns:a16="http://schemas.microsoft.com/office/drawing/2014/main" id="{453140CA-8582-4215-AA45-BEC4396D1B11}"/>
                </a:ext>
              </a:extLst>
            </p:cNvPr>
            <p:cNvSpPr txBox="1"/>
            <p:nvPr/>
          </p:nvSpPr>
          <p:spPr>
            <a:xfrm>
              <a:off x="8418451" y="3021186"/>
              <a:ext cx="463392" cy="633296"/>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x</a:t>
              </a:r>
            </a:p>
          </p:txBody>
        </p:sp>
        <p:sp>
          <p:nvSpPr>
            <p:cNvPr id="36" name="Freeform 3">
              <a:extLst>
                <a:ext uri="{FF2B5EF4-FFF2-40B4-BE49-F238E27FC236}">
                  <a16:creationId xmlns:a16="http://schemas.microsoft.com/office/drawing/2014/main" id="{28F2ED3A-87F8-400A-8306-DF871447DC7E}"/>
                </a:ext>
              </a:extLst>
            </p:cNvPr>
            <p:cNvSpPr/>
            <p:nvPr/>
          </p:nvSpPr>
          <p:spPr>
            <a:xfrm>
              <a:off x="6915662" y="3610623"/>
              <a:ext cx="2124335" cy="1373823"/>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558616"/>
                <a:gd name="connsiteY0" fmla="*/ 0 h 1498119"/>
                <a:gd name="connsiteX1" fmla="*/ 21697 w 2558616"/>
                <a:gd name="connsiteY1" fmla="*/ 437990 h 1498119"/>
                <a:gd name="connsiteX2" fmla="*/ 206113 w 2558616"/>
                <a:gd name="connsiteY2" fmla="*/ 1260182 h 1498119"/>
                <a:gd name="connsiteX3" fmla="*/ 1228090 w 2558616"/>
                <a:gd name="connsiteY3" fmla="*/ 1467650 h 1498119"/>
                <a:gd name="connsiteX4" fmla="*/ 1714881 w 2558616"/>
                <a:gd name="connsiteY4" fmla="*/ 712022 h 1498119"/>
                <a:gd name="connsiteX5" fmla="*/ 2549744 w 2558616"/>
                <a:gd name="connsiteY5" fmla="*/ 445674 h 1498119"/>
                <a:gd name="connsiteX6" fmla="*/ 1735237 w 2558616"/>
                <a:gd name="connsiteY6" fmla="*/ 0 h 1498119"/>
                <a:gd name="connsiteX0" fmla="*/ 514877 w 2552932"/>
                <a:gd name="connsiteY0" fmla="*/ 0 h 1267361"/>
                <a:gd name="connsiteX1" fmla="*/ 15415 w 2552932"/>
                <a:gd name="connsiteY1" fmla="*/ 437990 h 1267361"/>
                <a:gd name="connsiteX2" fmla="*/ 199831 w 2552932"/>
                <a:gd name="connsiteY2" fmla="*/ 1260182 h 1267361"/>
                <a:gd name="connsiteX3" fmla="*/ 917356 w 2552932"/>
                <a:gd name="connsiteY3" fmla="*/ 831484 h 1267361"/>
                <a:gd name="connsiteX4" fmla="*/ 1708599 w 2552932"/>
                <a:gd name="connsiteY4" fmla="*/ 712022 h 1267361"/>
                <a:gd name="connsiteX5" fmla="*/ 2543462 w 2552932"/>
                <a:gd name="connsiteY5" fmla="*/ 445674 h 1267361"/>
                <a:gd name="connsiteX6" fmla="*/ 1728955 w 2552932"/>
                <a:gd name="connsiteY6" fmla="*/ 0 h 1267361"/>
                <a:gd name="connsiteX0" fmla="*/ 504769 w 2542824"/>
                <a:gd name="connsiteY0" fmla="*/ 0 h 831847"/>
                <a:gd name="connsiteX1" fmla="*/ 5307 w 2542824"/>
                <a:gd name="connsiteY1" fmla="*/ 437990 h 831847"/>
                <a:gd name="connsiteX2" fmla="*/ 282458 w 2542824"/>
                <a:gd name="connsiteY2" fmla="*/ 678191 h 831847"/>
                <a:gd name="connsiteX3" fmla="*/ 907248 w 2542824"/>
                <a:gd name="connsiteY3" fmla="*/ 831484 h 831847"/>
                <a:gd name="connsiteX4" fmla="*/ 1698491 w 2542824"/>
                <a:gd name="connsiteY4" fmla="*/ 712022 h 831847"/>
                <a:gd name="connsiteX5" fmla="*/ 2533354 w 2542824"/>
                <a:gd name="connsiteY5" fmla="*/ 445674 h 831847"/>
                <a:gd name="connsiteX6" fmla="*/ 1718847 w 2542824"/>
                <a:gd name="connsiteY6" fmla="*/ 0 h 831847"/>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0883"/>
                <a:gd name="connsiteY0" fmla="*/ 0 h 833484"/>
                <a:gd name="connsiteX1" fmla="*/ 5307 w 1930883"/>
                <a:gd name="connsiteY1" fmla="*/ 437990 h 833484"/>
                <a:gd name="connsiteX2" fmla="*/ 282458 w 1930883"/>
                <a:gd name="connsiteY2" fmla="*/ 678191 h 833484"/>
                <a:gd name="connsiteX3" fmla="*/ 907248 w 1930883"/>
                <a:gd name="connsiteY3" fmla="*/ 831484 h 833484"/>
                <a:gd name="connsiteX4" fmla="*/ 1673995 w 1930883"/>
                <a:gd name="connsiteY4" fmla="*/ 571168 h 833484"/>
                <a:gd name="connsiteX5" fmla="*/ 1901703 w 1930883"/>
                <a:gd name="connsiteY5" fmla="*/ 190279 h 833484"/>
                <a:gd name="connsiteX6" fmla="*/ 1718847 w 1930883"/>
                <a:gd name="connsiteY6" fmla="*/ 0 h 833484"/>
                <a:gd name="connsiteX0" fmla="*/ 505083 w 1930013"/>
                <a:gd name="connsiteY0" fmla="*/ 0 h 697505"/>
                <a:gd name="connsiteX1" fmla="*/ 5621 w 1930013"/>
                <a:gd name="connsiteY1" fmla="*/ 437990 h 697505"/>
                <a:gd name="connsiteX2" fmla="*/ 282772 w 1930013"/>
                <a:gd name="connsiteY2" fmla="*/ 678191 h 697505"/>
                <a:gd name="connsiteX3" fmla="*/ 977551 w 1930013"/>
                <a:gd name="connsiteY3" fmla="*/ 670508 h 697505"/>
                <a:gd name="connsiteX4" fmla="*/ 1674309 w 1930013"/>
                <a:gd name="connsiteY4" fmla="*/ 571168 h 697505"/>
                <a:gd name="connsiteX5" fmla="*/ 1902017 w 1930013"/>
                <a:gd name="connsiteY5" fmla="*/ 190279 h 697505"/>
                <a:gd name="connsiteX6" fmla="*/ 1719161 w 1930013"/>
                <a:gd name="connsiteY6" fmla="*/ 0 h 697505"/>
                <a:gd name="connsiteX0" fmla="*/ 500549 w 1925479"/>
                <a:gd name="connsiteY0" fmla="*/ 0 h 673295"/>
                <a:gd name="connsiteX1" fmla="*/ 1087 w 1925479"/>
                <a:gd name="connsiteY1" fmla="*/ 437990 h 673295"/>
                <a:gd name="connsiteX2" fmla="*/ 384972 w 1925479"/>
                <a:gd name="connsiteY2" fmla="*/ 627112 h 673295"/>
                <a:gd name="connsiteX3" fmla="*/ 973017 w 1925479"/>
                <a:gd name="connsiteY3" fmla="*/ 670508 h 673295"/>
                <a:gd name="connsiteX4" fmla="*/ 1669775 w 1925479"/>
                <a:gd name="connsiteY4" fmla="*/ 571168 h 673295"/>
                <a:gd name="connsiteX5" fmla="*/ 1897483 w 1925479"/>
                <a:gd name="connsiteY5" fmla="*/ 190279 h 673295"/>
                <a:gd name="connsiteX6" fmla="*/ 1714627 w 1925479"/>
                <a:gd name="connsiteY6" fmla="*/ 0 h 673295"/>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489999 w 1700851"/>
                <a:gd name="connsiteY6" fmla="*/ 0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460920"/>
                <a:gd name="connsiteY0" fmla="*/ 0 h 679189"/>
                <a:gd name="connsiteX1" fmla="*/ 3923 w 1460920"/>
                <a:gd name="connsiteY1" fmla="*/ 255344 h 679189"/>
                <a:gd name="connsiteX2" fmla="*/ 160344 w 1460920"/>
                <a:gd name="connsiteY2" fmla="*/ 627112 h 679189"/>
                <a:gd name="connsiteX3" fmla="*/ 748389 w 1460920"/>
                <a:gd name="connsiteY3" fmla="*/ 670508 h 679189"/>
                <a:gd name="connsiteX4" fmla="*/ 1445147 w 1460920"/>
                <a:gd name="connsiteY4" fmla="*/ 571168 h 679189"/>
                <a:gd name="connsiteX5" fmla="*/ 1205678 w 1460920"/>
                <a:gd name="connsiteY5" fmla="*/ 153131 h 679189"/>
                <a:gd name="connsiteX6" fmla="*/ 1000076 w 1460920"/>
                <a:gd name="connsiteY6" fmla="*/ 3096 h 679189"/>
                <a:gd name="connsiteX0" fmla="*/ 275921 w 1238072"/>
                <a:gd name="connsiteY0" fmla="*/ 0 h 690798"/>
                <a:gd name="connsiteX1" fmla="*/ 3923 w 1238072"/>
                <a:gd name="connsiteY1" fmla="*/ 255344 h 690798"/>
                <a:gd name="connsiteX2" fmla="*/ 160344 w 1238072"/>
                <a:gd name="connsiteY2" fmla="*/ 627112 h 690798"/>
                <a:gd name="connsiteX3" fmla="*/ 748389 w 1238072"/>
                <a:gd name="connsiteY3" fmla="*/ 670508 h 690798"/>
                <a:gd name="connsiteX4" fmla="*/ 1084704 w 1238072"/>
                <a:gd name="connsiteY4" fmla="*/ 411740 h 690798"/>
                <a:gd name="connsiteX5" fmla="*/ 1205678 w 1238072"/>
                <a:gd name="connsiteY5" fmla="*/ 153131 h 690798"/>
                <a:gd name="connsiteX6" fmla="*/ 1000076 w 1238072"/>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170683"/>
                <a:gd name="connsiteY0" fmla="*/ 0 h 690798"/>
                <a:gd name="connsiteX1" fmla="*/ 3923 w 1170683"/>
                <a:gd name="connsiteY1" fmla="*/ 255344 h 690798"/>
                <a:gd name="connsiteX2" fmla="*/ 160344 w 1170683"/>
                <a:gd name="connsiteY2" fmla="*/ 627112 h 690798"/>
                <a:gd name="connsiteX3" fmla="*/ 748389 w 1170683"/>
                <a:gd name="connsiteY3" fmla="*/ 670508 h 690798"/>
                <a:gd name="connsiteX4" fmla="*/ 1084704 w 1170683"/>
                <a:gd name="connsiteY4" fmla="*/ 411740 h 690798"/>
                <a:gd name="connsiteX5" fmla="*/ 1170683 w 1170683"/>
                <a:gd name="connsiteY5" fmla="*/ 160870 h 690798"/>
                <a:gd name="connsiteX6" fmla="*/ 1000076 w 1170683"/>
                <a:gd name="connsiteY6" fmla="*/ 3096 h 690798"/>
                <a:gd name="connsiteX0" fmla="*/ 275921 w 1170683"/>
                <a:gd name="connsiteY0" fmla="*/ 0 h 684456"/>
                <a:gd name="connsiteX1" fmla="*/ 3923 w 1170683"/>
                <a:gd name="connsiteY1" fmla="*/ 255344 h 684456"/>
                <a:gd name="connsiteX2" fmla="*/ 160344 w 1170683"/>
                <a:gd name="connsiteY2" fmla="*/ 627112 h 684456"/>
                <a:gd name="connsiteX3" fmla="*/ 748389 w 1170683"/>
                <a:gd name="connsiteY3" fmla="*/ 670508 h 684456"/>
                <a:gd name="connsiteX4" fmla="*/ 1093453 w 1170683"/>
                <a:gd name="connsiteY4" fmla="*/ 498420 h 684456"/>
                <a:gd name="connsiteX5" fmla="*/ 1170683 w 1170683"/>
                <a:gd name="connsiteY5" fmla="*/ 160870 h 684456"/>
                <a:gd name="connsiteX6" fmla="*/ 1000076 w 1170683"/>
                <a:gd name="connsiteY6" fmla="*/ 3096 h 684456"/>
                <a:gd name="connsiteX0" fmla="*/ 275948 w 1170710"/>
                <a:gd name="connsiteY0" fmla="*/ 0 h 669754"/>
                <a:gd name="connsiteX1" fmla="*/ 3950 w 1170710"/>
                <a:gd name="connsiteY1" fmla="*/ 255344 h 669754"/>
                <a:gd name="connsiteX2" fmla="*/ 160371 w 1170710"/>
                <a:gd name="connsiteY2" fmla="*/ 627112 h 669754"/>
                <a:gd name="connsiteX3" fmla="*/ 751915 w 1170710"/>
                <a:gd name="connsiteY3" fmla="*/ 647290 h 669754"/>
                <a:gd name="connsiteX4" fmla="*/ 1093480 w 1170710"/>
                <a:gd name="connsiteY4" fmla="*/ 498420 h 669754"/>
                <a:gd name="connsiteX5" fmla="*/ 1170710 w 1170710"/>
                <a:gd name="connsiteY5" fmla="*/ 160870 h 669754"/>
                <a:gd name="connsiteX6" fmla="*/ 1000103 w 1170710"/>
                <a:gd name="connsiteY6" fmla="*/ 3096 h 6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710" h="669754">
                  <a:moveTo>
                    <a:pt x="275948" y="0"/>
                  </a:moveTo>
                  <a:cubicBezTo>
                    <a:pt x="113623" y="16329"/>
                    <a:pt x="23213" y="150825"/>
                    <a:pt x="3950" y="255344"/>
                  </a:cubicBezTo>
                  <a:cubicBezTo>
                    <a:pt x="-15313" y="359863"/>
                    <a:pt x="35710" y="561788"/>
                    <a:pt x="160371" y="627112"/>
                  </a:cubicBezTo>
                  <a:cubicBezTo>
                    <a:pt x="285032" y="692436"/>
                    <a:pt x="596397" y="668739"/>
                    <a:pt x="751915" y="647290"/>
                  </a:cubicBezTo>
                  <a:cubicBezTo>
                    <a:pt x="907433" y="625841"/>
                    <a:pt x="1023681" y="579490"/>
                    <a:pt x="1093480" y="498420"/>
                  </a:cubicBezTo>
                  <a:cubicBezTo>
                    <a:pt x="1163279" y="417350"/>
                    <a:pt x="1167025" y="263030"/>
                    <a:pt x="1170710" y="160870"/>
                  </a:cubicBezTo>
                  <a:cubicBezTo>
                    <a:pt x="1156897" y="83475"/>
                    <a:pt x="1121660" y="20597"/>
                    <a:pt x="1000103" y="309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DDB9F23-779A-41DA-9CAE-58F90B0ECABA}"/>
                    </a:ext>
                  </a:extLst>
                </p:cNvPr>
                <p:cNvSpPr txBox="1"/>
                <p:nvPr/>
              </p:nvSpPr>
              <p:spPr>
                <a:xfrm>
                  <a:off x="7016053" y="4359379"/>
                  <a:ext cx="1312890" cy="400110"/>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a:solidFill>
                        <a:srgbClr val="C00000"/>
                      </a:solidFill>
                      <a:latin typeface="Times New Roman" panose="02020603050405020304" pitchFamily="18" charset="0"/>
                      <a:cs typeface="Times New Roman" panose="02020603050405020304" pitchFamily="18" charset="0"/>
                    </a:rPr>
                    <a:t>] = </a:t>
                  </a:r>
                  <a:r>
                    <a:rPr lang="en-US" sz="2000" i="1" dirty="0">
                      <a:solidFill>
                        <a:srgbClr val="C00000"/>
                      </a:solidFill>
                      <a:latin typeface="Times New Roman" panose="02020603050405020304" pitchFamily="18" charset="0"/>
                      <a:cs typeface="Times New Roman" panose="02020603050405020304" pitchFamily="18" charset="0"/>
                    </a:rPr>
                    <a:t>Id</a:t>
                  </a:r>
                </a:p>
              </p:txBody>
            </p:sp>
          </mc:Choice>
          <mc:Fallback xmlns="">
            <p:sp>
              <p:nvSpPr>
                <p:cNvPr id="37" name="TextBox 36">
                  <a:extLst>
                    <a:ext uri="{FF2B5EF4-FFF2-40B4-BE49-F238E27FC236}">
                      <a16:creationId xmlns:a16="http://schemas.microsoft.com/office/drawing/2014/main" id="{6DDB9F23-779A-41DA-9CAE-58F90B0ECABA}"/>
                    </a:ext>
                  </a:extLst>
                </p:cNvPr>
                <p:cNvSpPr txBox="1">
                  <a:spLocks noRot="1" noChangeAspect="1" noMove="1" noResize="1" noEditPoints="1" noAdjustHandles="1" noChangeArrowheads="1" noChangeShapeType="1" noTextEdit="1"/>
                </p:cNvSpPr>
                <p:nvPr/>
              </p:nvSpPr>
              <p:spPr>
                <a:xfrm>
                  <a:off x="7016053" y="4359379"/>
                  <a:ext cx="1312890" cy="400110"/>
                </a:xfrm>
                <a:prstGeom prst="rect">
                  <a:avLst/>
                </a:prstGeom>
                <a:blipFill>
                  <a:blip r:embed="rId6"/>
                  <a:stretch>
                    <a:fillRect t="-7576" r="-1860" b="-25758"/>
                  </a:stretch>
                </a:blipFill>
              </p:spPr>
              <p:txBody>
                <a:bodyPr/>
                <a:lstStyle/>
                <a:p>
                  <a:r>
                    <a:rPr lang="en-US">
                      <a:noFill/>
                    </a:rPr>
                    <a:t> </a:t>
                  </a:r>
                </a:p>
              </p:txBody>
            </p:sp>
          </mc:Fallback>
        </mc:AlternateContent>
        <p:sp>
          <p:nvSpPr>
            <p:cNvPr id="38" name="Freeform 1">
              <a:extLst>
                <a:ext uri="{FF2B5EF4-FFF2-40B4-BE49-F238E27FC236}">
                  <a16:creationId xmlns:a16="http://schemas.microsoft.com/office/drawing/2014/main" id="{293821C1-961E-4A0D-8E42-DE925706AA61}"/>
                </a:ext>
              </a:extLst>
            </p:cNvPr>
            <p:cNvSpPr/>
            <p:nvPr/>
          </p:nvSpPr>
          <p:spPr>
            <a:xfrm>
              <a:off x="7442009" y="3630883"/>
              <a:ext cx="616382" cy="696889"/>
            </a:xfrm>
            <a:custGeom>
              <a:avLst/>
              <a:gdLst>
                <a:gd name="connsiteX0" fmla="*/ 79448 w 333035"/>
                <a:gd name="connsiteY0" fmla="*/ 23052 h 339193"/>
                <a:gd name="connsiteX1" fmla="*/ 2607 w 333035"/>
                <a:gd name="connsiteY1" fmla="*/ 215153 h 339193"/>
                <a:gd name="connsiteX2" fmla="*/ 163972 w 333035"/>
                <a:gd name="connsiteY2" fmla="*/ 338097 h 339193"/>
                <a:gd name="connsiteX3" fmla="*/ 333021 w 333035"/>
                <a:gd name="connsiteY3" fmla="*/ 145996 h 339193"/>
                <a:gd name="connsiteX4" fmla="*/ 171656 w 333035"/>
                <a:gd name="connsiteY4" fmla="*/ 0 h 339193"/>
                <a:gd name="connsiteX0" fmla="*/ 79448 w 339685"/>
                <a:gd name="connsiteY0" fmla="*/ 23052 h 339741"/>
                <a:gd name="connsiteX1" fmla="*/ 2607 w 339685"/>
                <a:gd name="connsiteY1" fmla="*/ 215153 h 339741"/>
                <a:gd name="connsiteX2" fmla="*/ 163972 w 339685"/>
                <a:gd name="connsiteY2" fmla="*/ 338097 h 339741"/>
                <a:gd name="connsiteX3" fmla="*/ 294601 w 339685"/>
                <a:gd name="connsiteY3" fmla="*/ 276625 h 339741"/>
                <a:gd name="connsiteX4" fmla="*/ 333021 w 339685"/>
                <a:gd name="connsiteY4" fmla="*/ 145996 h 339741"/>
                <a:gd name="connsiteX5" fmla="*/ 171656 w 339685"/>
                <a:gd name="connsiteY5" fmla="*/ 0 h 33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85" h="339741">
                  <a:moveTo>
                    <a:pt x="79448" y="23052"/>
                  </a:moveTo>
                  <a:cubicBezTo>
                    <a:pt x="33984" y="92849"/>
                    <a:pt x="-11480" y="162646"/>
                    <a:pt x="2607" y="215153"/>
                  </a:cubicBezTo>
                  <a:cubicBezTo>
                    <a:pt x="16694" y="267661"/>
                    <a:pt x="115306" y="327852"/>
                    <a:pt x="163972" y="338097"/>
                  </a:cubicBezTo>
                  <a:cubicBezTo>
                    <a:pt x="212638" y="348342"/>
                    <a:pt x="266426" y="308642"/>
                    <a:pt x="294601" y="276625"/>
                  </a:cubicBezTo>
                  <a:cubicBezTo>
                    <a:pt x="322776" y="244608"/>
                    <a:pt x="353512" y="192100"/>
                    <a:pt x="333021" y="145996"/>
                  </a:cubicBezTo>
                  <a:cubicBezTo>
                    <a:pt x="312530" y="99892"/>
                    <a:pt x="252979" y="44823"/>
                    <a:pt x="171656" y="0"/>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nvGrpSpPr>
          <p:cNvPr id="40" name="Group 39">
            <a:extLst>
              <a:ext uri="{FF2B5EF4-FFF2-40B4-BE49-F238E27FC236}">
                <a16:creationId xmlns:a16="http://schemas.microsoft.com/office/drawing/2014/main" id="{89024857-1679-47F2-953C-9C5077147F37}"/>
              </a:ext>
            </a:extLst>
          </p:cNvPr>
          <p:cNvGrpSpPr/>
          <p:nvPr/>
        </p:nvGrpSpPr>
        <p:grpSpPr>
          <a:xfrm>
            <a:off x="102309" y="5123921"/>
            <a:ext cx="1892320" cy="1633127"/>
            <a:chOff x="6979822" y="5123921"/>
            <a:chExt cx="1892320" cy="1633127"/>
          </a:xfrm>
          <a:solidFill>
            <a:schemeClr val="bg1"/>
          </a:solidFill>
        </p:grpSpPr>
        <p:grpSp>
          <p:nvGrpSpPr>
            <p:cNvPr id="41" name="Group 40">
              <a:extLst>
                <a:ext uri="{FF2B5EF4-FFF2-40B4-BE49-F238E27FC236}">
                  <a16:creationId xmlns:a16="http://schemas.microsoft.com/office/drawing/2014/main" id="{AEF38B1D-AF7F-46EE-9F8C-744DD5AF953D}"/>
                </a:ext>
              </a:extLst>
            </p:cNvPr>
            <p:cNvGrpSpPr/>
            <p:nvPr/>
          </p:nvGrpSpPr>
          <p:grpSpPr>
            <a:xfrm>
              <a:off x="7944772" y="5123921"/>
              <a:ext cx="927370" cy="1633127"/>
              <a:chOff x="644758" y="3553247"/>
              <a:chExt cx="927370" cy="1633127"/>
            </a:xfrm>
            <a:grpFill/>
          </p:grpSpPr>
          <p:pic>
            <p:nvPicPr>
              <p:cNvPr id="45" name="Picture 44">
                <a:extLst>
                  <a:ext uri="{FF2B5EF4-FFF2-40B4-BE49-F238E27FC236}">
                    <a16:creationId xmlns:a16="http://schemas.microsoft.com/office/drawing/2014/main" id="{4183BC66-F08F-4387-9E05-3421AA90C1D7}"/>
                  </a:ext>
                </a:extLst>
              </p:cNvPr>
              <p:cNvPicPr>
                <a:picLocks noChangeAspect="1"/>
              </p:cNvPicPr>
              <p:nvPr/>
            </p:nvPicPr>
            <p:blipFill>
              <a:blip r:embed="rId7"/>
              <a:stretch>
                <a:fillRect/>
              </a:stretch>
            </p:blipFill>
            <p:spPr>
              <a:xfrm>
                <a:off x="706056" y="3553247"/>
                <a:ext cx="803567" cy="1197864"/>
              </a:xfrm>
              <a:prstGeom prst="rect">
                <a:avLst/>
              </a:prstGeom>
              <a:grpFill/>
            </p:spPr>
          </p:pic>
          <p:sp>
            <p:nvSpPr>
              <p:cNvPr id="46" name="Text Box 47">
                <a:extLst>
                  <a:ext uri="{FF2B5EF4-FFF2-40B4-BE49-F238E27FC236}">
                    <a16:creationId xmlns:a16="http://schemas.microsoft.com/office/drawing/2014/main" id="{FAFF2BA9-E4A2-4DBB-9202-42422C4B2D17}"/>
                  </a:ext>
                </a:extLst>
              </p:cNvPr>
              <p:cNvSpPr txBox="1">
                <a:spLocks noChangeArrowheads="1"/>
              </p:cNvSpPr>
              <p:nvPr/>
            </p:nvSpPr>
            <p:spPr bwMode="auto">
              <a:xfrm>
                <a:off x="644758" y="4749331"/>
                <a:ext cx="927370" cy="437043"/>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Mark</a:t>
                </a:r>
              </a:p>
              <a:p>
                <a:pPr algn="ctr">
                  <a:lnSpc>
                    <a:spcPct val="70000"/>
                  </a:lnSpc>
                  <a:buFontTx/>
                  <a:buNone/>
                </a:pPr>
                <a:r>
                  <a:rPr lang="en-US" sz="1600" dirty="0">
                    <a:latin typeface="Calibri" pitchFamily="34" charset="0"/>
                  </a:rPr>
                  <a:t>Wegman</a:t>
                </a:r>
              </a:p>
            </p:txBody>
          </p:sp>
        </p:grpSp>
        <p:grpSp>
          <p:nvGrpSpPr>
            <p:cNvPr id="42" name="Group 41">
              <a:extLst>
                <a:ext uri="{FF2B5EF4-FFF2-40B4-BE49-F238E27FC236}">
                  <a16:creationId xmlns:a16="http://schemas.microsoft.com/office/drawing/2014/main" id="{A15043E5-6EEB-4C56-9E3C-43E5A1B31CB3}"/>
                </a:ext>
              </a:extLst>
            </p:cNvPr>
            <p:cNvGrpSpPr/>
            <p:nvPr/>
          </p:nvGrpSpPr>
          <p:grpSpPr>
            <a:xfrm>
              <a:off x="6979822" y="5136048"/>
              <a:ext cx="924991" cy="1621000"/>
              <a:chOff x="753932" y="5145239"/>
              <a:chExt cx="924991" cy="1621000"/>
            </a:xfrm>
            <a:grpFill/>
          </p:grpSpPr>
          <p:pic>
            <p:nvPicPr>
              <p:cNvPr id="43" name="Picture 42">
                <a:extLst>
                  <a:ext uri="{FF2B5EF4-FFF2-40B4-BE49-F238E27FC236}">
                    <a16:creationId xmlns:a16="http://schemas.microsoft.com/office/drawing/2014/main" id="{5273E95A-2191-435E-B4CE-287A1328A768}"/>
                  </a:ext>
                </a:extLst>
              </p:cNvPr>
              <p:cNvPicPr>
                <a:picLocks noChangeAspect="1"/>
              </p:cNvPicPr>
              <p:nvPr/>
            </p:nvPicPr>
            <p:blipFill>
              <a:blip r:embed="rId8"/>
              <a:stretch>
                <a:fillRect/>
              </a:stretch>
            </p:blipFill>
            <p:spPr>
              <a:xfrm>
                <a:off x="753932" y="5145239"/>
                <a:ext cx="924991" cy="1197864"/>
              </a:xfrm>
              <a:prstGeom prst="rect">
                <a:avLst/>
              </a:prstGeom>
              <a:grpFill/>
            </p:spPr>
          </p:pic>
          <p:sp>
            <p:nvSpPr>
              <p:cNvPr id="44" name="Text Box 47">
                <a:extLst>
                  <a:ext uri="{FF2B5EF4-FFF2-40B4-BE49-F238E27FC236}">
                    <a16:creationId xmlns:a16="http://schemas.microsoft.com/office/drawing/2014/main" id="{DBF4A149-438D-47B9-8E9C-7FB1BE28D057}"/>
                  </a:ext>
                </a:extLst>
              </p:cNvPr>
              <p:cNvSpPr txBox="1">
                <a:spLocks noChangeArrowheads="1"/>
              </p:cNvSpPr>
              <p:nvPr/>
            </p:nvSpPr>
            <p:spPr bwMode="auto">
              <a:xfrm>
                <a:off x="787902" y="6329196"/>
                <a:ext cx="848887" cy="437043"/>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Susan</a:t>
                </a:r>
              </a:p>
              <a:p>
                <a:pPr algn="ctr">
                  <a:lnSpc>
                    <a:spcPct val="70000"/>
                  </a:lnSpc>
                  <a:buFontTx/>
                  <a:buNone/>
                </a:pPr>
                <a:r>
                  <a:rPr lang="en-US" sz="1600" dirty="0">
                    <a:latin typeface="Calibri" pitchFamily="34" charset="0"/>
                  </a:rPr>
                  <a:t>Graham</a:t>
                </a:r>
              </a:p>
            </p:txBody>
          </p:sp>
        </p:grpSp>
      </p:grpSp>
    </p:spTree>
    <p:extLst>
      <p:ext uri="{BB962C8B-B14F-4D97-AF65-F5344CB8AC3E}">
        <p14:creationId xmlns:p14="http://schemas.microsoft.com/office/powerpoint/2010/main" val="1582843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4C3A-008B-4E47-BF42-C13554424B8C}"/>
              </a:ext>
            </a:extLst>
          </p:cNvPr>
          <p:cNvSpPr>
            <a:spLocks noGrp="1"/>
          </p:cNvSpPr>
          <p:nvPr>
            <p:ph type="title"/>
          </p:nvPr>
        </p:nvSpPr>
        <p:spPr>
          <a:xfrm>
            <a:off x="56756" y="228600"/>
            <a:ext cx="9036794" cy="838200"/>
          </a:xfrm>
        </p:spPr>
        <p:txBody>
          <a:bodyPr/>
          <a:lstStyle/>
          <a:p>
            <a:r>
              <a:rPr lang="en-US" dirty="0"/>
              <a:t>Equational Semantics</a:t>
            </a:r>
          </a:p>
        </p:txBody>
      </p:sp>
      <p:sp>
        <p:nvSpPr>
          <p:cNvPr id="3" name="Slide Number Placeholder 2">
            <a:extLst>
              <a:ext uri="{FF2B5EF4-FFF2-40B4-BE49-F238E27FC236}">
                <a16:creationId xmlns:a16="http://schemas.microsoft.com/office/drawing/2014/main" id="{98188BC9-9BD7-404D-8656-AD6F5AB32027}"/>
              </a:ext>
            </a:extLst>
          </p:cNvPr>
          <p:cNvSpPr>
            <a:spLocks noGrp="1"/>
          </p:cNvSpPr>
          <p:nvPr>
            <p:ph type="sldNum" sz="quarter" idx="12"/>
          </p:nvPr>
        </p:nvSpPr>
        <p:spPr/>
        <p:txBody>
          <a:bodyPr/>
          <a:lstStyle/>
          <a:p>
            <a:fld id="{60AD1266-7CE3-2146-B859-359ABF1E0203}" type="slidenum">
              <a:rPr lang="en-US" smtClean="0"/>
              <a:t>12</a:t>
            </a:fld>
            <a:endParaRPr lang="en-US"/>
          </a:p>
        </p:txBody>
      </p:sp>
      <p:grpSp>
        <p:nvGrpSpPr>
          <p:cNvPr id="4" name="Group 3">
            <a:extLst>
              <a:ext uri="{FF2B5EF4-FFF2-40B4-BE49-F238E27FC236}">
                <a16:creationId xmlns:a16="http://schemas.microsoft.com/office/drawing/2014/main" id="{20D59583-39E0-4DAA-9717-5FDB8E7F7257}"/>
              </a:ext>
            </a:extLst>
          </p:cNvPr>
          <p:cNvGrpSpPr/>
          <p:nvPr/>
        </p:nvGrpSpPr>
        <p:grpSpPr>
          <a:xfrm>
            <a:off x="1498434" y="3312820"/>
            <a:ext cx="3266141" cy="3267191"/>
            <a:chOff x="508731" y="76568"/>
            <a:chExt cx="1768841" cy="1682949"/>
          </a:xfrm>
        </p:grpSpPr>
        <p:sp>
          <p:nvSpPr>
            <p:cNvPr id="5" name="Oval 4">
              <a:extLst>
                <a:ext uri="{FF2B5EF4-FFF2-40B4-BE49-F238E27FC236}">
                  <a16:creationId xmlns:a16="http://schemas.microsoft.com/office/drawing/2014/main" id="{1F24D1F7-79E9-4FDE-9534-2739806B9097}"/>
                </a:ext>
              </a:extLst>
            </p:cNvPr>
            <p:cNvSpPr>
              <a:spLocks noChangeAspect="1"/>
            </p:cNvSpPr>
            <p:nvPr/>
          </p:nvSpPr>
          <p:spPr>
            <a:xfrm>
              <a:off x="595269"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6" name="Oval 5">
              <a:extLst>
                <a:ext uri="{FF2B5EF4-FFF2-40B4-BE49-F238E27FC236}">
                  <a16:creationId xmlns:a16="http://schemas.microsoft.com/office/drawing/2014/main" id="{88223551-12AE-41B3-B0C0-2FC75CEF61E8}"/>
                </a:ext>
              </a:extLst>
            </p:cNvPr>
            <p:cNvSpPr>
              <a:spLocks noChangeAspect="1"/>
            </p:cNvSpPr>
            <p:nvPr/>
          </p:nvSpPr>
          <p:spPr>
            <a:xfrm>
              <a:off x="1916964"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A18226B0-EE08-43B4-BE05-8CF472544D72}"/>
                </a:ext>
              </a:extLst>
            </p:cNvPr>
            <p:cNvSpPr txBox="1"/>
            <p:nvPr/>
          </p:nvSpPr>
          <p:spPr>
            <a:xfrm>
              <a:off x="508731" y="76568"/>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s</a:t>
              </a:r>
            </a:p>
          </p:txBody>
        </p:sp>
        <p:sp>
          <p:nvSpPr>
            <p:cNvPr id="8" name="TextBox 7">
              <a:extLst>
                <a:ext uri="{FF2B5EF4-FFF2-40B4-BE49-F238E27FC236}">
                  <a16:creationId xmlns:a16="http://schemas.microsoft.com/office/drawing/2014/main" id="{C8AB26AE-7801-41EF-B19D-3FABBA9755C0}"/>
                </a:ext>
              </a:extLst>
            </p:cNvPr>
            <p:cNvSpPr txBox="1"/>
            <p:nvPr/>
          </p:nvSpPr>
          <p:spPr>
            <a:xfrm>
              <a:off x="1753586" y="108945"/>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sp>
          <p:nvSpPr>
            <p:cNvPr id="10" name="Oval 9">
              <a:extLst>
                <a:ext uri="{FF2B5EF4-FFF2-40B4-BE49-F238E27FC236}">
                  <a16:creationId xmlns:a16="http://schemas.microsoft.com/office/drawing/2014/main" id="{2B09C921-A194-4F4C-A257-F3B17A00C53F}"/>
                </a:ext>
              </a:extLst>
            </p:cNvPr>
            <p:cNvSpPr>
              <a:spLocks noChangeAspect="1"/>
            </p:cNvSpPr>
            <p:nvPr/>
          </p:nvSpPr>
          <p:spPr>
            <a:xfrm>
              <a:off x="1881273" y="1463111"/>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182105A-B2F6-412F-976E-E2EABF1CFCE6}"/>
                </a:ext>
              </a:extLst>
            </p:cNvPr>
            <p:cNvSpPr txBox="1"/>
            <p:nvPr/>
          </p:nvSpPr>
          <p:spPr>
            <a:xfrm>
              <a:off x="1828260" y="1447145"/>
              <a:ext cx="255373"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n</a:t>
              </a:r>
            </a:p>
          </p:txBody>
        </p:sp>
        <p:sp>
          <p:nvSpPr>
            <p:cNvPr id="12" name="Oval 11">
              <a:extLst>
                <a:ext uri="{FF2B5EF4-FFF2-40B4-BE49-F238E27FC236}">
                  <a16:creationId xmlns:a16="http://schemas.microsoft.com/office/drawing/2014/main" id="{4960F462-500C-408D-912A-A1202ECAF741}"/>
                </a:ext>
              </a:extLst>
            </p:cNvPr>
            <p:cNvSpPr>
              <a:spLocks noChangeAspect="1"/>
            </p:cNvSpPr>
            <p:nvPr/>
          </p:nvSpPr>
          <p:spPr>
            <a:xfrm>
              <a:off x="1521826" y="925077"/>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A0317094-ED7E-48E3-A33C-41F11B59870F}"/>
                </a:ext>
              </a:extLst>
            </p:cNvPr>
            <p:cNvSpPr txBox="1"/>
            <p:nvPr/>
          </p:nvSpPr>
          <p:spPr>
            <a:xfrm>
              <a:off x="1442863" y="695058"/>
              <a:ext cx="275025"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m</a:t>
              </a:r>
              <a:r>
                <a:rPr lang="en-US" sz="2400" baseline="-25000" dirty="0">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8EB8EA63-25DA-41F8-AD42-048F8C344AAB}"/>
                </a:ext>
              </a:extLst>
            </p:cNvPr>
            <p:cNvSpPr>
              <a:spLocks noChangeAspect="1"/>
            </p:cNvSpPr>
            <p:nvPr/>
          </p:nvSpPr>
          <p:spPr>
            <a:xfrm>
              <a:off x="1159433" y="1577473"/>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F445631B-6BB2-47DC-85E9-CA6B97C96F58}"/>
                </a:ext>
              </a:extLst>
            </p:cNvPr>
            <p:cNvSpPr txBox="1"/>
            <p:nvPr/>
          </p:nvSpPr>
          <p:spPr>
            <a:xfrm>
              <a:off x="920043" y="1481436"/>
              <a:ext cx="447187" cy="237806"/>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m</a:t>
              </a:r>
              <a:r>
                <a:rPr lang="en-US" sz="2400" i="1" baseline="-25000" dirty="0" err="1">
                  <a:latin typeface="Times New Roman" panose="02020603050405020304" pitchFamily="18" charset="0"/>
                  <a:cs typeface="Times New Roman" panose="02020603050405020304" pitchFamily="18" charset="0"/>
                </a:rPr>
                <a:t>k</a:t>
              </a:r>
              <a:endParaRPr lang="en-US" sz="2400" i="1" baseline="-25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E7238B1-ABDE-4D99-B601-2F4D40CB42E2}"/>
                </a:ext>
              </a:extLst>
            </p:cNvPr>
            <p:cNvCxnSpPr>
              <a:stCxn id="12" idx="5"/>
              <a:endCxn id="10" idx="1"/>
            </p:cNvCxnSpPr>
            <p:nvPr/>
          </p:nvCxnSpPr>
          <p:spPr>
            <a:xfrm>
              <a:off x="1592071" y="995321"/>
              <a:ext cx="301254" cy="47984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7" name="Straight Arrow Connector 16">
              <a:extLst>
                <a:ext uri="{FF2B5EF4-FFF2-40B4-BE49-F238E27FC236}">
                  <a16:creationId xmlns:a16="http://schemas.microsoft.com/office/drawing/2014/main" id="{ACCD802F-7FF4-49B1-8632-98053B41321C}"/>
                </a:ext>
              </a:extLst>
            </p:cNvPr>
            <p:cNvCxnSpPr>
              <a:stCxn id="14" idx="6"/>
              <a:endCxn id="10" idx="2"/>
            </p:cNvCxnSpPr>
            <p:nvPr/>
          </p:nvCxnSpPr>
          <p:spPr>
            <a:xfrm flipV="1">
              <a:off x="1241730" y="1504259"/>
              <a:ext cx="639543" cy="11436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8" name="TextBox 17">
              <a:extLst>
                <a:ext uri="{FF2B5EF4-FFF2-40B4-BE49-F238E27FC236}">
                  <a16:creationId xmlns:a16="http://schemas.microsoft.com/office/drawing/2014/main" id="{DC6B1F25-D631-4549-BB0C-F53FF4864746}"/>
                </a:ext>
              </a:extLst>
            </p:cNvPr>
            <p:cNvSpPr txBox="1"/>
            <p:nvPr/>
          </p:nvSpPr>
          <p:spPr>
            <a:xfrm rot="3472073">
              <a:off x="1590520" y="1067067"/>
              <a:ext cx="493612" cy="216687"/>
            </a:xfrm>
            <a:prstGeom prst="rect">
              <a:avLst/>
            </a:prstGeom>
            <a:noFill/>
          </p:spPr>
          <p:txBody>
            <a:bodyPr wrap="square" rtlCol="0">
              <a:spAutoFit/>
            </a:bodyPr>
            <a:lstStyle/>
            <a:p>
              <a:r>
                <a:rPr lang="en-US" sz="2000" i="1" dirty="0">
                  <a:solidFill>
                    <a:srgbClr val="00B050"/>
                  </a:solidFill>
                  <a:latin typeface="Times New Roman" panose="02020603050405020304" pitchFamily="18" charset="0"/>
                  <a:cs typeface="Times New Roman" panose="02020603050405020304" pitchFamily="18" charset="0"/>
                </a:rPr>
                <a:t>f</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m</a:t>
              </a:r>
              <a:r>
                <a:rPr lang="en-US" sz="2000" baseline="-25000" dirty="0">
                  <a:solidFill>
                    <a:srgbClr val="00B050"/>
                  </a:solidFill>
                  <a:latin typeface="Times New Roman" panose="02020603050405020304" pitchFamily="18" charset="0"/>
                  <a:cs typeface="Times New Roman" panose="02020603050405020304" pitchFamily="18" charset="0"/>
                </a:rPr>
                <a:t>1</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n</a:t>
              </a:r>
              <a:r>
                <a:rPr lang="en-US" sz="2000" dirty="0">
                  <a:solidFill>
                    <a:srgbClr val="00B050"/>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BB200683-4DDB-4B93-A51A-758DB7533037}"/>
                </a:ext>
              </a:extLst>
            </p:cNvPr>
            <p:cNvSpPr txBox="1"/>
            <p:nvPr/>
          </p:nvSpPr>
          <p:spPr>
            <a:xfrm rot="20968162">
              <a:off x="1314678" y="1553418"/>
              <a:ext cx="518701" cy="206099"/>
            </a:xfrm>
            <a:prstGeom prst="rect">
              <a:avLst/>
            </a:prstGeom>
            <a:noFill/>
          </p:spPr>
          <p:txBody>
            <a:bodyPr wrap="square" rtlCol="0">
              <a:spAutoFit/>
            </a:bodyPr>
            <a:lstStyle/>
            <a:p>
              <a:r>
                <a:rPr lang="en-US" sz="2000" i="1" dirty="0">
                  <a:solidFill>
                    <a:srgbClr val="00B050"/>
                  </a:solidFill>
                  <a:latin typeface="Times New Roman" panose="02020603050405020304" pitchFamily="18" charset="0"/>
                  <a:cs typeface="Times New Roman" panose="02020603050405020304" pitchFamily="18" charset="0"/>
                </a:rPr>
                <a:t>f</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m</a:t>
              </a:r>
              <a:r>
                <a:rPr lang="en-US" sz="2000" i="1" baseline="-25000" dirty="0" err="1">
                  <a:solidFill>
                    <a:srgbClr val="00B050"/>
                  </a:solidFill>
                  <a:latin typeface="Times New Roman" panose="02020603050405020304" pitchFamily="18" charset="0"/>
                  <a:cs typeface="Times New Roman" panose="02020603050405020304" pitchFamily="18" charset="0"/>
                </a:rPr>
                <a:t>k</a:t>
              </a:r>
              <a:r>
                <a:rPr lang="en-US" sz="2000" dirty="0" err="1">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n</a:t>
              </a:r>
              <a:r>
                <a:rPr lang="en-US" sz="2000" dirty="0">
                  <a:solidFill>
                    <a:srgbClr val="00B050"/>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22C13EA1-89E2-4802-86F4-53567F5104FF}"/>
                </a:ext>
              </a:extLst>
            </p:cNvPr>
            <p:cNvCxnSpPr>
              <a:stCxn id="5" idx="5"/>
              <a:endCxn id="12" idx="2"/>
            </p:cNvCxnSpPr>
            <p:nvPr/>
          </p:nvCxnSpPr>
          <p:spPr>
            <a:xfrm>
              <a:off x="665514" y="406148"/>
              <a:ext cx="856312" cy="560077"/>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1" name="Straight Arrow Connector 20">
              <a:extLst>
                <a:ext uri="{FF2B5EF4-FFF2-40B4-BE49-F238E27FC236}">
                  <a16:creationId xmlns:a16="http://schemas.microsoft.com/office/drawing/2014/main" id="{43851854-F4E9-4CF2-9CA6-07C2670A8303}"/>
                </a:ext>
              </a:extLst>
            </p:cNvPr>
            <p:cNvCxnSpPr>
              <a:stCxn id="5" idx="4"/>
              <a:endCxn id="14" idx="1"/>
            </p:cNvCxnSpPr>
            <p:nvPr/>
          </p:nvCxnSpPr>
          <p:spPr>
            <a:xfrm>
              <a:off x="636418" y="418200"/>
              <a:ext cx="535067" cy="1171325"/>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B15090-CC52-408F-BF5C-BF36B94D311F}"/>
                    </a:ext>
                  </a:extLst>
                </p:cNvPr>
                <p:cNvSpPr txBox="1"/>
                <p:nvPr/>
              </p:nvSpPr>
              <p:spPr>
                <a:xfrm rot="3920519">
                  <a:off x="553827" y="967623"/>
                  <a:ext cx="550637" cy="216687"/>
                </a:xfrm>
                <a:prstGeom prst="rect">
                  <a:avLst/>
                </a:prstGeom>
                <a:noFill/>
              </p:spPr>
              <p:txBody>
                <a:bodyPr wrap="square" rtlCol="0">
                  <a:spAutoFit/>
                </a:bodyPr>
                <a:lstStyle/>
                <a:p>
                  <a14:m>
                    <m:oMath xmlns:m="http://schemas.openxmlformats.org/officeDocument/2006/math">
                      <m:r>
                        <a:rPr lang="en-US" sz="2000" b="0" i="1" dirty="0" smtClean="0">
                          <a:solidFill>
                            <a:srgbClr val="00B050"/>
                          </a:solidFill>
                          <a:latin typeface="Cambria Math" panose="02040503050406030204" pitchFamily="18" charset="0"/>
                          <a:cs typeface="Times New Roman" panose="02020603050405020304" pitchFamily="18" charset="0"/>
                        </a:rPr>
                        <m:t>𝜑</m:t>
                      </m:r>
                    </m:oMath>
                  </a14:m>
                  <a:r>
                    <a:rPr lang="en-US" sz="2000" dirty="0">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s</a:t>
                  </a:r>
                  <a:r>
                    <a:rPr lang="en-US" sz="2000" dirty="0" err="1">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m</a:t>
                  </a:r>
                  <a:r>
                    <a:rPr lang="en-US" sz="2000" i="1" baseline="-25000" dirty="0" err="1">
                      <a:solidFill>
                        <a:srgbClr val="00B050"/>
                      </a:solidFill>
                      <a:latin typeface="Times New Roman" panose="02020603050405020304" pitchFamily="18" charset="0"/>
                      <a:cs typeface="Times New Roman" panose="02020603050405020304" pitchFamily="18" charset="0"/>
                    </a:rPr>
                    <a:t>k</a:t>
                  </a:r>
                  <a:r>
                    <a:rPr lang="en-US" sz="2000" dirty="0">
                      <a:solidFill>
                        <a:srgbClr val="00B050"/>
                      </a:solidFill>
                      <a:latin typeface="Times New Roman" panose="02020603050405020304" pitchFamily="18" charset="0"/>
                      <a:cs typeface="Times New Roman" panose="02020603050405020304" pitchFamily="18" charset="0"/>
                    </a:rPr>
                    <a:t>]</a:t>
                  </a:r>
                </a:p>
              </p:txBody>
            </p:sp>
          </mc:Choice>
          <mc:Fallback xmlns="">
            <p:sp>
              <p:nvSpPr>
                <p:cNvPr id="22" name="TextBox 21">
                  <a:extLst>
                    <a:ext uri="{FF2B5EF4-FFF2-40B4-BE49-F238E27FC236}">
                      <a16:creationId xmlns:a16="http://schemas.microsoft.com/office/drawing/2014/main" id="{C5B15090-CC52-408F-BF5C-BF36B94D311F}"/>
                    </a:ext>
                  </a:extLst>
                </p:cNvPr>
                <p:cNvSpPr txBox="1">
                  <a:spLocks noRot="1" noChangeAspect="1" noMove="1" noResize="1" noEditPoints="1" noAdjustHandles="1" noChangeArrowheads="1" noChangeShapeType="1" noTextEdit="1"/>
                </p:cNvSpPr>
                <p:nvPr/>
              </p:nvSpPr>
              <p:spPr>
                <a:xfrm rot="3920519">
                  <a:off x="553827" y="967623"/>
                  <a:ext cx="550637" cy="216687"/>
                </a:xfrm>
                <a:prstGeom prst="rect">
                  <a:avLst/>
                </a:prstGeom>
                <a:blipFill>
                  <a:blip r:embed="rId2"/>
                  <a:stretch>
                    <a:fillRect l="-52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EAE346-190C-4A46-8974-6BFF1FD36199}"/>
                    </a:ext>
                  </a:extLst>
                </p:cNvPr>
                <p:cNvSpPr txBox="1"/>
                <p:nvPr/>
              </p:nvSpPr>
              <p:spPr>
                <a:xfrm rot="1991036">
                  <a:off x="890485" y="482542"/>
                  <a:ext cx="546433" cy="206099"/>
                </a:xfrm>
                <a:prstGeom prst="rect">
                  <a:avLst/>
                </a:prstGeom>
                <a:noFill/>
              </p:spPr>
              <p:txBody>
                <a:bodyPr wrap="square" rtlCol="0">
                  <a:spAutoFit/>
                </a:bodyPr>
                <a:lstStyle/>
                <a:p>
                  <a14:m>
                    <m:oMath xmlns:m="http://schemas.openxmlformats.org/officeDocument/2006/math">
                      <m:r>
                        <a:rPr lang="en-US" sz="2000" b="0" i="1" smtClean="0">
                          <a:solidFill>
                            <a:srgbClr val="00B050"/>
                          </a:solidFill>
                          <a:latin typeface="Cambria Math" panose="02040503050406030204" pitchFamily="18" charset="0"/>
                          <a:cs typeface="Times New Roman" panose="02020603050405020304" pitchFamily="18" charset="0"/>
                        </a:rPr>
                        <m:t>𝜑</m:t>
                      </m:r>
                    </m:oMath>
                  </a14:m>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s</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m</a:t>
                  </a:r>
                  <a:r>
                    <a:rPr lang="en-US" sz="2000" baseline="-25000" dirty="0">
                      <a:solidFill>
                        <a:srgbClr val="00B050"/>
                      </a:solidFill>
                      <a:latin typeface="Times New Roman" panose="02020603050405020304" pitchFamily="18" charset="0"/>
                      <a:cs typeface="Times New Roman" panose="02020603050405020304" pitchFamily="18" charset="0"/>
                    </a:rPr>
                    <a:t>1</a:t>
                  </a:r>
                  <a:r>
                    <a:rPr lang="en-US" sz="2000" dirty="0">
                      <a:solidFill>
                        <a:srgbClr val="00B050"/>
                      </a:solidFill>
                      <a:latin typeface="Times New Roman" panose="02020603050405020304" pitchFamily="18" charset="0"/>
                      <a:cs typeface="Times New Roman" panose="02020603050405020304" pitchFamily="18" charset="0"/>
                    </a:rPr>
                    <a:t>]</a:t>
                  </a:r>
                </a:p>
              </p:txBody>
            </p:sp>
          </mc:Choice>
          <mc:Fallback xmlns="">
            <p:sp>
              <p:nvSpPr>
                <p:cNvPr id="23" name="TextBox 22">
                  <a:extLst>
                    <a:ext uri="{FF2B5EF4-FFF2-40B4-BE49-F238E27FC236}">
                      <a16:creationId xmlns:a16="http://schemas.microsoft.com/office/drawing/2014/main" id="{49EAE346-190C-4A46-8974-6BFF1FD36199}"/>
                    </a:ext>
                  </a:extLst>
                </p:cNvPr>
                <p:cNvSpPr txBox="1">
                  <a:spLocks noRot="1" noChangeAspect="1" noMove="1" noResize="1" noEditPoints="1" noAdjustHandles="1" noChangeArrowheads="1" noChangeShapeType="1" noTextEdit="1"/>
                </p:cNvSpPr>
                <p:nvPr/>
              </p:nvSpPr>
              <p:spPr>
                <a:xfrm rot="1991036">
                  <a:off x="890485" y="482542"/>
                  <a:ext cx="546433" cy="206099"/>
                </a:xfrm>
                <a:prstGeom prst="rect">
                  <a:avLst/>
                </a:prstGeom>
                <a:blipFill>
                  <a:blip r:embed="rId3"/>
                  <a:stretch>
                    <a:fillRect l="-1136" r="-2841" b="-10204"/>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55CD9D3-8BB1-4C4F-A04A-39B594DF5ED9}"/>
                </a:ext>
              </a:extLst>
            </p:cNvPr>
            <p:cNvSpPr txBox="1"/>
            <p:nvPr/>
          </p:nvSpPr>
          <p:spPr>
            <a:xfrm rot="17939123">
              <a:off x="1084327" y="1058714"/>
              <a:ext cx="404600" cy="366701"/>
            </a:xfrm>
            <a:prstGeom prst="rect">
              <a:avLst/>
            </a:prstGeom>
            <a:noFill/>
          </p:spPr>
          <p:txBody>
            <a:bodyPr wrap="none" lIns="0" tIns="0" rIns="0" bIns="0" rtlCol="0">
              <a:spAutoFit/>
            </a:bodyPr>
            <a:lstStyle/>
            <a:p>
              <a:r>
                <a:rPr lang="en-US" sz="4400" dirty="0"/>
                <a:t>. . .</a:t>
              </a:r>
              <a:endParaRPr lang="en-US" sz="3200" dirty="0"/>
            </a:p>
          </p:txBody>
        </p:sp>
        <p:sp>
          <p:nvSpPr>
            <p:cNvPr id="25" name="TextBox 24">
              <a:extLst>
                <a:ext uri="{FF2B5EF4-FFF2-40B4-BE49-F238E27FC236}">
                  <a16:creationId xmlns:a16="http://schemas.microsoft.com/office/drawing/2014/main" id="{EFD19018-5B82-43C6-80EB-C6135DCA7DD3}"/>
                </a:ext>
              </a:extLst>
            </p:cNvPr>
            <p:cNvSpPr txBox="1"/>
            <p:nvPr/>
          </p:nvSpPr>
          <p:spPr>
            <a:xfrm>
              <a:off x="1587854" y="1294082"/>
              <a:ext cx="254973" cy="237806"/>
            </a:xfrm>
            <a:prstGeom prst="rect">
              <a:avLst/>
            </a:prstGeom>
            <a:noFill/>
          </p:spPr>
          <p:txBody>
            <a:bodyPr wrap="square" rtlCol="0">
              <a:spAutoFit/>
            </a:bodyPr>
            <a:lstStyle/>
            <a:p>
              <a:r>
                <a:rPr lang="en-US" sz="2400" dirty="0">
                  <a:solidFill>
                    <a:srgbClr val="00B050"/>
                  </a:solidFill>
                  <a:latin typeface="Cambria Math"/>
                  <a:ea typeface="Cambria Math"/>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2D7F-5D1F-40C5-A292-68A419D9C676}"/>
                    </a:ext>
                  </a:extLst>
                </p:cNvPr>
                <p:cNvSpPr txBox="1"/>
                <p:nvPr/>
              </p:nvSpPr>
              <p:spPr>
                <a:xfrm rot="2919081">
                  <a:off x="1752382" y="687941"/>
                  <a:ext cx="833693" cy="216687"/>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e</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n</a:t>
                  </a:r>
                  <a:r>
                    <a:rPr lang="en-US" sz="2000" dirty="0">
                      <a:solidFill>
                        <a:srgbClr val="C00000"/>
                      </a:solidFill>
                      <a:latin typeface="Times New Roman" panose="02020603050405020304" pitchFamily="18"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28442D7F-5D1F-40C5-A292-68A419D9C676}"/>
                    </a:ext>
                  </a:extLst>
                </p:cNvPr>
                <p:cNvSpPr txBox="1">
                  <a:spLocks noRot="1" noChangeAspect="1" noMove="1" noResize="1" noEditPoints="1" noAdjustHandles="1" noChangeArrowheads="1" noChangeShapeType="1" noTextEdit="1"/>
                </p:cNvSpPr>
                <p:nvPr/>
              </p:nvSpPr>
              <p:spPr>
                <a:xfrm rot="2919081">
                  <a:off x="1752382" y="687941"/>
                  <a:ext cx="833693" cy="216687"/>
                </a:xfrm>
                <a:prstGeom prst="rect">
                  <a:avLst/>
                </a:prstGeom>
                <a:blipFill>
                  <a:blip r:embed="rId4"/>
                  <a:stretch>
                    <a:fillRect l="-1770"/>
                  </a:stretch>
                </a:blipFill>
              </p:spPr>
              <p:txBody>
                <a:bodyPr/>
                <a:lstStyle/>
                <a:p>
                  <a:r>
                    <a:rPr lang="en-US">
                      <a:noFill/>
                    </a:rPr>
                    <a:t> </a:t>
                  </a:r>
                </a:p>
              </p:txBody>
            </p:sp>
          </mc:Fallback>
        </mc:AlternateContent>
        <p:sp>
          <p:nvSpPr>
            <p:cNvPr id="27" name="Freeform 1">
              <a:extLst>
                <a:ext uri="{FF2B5EF4-FFF2-40B4-BE49-F238E27FC236}">
                  <a16:creationId xmlns:a16="http://schemas.microsoft.com/office/drawing/2014/main" id="{FD57CAF8-A378-4408-ABA4-BBEC282180A5}"/>
                </a:ext>
              </a:extLst>
            </p:cNvPr>
            <p:cNvSpPr/>
            <p:nvPr/>
          </p:nvSpPr>
          <p:spPr>
            <a:xfrm>
              <a:off x="668511" y="289343"/>
              <a:ext cx="1576658" cy="1209803"/>
            </a:xfrm>
            <a:custGeom>
              <a:avLst/>
              <a:gdLst>
                <a:gd name="connsiteX0" fmla="*/ 0 w 1630850"/>
                <a:gd name="connsiteY0" fmla="*/ 79062 h 1208614"/>
                <a:gd name="connsiteX1" fmla="*/ 284309 w 1630850"/>
                <a:gd name="connsiteY1" fmla="*/ 2221 h 1208614"/>
                <a:gd name="connsiteX2" fmla="*/ 829876 w 1630850"/>
                <a:gd name="connsiteY2" fmla="*/ 155902 h 1208614"/>
                <a:gd name="connsiteX3" fmla="*/ 1413862 w 1630850"/>
                <a:gd name="connsiteY3" fmla="*/ 524735 h 1208614"/>
                <a:gd name="connsiteX4" fmla="*/ 1629015 w 1630850"/>
                <a:gd name="connsiteY4" fmla="*/ 1070302 h 1208614"/>
                <a:gd name="connsiteX5" fmla="*/ 1313970 w 1630850"/>
                <a:gd name="connsiteY5" fmla="*/ 1208614 h 1208614"/>
                <a:gd name="connsiteX0" fmla="*/ 0 w 1631003"/>
                <a:gd name="connsiteY0" fmla="*/ 79062 h 1232426"/>
                <a:gd name="connsiteX1" fmla="*/ 284309 w 1631003"/>
                <a:gd name="connsiteY1" fmla="*/ 2221 h 1232426"/>
                <a:gd name="connsiteX2" fmla="*/ 829876 w 1631003"/>
                <a:gd name="connsiteY2" fmla="*/ 155902 h 1232426"/>
                <a:gd name="connsiteX3" fmla="*/ 1413862 w 1631003"/>
                <a:gd name="connsiteY3" fmla="*/ 524735 h 1232426"/>
                <a:gd name="connsiteX4" fmla="*/ 1629015 w 1631003"/>
                <a:gd name="connsiteY4" fmla="*/ 1070302 h 1232426"/>
                <a:gd name="connsiteX5" fmla="*/ 1309207 w 1631003"/>
                <a:gd name="connsiteY5" fmla="*/ 1232426 h 1232426"/>
                <a:gd name="connsiteX0" fmla="*/ 0 w 1645109"/>
                <a:gd name="connsiteY0" fmla="*/ 79062 h 1232426"/>
                <a:gd name="connsiteX1" fmla="*/ 284309 w 1645109"/>
                <a:gd name="connsiteY1" fmla="*/ 2221 h 1232426"/>
                <a:gd name="connsiteX2" fmla="*/ 829876 w 1645109"/>
                <a:gd name="connsiteY2" fmla="*/ 155902 h 1232426"/>
                <a:gd name="connsiteX3" fmla="*/ 1413862 w 1645109"/>
                <a:gd name="connsiteY3" fmla="*/ 524735 h 1232426"/>
                <a:gd name="connsiteX4" fmla="*/ 1643303 w 1645109"/>
                <a:gd name="connsiteY4" fmla="*/ 989340 h 1232426"/>
                <a:gd name="connsiteX5" fmla="*/ 1309207 w 1645109"/>
                <a:gd name="connsiteY5" fmla="*/ 1232426 h 1232426"/>
                <a:gd name="connsiteX0" fmla="*/ 0 w 1643909"/>
                <a:gd name="connsiteY0" fmla="*/ 79062 h 1232426"/>
                <a:gd name="connsiteX1" fmla="*/ 284309 w 1643909"/>
                <a:gd name="connsiteY1" fmla="*/ 2221 h 1232426"/>
                <a:gd name="connsiteX2" fmla="*/ 829876 w 1643909"/>
                <a:gd name="connsiteY2" fmla="*/ 155902 h 1232426"/>
                <a:gd name="connsiteX3" fmla="*/ 1375762 w 1643909"/>
                <a:gd name="connsiteY3" fmla="*/ 462823 h 1232426"/>
                <a:gd name="connsiteX4" fmla="*/ 1643303 w 1643909"/>
                <a:gd name="connsiteY4" fmla="*/ 989340 h 1232426"/>
                <a:gd name="connsiteX5" fmla="*/ 1309207 w 1643909"/>
                <a:gd name="connsiteY5" fmla="*/ 1232426 h 1232426"/>
                <a:gd name="connsiteX0" fmla="*/ 0 w 1643891"/>
                <a:gd name="connsiteY0" fmla="*/ 78847 h 1232211"/>
                <a:gd name="connsiteX1" fmla="*/ 284309 w 1643891"/>
                <a:gd name="connsiteY1" fmla="*/ 2006 h 1232211"/>
                <a:gd name="connsiteX2" fmla="*/ 858451 w 1643891"/>
                <a:gd name="connsiteY2" fmla="*/ 150924 h 1232211"/>
                <a:gd name="connsiteX3" fmla="*/ 1375762 w 1643891"/>
                <a:gd name="connsiteY3" fmla="*/ 462608 h 1232211"/>
                <a:gd name="connsiteX4" fmla="*/ 1643303 w 1643891"/>
                <a:gd name="connsiteY4" fmla="*/ 989125 h 1232211"/>
                <a:gd name="connsiteX5" fmla="*/ 1309207 w 1643891"/>
                <a:gd name="connsiteY5" fmla="*/ 1232211 h 1232211"/>
                <a:gd name="connsiteX0" fmla="*/ 0 w 1643891"/>
                <a:gd name="connsiteY0" fmla="*/ 56439 h 1209803"/>
                <a:gd name="connsiteX1" fmla="*/ 312884 w 1643891"/>
                <a:gd name="connsiteY1" fmla="*/ 3410 h 1209803"/>
                <a:gd name="connsiteX2" fmla="*/ 858451 w 1643891"/>
                <a:gd name="connsiteY2" fmla="*/ 128516 h 1209803"/>
                <a:gd name="connsiteX3" fmla="*/ 1375762 w 1643891"/>
                <a:gd name="connsiteY3" fmla="*/ 440200 h 1209803"/>
                <a:gd name="connsiteX4" fmla="*/ 1643303 w 1643891"/>
                <a:gd name="connsiteY4" fmla="*/ 966717 h 1209803"/>
                <a:gd name="connsiteX5" fmla="*/ 1309207 w 1643891"/>
                <a:gd name="connsiteY5" fmla="*/ 1209803 h 1209803"/>
                <a:gd name="connsiteX0" fmla="*/ 0 w 1643324"/>
                <a:gd name="connsiteY0" fmla="*/ 56439 h 1209803"/>
                <a:gd name="connsiteX1" fmla="*/ 312884 w 1643324"/>
                <a:gd name="connsiteY1" fmla="*/ 3410 h 1209803"/>
                <a:gd name="connsiteX2" fmla="*/ 858451 w 1643324"/>
                <a:gd name="connsiteY2" fmla="*/ 128516 h 1209803"/>
                <a:gd name="connsiteX3" fmla="*/ 1323375 w 1643324"/>
                <a:gd name="connsiteY3" fmla="*/ 483062 h 1209803"/>
                <a:gd name="connsiteX4" fmla="*/ 1643303 w 1643324"/>
                <a:gd name="connsiteY4" fmla="*/ 966717 h 1209803"/>
                <a:gd name="connsiteX5" fmla="*/ 1309207 w 1643324"/>
                <a:gd name="connsiteY5" fmla="*/ 1209803 h 1209803"/>
                <a:gd name="connsiteX0" fmla="*/ 0 w 1576658"/>
                <a:gd name="connsiteY0" fmla="*/ 56439 h 1209803"/>
                <a:gd name="connsiteX1" fmla="*/ 312884 w 1576658"/>
                <a:gd name="connsiteY1" fmla="*/ 3410 h 1209803"/>
                <a:gd name="connsiteX2" fmla="*/ 858451 w 1576658"/>
                <a:gd name="connsiteY2" fmla="*/ 128516 h 1209803"/>
                <a:gd name="connsiteX3" fmla="*/ 1323375 w 1576658"/>
                <a:gd name="connsiteY3" fmla="*/ 483062 h 1209803"/>
                <a:gd name="connsiteX4" fmla="*/ 1576628 w 1576658"/>
                <a:gd name="connsiteY4" fmla="*/ 942905 h 1209803"/>
                <a:gd name="connsiteX5" fmla="*/ 1309207 w 1576658"/>
                <a:gd name="connsiteY5" fmla="*/ 1209803 h 120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658" h="1209803">
                  <a:moveTo>
                    <a:pt x="0" y="56439"/>
                  </a:moveTo>
                  <a:cubicBezTo>
                    <a:pt x="72998" y="11615"/>
                    <a:pt x="169809" y="-8603"/>
                    <a:pt x="312884" y="3410"/>
                  </a:cubicBezTo>
                  <a:cubicBezTo>
                    <a:pt x="455959" y="15423"/>
                    <a:pt x="690036" y="48574"/>
                    <a:pt x="858451" y="128516"/>
                  </a:cubicBezTo>
                  <a:cubicBezTo>
                    <a:pt x="1026866" y="208458"/>
                    <a:pt x="1203679" y="347331"/>
                    <a:pt x="1323375" y="483062"/>
                  </a:cubicBezTo>
                  <a:cubicBezTo>
                    <a:pt x="1443071" y="618794"/>
                    <a:pt x="1578989" y="821782"/>
                    <a:pt x="1576628" y="942905"/>
                  </a:cubicBezTo>
                  <a:cubicBezTo>
                    <a:pt x="1574267" y="1064028"/>
                    <a:pt x="1458405" y="1197637"/>
                    <a:pt x="1309207" y="1209803"/>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40" name="Group 39">
            <a:extLst>
              <a:ext uri="{FF2B5EF4-FFF2-40B4-BE49-F238E27FC236}">
                <a16:creationId xmlns:a16="http://schemas.microsoft.com/office/drawing/2014/main" id="{CB698C97-C717-49FB-B194-D48DA8F1C7CC}"/>
              </a:ext>
            </a:extLst>
          </p:cNvPr>
          <p:cNvGrpSpPr/>
          <p:nvPr/>
        </p:nvGrpSpPr>
        <p:grpSpPr>
          <a:xfrm>
            <a:off x="6156100" y="3338827"/>
            <a:ext cx="2124335" cy="1987030"/>
            <a:chOff x="6156100" y="3124418"/>
            <a:chExt cx="2124335" cy="1987030"/>
          </a:xfrm>
        </p:grpSpPr>
        <p:sp>
          <p:nvSpPr>
            <p:cNvPr id="32" name="Oval 31">
              <a:extLst>
                <a:ext uri="{FF2B5EF4-FFF2-40B4-BE49-F238E27FC236}">
                  <a16:creationId xmlns:a16="http://schemas.microsoft.com/office/drawing/2014/main" id="{DFE56086-D15D-49A5-BFA3-CF2931011367}"/>
                </a:ext>
              </a:extLst>
            </p:cNvPr>
            <p:cNvSpPr>
              <a:spLocks noChangeAspect="1"/>
            </p:cNvSpPr>
            <p:nvPr/>
          </p:nvSpPr>
          <p:spPr>
            <a:xfrm>
              <a:off x="6791310" y="3643052"/>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3" name="Oval 32">
              <a:extLst>
                <a:ext uri="{FF2B5EF4-FFF2-40B4-BE49-F238E27FC236}">
                  <a16:creationId xmlns:a16="http://schemas.microsoft.com/office/drawing/2014/main" id="{942F948A-FDFA-49E5-A928-A973A6245062}"/>
                </a:ext>
              </a:extLst>
            </p:cNvPr>
            <p:cNvSpPr>
              <a:spLocks noChangeAspect="1"/>
            </p:cNvSpPr>
            <p:nvPr/>
          </p:nvSpPr>
          <p:spPr>
            <a:xfrm>
              <a:off x="7753361" y="3643052"/>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4" name="TextBox 33">
              <a:extLst>
                <a:ext uri="{FF2B5EF4-FFF2-40B4-BE49-F238E27FC236}">
                  <a16:creationId xmlns:a16="http://schemas.microsoft.com/office/drawing/2014/main" id="{652F6178-0F5D-43DD-AF96-2ACB4F76B337}"/>
                </a:ext>
              </a:extLst>
            </p:cNvPr>
            <p:cNvSpPr txBox="1"/>
            <p:nvPr/>
          </p:nvSpPr>
          <p:spPr>
            <a:xfrm>
              <a:off x="6715702" y="3124418"/>
              <a:ext cx="463392" cy="523221"/>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s</a:t>
              </a:r>
            </a:p>
          </p:txBody>
        </p:sp>
        <p:sp>
          <p:nvSpPr>
            <p:cNvPr id="35" name="TextBox 34">
              <a:extLst>
                <a:ext uri="{FF2B5EF4-FFF2-40B4-BE49-F238E27FC236}">
                  <a16:creationId xmlns:a16="http://schemas.microsoft.com/office/drawing/2014/main" id="{453140CA-8582-4215-AA45-BEC4396D1B11}"/>
                </a:ext>
              </a:extLst>
            </p:cNvPr>
            <p:cNvSpPr txBox="1"/>
            <p:nvPr/>
          </p:nvSpPr>
          <p:spPr>
            <a:xfrm>
              <a:off x="7658889" y="3148188"/>
              <a:ext cx="463392" cy="633296"/>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x</a:t>
              </a:r>
            </a:p>
          </p:txBody>
        </p:sp>
        <p:sp>
          <p:nvSpPr>
            <p:cNvPr id="36" name="Freeform 3">
              <a:extLst>
                <a:ext uri="{FF2B5EF4-FFF2-40B4-BE49-F238E27FC236}">
                  <a16:creationId xmlns:a16="http://schemas.microsoft.com/office/drawing/2014/main" id="{28F2ED3A-87F8-400A-8306-DF871447DC7E}"/>
                </a:ext>
              </a:extLst>
            </p:cNvPr>
            <p:cNvSpPr/>
            <p:nvPr/>
          </p:nvSpPr>
          <p:spPr>
            <a:xfrm>
              <a:off x="6156100" y="3737625"/>
              <a:ext cx="2124335" cy="1373823"/>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558616"/>
                <a:gd name="connsiteY0" fmla="*/ 0 h 1498119"/>
                <a:gd name="connsiteX1" fmla="*/ 21697 w 2558616"/>
                <a:gd name="connsiteY1" fmla="*/ 437990 h 1498119"/>
                <a:gd name="connsiteX2" fmla="*/ 206113 w 2558616"/>
                <a:gd name="connsiteY2" fmla="*/ 1260182 h 1498119"/>
                <a:gd name="connsiteX3" fmla="*/ 1228090 w 2558616"/>
                <a:gd name="connsiteY3" fmla="*/ 1467650 h 1498119"/>
                <a:gd name="connsiteX4" fmla="*/ 1714881 w 2558616"/>
                <a:gd name="connsiteY4" fmla="*/ 712022 h 1498119"/>
                <a:gd name="connsiteX5" fmla="*/ 2549744 w 2558616"/>
                <a:gd name="connsiteY5" fmla="*/ 445674 h 1498119"/>
                <a:gd name="connsiteX6" fmla="*/ 1735237 w 2558616"/>
                <a:gd name="connsiteY6" fmla="*/ 0 h 1498119"/>
                <a:gd name="connsiteX0" fmla="*/ 514877 w 2552932"/>
                <a:gd name="connsiteY0" fmla="*/ 0 h 1267361"/>
                <a:gd name="connsiteX1" fmla="*/ 15415 w 2552932"/>
                <a:gd name="connsiteY1" fmla="*/ 437990 h 1267361"/>
                <a:gd name="connsiteX2" fmla="*/ 199831 w 2552932"/>
                <a:gd name="connsiteY2" fmla="*/ 1260182 h 1267361"/>
                <a:gd name="connsiteX3" fmla="*/ 917356 w 2552932"/>
                <a:gd name="connsiteY3" fmla="*/ 831484 h 1267361"/>
                <a:gd name="connsiteX4" fmla="*/ 1708599 w 2552932"/>
                <a:gd name="connsiteY4" fmla="*/ 712022 h 1267361"/>
                <a:gd name="connsiteX5" fmla="*/ 2543462 w 2552932"/>
                <a:gd name="connsiteY5" fmla="*/ 445674 h 1267361"/>
                <a:gd name="connsiteX6" fmla="*/ 1728955 w 2552932"/>
                <a:gd name="connsiteY6" fmla="*/ 0 h 1267361"/>
                <a:gd name="connsiteX0" fmla="*/ 504769 w 2542824"/>
                <a:gd name="connsiteY0" fmla="*/ 0 h 831847"/>
                <a:gd name="connsiteX1" fmla="*/ 5307 w 2542824"/>
                <a:gd name="connsiteY1" fmla="*/ 437990 h 831847"/>
                <a:gd name="connsiteX2" fmla="*/ 282458 w 2542824"/>
                <a:gd name="connsiteY2" fmla="*/ 678191 h 831847"/>
                <a:gd name="connsiteX3" fmla="*/ 907248 w 2542824"/>
                <a:gd name="connsiteY3" fmla="*/ 831484 h 831847"/>
                <a:gd name="connsiteX4" fmla="*/ 1698491 w 2542824"/>
                <a:gd name="connsiteY4" fmla="*/ 712022 h 831847"/>
                <a:gd name="connsiteX5" fmla="*/ 2533354 w 2542824"/>
                <a:gd name="connsiteY5" fmla="*/ 445674 h 831847"/>
                <a:gd name="connsiteX6" fmla="*/ 1718847 w 2542824"/>
                <a:gd name="connsiteY6" fmla="*/ 0 h 831847"/>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0883"/>
                <a:gd name="connsiteY0" fmla="*/ 0 h 833484"/>
                <a:gd name="connsiteX1" fmla="*/ 5307 w 1930883"/>
                <a:gd name="connsiteY1" fmla="*/ 437990 h 833484"/>
                <a:gd name="connsiteX2" fmla="*/ 282458 w 1930883"/>
                <a:gd name="connsiteY2" fmla="*/ 678191 h 833484"/>
                <a:gd name="connsiteX3" fmla="*/ 907248 w 1930883"/>
                <a:gd name="connsiteY3" fmla="*/ 831484 h 833484"/>
                <a:gd name="connsiteX4" fmla="*/ 1673995 w 1930883"/>
                <a:gd name="connsiteY4" fmla="*/ 571168 h 833484"/>
                <a:gd name="connsiteX5" fmla="*/ 1901703 w 1930883"/>
                <a:gd name="connsiteY5" fmla="*/ 190279 h 833484"/>
                <a:gd name="connsiteX6" fmla="*/ 1718847 w 1930883"/>
                <a:gd name="connsiteY6" fmla="*/ 0 h 833484"/>
                <a:gd name="connsiteX0" fmla="*/ 505083 w 1930013"/>
                <a:gd name="connsiteY0" fmla="*/ 0 h 697505"/>
                <a:gd name="connsiteX1" fmla="*/ 5621 w 1930013"/>
                <a:gd name="connsiteY1" fmla="*/ 437990 h 697505"/>
                <a:gd name="connsiteX2" fmla="*/ 282772 w 1930013"/>
                <a:gd name="connsiteY2" fmla="*/ 678191 h 697505"/>
                <a:gd name="connsiteX3" fmla="*/ 977551 w 1930013"/>
                <a:gd name="connsiteY3" fmla="*/ 670508 h 697505"/>
                <a:gd name="connsiteX4" fmla="*/ 1674309 w 1930013"/>
                <a:gd name="connsiteY4" fmla="*/ 571168 h 697505"/>
                <a:gd name="connsiteX5" fmla="*/ 1902017 w 1930013"/>
                <a:gd name="connsiteY5" fmla="*/ 190279 h 697505"/>
                <a:gd name="connsiteX6" fmla="*/ 1719161 w 1930013"/>
                <a:gd name="connsiteY6" fmla="*/ 0 h 697505"/>
                <a:gd name="connsiteX0" fmla="*/ 500549 w 1925479"/>
                <a:gd name="connsiteY0" fmla="*/ 0 h 673295"/>
                <a:gd name="connsiteX1" fmla="*/ 1087 w 1925479"/>
                <a:gd name="connsiteY1" fmla="*/ 437990 h 673295"/>
                <a:gd name="connsiteX2" fmla="*/ 384972 w 1925479"/>
                <a:gd name="connsiteY2" fmla="*/ 627112 h 673295"/>
                <a:gd name="connsiteX3" fmla="*/ 973017 w 1925479"/>
                <a:gd name="connsiteY3" fmla="*/ 670508 h 673295"/>
                <a:gd name="connsiteX4" fmla="*/ 1669775 w 1925479"/>
                <a:gd name="connsiteY4" fmla="*/ 571168 h 673295"/>
                <a:gd name="connsiteX5" fmla="*/ 1897483 w 1925479"/>
                <a:gd name="connsiteY5" fmla="*/ 190279 h 673295"/>
                <a:gd name="connsiteX6" fmla="*/ 1714627 w 1925479"/>
                <a:gd name="connsiteY6" fmla="*/ 0 h 673295"/>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489999 w 1700851"/>
                <a:gd name="connsiteY6" fmla="*/ 0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460920"/>
                <a:gd name="connsiteY0" fmla="*/ 0 h 679189"/>
                <a:gd name="connsiteX1" fmla="*/ 3923 w 1460920"/>
                <a:gd name="connsiteY1" fmla="*/ 255344 h 679189"/>
                <a:gd name="connsiteX2" fmla="*/ 160344 w 1460920"/>
                <a:gd name="connsiteY2" fmla="*/ 627112 h 679189"/>
                <a:gd name="connsiteX3" fmla="*/ 748389 w 1460920"/>
                <a:gd name="connsiteY3" fmla="*/ 670508 h 679189"/>
                <a:gd name="connsiteX4" fmla="*/ 1445147 w 1460920"/>
                <a:gd name="connsiteY4" fmla="*/ 571168 h 679189"/>
                <a:gd name="connsiteX5" fmla="*/ 1205678 w 1460920"/>
                <a:gd name="connsiteY5" fmla="*/ 153131 h 679189"/>
                <a:gd name="connsiteX6" fmla="*/ 1000076 w 1460920"/>
                <a:gd name="connsiteY6" fmla="*/ 3096 h 679189"/>
                <a:gd name="connsiteX0" fmla="*/ 275921 w 1238072"/>
                <a:gd name="connsiteY0" fmla="*/ 0 h 690798"/>
                <a:gd name="connsiteX1" fmla="*/ 3923 w 1238072"/>
                <a:gd name="connsiteY1" fmla="*/ 255344 h 690798"/>
                <a:gd name="connsiteX2" fmla="*/ 160344 w 1238072"/>
                <a:gd name="connsiteY2" fmla="*/ 627112 h 690798"/>
                <a:gd name="connsiteX3" fmla="*/ 748389 w 1238072"/>
                <a:gd name="connsiteY3" fmla="*/ 670508 h 690798"/>
                <a:gd name="connsiteX4" fmla="*/ 1084704 w 1238072"/>
                <a:gd name="connsiteY4" fmla="*/ 411740 h 690798"/>
                <a:gd name="connsiteX5" fmla="*/ 1205678 w 1238072"/>
                <a:gd name="connsiteY5" fmla="*/ 153131 h 690798"/>
                <a:gd name="connsiteX6" fmla="*/ 1000076 w 1238072"/>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170683"/>
                <a:gd name="connsiteY0" fmla="*/ 0 h 690798"/>
                <a:gd name="connsiteX1" fmla="*/ 3923 w 1170683"/>
                <a:gd name="connsiteY1" fmla="*/ 255344 h 690798"/>
                <a:gd name="connsiteX2" fmla="*/ 160344 w 1170683"/>
                <a:gd name="connsiteY2" fmla="*/ 627112 h 690798"/>
                <a:gd name="connsiteX3" fmla="*/ 748389 w 1170683"/>
                <a:gd name="connsiteY3" fmla="*/ 670508 h 690798"/>
                <a:gd name="connsiteX4" fmla="*/ 1084704 w 1170683"/>
                <a:gd name="connsiteY4" fmla="*/ 411740 h 690798"/>
                <a:gd name="connsiteX5" fmla="*/ 1170683 w 1170683"/>
                <a:gd name="connsiteY5" fmla="*/ 160870 h 690798"/>
                <a:gd name="connsiteX6" fmla="*/ 1000076 w 1170683"/>
                <a:gd name="connsiteY6" fmla="*/ 3096 h 690798"/>
                <a:gd name="connsiteX0" fmla="*/ 275921 w 1170683"/>
                <a:gd name="connsiteY0" fmla="*/ 0 h 684456"/>
                <a:gd name="connsiteX1" fmla="*/ 3923 w 1170683"/>
                <a:gd name="connsiteY1" fmla="*/ 255344 h 684456"/>
                <a:gd name="connsiteX2" fmla="*/ 160344 w 1170683"/>
                <a:gd name="connsiteY2" fmla="*/ 627112 h 684456"/>
                <a:gd name="connsiteX3" fmla="*/ 748389 w 1170683"/>
                <a:gd name="connsiteY3" fmla="*/ 670508 h 684456"/>
                <a:gd name="connsiteX4" fmla="*/ 1093453 w 1170683"/>
                <a:gd name="connsiteY4" fmla="*/ 498420 h 684456"/>
                <a:gd name="connsiteX5" fmla="*/ 1170683 w 1170683"/>
                <a:gd name="connsiteY5" fmla="*/ 160870 h 684456"/>
                <a:gd name="connsiteX6" fmla="*/ 1000076 w 1170683"/>
                <a:gd name="connsiteY6" fmla="*/ 3096 h 684456"/>
                <a:gd name="connsiteX0" fmla="*/ 275948 w 1170710"/>
                <a:gd name="connsiteY0" fmla="*/ 0 h 669754"/>
                <a:gd name="connsiteX1" fmla="*/ 3950 w 1170710"/>
                <a:gd name="connsiteY1" fmla="*/ 255344 h 669754"/>
                <a:gd name="connsiteX2" fmla="*/ 160371 w 1170710"/>
                <a:gd name="connsiteY2" fmla="*/ 627112 h 669754"/>
                <a:gd name="connsiteX3" fmla="*/ 751915 w 1170710"/>
                <a:gd name="connsiteY3" fmla="*/ 647290 h 669754"/>
                <a:gd name="connsiteX4" fmla="*/ 1093480 w 1170710"/>
                <a:gd name="connsiteY4" fmla="*/ 498420 h 669754"/>
                <a:gd name="connsiteX5" fmla="*/ 1170710 w 1170710"/>
                <a:gd name="connsiteY5" fmla="*/ 160870 h 669754"/>
                <a:gd name="connsiteX6" fmla="*/ 1000103 w 1170710"/>
                <a:gd name="connsiteY6" fmla="*/ 3096 h 6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710" h="669754">
                  <a:moveTo>
                    <a:pt x="275948" y="0"/>
                  </a:moveTo>
                  <a:cubicBezTo>
                    <a:pt x="113623" y="16329"/>
                    <a:pt x="23213" y="150825"/>
                    <a:pt x="3950" y="255344"/>
                  </a:cubicBezTo>
                  <a:cubicBezTo>
                    <a:pt x="-15313" y="359863"/>
                    <a:pt x="35710" y="561788"/>
                    <a:pt x="160371" y="627112"/>
                  </a:cubicBezTo>
                  <a:cubicBezTo>
                    <a:pt x="285032" y="692436"/>
                    <a:pt x="596397" y="668739"/>
                    <a:pt x="751915" y="647290"/>
                  </a:cubicBezTo>
                  <a:cubicBezTo>
                    <a:pt x="907433" y="625841"/>
                    <a:pt x="1023681" y="579490"/>
                    <a:pt x="1093480" y="498420"/>
                  </a:cubicBezTo>
                  <a:cubicBezTo>
                    <a:pt x="1163279" y="417350"/>
                    <a:pt x="1167025" y="263030"/>
                    <a:pt x="1170710" y="160870"/>
                  </a:cubicBezTo>
                  <a:cubicBezTo>
                    <a:pt x="1156897" y="83475"/>
                    <a:pt x="1121660" y="20597"/>
                    <a:pt x="1000103" y="309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DDB9F23-779A-41DA-9CAE-58F90B0ECABA}"/>
                    </a:ext>
                  </a:extLst>
                </p:cNvPr>
                <p:cNvSpPr txBox="1"/>
                <p:nvPr/>
              </p:nvSpPr>
              <p:spPr>
                <a:xfrm>
                  <a:off x="6256491" y="4404403"/>
                  <a:ext cx="1312890" cy="400110"/>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a:solidFill>
                        <a:srgbClr val="C00000"/>
                      </a:solidFill>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 </a:t>
                  </a:r>
                  <a:r>
                    <a:rPr lang="en-US" sz="2000" i="1" dirty="0">
                      <a:solidFill>
                        <a:srgbClr val="00B050"/>
                      </a:solidFill>
                      <a:latin typeface="Times New Roman" panose="02020603050405020304" pitchFamily="18" charset="0"/>
                      <a:cs typeface="Times New Roman" panose="02020603050405020304" pitchFamily="18" charset="0"/>
                    </a:rPr>
                    <a:t>Id</a:t>
                  </a:r>
                </a:p>
              </p:txBody>
            </p:sp>
          </mc:Choice>
          <mc:Fallback xmlns="">
            <p:sp>
              <p:nvSpPr>
                <p:cNvPr id="37" name="TextBox 36">
                  <a:extLst>
                    <a:ext uri="{FF2B5EF4-FFF2-40B4-BE49-F238E27FC236}">
                      <a16:creationId xmlns:a16="http://schemas.microsoft.com/office/drawing/2014/main" id="{6DDB9F23-779A-41DA-9CAE-58F90B0ECABA}"/>
                    </a:ext>
                  </a:extLst>
                </p:cNvPr>
                <p:cNvSpPr txBox="1">
                  <a:spLocks noRot="1" noChangeAspect="1" noMove="1" noResize="1" noEditPoints="1" noAdjustHandles="1" noChangeArrowheads="1" noChangeShapeType="1" noTextEdit="1"/>
                </p:cNvSpPr>
                <p:nvPr/>
              </p:nvSpPr>
              <p:spPr>
                <a:xfrm>
                  <a:off x="6256491" y="4404403"/>
                  <a:ext cx="1312890" cy="400110"/>
                </a:xfrm>
                <a:prstGeom prst="rect">
                  <a:avLst/>
                </a:prstGeom>
                <a:blipFill>
                  <a:blip r:embed="rId5"/>
                  <a:stretch>
                    <a:fillRect t="-9231" r="-1852" b="-27692"/>
                  </a:stretch>
                </a:blipFill>
              </p:spPr>
              <p:txBody>
                <a:bodyPr/>
                <a:lstStyle/>
                <a:p>
                  <a:r>
                    <a:rPr lang="en-US">
                      <a:noFill/>
                    </a:rPr>
                    <a:t> </a:t>
                  </a:r>
                </a:p>
              </p:txBody>
            </p:sp>
          </mc:Fallback>
        </mc:AlternateContent>
        <p:sp>
          <p:nvSpPr>
            <p:cNvPr id="38" name="Freeform 1">
              <a:extLst>
                <a:ext uri="{FF2B5EF4-FFF2-40B4-BE49-F238E27FC236}">
                  <a16:creationId xmlns:a16="http://schemas.microsoft.com/office/drawing/2014/main" id="{293821C1-961E-4A0D-8E42-DE925706AA61}"/>
                </a:ext>
              </a:extLst>
            </p:cNvPr>
            <p:cNvSpPr/>
            <p:nvPr/>
          </p:nvSpPr>
          <p:spPr>
            <a:xfrm>
              <a:off x="6644611" y="3757885"/>
              <a:ext cx="616382" cy="696889"/>
            </a:xfrm>
            <a:custGeom>
              <a:avLst/>
              <a:gdLst>
                <a:gd name="connsiteX0" fmla="*/ 79448 w 333035"/>
                <a:gd name="connsiteY0" fmla="*/ 23052 h 339193"/>
                <a:gd name="connsiteX1" fmla="*/ 2607 w 333035"/>
                <a:gd name="connsiteY1" fmla="*/ 215153 h 339193"/>
                <a:gd name="connsiteX2" fmla="*/ 163972 w 333035"/>
                <a:gd name="connsiteY2" fmla="*/ 338097 h 339193"/>
                <a:gd name="connsiteX3" fmla="*/ 333021 w 333035"/>
                <a:gd name="connsiteY3" fmla="*/ 145996 h 339193"/>
                <a:gd name="connsiteX4" fmla="*/ 171656 w 333035"/>
                <a:gd name="connsiteY4" fmla="*/ 0 h 339193"/>
                <a:gd name="connsiteX0" fmla="*/ 79448 w 339685"/>
                <a:gd name="connsiteY0" fmla="*/ 23052 h 339741"/>
                <a:gd name="connsiteX1" fmla="*/ 2607 w 339685"/>
                <a:gd name="connsiteY1" fmla="*/ 215153 h 339741"/>
                <a:gd name="connsiteX2" fmla="*/ 163972 w 339685"/>
                <a:gd name="connsiteY2" fmla="*/ 338097 h 339741"/>
                <a:gd name="connsiteX3" fmla="*/ 294601 w 339685"/>
                <a:gd name="connsiteY3" fmla="*/ 276625 h 339741"/>
                <a:gd name="connsiteX4" fmla="*/ 333021 w 339685"/>
                <a:gd name="connsiteY4" fmla="*/ 145996 h 339741"/>
                <a:gd name="connsiteX5" fmla="*/ 171656 w 339685"/>
                <a:gd name="connsiteY5" fmla="*/ 0 h 33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85" h="339741">
                  <a:moveTo>
                    <a:pt x="79448" y="23052"/>
                  </a:moveTo>
                  <a:cubicBezTo>
                    <a:pt x="33984" y="92849"/>
                    <a:pt x="-11480" y="162646"/>
                    <a:pt x="2607" y="215153"/>
                  </a:cubicBezTo>
                  <a:cubicBezTo>
                    <a:pt x="16694" y="267661"/>
                    <a:pt x="115306" y="327852"/>
                    <a:pt x="163972" y="338097"/>
                  </a:cubicBezTo>
                  <a:cubicBezTo>
                    <a:pt x="212638" y="348342"/>
                    <a:pt x="266426" y="308642"/>
                    <a:pt x="294601" y="276625"/>
                  </a:cubicBezTo>
                  <a:cubicBezTo>
                    <a:pt x="322776" y="244608"/>
                    <a:pt x="353512" y="192100"/>
                    <a:pt x="333021" y="145996"/>
                  </a:cubicBezTo>
                  <a:cubicBezTo>
                    <a:pt x="312530" y="99892"/>
                    <a:pt x="252979" y="44823"/>
                    <a:pt x="171656" y="0"/>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9B61A8F-8548-44C8-A45A-50C594239ABD}"/>
                  </a:ext>
                </a:extLst>
              </p:cNvPr>
              <p:cNvSpPr txBox="1"/>
              <p:nvPr/>
            </p:nvSpPr>
            <p:spPr>
              <a:xfrm>
                <a:off x="904278" y="1283521"/>
                <a:ext cx="7620163" cy="1414746"/>
              </a:xfrm>
              <a:prstGeom prst="rect">
                <a:avLst/>
              </a:prstGeom>
              <a:noFill/>
              <a:ln w="25400">
                <a:solidFill>
                  <a:srgbClr val="C00000"/>
                </a:solidFill>
              </a:ln>
            </p:spPr>
            <p:txBody>
              <a:bodyPr wrap="none" rtlCol="0">
                <a:spAutoFit/>
              </a:bodyPr>
              <a:lstStyle/>
              <a:p>
                <a:pPr/>
                <a14:m>
                  <m:oMathPara xmlns:m="http://schemas.openxmlformats.org/officeDocument/2006/math">
                    <m:oMathParaPr>
                      <m:jc m:val="left"/>
                    </m:oMathParaPr>
                    <m:oMath xmlns:m="http://schemas.openxmlformats.org/officeDocument/2006/math">
                      <m:r>
                        <a:rPr lang="en-US" sz="2400" b="0" i="1" smtClean="0">
                          <a:solidFill>
                            <a:srgbClr val="C00000"/>
                          </a:solidFill>
                          <a:latin typeface="Cambria Math" panose="02040503050406030204" pitchFamily="18" charset="0"/>
                        </a:rPr>
                        <m:t>𝜑</m:t>
                      </m:r>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𝑠</m:t>
                          </m:r>
                        </m:e>
                      </m:d>
                      <m:r>
                        <a:rPr lang="en-US" sz="2400" b="0" i="1" smtClean="0">
                          <a:latin typeface="Cambria Math" panose="02040503050406030204" pitchFamily="18" charset="0"/>
                        </a:rPr>
                        <m:t>=</m:t>
                      </m:r>
                      <m:r>
                        <a:rPr lang="en-US" sz="2400" b="0" i="1" smtClean="0">
                          <a:solidFill>
                            <a:srgbClr val="00B050"/>
                          </a:solidFill>
                          <a:latin typeface="Cambria Math" panose="02040503050406030204" pitchFamily="18" charset="0"/>
                        </a:rPr>
                        <m:t>𝐼𝑑</m:t>
                      </m:r>
                    </m:oMath>
                  </m:oMathPara>
                </a14:m>
                <a:endParaRPr lang="en-US" sz="2400" b="0" dirty="0"/>
              </a:p>
              <a:p>
                <a:pPr/>
                <a14:m>
                  <m:oMathPara xmlns:m="http://schemas.openxmlformats.org/officeDocument/2006/math">
                    <m:oMathParaPr>
                      <m:jc m:val="left"/>
                    </m:oMathParaPr>
                    <m:oMath xmlns:m="http://schemas.openxmlformats.org/officeDocument/2006/math">
                      <m:r>
                        <a:rPr lang="en-US" sz="2400" b="0" i="1" smtClean="0">
                          <a:solidFill>
                            <a:srgbClr val="C00000"/>
                          </a:solidFill>
                          <a:latin typeface="Cambria Math" panose="02040503050406030204" pitchFamily="18" charset="0"/>
                        </a:rPr>
                        <m:t>𝜑</m:t>
                      </m:r>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𝑛</m:t>
                          </m:r>
                        </m:e>
                      </m:d>
                      <m:r>
                        <a:rPr lang="en-US" sz="2400" b="0" i="1" smtClean="0">
                          <a:latin typeface="Cambria Math" panose="02040503050406030204" pitchFamily="18" charset="0"/>
                        </a:rPr>
                        <m:t>=</m:t>
                      </m:r>
                      <m:nary>
                        <m:naryPr>
                          <m:chr m:val="⨁"/>
                          <m:supHide m:val="on"/>
                          <m:ctrlPr>
                            <a:rPr lang="en-US" sz="2400" b="0" i="1" smtClean="0">
                              <a:solidFill>
                                <a:srgbClr val="00B050"/>
                              </a:solidFill>
                              <a:latin typeface="Cambria Math" panose="02040503050406030204" pitchFamily="18" charset="0"/>
                            </a:rPr>
                          </m:ctrlPr>
                        </m:naryPr>
                        <m:sub>
                          <m:d>
                            <m:dPr>
                              <m:ctrlPr>
                                <a:rPr lang="en-US" sz="2400" b="0" i="1" smtClean="0">
                                  <a:solidFill>
                                    <a:srgbClr val="00B050"/>
                                  </a:solidFill>
                                  <a:latin typeface="Cambria Math" panose="02040503050406030204" pitchFamily="18" charset="0"/>
                                </a:rPr>
                              </m:ctrlPr>
                            </m:dPr>
                            <m:e>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𝑛</m:t>
                              </m:r>
                            </m:e>
                          </m:d>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𝐸𝑑𝑔𝑒𝑠</m:t>
                          </m:r>
                        </m:sub>
                        <m:sup/>
                        <m:e>
                          <m:r>
                            <a:rPr lang="en-US" sz="2400" b="0" i="1" smtClean="0">
                              <a:solidFill>
                                <a:srgbClr val="00B050"/>
                              </a:solidFill>
                              <a:latin typeface="Cambria Math" panose="02040503050406030204" pitchFamily="18" charset="0"/>
                            </a:rPr>
                            <m:t>𝜑</m:t>
                          </m:r>
                          <m:d>
                            <m:dPr>
                              <m:begChr m:val="["/>
                              <m:endChr m:val="]"/>
                              <m:ctrlPr>
                                <a:rPr lang="en-US" sz="2400" b="0" i="1" smtClean="0">
                                  <a:solidFill>
                                    <a:srgbClr val="00B050"/>
                                  </a:solidFill>
                                  <a:latin typeface="Cambria Math" panose="02040503050406030204" pitchFamily="18" charset="0"/>
                                </a:rPr>
                              </m:ctrlPr>
                            </m:dPr>
                            <m:e>
                              <m:r>
                                <a:rPr lang="en-US" sz="2400" b="0" i="1" smtClean="0">
                                  <a:solidFill>
                                    <a:srgbClr val="00B050"/>
                                  </a:solidFill>
                                  <a:latin typeface="Cambria Math" panose="02040503050406030204" pitchFamily="18" charset="0"/>
                                </a:rPr>
                                <m:t>𝑠</m:t>
                              </m:r>
                              <m:r>
                                <a:rPr lang="en-US" sz="2400" b="0" i="1" smtClean="0">
                                  <a:solidFill>
                                    <a:srgbClr val="00B050"/>
                                  </a:solidFill>
                                  <a:latin typeface="Cambria Math" panose="02040503050406030204" pitchFamily="18" charset="0"/>
                                </a:rPr>
                                <m:t>,</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e>
                          </m:d>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𝑓</m:t>
                          </m:r>
                          <m:r>
                            <a:rPr lang="en-US" sz="2400" b="0" i="1" smtClean="0">
                              <a:solidFill>
                                <a:srgbClr val="00B050"/>
                              </a:solidFill>
                              <a:latin typeface="Cambria Math" panose="02040503050406030204" pitchFamily="18" charset="0"/>
                            </a:rPr>
                            <m:t>[</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𝑛</m:t>
                          </m:r>
                          <m:r>
                            <a:rPr lang="en-US" sz="2400" b="0" i="1" smtClean="0">
                              <a:solidFill>
                                <a:srgbClr val="00B050"/>
                              </a:solidFill>
                              <a:latin typeface="Cambria Math" panose="02040503050406030204" pitchFamily="18" charset="0"/>
                            </a:rPr>
                            <m:t>] </m:t>
                          </m:r>
                        </m:e>
                      </m:nary>
                      <m:r>
                        <a:rPr lang="en-US" sz="2400" b="0" i="1" smtClean="0">
                          <a:latin typeface="Cambria Math" panose="02040503050406030204" pitchFamily="18" charset="0"/>
                        </a:rPr>
                        <m:t>            </m:t>
                      </m:r>
                      <m:r>
                        <a:rPr lang="en-US" sz="2400" b="0" i="1" smtClean="0">
                          <a:latin typeface="Cambria Math" panose="02040503050406030204" pitchFamily="18" charset="0"/>
                        </a:rPr>
                        <m:t>𝑖𝑓</m:t>
                      </m:r>
                      <m:r>
                        <a:rPr lang="en-US" sz="2400" b="0" i="1" smtClean="0">
                          <a:latin typeface="Cambria Math" panose="02040503050406030204" pitchFamily="18" charset="0"/>
                        </a:rPr>
                        <m:t> </m:t>
                      </m:r>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𝑠</m:t>
                      </m:r>
                    </m:oMath>
                  </m:oMathPara>
                </a14:m>
                <a:endParaRPr lang="en-US" sz="2400" b="0" dirty="0"/>
              </a:p>
            </p:txBody>
          </p:sp>
        </mc:Choice>
        <mc:Fallback xmlns="">
          <p:sp>
            <p:nvSpPr>
              <p:cNvPr id="39" name="TextBox 38">
                <a:extLst>
                  <a:ext uri="{FF2B5EF4-FFF2-40B4-BE49-F238E27FC236}">
                    <a16:creationId xmlns:a16="http://schemas.microsoft.com/office/drawing/2014/main" id="{89B61A8F-8548-44C8-A45A-50C594239ABD}"/>
                  </a:ext>
                </a:extLst>
              </p:cNvPr>
              <p:cNvSpPr txBox="1">
                <a:spLocks noRot="1" noChangeAspect="1" noMove="1" noResize="1" noEditPoints="1" noAdjustHandles="1" noChangeArrowheads="1" noChangeShapeType="1" noTextEdit="1"/>
              </p:cNvSpPr>
              <p:nvPr/>
            </p:nvSpPr>
            <p:spPr>
              <a:xfrm>
                <a:off x="904278" y="1283521"/>
                <a:ext cx="7620163" cy="1414746"/>
              </a:xfrm>
              <a:prstGeom prst="rect">
                <a:avLst/>
              </a:prstGeom>
              <a:blipFill>
                <a:blip r:embed="rId6"/>
                <a:stretch>
                  <a:fillRect l="-80"/>
                </a:stretch>
              </a:blipFill>
              <a:ln w="25400">
                <a:solidFill>
                  <a:srgbClr val="C00000"/>
                </a:solidFill>
              </a:ln>
            </p:spPr>
            <p:txBody>
              <a:bodyPr/>
              <a:lstStyle/>
              <a:p>
                <a:r>
                  <a:rPr lang="en-US">
                    <a:noFill/>
                  </a:rPr>
                  <a:t> </a:t>
                </a:r>
              </a:p>
            </p:txBody>
          </p:sp>
        </mc:Fallback>
      </mc:AlternateContent>
      <p:sp>
        <p:nvSpPr>
          <p:cNvPr id="41" name="Rectangle 40">
            <a:extLst>
              <a:ext uri="{FF2B5EF4-FFF2-40B4-BE49-F238E27FC236}">
                <a16:creationId xmlns:a16="http://schemas.microsoft.com/office/drawing/2014/main" id="{8A66D8AC-5773-4022-BE51-01D1844D6E53}"/>
              </a:ext>
            </a:extLst>
          </p:cNvPr>
          <p:cNvSpPr/>
          <p:nvPr/>
        </p:nvSpPr>
        <p:spPr bwMode="auto">
          <a:xfrm>
            <a:off x="728036" y="2744232"/>
            <a:ext cx="7949971" cy="450850"/>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altLang="en-US" sz="2000" i="1" dirty="0"/>
              <a:t>matched</a:t>
            </a:r>
            <a:r>
              <a:rPr lang="en-US" altLang="en-US" sz="2000" dirty="0"/>
              <a:t>  </a:t>
            </a:r>
            <a:r>
              <a:rPr lang="en-US" altLang="en-US" sz="2000" dirty="0">
                <a:sym typeface="Math C" pitchFamily="2" charset="2"/>
              </a:rPr>
              <a:t></a:t>
            </a:r>
            <a:r>
              <a:rPr lang="en-US" altLang="en-US" sz="2000" dirty="0"/>
              <a:t>                        </a:t>
            </a:r>
            <a:r>
              <a:rPr lang="en-US" altLang="en-US" sz="2000" i="1" dirty="0"/>
              <a:t>matched</a:t>
            </a:r>
            <a:r>
              <a:rPr lang="en-US" altLang="en-US" sz="2000" dirty="0"/>
              <a:t>         </a:t>
            </a:r>
            <a:r>
              <a:rPr lang="en-US" altLang="en-US" sz="2000" i="1" dirty="0"/>
              <a:t>edge          </a:t>
            </a:r>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3732DA2C-DE59-4436-A656-47C1A65D5A52}"/>
                  </a:ext>
                </a:extLst>
              </p:cNvPr>
              <p:cNvSpPr/>
              <p:nvPr/>
            </p:nvSpPr>
            <p:spPr bwMode="auto">
              <a:xfrm>
                <a:off x="696116" y="800279"/>
                <a:ext cx="2153042" cy="450850"/>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altLang="en-US" sz="2000" i="1" dirty="0"/>
                  <a:t>matched</a:t>
                </a:r>
                <a:r>
                  <a:rPr lang="en-US" altLang="en-US" sz="2000" dirty="0"/>
                  <a:t>  </a:t>
                </a:r>
                <a:r>
                  <a:rPr lang="en-US" altLang="en-US" sz="2000" dirty="0">
                    <a:sym typeface="Math C" pitchFamily="2" charset="2"/>
                  </a:rPr>
                  <a:t></a:t>
                </a:r>
                <a:r>
                  <a:rPr lang="en-US" altLang="en-US" sz="2000" dirty="0"/>
                  <a:t>  </a:t>
                </a:r>
                <a14:m>
                  <m:oMath xmlns:m="http://schemas.openxmlformats.org/officeDocument/2006/math">
                    <m:r>
                      <m:rPr>
                        <m:sty m:val="p"/>
                      </m:rPr>
                      <a:rPr lang="en-US" altLang="en-US" sz="2000" b="0" i="1" dirty="0" smtClean="0">
                        <a:latin typeface="Cambria Math" panose="02040503050406030204" pitchFamily="18" charset="0"/>
                      </a:rPr>
                      <m:t>ϵ</m:t>
                    </m:r>
                  </m:oMath>
                </a14:m>
                <a:endParaRPr lang="en-US" altLang="en-US" sz="2000" b="0" dirty="0"/>
              </a:p>
            </p:txBody>
          </p:sp>
        </mc:Choice>
        <mc:Fallback xmlns="">
          <p:sp>
            <p:nvSpPr>
              <p:cNvPr id="42" name="Rectangle 41">
                <a:extLst>
                  <a:ext uri="{FF2B5EF4-FFF2-40B4-BE49-F238E27FC236}">
                    <a16:creationId xmlns:a16="http://schemas.microsoft.com/office/drawing/2014/main" id="{3732DA2C-DE59-4436-A656-47C1A65D5A52}"/>
                  </a:ext>
                </a:extLst>
              </p:cNvPr>
              <p:cNvSpPr>
                <a:spLocks noRot="1" noChangeAspect="1" noMove="1" noResize="1" noEditPoints="1" noAdjustHandles="1" noChangeArrowheads="1" noChangeShapeType="1" noTextEdit="1"/>
              </p:cNvSpPr>
              <p:nvPr/>
            </p:nvSpPr>
            <p:spPr bwMode="auto">
              <a:xfrm>
                <a:off x="696116" y="800279"/>
                <a:ext cx="2153042" cy="450850"/>
              </a:xfrm>
              <a:prstGeom prst="rect">
                <a:avLst/>
              </a:prstGeom>
              <a:blipFill>
                <a:blip r:embed="rId7"/>
                <a:stretch>
                  <a:fillRect l="-2241" t="-2564" b="-12821"/>
                </a:stretch>
              </a:blipFill>
              <a:ln w="25400" cap="flat" cmpd="sng" algn="ctr">
                <a:solidFill>
                  <a:srgbClr val="00B0F0"/>
                </a:solidFill>
                <a:prstDash val="solid"/>
                <a:round/>
                <a:headEnd type="none" w="med" len="med"/>
                <a:tailEnd type="none" w="med" len="med"/>
              </a:ln>
              <a:effectLst/>
            </p:spPr>
            <p:txBody>
              <a:bodyPr/>
              <a:lstStyle/>
              <a:p>
                <a:r>
                  <a:rPr lang="en-US">
                    <a:noFill/>
                  </a:rPr>
                  <a:t> </a:t>
                </a:r>
              </a:p>
            </p:txBody>
          </p:sp>
        </mc:Fallback>
      </mc:AlternateContent>
      <p:sp>
        <p:nvSpPr>
          <p:cNvPr id="43" name="Freeform 3">
            <a:extLst>
              <a:ext uri="{FF2B5EF4-FFF2-40B4-BE49-F238E27FC236}">
                <a16:creationId xmlns:a16="http://schemas.microsoft.com/office/drawing/2014/main" id="{7502C131-49B1-4B18-A485-559EC591653F}"/>
              </a:ext>
            </a:extLst>
          </p:cNvPr>
          <p:cNvSpPr/>
          <p:nvPr/>
        </p:nvSpPr>
        <p:spPr>
          <a:xfrm>
            <a:off x="1029968" y="3898796"/>
            <a:ext cx="4306673" cy="2876144"/>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880100"/>
              <a:gd name="connsiteY0" fmla="*/ 0 h 1468475"/>
              <a:gd name="connsiteX1" fmla="*/ 21697 w 2880100"/>
              <a:gd name="connsiteY1" fmla="*/ 437990 h 1468475"/>
              <a:gd name="connsiteX2" fmla="*/ 206113 w 2880100"/>
              <a:gd name="connsiteY2" fmla="*/ 1260182 h 1468475"/>
              <a:gd name="connsiteX3" fmla="*/ 1228090 w 2880100"/>
              <a:gd name="connsiteY3" fmla="*/ 1467650 h 1468475"/>
              <a:gd name="connsiteX4" fmla="*/ 2311538 w 2880100"/>
              <a:gd name="connsiteY4" fmla="*/ 1290917 h 1468475"/>
              <a:gd name="connsiteX5" fmla="*/ 2864790 w 2880100"/>
              <a:gd name="connsiteY5" fmla="*/ 461042 h 1468475"/>
              <a:gd name="connsiteX6" fmla="*/ 1735237 w 2880100"/>
              <a:gd name="connsiteY6" fmla="*/ 0 h 146847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1735237 w 2889861"/>
              <a:gd name="connsiteY6" fmla="*/ 0 h 147275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2127122 w 2889861"/>
              <a:gd name="connsiteY6" fmla="*/ 30736 h 1472755"/>
              <a:gd name="connsiteX0" fmla="*/ 521159 w 2883688"/>
              <a:gd name="connsiteY0" fmla="*/ 0 h 1468375"/>
              <a:gd name="connsiteX1" fmla="*/ 21697 w 2883688"/>
              <a:gd name="connsiteY1" fmla="*/ 437990 h 1468375"/>
              <a:gd name="connsiteX2" fmla="*/ 206113 w 2883688"/>
              <a:gd name="connsiteY2" fmla="*/ 1260182 h 1468375"/>
              <a:gd name="connsiteX3" fmla="*/ 1228090 w 2883688"/>
              <a:gd name="connsiteY3" fmla="*/ 1467650 h 1468375"/>
              <a:gd name="connsiteX4" fmla="*/ 2400328 w 2883688"/>
              <a:gd name="connsiteY4" fmla="*/ 1217705 h 1468375"/>
              <a:gd name="connsiteX5" fmla="*/ 2864790 w 2883688"/>
              <a:gd name="connsiteY5" fmla="*/ 461042 h 1468375"/>
              <a:gd name="connsiteX6" fmla="*/ 2127122 w 2883688"/>
              <a:gd name="connsiteY6" fmla="*/ 30736 h 1468375"/>
              <a:gd name="connsiteX0" fmla="*/ 521159 w 2747192"/>
              <a:gd name="connsiteY0" fmla="*/ 0 h 1468375"/>
              <a:gd name="connsiteX1" fmla="*/ 21697 w 2747192"/>
              <a:gd name="connsiteY1" fmla="*/ 437990 h 1468375"/>
              <a:gd name="connsiteX2" fmla="*/ 206113 w 2747192"/>
              <a:gd name="connsiteY2" fmla="*/ 1260182 h 1468375"/>
              <a:gd name="connsiteX3" fmla="*/ 1228090 w 2747192"/>
              <a:gd name="connsiteY3" fmla="*/ 1467650 h 1468375"/>
              <a:gd name="connsiteX4" fmla="*/ 2400328 w 2747192"/>
              <a:gd name="connsiteY4" fmla="*/ 1217705 h 1468375"/>
              <a:gd name="connsiteX5" fmla="*/ 2719642 w 2747192"/>
              <a:gd name="connsiteY5" fmla="*/ 469163 h 1468375"/>
              <a:gd name="connsiteX6" fmla="*/ 2127122 w 2747192"/>
              <a:gd name="connsiteY6" fmla="*/ 30736 h 1468375"/>
              <a:gd name="connsiteX0" fmla="*/ 521159 w 2621928"/>
              <a:gd name="connsiteY0" fmla="*/ 0 h 1468375"/>
              <a:gd name="connsiteX1" fmla="*/ 21697 w 2621928"/>
              <a:gd name="connsiteY1" fmla="*/ 437990 h 1468375"/>
              <a:gd name="connsiteX2" fmla="*/ 206113 w 2621928"/>
              <a:gd name="connsiteY2" fmla="*/ 1260182 h 1468375"/>
              <a:gd name="connsiteX3" fmla="*/ 1228090 w 2621928"/>
              <a:gd name="connsiteY3" fmla="*/ 1467650 h 1468375"/>
              <a:gd name="connsiteX4" fmla="*/ 2400328 w 2621928"/>
              <a:gd name="connsiteY4" fmla="*/ 1217705 h 1468375"/>
              <a:gd name="connsiteX5" fmla="*/ 2574494 w 2621928"/>
              <a:gd name="connsiteY5" fmla="*/ 451297 h 1468375"/>
              <a:gd name="connsiteX6" fmla="*/ 2127122 w 2621928"/>
              <a:gd name="connsiteY6" fmla="*/ 30736 h 1468375"/>
              <a:gd name="connsiteX0" fmla="*/ 499476 w 2600245"/>
              <a:gd name="connsiteY0" fmla="*/ 0 h 1467655"/>
              <a:gd name="connsiteX1" fmla="*/ 14 w 2600245"/>
              <a:gd name="connsiteY1" fmla="*/ 437990 h 1467655"/>
              <a:gd name="connsiteX2" fmla="*/ 514571 w 2600245"/>
              <a:gd name="connsiteY2" fmla="*/ 1213081 h 1467655"/>
              <a:gd name="connsiteX3" fmla="*/ 1206407 w 2600245"/>
              <a:gd name="connsiteY3" fmla="*/ 1467650 h 1467655"/>
              <a:gd name="connsiteX4" fmla="*/ 2378645 w 2600245"/>
              <a:gd name="connsiteY4" fmla="*/ 1217705 h 1467655"/>
              <a:gd name="connsiteX5" fmla="*/ 2552811 w 2600245"/>
              <a:gd name="connsiteY5" fmla="*/ 451297 h 1467655"/>
              <a:gd name="connsiteX6" fmla="*/ 2105439 w 2600245"/>
              <a:gd name="connsiteY6" fmla="*/ 30736 h 1467655"/>
              <a:gd name="connsiteX0" fmla="*/ 235410 w 2336179"/>
              <a:gd name="connsiteY0" fmla="*/ 0 h 1467655"/>
              <a:gd name="connsiteX1" fmla="*/ 61 w 2336179"/>
              <a:gd name="connsiteY1" fmla="*/ 383038 h 1467655"/>
              <a:gd name="connsiteX2" fmla="*/ 250505 w 2336179"/>
              <a:gd name="connsiteY2" fmla="*/ 1213081 h 1467655"/>
              <a:gd name="connsiteX3" fmla="*/ 942341 w 2336179"/>
              <a:gd name="connsiteY3" fmla="*/ 1467650 h 1467655"/>
              <a:gd name="connsiteX4" fmla="*/ 2114579 w 2336179"/>
              <a:gd name="connsiteY4" fmla="*/ 1217705 h 1467655"/>
              <a:gd name="connsiteX5" fmla="*/ 2288745 w 2336179"/>
              <a:gd name="connsiteY5" fmla="*/ 451297 h 1467655"/>
              <a:gd name="connsiteX6" fmla="*/ 1841373 w 2336179"/>
              <a:gd name="connsiteY6" fmla="*/ 30736 h 1467655"/>
              <a:gd name="connsiteX0" fmla="*/ 240052 w 2340821"/>
              <a:gd name="connsiteY0" fmla="*/ 0 h 1468292"/>
              <a:gd name="connsiteX1" fmla="*/ 4703 w 2340821"/>
              <a:gd name="connsiteY1" fmla="*/ 383038 h 1468292"/>
              <a:gd name="connsiteX2" fmla="*/ 156105 w 2340821"/>
              <a:gd name="connsiteY2" fmla="*/ 1255472 h 1468292"/>
              <a:gd name="connsiteX3" fmla="*/ 946983 w 2340821"/>
              <a:gd name="connsiteY3" fmla="*/ 1467650 h 1468292"/>
              <a:gd name="connsiteX4" fmla="*/ 2119221 w 2340821"/>
              <a:gd name="connsiteY4" fmla="*/ 1217705 h 1468292"/>
              <a:gd name="connsiteX5" fmla="*/ 2293387 w 2340821"/>
              <a:gd name="connsiteY5" fmla="*/ 451297 h 1468292"/>
              <a:gd name="connsiteX6" fmla="*/ 1846015 w 2340821"/>
              <a:gd name="connsiteY6" fmla="*/ 30736 h 1468292"/>
              <a:gd name="connsiteX0" fmla="*/ 240052 w 2340821"/>
              <a:gd name="connsiteY0" fmla="*/ 13225 h 1481517"/>
              <a:gd name="connsiteX1" fmla="*/ 4703 w 2340821"/>
              <a:gd name="connsiteY1" fmla="*/ 396263 h 1481517"/>
              <a:gd name="connsiteX2" fmla="*/ 156105 w 2340821"/>
              <a:gd name="connsiteY2" fmla="*/ 1268697 h 1481517"/>
              <a:gd name="connsiteX3" fmla="*/ 946983 w 2340821"/>
              <a:gd name="connsiteY3" fmla="*/ 1480875 h 1481517"/>
              <a:gd name="connsiteX4" fmla="*/ 2119221 w 2340821"/>
              <a:gd name="connsiteY4" fmla="*/ 1230930 h 1481517"/>
              <a:gd name="connsiteX5" fmla="*/ 2293387 w 2340821"/>
              <a:gd name="connsiteY5" fmla="*/ 464522 h 1481517"/>
              <a:gd name="connsiteX6" fmla="*/ 1832810 w 2340821"/>
              <a:gd name="connsiteY6" fmla="*/ 0 h 1481517"/>
              <a:gd name="connsiteX0" fmla="*/ 240052 w 2338229"/>
              <a:gd name="connsiteY0" fmla="*/ 13225 h 1481517"/>
              <a:gd name="connsiteX1" fmla="*/ 4703 w 2338229"/>
              <a:gd name="connsiteY1" fmla="*/ 396263 h 1481517"/>
              <a:gd name="connsiteX2" fmla="*/ 156105 w 2338229"/>
              <a:gd name="connsiteY2" fmla="*/ 1268697 h 1481517"/>
              <a:gd name="connsiteX3" fmla="*/ 946983 w 2338229"/>
              <a:gd name="connsiteY3" fmla="*/ 1480875 h 1481517"/>
              <a:gd name="connsiteX4" fmla="*/ 2119221 w 2338229"/>
              <a:gd name="connsiteY4" fmla="*/ 1230930 h 1481517"/>
              <a:gd name="connsiteX5" fmla="*/ 2290086 w 2338229"/>
              <a:gd name="connsiteY5" fmla="*/ 433121 h 1481517"/>
              <a:gd name="connsiteX6" fmla="*/ 1832810 w 2338229"/>
              <a:gd name="connsiteY6" fmla="*/ 0 h 1481517"/>
              <a:gd name="connsiteX0" fmla="*/ 240052 w 2338229"/>
              <a:gd name="connsiteY0" fmla="*/ 13225 h 1481517"/>
              <a:gd name="connsiteX1" fmla="*/ 4703 w 2338229"/>
              <a:gd name="connsiteY1" fmla="*/ 396263 h 1481517"/>
              <a:gd name="connsiteX2" fmla="*/ 156105 w 2338229"/>
              <a:gd name="connsiteY2" fmla="*/ 1268697 h 1481517"/>
              <a:gd name="connsiteX3" fmla="*/ 946983 w 2338229"/>
              <a:gd name="connsiteY3" fmla="*/ 1480875 h 1481517"/>
              <a:gd name="connsiteX4" fmla="*/ 2119221 w 2338229"/>
              <a:gd name="connsiteY4" fmla="*/ 1230930 h 1481517"/>
              <a:gd name="connsiteX5" fmla="*/ 2290086 w 2338229"/>
              <a:gd name="connsiteY5" fmla="*/ 433121 h 1481517"/>
              <a:gd name="connsiteX6" fmla="*/ 1832810 w 2338229"/>
              <a:gd name="connsiteY6" fmla="*/ 0 h 1481517"/>
              <a:gd name="connsiteX0" fmla="*/ 240052 w 2332361"/>
              <a:gd name="connsiteY0" fmla="*/ 13225 h 1481517"/>
              <a:gd name="connsiteX1" fmla="*/ 4703 w 2332361"/>
              <a:gd name="connsiteY1" fmla="*/ 396263 h 1481517"/>
              <a:gd name="connsiteX2" fmla="*/ 156105 w 2332361"/>
              <a:gd name="connsiteY2" fmla="*/ 1268697 h 1481517"/>
              <a:gd name="connsiteX3" fmla="*/ 946983 w 2332361"/>
              <a:gd name="connsiteY3" fmla="*/ 1480875 h 1481517"/>
              <a:gd name="connsiteX4" fmla="*/ 2119221 w 2332361"/>
              <a:gd name="connsiteY4" fmla="*/ 1230930 h 1481517"/>
              <a:gd name="connsiteX5" fmla="*/ 2290086 w 2332361"/>
              <a:gd name="connsiteY5" fmla="*/ 433121 h 1481517"/>
              <a:gd name="connsiteX6" fmla="*/ 1832810 w 2332361"/>
              <a:gd name="connsiteY6" fmla="*/ 0 h 148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2361" h="1481517">
                <a:moveTo>
                  <a:pt x="240052" y="13225"/>
                </a:moveTo>
                <a:cubicBezTo>
                  <a:pt x="77727" y="29554"/>
                  <a:pt x="18694" y="187018"/>
                  <a:pt x="4703" y="396263"/>
                </a:cubicBezTo>
                <a:cubicBezTo>
                  <a:pt x="-9288" y="605508"/>
                  <a:pt x="-942" y="1087928"/>
                  <a:pt x="156105" y="1268697"/>
                </a:cubicBezTo>
                <a:cubicBezTo>
                  <a:pt x="313152" y="1449466"/>
                  <a:pt x="619797" y="1487169"/>
                  <a:pt x="946983" y="1480875"/>
                </a:cubicBezTo>
                <a:cubicBezTo>
                  <a:pt x="1274169" y="1474581"/>
                  <a:pt x="1895371" y="1405556"/>
                  <a:pt x="2119221" y="1230930"/>
                </a:cubicBezTo>
                <a:cubicBezTo>
                  <a:pt x="2343071" y="1056304"/>
                  <a:pt x="2372931" y="663974"/>
                  <a:pt x="2290086" y="433121"/>
                </a:cubicBezTo>
                <a:cubicBezTo>
                  <a:pt x="2198988" y="208548"/>
                  <a:pt x="2162583" y="23692"/>
                  <a:pt x="1832810" y="0"/>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9425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A438-250C-4B8E-A1E4-BED598768771}"/>
              </a:ext>
            </a:extLst>
          </p:cNvPr>
          <p:cNvSpPr>
            <a:spLocks noGrp="1"/>
          </p:cNvSpPr>
          <p:nvPr>
            <p:ph type="title"/>
          </p:nvPr>
        </p:nvSpPr>
        <p:spPr/>
        <p:txBody>
          <a:bodyPr/>
          <a:lstStyle/>
          <a:p>
            <a:r>
              <a:rPr lang="en-US" dirty="0"/>
              <a:t>Equational Semantics, Cont’d</a:t>
            </a:r>
          </a:p>
        </p:txBody>
      </p:sp>
      <p:sp>
        <p:nvSpPr>
          <p:cNvPr id="3" name="Slide Number Placeholder 2">
            <a:extLst>
              <a:ext uri="{FF2B5EF4-FFF2-40B4-BE49-F238E27FC236}">
                <a16:creationId xmlns:a16="http://schemas.microsoft.com/office/drawing/2014/main" id="{2072A47F-887D-4186-84C9-743397A86F0F}"/>
              </a:ext>
            </a:extLst>
          </p:cNvPr>
          <p:cNvSpPr>
            <a:spLocks noGrp="1"/>
          </p:cNvSpPr>
          <p:nvPr>
            <p:ph type="sldNum" sz="quarter" idx="12"/>
          </p:nvPr>
        </p:nvSpPr>
        <p:spPr/>
        <p:txBody>
          <a:bodyPr/>
          <a:lstStyle/>
          <a:p>
            <a:fld id="{60AD1266-7CE3-2146-B859-359ABF1E0203}" type="slidenum">
              <a:rPr lang="en-US" smtClean="0"/>
              <a:t>13</a:t>
            </a:fld>
            <a:endParaRPr lang="en-US"/>
          </a:p>
        </p:txBody>
      </p:sp>
      <p:grpSp>
        <p:nvGrpSpPr>
          <p:cNvPr id="30" name="Group 29">
            <a:extLst>
              <a:ext uri="{FF2B5EF4-FFF2-40B4-BE49-F238E27FC236}">
                <a16:creationId xmlns:a16="http://schemas.microsoft.com/office/drawing/2014/main" id="{01591737-8D5D-47D8-942D-5D1FF4B4BE69}"/>
              </a:ext>
            </a:extLst>
          </p:cNvPr>
          <p:cNvGrpSpPr/>
          <p:nvPr/>
        </p:nvGrpSpPr>
        <p:grpSpPr>
          <a:xfrm>
            <a:off x="650765" y="2256553"/>
            <a:ext cx="3280323" cy="4386946"/>
            <a:chOff x="2067595" y="1063233"/>
            <a:chExt cx="3280323" cy="4386946"/>
          </a:xfrm>
        </p:grpSpPr>
        <p:sp>
          <p:nvSpPr>
            <p:cNvPr id="5" name="椭圆 37">
              <a:extLst>
                <a:ext uri="{FF2B5EF4-FFF2-40B4-BE49-F238E27FC236}">
                  <a16:creationId xmlns:a16="http://schemas.microsoft.com/office/drawing/2014/main" id="{F8689597-8D13-47CE-876D-A271E5FACB18}"/>
                </a:ext>
              </a:extLst>
            </p:cNvPr>
            <p:cNvSpPr/>
            <p:nvPr/>
          </p:nvSpPr>
          <p:spPr bwMode="auto">
            <a:xfrm>
              <a:off x="2996831" y="149662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6" name="TextBox 38">
                  <a:extLst>
                    <a:ext uri="{FF2B5EF4-FFF2-40B4-BE49-F238E27FC236}">
                      <a16:creationId xmlns:a16="http://schemas.microsoft.com/office/drawing/2014/main" id="{877CE964-A259-4789-A033-EB07AEC79FB7}"/>
                    </a:ext>
                  </a:extLst>
                </p:cNvPr>
                <p:cNvSpPr txBox="1">
                  <a:spLocks noChangeArrowheads="1"/>
                </p:cNvSpPr>
                <p:nvPr/>
              </p:nvSpPr>
              <p:spPr bwMode="auto">
                <a:xfrm>
                  <a:off x="2810090" y="1067995"/>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𝑠</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6" name="TextBox 38">
                  <a:extLst>
                    <a:ext uri="{FF2B5EF4-FFF2-40B4-BE49-F238E27FC236}">
                      <a16:creationId xmlns:a16="http://schemas.microsoft.com/office/drawing/2014/main" id="{877CE964-A259-4789-A033-EB07AEC79FB7}"/>
                    </a:ext>
                  </a:extLst>
                </p:cNvPr>
                <p:cNvSpPr txBox="1">
                  <a:spLocks noRot="1" noChangeAspect="1" noMove="1" noResize="1" noEditPoints="1" noAdjustHandles="1" noChangeArrowheads="1" noChangeShapeType="1" noTextEdit="1"/>
                </p:cNvSpPr>
                <p:nvPr/>
              </p:nvSpPr>
              <p:spPr bwMode="auto">
                <a:xfrm>
                  <a:off x="2810090" y="1067995"/>
                  <a:ext cx="442862" cy="461656"/>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40">
                  <a:extLst>
                    <a:ext uri="{FF2B5EF4-FFF2-40B4-BE49-F238E27FC236}">
                      <a16:creationId xmlns:a16="http://schemas.microsoft.com/office/drawing/2014/main" id="{7F15C849-6F55-49DE-A25A-E1912E0E868F}"/>
                    </a:ext>
                  </a:extLst>
                </p:cNvPr>
                <p:cNvSpPr txBox="1">
                  <a:spLocks noChangeArrowheads="1"/>
                </p:cNvSpPr>
                <p:nvPr/>
              </p:nvSpPr>
              <p:spPr bwMode="auto">
                <a:xfrm>
                  <a:off x="4462490" y="1063233"/>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𝑥</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7" name="TextBox 40">
                  <a:extLst>
                    <a:ext uri="{FF2B5EF4-FFF2-40B4-BE49-F238E27FC236}">
                      <a16:creationId xmlns:a16="http://schemas.microsoft.com/office/drawing/2014/main" id="{7F15C849-6F55-49DE-A25A-E1912E0E868F}"/>
                    </a:ext>
                  </a:extLst>
                </p:cNvPr>
                <p:cNvSpPr txBox="1">
                  <a:spLocks noRot="1" noChangeAspect="1" noMove="1" noResize="1" noEditPoints="1" noAdjustHandles="1" noChangeArrowheads="1" noChangeShapeType="1" noTextEdit="1"/>
                </p:cNvSpPr>
                <p:nvPr/>
              </p:nvSpPr>
              <p:spPr bwMode="auto">
                <a:xfrm>
                  <a:off x="4462490" y="1063233"/>
                  <a:ext cx="442862" cy="461656"/>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椭圆 41">
              <a:extLst>
                <a:ext uri="{FF2B5EF4-FFF2-40B4-BE49-F238E27FC236}">
                  <a16:creationId xmlns:a16="http://schemas.microsoft.com/office/drawing/2014/main" id="{CE6B7367-C360-4C57-B41B-B7E6D4D85C2F}"/>
                </a:ext>
              </a:extLst>
            </p:cNvPr>
            <p:cNvSpPr/>
            <p:nvPr/>
          </p:nvSpPr>
          <p:spPr bwMode="auto">
            <a:xfrm>
              <a:off x="4492256" y="149185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9" name="下箭头 44">
              <a:extLst>
                <a:ext uri="{FF2B5EF4-FFF2-40B4-BE49-F238E27FC236}">
                  <a16:creationId xmlns:a16="http://schemas.microsoft.com/office/drawing/2014/main" id="{19A9DA99-9ED4-4A0D-B107-59E879D94440}"/>
                </a:ext>
              </a:extLst>
            </p:cNvPr>
            <p:cNvSpPr/>
            <p:nvPr/>
          </p:nvSpPr>
          <p:spPr bwMode="auto">
            <a:xfrm>
              <a:off x="3026685" y="1725221"/>
              <a:ext cx="104775" cy="1157287"/>
            </a:xfrm>
            <a:prstGeom prst="down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0" name="椭圆 46">
              <a:extLst>
                <a:ext uri="{FF2B5EF4-FFF2-40B4-BE49-F238E27FC236}">
                  <a16:creationId xmlns:a16="http://schemas.microsoft.com/office/drawing/2014/main" id="{38E9B26D-59F1-4604-8144-07738CC7E18A}"/>
                </a:ext>
              </a:extLst>
            </p:cNvPr>
            <p:cNvSpPr/>
            <p:nvPr/>
          </p:nvSpPr>
          <p:spPr bwMode="auto">
            <a:xfrm>
              <a:off x="3020643" y="2977758"/>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1" name="TextBox 48">
              <a:extLst>
                <a:ext uri="{FF2B5EF4-FFF2-40B4-BE49-F238E27FC236}">
                  <a16:creationId xmlns:a16="http://schemas.microsoft.com/office/drawing/2014/main" id="{6BA0B912-4647-49D9-BE75-3CE2465D4A5E}"/>
                </a:ext>
              </a:extLst>
            </p:cNvPr>
            <p:cNvSpPr txBox="1">
              <a:spLocks noChangeArrowheads="1"/>
            </p:cNvSpPr>
            <p:nvPr/>
          </p:nvSpPr>
          <p:spPr bwMode="auto">
            <a:xfrm>
              <a:off x="3173316" y="277578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c</a:t>
              </a:r>
              <a:endParaRPr lang="zh-CN" altLang="en-US" sz="2400" i="1" dirty="0">
                <a:latin typeface="Georgia" panose="02040502050405020303" pitchFamily="18" charset="0"/>
                <a:ea typeface="宋体" panose="02010600030101010101" pitchFamily="2" charset="-122"/>
              </a:endParaRPr>
            </a:p>
          </p:txBody>
        </p:sp>
        <p:sp>
          <p:nvSpPr>
            <p:cNvPr id="12" name="下箭头 55">
              <a:extLst>
                <a:ext uri="{FF2B5EF4-FFF2-40B4-BE49-F238E27FC236}">
                  <a16:creationId xmlns:a16="http://schemas.microsoft.com/office/drawing/2014/main" id="{28CE5AF1-93BD-4652-9C18-D89612B240C5}"/>
                </a:ext>
              </a:extLst>
            </p:cNvPr>
            <p:cNvSpPr/>
            <p:nvPr/>
          </p:nvSpPr>
          <p:spPr bwMode="auto">
            <a:xfrm rot="18795481">
              <a:off x="3731489" y="1400645"/>
              <a:ext cx="143266" cy="1778412"/>
            </a:xfrm>
            <a:prstGeom prst="downArrow">
              <a:avLst>
                <a:gd name="adj1" fmla="val 50000"/>
                <a:gd name="adj2" fmla="val 127660"/>
              </a:avLst>
            </a:prstGeom>
            <a:ln w="12700">
              <a:solidFill>
                <a:srgbClr val="C00000"/>
              </a:solidFill>
              <a:prstDash val="dash"/>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3" name="椭圆 56">
              <a:extLst>
                <a:ext uri="{FF2B5EF4-FFF2-40B4-BE49-F238E27FC236}">
                  <a16:creationId xmlns:a16="http://schemas.microsoft.com/office/drawing/2014/main" id="{4405C954-A1C2-43F5-95C7-87B5CC1C3CA8}"/>
                </a:ext>
              </a:extLst>
            </p:cNvPr>
            <p:cNvSpPr/>
            <p:nvPr/>
          </p:nvSpPr>
          <p:spPr bwMode="auto">
            <a:xfrm>
              <a:off x="4479710" y="293624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4" name="TextBox 57">
              <a:extLst>
                <a:ext uri="{FF2B5EF4-FFF2-40B4-BE49-F238E27FC236}">
                  <a16:creationId xmlns:a16="http://schemas.microsoft.com/office/drawing/2014/main" id="{65687FFB-2610-41F8-BD96-93CF0521F40A}"/>
                </a:ext>
              </a:extLst>
            </p:cNvPr>
            <p:cNvSpPr txBox="1">
              <a:spLocks noChangeArrowheads="1"/>
            </p:cNvSpPr>
            <p:nvPr/>
          </p:nvSpPr>
          <p:spPr bwMode="auto">
            <a:xfrm>
              <a:off x="4128332" y="277578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r</a:t>
              </a:r>
              <a:endParaRPr lang="zh-CN" altLang="en-US" sz="2400" i="1" dirty="0">
                <a:latin typeface="Georgia" panose="02040502050405020303" pitchFamily="18" charset="0"/>
                <a:ea typeface="宋体" panose="02010600030101010101" pitchFamily="2" charset="-122"/>
              </a:endParaRPr>
            </a:p>
          </p:txBody>
        </p:sp>
        <p:sp>
          <p:nvSpPr>
            <p:cNvPr id="15" name="任意多边形 59">
              <a:extLst>
                <a:ext uri="{FF2B5EF4-FFF2-40B4-BE49-F238E27FC236}">
                  <a16:creationId xmlns:a16="http://schemas.microsoft.com/office/drawing/2014/main" id="{9B10E4B4-BA88-4159-913E-307E817B294B}"/>
                </a:ext>
              </a:extLst>
            </p:cNvPr>
            <p:cNvSpPr/>
            <p:nvPr/>
          </p:nvSpPr>
          <p:spPr bwMode="auto">
            <a:xfrm>
              <a:off x="2067595" y="1682358"/>
              <a:ext cx="857797" cy="1366838"/>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726718 w 726718"/>
                <a:gd name="connsiteY0" fmla="*/ 0 h 1357312"/>
                <a:gd name="connsiteX1" fmla="*/ 26630 w 726718"/>
                <a:gd name="connsiteY1" fmla="*/ 528637 h 1357312"/>
                <a:gd name="connsiteX2" fmla="*/ 164301 w 726718"/>
                <a:gd name="connsiteY2" fmla="*/ 1094449 h 1357312"/>
                <a:gd name="connsiteX3" fmla="*/ 626705 w 726718"/>
                <a:gd name="connsiteY3" fmla="*/ 1357312 h 1357312"/>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808007 w 823276"/>
                <a:gd name="connsiteY0" fmla="*/ 0 h 1366190"/>
                <a:gd name="connsiteX1" fmla="*/ 21002 w 823276"/>
                <a:gd name="connsiteY1" fmla="*/ 325871 h 1366190"/>
                <a:gd name="connsiteX2" fmla="*/ 210118 w 823276"/>
                <a:gd name="connsiteY2" fmla="*/ 1085571 h 1366190"/>
                <a:gd name="connsiteX3" fmla="*/ 823276 w 823276"/>
                <a:gd name="connsiteY3" fmla="*/ 1366190 h 1366190"/>
                <a:gd name="connsiteX0" fmla="*/ 842591 w 857860"/>
                <a:gd name="connsiteY0" fmla="*/ 0 h 1366190"/>
                <a:gd name="connsiteX1" fmla="*/ 55586 w 857860"/>
                <a:gd name="connsiteY1" fmla="*/ 325871 h 1366190"/>
                <a:gd name="connsiteX2" fmla="*/ 80729 w 857860"/>
                <a:gd name="connsiteY2" fmla="*/ 1079268 h 1366190"/>
                <a:gd name="connsiteX3" fmla="*/ 857860 w 857860"/>
                <a:gd name="connsiteY3" fmla="*/ 1366190 h 1366190"/>
              </a:gdLst>
              <a:ahLst/>
              <a:cxnLst>
                <a:cxn ang="0">
                  <a:pos x="connsiteX0" y="connsiteY0"/>
                </a:cxn>
                <a:cxn ang="0">
                  <a:pos x="connsiteX1" y="connsiteY1"/>
                </a:cxn>
                <a:cxn ang="0">
                  <a:pos x="connsiteX2" y="connsiteY2"/>
                </a:cxn>
                <a:cxn ang="0">
                  <a:pos x="connsiteX3" y="connsiteY3"/>
                </a:cxn>
              </a:cxnLst>
              <a:rect l="l" t="t" r="r" b="b"/>
              <a:pathLst>
                <a:path w="857860" h="1366190">
                  <a:moveTo>
                    <a:pt x="842591" y="0"/>
                  </a:moveTo>
                  <a:cubicBezTo>
                    <a:pt x="554087" y="62432"/>
                    <a:pt x="178669" y="99652"/>
                    <a:pt x="55586" y="325871"/>
                  </a:cubicBezTo>
                  <a:cubicBezTo>
                    <a:pt x="-24848" y="490524"/>
                    <a:pt x="-19283" y="941156"/>
                    <a:pt x="80729" y="1079268"/>
                  </a:cubicBezTo>
                  <a:cubicBezTo>
                    <a:pt x="180742" y="1217381"/>
                    <a:pt x="616737" y="1349012"/>
                    <a:pt x="857860" y="1366190"/>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sp>
          <p:nvSpPr>
            <p:cNvPr id="16" name="任意多边形 60">
              <a:extLst>
                <a:ext uri="{FF2B5EF4-FFF2-40B4-BE49-F238E27FC236}">
                  <a16:creationId xmlns:a16="http://schemas.microsoft.com/office/drawing/2014/main" id="{D4ACE332-8094-4B19-9FE4-D380D652EBBD}"/>
                </a:ext>
              </a:extLst>
            </p:cNvPr>
            <p:cNvSpPr/>
            <p:nvPr/>
          </p:nvSpPr>
          <p:spPr bwMode="auto">
            <a:xfrm>
              <a:off x="4739906" y="1596633"/>
              <a:ext cx="608012" cy="1400175"/>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28575 w 543228"/>
                <a:gd name="connsiteY0" fmla="*/ 0 h 1400175"/>
                <a:gd name="connsiteX1" fmla="*/ 543062 w 543228"/>
                <a:gd name="connsiteY1" fmla="*/ 351916 h 1400175"/>
                <a:gd name="connsiteX2" fmla="*/ 0 w 543228"/>
                <a:gd name="connsiteY2"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608879"/>
                <a:gd name="connsiteY0" fmla="*/ 0 h 1400175"/>
                <a:gd name="connsiteX1" fmla="*/ 543062 w 608879"/>
                <a:gd name="connsiteY1" fmla="*/ 351916 h 1400175"/>
                <a:gd name="connsiteX2" fmla="*/ 502280 w 608879"/>
                <a:gd name="connsiteY2" fmla="*/ 1011500 h 1400175"/>
                <a:gd name="connsiteX3" fmla="*/ 0 w 608879"/>
                <a:gd name="connsiteY3" fmla="*/ 1400175 h 1400175"/>
              </a:gdLst>
              <a:ahLst/>
              <a:cxnLst>
                <a:cxn ang="0">
                  <a:pos x="connsiteX0" y="connsiteY0"/>
                </a:cxn>
                <a:cxn ang="0">
                  <a:pos x="connsiteX1" y="connsiteY1"/>
                </a:cxn>
                <a:cxn ang="0">
                  <a:pos x="connsiteX2" y="connsiteY2"/>
                </a:cxn>
                <a:cxn ang="0">
                  <a:pos x="connsiteX3" y="connsiteY3"/>
                </a:cxn>
              </a:cxnLst>
              <a:rect l="l" t="t" r="r" b="b"/>
              <a:pathLst>
                <a:path w="608879" h="1400175">
                  <a:moveTo>
                    <a:pt x="28575" y="0"/>
                  </a:moveTo>
                  <a:cubicBezTo>
                    <a:pt x="328149" y="68155"/>
                    <a:pt x="405780" y="109677"/>
                    <a:pt x="543062" y="351916"/>
                  </a:cubicBezTo>
                  <a:cubicBezTo>
                    <a:pt x="667881" y="656623"/>
                    <a:pt x="592790" y="836790"/>
                    <a:pt x="502280" y="1011500"/>
                  </a:cubicBezTo>
                  <a:cubicBezTo>
                    <a:pt x="411770" y="1186210"/>
                    <a:pt x="271624" y="1267334"/>
                    <a:pt x="0" y="1400175"/>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cxnSp>
          <p:nvCxnSpPr>
            <p:cNvPr id="17" name="直接箭头连接符 68">
              <a:extLst>
                <a:ext uri="{FF2B5EF4-FFF2-40B4-BE49-F238E27FC236}">
                  <a16:creationId xmlns:a16="http://schemas.microsoft.com/office/drawing/2014/main" id="{9D924A9B-CDA7-4424-A301-076897A2E833}"/>
                </a:ext>
              </a:extLst>
            </p:cNvPr>
            <p:cNvCxnSpPr/>
            <p:nvPr/>
          </p:nvCxnSpPr>
          <p:spPr bwMode="auto">
            <a:xfrm flipH="1">
              <a:off x="3025406" y="3253983"/>
              <a:ext cx="28575" cy="1114425"/>
            </a:xfrm>
            <a:prstGeom prst="straightConnector1">
              <a:avLst/>
            </a:prstGeom>
            <a:ln>
              <a:solidFill>
                <a:schemeClr val="tx1"/>
              </a:solidFill>
              <a:prstDash val="dash"/>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8" name="TextBox 69">
                  <a:extLst>
                    <a:ext uri="{FF2B5EF4-FFF2-40B4-BE49-F238E27FC236}">
                      <a16:creationId xmlns:a16="http://schemas.microsoft.com/office/drawing/2014/main" id="{2F97A77D-F905-4AD2-81A8-0BF8D9BC7C5D}"/>
                    </a:ext>
                  </a:extLst>
                </p:cNvPr>
                <p:cNvSpPr txBox="1">
                  <a:spLocks noChangeArrowheads="1"/>
                </p:cNvSpPr>
                <p:nvPr/>
              </p:nvSpPr>
              <p:spPr bwMode="auto">
                <a:xfrm>
                  <a:off x="2609028" y="4194724"/>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𝑠</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18" name="TextBox 69">
                  <a:extLst>
                    <a:ext uri="{FF2B5EF4-FFF2-40B4-BE49-F238E27FC236}">
                      <a16:creationId xmlns:a16="http://schemas.microsoft.com/office/drawing/2014/main" id="{2F97A77D-F905-4AD2-81A8-0BF8D9BC7C5D}"/>
                    </a:ext>
                  </a:extLst>
                </p:cNvPr>
                <p:cNvSpPr txBox="1">
                  <a:spLocks noRot="1" noChangeAspect="1" noMove="1" noResize="1" noEditPoints="1" noAdjustHandles="1" noChangeArrowheads="1" noChangeShapeType="1" noTextEdit="1"/>
                </p:cNvSpPr>
                <p:nvPr/>
              </p:nvSpPr>
              <p:spPr bwMode="auto">
                <a:xfrm>
                  <a:off x="2609028" y="4194724"/>
                  <a:ext cx="442862" cy="461656"/>
                </a:xfrm>
                <a:prstGeom prst="rect">
                  <a:avLst/>
                </a:prstGeom>
                <a:blipFill>
                  <a:blip r:embed="rId4"/>
                  <a:stretch>
                    <a:fillRect l="-2778" r="-1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9" name="椭圆 70">
              <a:extLst>
                <a:ext uri="{FF2B5EF4-FFF2-40B4-BE49-F238E27FC236}">
                  <a16:creationId xmlns:a16="http://schemas.microsoft.com/office/drawing/2014/main" id="{4069D743-FE7E-4152-90ED-BEF136447EF6}"/>
                </a:ext>
              </a:extLst>
            </p:cNvPr>
            <p:cNvSpPr/>
            <p:nvPr/>
          </p:nvSpPr>
          <p:spPr bwMode="auto">
            <a:xfrm>
              <a:off x="2958731" y="4458896"/>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20" name="右箭头 71">
              <a:extLst>
                <a:ext uri="{FF2B5EF4-FFF2-40B4-BE49-F238E27FC236}">
                  <a16:creationId xmlns:a16="http://schemas.microsoft.com/office/drawing/2014/main" id="{29737A1A-6640-4EC6-8C55-65F92C9C2A4C}"/>
                </a:ext>
              </a:extLst>
            </p:cNvPr>
            <p:cNvSpPr/>
            <p:nvPr/>
          </p:nvSpPr>
          <p:spPr bwMode="auto">
            <a:xfrm>
              <a:off x="3125419" y="4468354"/>
              <a:ext cx="1337072" cy="116195"/>
            </a:xfrm>
            <a:prstGeom prst="right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zh-CN" altLang="en-US">
                <a:solidFill>
                  <a:srgbClr val="000000"/>
                </a:solidFill>
                <a:ea typeface="宋体" charset="-122"/>
              </a:endParaRPr>
            </a:p>
          </p:txBody>
        </p:sp>
        <p:sp>
          <p:nvSpPr>
            <p:cNvPr id="21" name="椭圆 72">
              <a:extLst>
                <a:ext uri="{FF2B5EF4-FFF2-40B4-BE49-F238E27FC236}">
                  <a16:creationId xmlns:a16="http://schemas.microsoft.com/office/drawing/2014/main" id="{497CE39A-0DA3-4C8D-B1BD-20191CFE682A}"/>
                </a:ext>
              </a:extLst>
            </p:cNvPr>
            <p:cNvSpPr/>
            <p:nvPr/>
          </p:nvSpPr>
          <p:spPr bwMode="auto">
            <a:xfrm>
              <a:off x="4497018" y="4441323"/>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22" name="TextBox 73">
                  <a:extLst>
                    <a:ext uri="{FF2B5EF4-FFF2-40B4-BE49-F238E27FC236}">
                      <a16:creationId xmlns:a16="http://schemas.microsoft.com/office/drawing/2014/main" id="{660E121B-0E65-428B-8306-2754DB74FD57}"/>
                    </a:ext>
                  </a:extLst>
                </p:cNvPr>
                <p:cNvSpPr txBox="1">
                  <a:spLocks noChangeArrowheads="1"/>
                </p:cNvSpPr>
                <p:nvPr/>
              </p:nvSpPr>
              <p:spPr bwMode="auto">
                <a:xfrm>
                  <a:off x="4667254" y="4198376"/>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𝑥</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22" name="TextBox 73">
                  <a:extLst>
                    <a:ext uri="{FF2B5EF4-FFF2-40B4-BE49-F238E27FC236}">
                      <a16:creationId xmlns:a16="http://schemas.microsoft.com/office/drawing/2014/main" id="{660E121B-0E65-428B-8306-2754DB74FD57}"/>
                    </a:ext>
                  </a:extLst>
                </p:cNvPr>
                <p:cNvSpPr txBox="1">
                  <a:spLocks noRot="1" noChangeAspect="1" noMove="1" noResize="1" noEditPoints="1" noAdjustHandles="1" noChangeArrowheads="1" noChangeShapeType="1" noTextEdit="1"/>
                </p:cNvSpPr>
                <p:nvPr/>
              </p:nvSpPr>
              <p:spPr bwMode="auto">
                <a:xfrm>
                  <a:off x="4667254" y="4198376"/>
                  <a:ext cx="442862" cy="461656"/>
                </a:xfrm>
                <a:prstGeom prst="rect">
                  <a:avLst/>
                </a:prstGeom>
                <a:blipFill>
                  <a:blip r:embed="rId5"/>
                  <a:stretch>
                    <a:fillRect l="-4110" r="-41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23" name="直接箭头连接符 75">
              <a:extLst>
                <a:ext uri="{FF2B5EF4-FFF2-40B4-BE49-F238E27FC236}">
                  <a16:creationId xmlns:a16="http://schemas.microsoft.com/office/drawing/2014/main" id="{086A87F2-22E2-4A9B-A663-E4214C826F8C}"/>
                </a:ext>
              </a:extLst>
            </p:cNvPr>
            <p:cNvCxnSpPr>
              <a:cxnSpLocks/>
            </p:cNvCxnSpPr>
            <p:nvPr/>
          </p:nvCxnSpPr>
          <p:spPr bwMode="auto">
            <a:xfrm flipH="1" flipV="1">
              <a:off x="4556550" y="3126983"/>
              <a:ext cx="14644" cy="1218074"/>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24" name="任意多边形 77">
              <a:extLst>
                <a:ext uri="{FF2B5EF4-FFF2-40B4-BE49-F238E27FC236}">
                  <a16:creationId xmlns:a16="http://schemas.microsoft.com/office/drawing/2014/main" id="{053273F7-DF05-454D-BAEB-5DAE770DEF12}"/>
                </a:ext>
              </a:extLst>
            </p:cNvPr>
            <p:cNvSpPr/>
            <p:nvPr/>
          </p:nvSpPr>
          <p:spPr bwMode="auto">
            <a:xfrm>
              <a:off x="2815379" y="4568521"/>
              <a:ext cx="1926861" cy="88165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741305 w 3394727"/>
                <a:gd name="connsiteY0" fmla="*/ 0 h 1768255"/>
                <a:gd name="connsiteX1" fmla="*/ 3626 w 3394727"/>
                <a:gd name="connsiteY1" fmla="*/ 714791 h 1768255"/>
                <a:gd name="connsiteX2" fmla="*/ 955617 w 3394727"/>
                <a:gd name="connsiteY2" fmla="*/ 1757362 h 1768255"/>
                <a:gd name="connsiteX3" fmla="*/ 3327342 w 3394727"/>
                <a:gd name="connsiteY3" fmla="*/ 1185862 h 1768255"/>
                <a:gd name="connsiteX4" fmla="*/ 2512955 w 3394727"/>
                <a:gd name="connsiteY4" fmla="*/ 28575 h 1768255"/>
                <a:gd name="connsiteX0" fmla="*/ 741305 w 3394727"/>
                <a:gd name="connsiteY0" fmla="*/ 0 h 1838171"/>
                <a:gd name="connsiteX1" fmla="*/ 3626 w 3394727"/>
                <a:gd name="connsiteY1" fmla="*/ 714791 h 1838171"/>
                <a:gd name="connsiteX2" fmla="*/ 955617 w 3394727"/>
                <a:gd name="connsiteY2" fmla="*/ 1757362 h 1838171"/>
                <a:gd name="connsiteX3" fmla="*/ 2419700 w 3394727"/>
                <a:gd name="connsiteY3" fmla="*/ 1703819 h 1838171"/>
                <a:gd name="connsiteX4" fmla="*/ 3327342 w 3394727"/>
                <a:gd name="connsiteY4" fmla="*/ 1185862 h 1838171"/>
                <a:gd name="connsiteX5" fmla="*/ 2512955 w 3394727"/>
                <a:gd name="connsiteY5" fmla="*/ 28575 h 1838171"/>
                <a:gd name="connsiteX0" fmla="*/ 741305 w 3327644"/>
                <a:gd name="connsiteY0" fmla="*/ 0 h 1838171"/>
                <a:gd name="connsiteX1" fmla="*/ 3626 w 3327644"/>
                <a:gd name="connsiteY1" fmla="*/ 714791 h 1838171"/>
                <a:gd name="connsiteX2" fmla="*/ 955617 w 3327644"/>
                <a:gd name="connsiteY2" fmla="*/ 1757362 h 1838171"/>
                <a:gd name="connsiteX3" fmla="*/ 2419700 w 3327644"/>
                <a:gd name="connsiteY3" fmla="*/ 1703819 h 1838171"/>
                <a:gd name="connsiteX4" fmla="*/ 3327342 w 3327644"/>
                <a:gd name="connsiteY4" fmla="*/ 1185862 h 1838171"/>
                <a:gd name="connsiteX5" fmla="*/ 2512955 w 3327644"/>
                <a:gd name="connsiteY5" fmla="*/ 28575 h 1838171"/>
                <a:gd name="connsiteX0" fmla="*/ 741305 w 3247852"/>
                <a:gd name="connsiteY0" fmla="*/ 0 h 1838171"/>
                <a:gd name="connsiteX1" fmla="*/ 3626 w 3247852"/>
                <a:gd name="connsiteY1" fmla="*/ 714791 h 1838171"/>
                <a:gd name="connsiteX2" fmla="*/ 955617 w 3247852"/>
                <a:gd name="connsiteY2" fmla="*/ 1757362 h 1838171"/>
                <a:gd name="connsiteX3" fmla="*/ 2419700 w 3247852"/>
                <a:gd name="connsiteY3" fmla="*/ 1703819 h 1838171"/>
                <a:gd name="connsiteX4" fmla="*/ 3247442 w 3247852"/>
                <a:gd name="connsiteY4" fmla="*/ 813000 h 1838171"/>
                <a:gd name="connsiteX5" fmla="*/ 2512955 w 3247852"/>
                <a:gd name="connsiteY5" fmla="*/ 28575 h 1838171"/>
                <a:gd name="connsiteX0" fmla="*/ 741305 w 3247852"/>
                <a:gd name="connsiteY0" fmla="*/ 86835 h 1925006"/>
                <a:gd name="connsiteX1" fmla="*/ 3626 w 3247852"/>
                <a:gd name="connsiteY1" fmla="*/ 801626 h 1925006"/>
                <a:gd name="connsiteX2" fmla="*/ 955617 w 3247852"/>
                <a:gd name="connsiteY2" fmla="*/ 1844197 h 1925006"/>
                <a:gd name="connsiteX3" fmla="*/ 2419700 w 3247852"/>
                <a:gd name="connsiteY3" fmla="*/ 1790654 h 1925006"/>
                <a:gd name="connsiteX4" fmla="*/ 3247442 w 3247852"/>
                <a:gd name="connsiteY4" fmla="*/ 899835 h 1925006"/>
                <a:gd name="connsiteX5" fmla="*/ 2512955 w 3247852"/>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39350"/>
                <a:gd name="connsiteX1" fmla="*/ 3626 w 3247681"/>
                <a:gd name="connsiteY1" fmla="*/ 801626 h 1939350"/>
                <a:gd name="connsiteX2" fmla="*/ 955617 w 3247681"/>
                <a:gd name="connsiteY2" fmla="*/ 1844197 h 1939350"/>
                <a:gd name="connsiteX3" fmla="*/ 2419700 w 3247681"/>
                <a:gd name="connsiteY3" fmla="*/ 1790654 h 1939350"/>
                <a:gd name="connsiteX4" fmla="*/ 3247442 w 3247681"/>
                <a:gd name="connsiteY4" fmla="*/ 899835 h 1939350"/>
                <a:gd name="connsiteX5" fmla="*/ 2512955 w 3247681"/>
                <a:gd name="connsiteY5" fmla="*/ 0 h 1939350"/>
                <a:gd name="connsiteX0" fmla="*/ 707538 w 3249425"/>
                <a:gd name="connsiteY0" fmla="*/ 24691 h 1939350"/>
                <a:gd name="connsiteX1" fmla="*/ 5370 w 3249425"/>
                <a:gd name="connsiteY1" fmla="*/ 801626 h 1939350"/>
                <a:gd name="connsiteX2" fmla="*/ 957361 w 3249425"/>
                <a:gd name="connsiteY2" fmla="*/ 1844197 h 1939350"/>
                <a:gd name="connsiteX3" fmla="*/ 2421444 w 3249425"/>
                <a:gd name="connsiteY3" fmla="*/ 1790654 h 1939350"/>
                <a:gd name="connsiteX4" fmla="*/ 3249186 w 3249425"/>
                <a:gd name="connsiteY4" fmla="*/ 899835 h 1939350"/>
                <a:gd name="connsiteX5" fmla="*/ 2514699 w 3249425"/>
                <a:gd name="connsiteY5" fmla="*/ 0 h 1939350"/>
                <a:gd name="connsiteX0" fmla="*/ 705043 w 3246930"/>
                <a:gd name="connsiteY0" fmla="*/ 24691 h 1939350"/>
                <a:gd name="connsiteX1" fmla="*/ 2875 w 3246930"/>
                <a:gd name="connsiteY1" fmla="*/ 801626 h 1939350"/>
                <a:gd name="connsiteX2" fmla="*/ 954866 w 3246930"/>
                <a:gd name="connsiteY2" fmla="*/ 1844197 h 1939350"/>
                <a:gd name="connsiteX3" fmla="*/ 2418949 w 3246930"/>
                <a:gd name="connsiteY3" fmla="*/ 1790654 h 1939350"/>
                <a:gd name="connsiteX4" fmla="*/ 3246691 w 3246930"/>
                <a:gd name="connsiteY4" fmla="*/ 899835 h 1939350"/>
                <a:gd name="connsiteX5" fmla="*/ 2512204 w 3246930"/>
                <a:gd name="connsiteY5" fmla="*/ 0 h 1939350"/>
                <a:gd name="connsiteX0" fmla="*/ 608164 w 3150051"/>
                <a:gd name="connsiteY0" fmla="*/ 24691 h 1939986"/>
                <a:gd name="connsiteX1" fmla="*/ 3651 w 3150051"/>
                <a:gd name="connsiteY1" fmla="*/ 792749 h 1939986"/>
                <a:gd name="connsiteX2" fmla="*/ 857987 w 3150051"/>
                <a:gd name="connsiteY2" fmla="*/ 1844197 h 1939986"/>
                <a:gd name="connsiteX3" fmla="*/ 2322070 w 3150051"/>
                <a:gd name="connsiteY3" fmla="*/ 1790654 h 1939986"/>
                <a:gd name="connsiteX4" fmla="*/ 3149812 w 3150051"/>
                <a:gd name="connsiteY4" fmla="*/ 899835 h 1939986"/>
                <a:gd name="connsiteX5" fmla="*/ 2415325 w 3150051"/>
                <a:gd name="connsiteY5" fmla="*/ 0 h 1939986"/>
                <a:gd name="connsiteX0" fmla="*/ 605062 w 3146949"/>
                <a:gd name="connsiteY0" fmla="*/ 24691 h 1939986"/>
                <a:gd name="connsiteX1" fmla="*/ 549 w 3146949"/>
                <a:gd name="connsiteY1" fmla="*/ 792749 h 1939986"/>
                <a:gd name="connsiteX2" fmla="*/ 854885 w 3146949"/>
                <a:gd name="connsiteY2" fmla="*/ 1844197 h 1939986"/>
                <a:gd name="connsiteX3" fmla="*/ 2318968 w 3146949"/>
                <a:gd name="connsiteY3" fmla="*/ 1790654 h 1939986"/>
                <a:gd name="connsiteX4" fmla="*/ 3146710 w 3146949"/>
                <a:gd name="connsiteY4" fmla="*/ 899835 h 1939986"/>
                <a:gd name="connsiteX5" fmla="*/ 2412223 w 3146949"/>
                <a:gd name="connsiteY5" fmla="*/ 0 h 1939986"/>
                <a:gd name="connsiteX0" fmla="*/ 604610 w 3146497"/>
                <a:gd name="connsiteY0" fmla="*/ 24691 h 1891924"/>
                <a:gd name="connsiteX1" fmla="*/ 97 w 3146497"/>
                <a:gd name="connsiteY1" fmla="*/ 792749 h 1891924"/>
                <a:gd name="connsiteX2" fmla="*/ 641369 w 3146497"/>
                <a:gd name="connsiteY2" fmla="*/ 1755420 h 1891924"/>
                <a:gd name="connsiteX3" fmla="*/ 2318516 w 3146497"/>
                <a:gd name="connsiteY3" fmla="*/ 1790654 h 1891924"/>
                <a:gd name="connsiteX4" fmla="*/ 3146258 w 3146497"/>
                <a:gd name="connsiteY4" fmla="*/ 899835 h 1891924"/>
                <a:gd name="connsiteX5" fmla="*/ 2411771 w 3146497"/>
                <a:gd name="connsiteY5" fmla="*/ 0 h 1891924"/>
                <a:gd name="connsiteX0" fmla="*/ 604610 w 3146497"/>
                <a:gd name="connsiteY0" fmla="*/ 24691 h 1755447"/>
                <a:gd name="connsiteX1" fmla="*/ 97 w 3146497"/>
                <a:gd name="connsiteY1" fmla="*/ 792749 h 1755447"/>
                <a:gd name="connsiteX2" fmla="*/ 641369 w 3146497"/>
                <a:gd name="connsiteY2" fmla="*/ 1755420 h 1755447"/>
                <a:gd name="connsiteX3" fmla="*/ 2214461 w 3146497"/>
                <a:gd name="connsiteY3" fmla="*/ 762946 h 1755447"/>
                <a:gd name="connsiteX4" fmla="*/ 3146258 w 3146497"/>
                <a:gd name="connsiteY4" fmla="*/ 899835 h 1755447"/>
                <a:gd name="connsiteX5" fmla="*/ 2411771 w 3146497"/>
                <a:gd name="connsiteY5" fmla="*/ 0 h 1755447"/>
                <a:gd name="connsiteX0" fmla="*/ 604610 w 2638104"/>
                <a:gd name="connsiteY0" fmla="*/ 24691 h 1755447"/>
                <a:gd name="connsiteX1" fmla="*/ 97 w 2638104"/>
                <a:gd name="connsiteY1" fmla="*/ 792749 h 1755447"/>
                <a:gd name="connsiteX2" fmla="*/ 641369 w 2638104"/>
                <a:gd name="connsiteY2" fmla="*/ 1755420 h 1755447"/>
                <a:gd name="connsiteX3" fmla="*/ 2214461 w 2638104"/>
                <a:gd name="connsiteY3" fmla="*/ 762946 h 1755447"/>
                <a:gd name="connsiteX4" fmla="*/ 2572380 w 2638104"/>
                <a:gd name="connsiteY4" fmla="*/ 354457 h 1755447"/>
                <a:gd name="connsiteX5" fmla="*/ 2411771 w 2638104"/>
                <a:gd name="connsiteY5" fmla="*/ 0 h 1755447"/>
                <a:gd name="connsiteX0" fmla="*/ 604610 w 2639560"/>
                <a:gd name="connsiteY0" fmla="*/ 24691 h 1755447"/>
                <a:gd name="connsiteX1" fmla="*/ 97 w 2639560"/>
                <a:gd name="connsiteY1" fmla="*/ 792749 h 1755447"/>
                <a:gd name="connsiteX2" fmla="*/ 641369 w 2639560"/>
                <a:gd name="connsiteY2" fmla="*/ 1755420 h 1755447"/>
                <a:gd name="connsiteX3" fmla="*/ 2214461 w 2639560"/>
                <a:gd name="connsiteY3" fmla="*/ 762946 h 1755447"/>
                <a:gd name="connsiteX4" fmla="*/ 2575534 w 2639560"/>
                <a:gd name="connsiteY4" fmla="*/ 363915 h 1755447"/>
                <a:gd name="connsiteX5" fmla="*/ 2411771 w 2639560"/>
                <a:gd name="connsiteY5" fmla="*/ 0 h 1755447"/>
                <a:gd name="connsiteX0" fmla="*/ 604610 w 2411771"/>
                <a:gd name="connsiteY0" fmla="*/ 24691 h 1755447"/>
                <a:gd name="connsiteX1" fmla="*/ 97 w 2411771"/>
                <a:gd name="connsiteY1" fmla="*/ 792749 h 1755447"/>
                <a:gd name="connsiteX2" fmla="*/ 641369 w 2411771"/>
                <a:gd name="connsiteY2" fmla="*/ 1755420 h 1755447"/>
                <a:gd name="connsiteX3" fmla="*/ 2214461 w 2411771"/>
                <a:gd name="connsiteY3" fmla="*/ 762946 h 1755447"/>
                <a:gd name="connsiteX4" fmla="*/ 2411771 w 2411771"/>
                <a:gd name="connsiteY4" fmla="*/ 0 h 1755447"/>
                <a:gd name="connsiteX0" fmla="*/ 604540 w 2411701"/>
                <a:gd name="connsiteY0" fmla="*/ 24691 h 835652"/>
                <a:gd name="connsiteX1" fmla="*/ 27 w 2411701"/>
                <a:gd name="connsiteY1" fmla="*/ 792749 h 835652"/>
                <a:gd name="connsiteX2" fmla="*/ 587694 w 2411701"/>
                <a:gd name="connsiteY2" fmla="*/ 740323 h 835652"/>
                <a:gd name="connsiteX3" fmla="*/ 2214391 w 2411701"/>
                <a:gd name="connsiteY3" fmla="*/ 762946 h 835652"/>
                <a:gd name="connsiteX4" fmla="*/ 2411701 w 2411701"/>
                <a:gd name="connsiteY4" fmla="*/ 0 h 835652"/>
                <a:gd name="connsiteX0" fmla="*/ 132615 w 1939776"/>
                <a:gd name="connsiteY0" fmla="*/ 24691 h 822618"/>
                <a:gd name="connsiteX1" fmla="*/ 115769 w 1939776"/>
                <a:gd name="connsiteY1" fmla="*/ 740323 h 822618"/>
                <a:gd name="connsiteX2" fmla="*/ 1742466 w 1939776"/>
                <a:gd name="connsiteY2" fmla="*/ 762946 h 822618"/>
                <a:gd name="connsiteX3" fmla="*/ 1939776 w 1939776"/>
                <a:gd name="connsiteY3" fmla="*/ 0 h 822618"/>
                <a:gd name="connsiteX0" fmla="*/ 169 w 1807330"/>
                <a:gd name="connsiteY0" fmla="*/ 24691 h 831930"/>
                <a:gd name="connsiteX1" fmla="*/ 314406 w 1807330"/>
                <a:gd name="connsiteY1" fmla="*/ 778153 h 831930"/>
                <a:gd name="connsiteX2" fmla="*/ 1610020 w 1807330"/>
                <a:gd name="connsiteY2" fmla="*/ 762946 h 831930"/>
                <a:gd name="connsiteX3" fmla="*/ 1807330 w 1807330"/>
                <a:gd name="connsiteY3" fmla="*/ 0 h 831930"/>
                <a:gd name="connsiteX0" fmla="*/ 417 w 1807578"/>
                <a:gd name="connsiteY0" fmla="*/ 24691 h 851607"/>
                <a:gd name="connsiteX1" fmla="*/ 314654 w 1807578"/>
                <a:gd name="connsiteY1" fmla="*/ 778153 h 851607"/>
                <a:gd name="connsiteX2" fmla="*/ 1610268 w 1807578"/>
                <a:gd name="connsiteY2" fmla="*/ 762946 h 851607"/>
                <a:gd name="connsiteX3" fmla="*/ 1807578 w 1807578"/>
                <a:gd name="connsiteY3" fmla="*/ 0 h 851607"/>
                <a:gd name="connsiteX0" fmla="*/ 166 w 1807327"/>
                <a:gd name="connsiteY0" fmla="*/ 24691 h 824369"/>
                <a:gd name="connsiteX1" fmla="*/ 314403 w 1807327"/>
                <a:gd name="connsiteY1" fmla="*/ 778153 h 824369"/>
                <a:gd name="connsiteX2" fmla="*/ 1603711 w 1807327"/>
                <a:gd name="connsiteY2" fmla="*/ 649457 h 824369"/>
                <a:gd name="connsiteX3" fmla="*/ 1807327 w 1807327"/>
                <a:gd name="connsiteY3" fmla="*/ 0 h 824369"/>
                <a:gd name="connsiteX0" fmla="*/ 166 w 1809917"/>
                <a:gd name="connsiteY0" fmla="*/ 24691 h 824369"/>
                <a:gd name="connsiteX1" fmla="*/ 314403 w 1809917"/>
                <a:gd name="connsiteY1" fmla="*/ 778153 h 824369"/>
                <a:gd name="connsiteX2" fmla="*/ 1603711 w 1809917"/>
                <a:gd name="connsiteY2" fmla="*/ 649457 h 824369"/>
                <a:gd name="connsiteX3" fmla="*/ 1807327 w 1809917"/>
                <a:gd name="connsiteY3" fmla="*/ 0 h 824369"/>
                <a:gd name="connsiteX0" fmla="*/ 166 w 1809917"/>
                <a:gd name="connsiteY0" fmla="*/ 24691 h 831116"/>
                <a:gd name="connsiteX1" fmla="*/ 314403 w 1809917"/>
                <a:gd name="connsiteY1" fmla="*/ 778153 h 831116"/>
                <a:gd name="connsiteX2" fmla="*/ 1603711 w 1809917"/>
                <a:gd name="connsiteY2" fmla="*/ 649457 h 831116"/>
                <a:gd name="connsiteX3" fmla="*/ 1807327 w 1809917"/>
                <a:gd name="connsiteY3" fmla="*/ 0 h 831116"/>
                <a:gd name="connsiteX0" fmla="*/ 132 w 1807293"/>
                <a:gd name="connsiteY0" fmla="*/ 24691 h 847089"/>
                <a:gd name="connsiteX1" fmla="*/ 314369 w 1807293"/>
                <a:gd name="connsiteY1" fmla="*/ 778153 h 847089"/>
                <a:gd name="connsiteX2" fmla="*/ 1512235 w 1807293"/>
                <a:gd name="connsiteY2" fmla="*/ 690440 h 847089"/>
                <a:gd name="connsiteX3" fmla="*/ 1807293 w 1807293"/>
                <a:gd name="connsiteY3" fmla="*/ 0 h 847089"/>
                <a:gd name="connsiteX0" fmla="*/ 28727 w 1835888"/>
                <a:gd name="connsiteY0" fmla="*/ 24691 h 841176"/>
                <a:gd name="connsiteX1" fmla="*/ 163233 w 1835888"/>
                <a:gd name="connsiteY1" fmla="*/ 768695 h 841176"/>
                <a:gd name="connsiteX2" fmla="*/ 1540830 w 1835888"/>
                <a:gd name="connsiteY2" fmla="*/ 690440 h 841176"/>
                <a:gd name="connsiteX3" fmla="*/ 1835888 w 1835888"/>
                <a:gd name="connsiteY3" fmla="*/ 0 h 841176"/>
                <a:gd name="connsiteX0" fmla="*/ 70399 w 1877560"/>
                <a:gd name="connsiteY0" fmla="*/ 24691 h 841176"/>
                <a:gd name="connsiteX1" fmla="*/ 204905 w 1877560"/>
                <a:gd name="connsiteY1" fmla="*/ 768695 h 841176"/>
                <a:gd name="connsiteX2" fmla="*/ 1582502 w 1877560"/>
                <a:gd name="connsiteY2" fmla="*/ 690440 h 841176"/>
                <a:gd name="connsiteX3" fmla="*/ 1877560 w 1877560"/>
                <a:gd name="connsiteY3" fmla="*/ 0 h 841176"/>
                <a:gd name="connsiteX0" fmla="*/ 70399 w 1912006"/>
                <a:gd name="connsiteY0" fmla="*/ 24691 h 841176"/>
                <a:gd name="connsiteX1" fmla="*/ 204905 w 1912006"/>
                <a:gd name="connsiteY1" fmla="*/ 768695 h 841176"/>
                <a:gd name="connsiteX2" fmla="*/ 1582502 w 1912006"/>
                <a:gd name="connsiteY2" fmla="*/ 690440 h 841176"/>
                <a:gd name="connsiteX3" fmla="*/ 1877560 w 1912006"/>
                <a:gd name="connsiteY3" fmla="*/ 0 h 841176"/>
                <a:gd name="connsiteX0" fmla="*/ 70399 w 1912006"/>
                <a:gd name="connsiteY0" fmla="*/ 37300 h 853785"/>
                <a:gd name="connsiteX1" fmla="*/ 204905 w 1912006"/>
                <a:gd name="connsiteY1" fmla="*/ 781304 h 853785"/>
                <a:gd name="connsiteX2" fmla="*/ 1582502 w 1912006"/>
                <a:gd name="connsiteY2" fmla="*/ 703049 h 853785"/>
                <a:gd name="connsiteX3" fmla="*/ 1877560 w 1912006"/>
                <a:gd name="connsiteY3" fmla="*/ 0 h 853785"/>
                <a:gd name="connsiteX0" fmla="*/ 73263 w 1926905"/>
                <a:gd name="connsiteY0" fmla="*/ 37300 h 881482"/>
                <a:gd name="connsiteX1" fmla="*/ 207769 w 1926905"/>
                <a:gd name="connsiteY1" fmla="*/ 781304 h 881482"/>
                <a:gd name="connsiteX2" fmla="*/ 1642124 w 1926905"/>
                <a:gd name="connsiteY2" fmla="*/ 756640 h 881482"/>
                <a:gd name="connsiteX3" fmla="*/ 1880424 w 1926905"/>
                <a:gd name="connsiteY3" fmla="*/ 0 h 881482"/>
              </a:gdLst>
              <a:ahLst/>
              <a:cxnLst>
                <a:cxn ang="0">
                  <a:pos x="connsiteX0" y="connsiteY0"/>
                </a:cxn>
                <a:cxn ang="0">
                  <a:pos x="connsiteX1" y="connsiteY1"/>
                </a:cxn>
                <a:cxn ang="0">
                  <a:pos x="connsiteX2" y="connsiteY2"/>
                </a:cxn>
                <a:cxn ang="0">
                  <a:pos x="connsiteX3" y="connsiteY3"/>
                </a:cxn>
              </a:cxnLst>
              <a:rect l="l" t="t" r="r" b="b"/>
              <a:pathLst>
                <a:path w="1926905" h="881482">
                  <a:moveTo>
                    <a:pt x="73263" y="37300"/>
                  </a:moveTo>
                  <a:cubicBezTo>
                    <a:pt x="-31150" y="265203"/>
                    <a:pt x="-53708" y="661414"/>
                    <a:pt x="207769" y="781304"/>
                  </a:cubicBezTo>
                  <a:cubicBezTo>
                    <a:pt x="469246" y="901194"/>
                    <a:pt x="1246836" y="936681"/>
                    <a:pt x="1642124" y="756640"/>
                  </a:cubicBezTo>
                  <a:cubicBezTo>
                    <a:pt x="1959264" y="527119"/>
                    <a:pt x="1965445" y="184167"/>
                    <a:pt x="1880424"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25" name="矩形 79">
                  <a:extLst>
                    <a:ext uri="{FF2B5EF4-FFF2-40B4-BE49-F238E27FC236}">
                      <a16:creationId xmlns:a16="http://schemas.microsoft.com/office/drawing/2014/main" id="{D75811A1-39CB-475A-A792-0E4E10A59986}"/>
                    </a:ext>
                  </a:extLst>
                </p:cNvPr>
                <p:cNvSpPr>
                  <a:spLocks noChangeArrowheads="1"/>
                </p:cNvSpPr>
                <p:nvPr/>
              </p:nvSpPr>
              <p:spPr bwMode="auto">
                <a:xfrm>
                  <a:off x="3143515" y="4533442"/>
                  <a:ext cx="120527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𝜑</m:t>
                        </m:r>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𝑠</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𝑥</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oMath>
                    </m:oMathPara>
                  </a14:m>
                  <a:endParaRPr lang="zh-CN" altLang="en-US" sz="2400" dirty="0">
                    <a:solidFill>
                      <a:srgbClr val="00B050"/>
                    </a:solidFill>
                    <a:latin typeface="Georgia" panose="02040502050405020303" pitchFamily="18" charset="0"/>
                    <a:ea typeface="宋体" panose="02010600030101010101" pitchFamily="2" charset="-122"/>
                  </a:endParaRPr>
                </a:p>
              </p:txBody>
            </p:sp>
          </mc:Choice>
          <mc:Fallback xmlns="">
            <p:sp>
              <p:nvSpPr>
                <p:cNvPr id="25" name="矩形 79">
                  <a:extLst>
                    <a:ext uri="{FF2B5EF4-FFF2-40B4-BE49-F238E27FC236}">
                      <a16:creationId xmlns:a16="http://schemas.microsoft.com/office/drawing/2014/main" id="{D75811A1-39CB-475A-A792-0E4E10A59986}"/>
                    </a:ext>
                  </a:extLst>
                </p:cNvPr>
                <p:cNvSpPr>
                  <a:spLocks noRot="1" noChangeAspect="1" noMove="1" noResize="1" noEditPoints="1" noAdjustHandles="1" noChangeArrowheads="1" noChangeShapeType="1" noTextEdit="1"/>
                </p:cNvSpPr>
                <p:nvPr/>
              </p:nvSpPr>
              <p:spPr bwMode="auto">
                <a:xfrm>
                  <a:off x="3143515" y="4533442"/>
                  <a:ext cx="1205275" cy="461665"/>
                </a:xfrm>
                <a:prstGeom prst="rect">
                  <a:avLst/>
                </a:prstGeom>
                <a:blipFill>
                  <a:blip r:embed="rId6"/>
                  <a:stretch>
                    <a:fillRect l="-1515" r="-7576"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矩形 80">
                  <a:extLst>
                    <a:ext uri="{FF2B5EF4-FFF2-40B4-BE49-F238E27FC236}">
                      <a16:creationId xmlns:a16="http://schemas.microsoft.com/office/drawing/2014/main" id="{20D6291D-A893-486F-8AF2-66D9D22B2CD1}"/>
                    </a:ext>
                  </a:extLst>
                </p:cNvPr>
                <p:cNvSpPr>
                  <a:spLocks noChangeArrowheads="1"/>
                </p:cNvSpPr>
                <p:nvPr/>
              </p:nvSpPr>
              <p:spPr bwMode="auto">
                <a:xfrm>
                  <a:off x="2069655" y="2009479"/>
                  <a:ext cx="87472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rPr>
                          <m:t>𝜑</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𝑠</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𝑐</m:t>
                        </m:r>
                        <m:r>
                          <a:rPr lang="en-US" altLang="zh-CN" sz="2400" b="0" i="1" dirty="0" smtClean="0">
                            <a:solidFill>
                              <a:srgbClr val="00B050"/>
                            </a:solidFill>
                            <a:latin typeface="Cambria Math" panose="02040503050406030204" pitchFamily="18" charset="0"/>
                          </a:rPr>
                          <m:t>]</m:t>
                        </m:r>
                      </m:oMath>
                    </m:oMathPara>
                  </a14:m>
                  <a:endParaRPr lang="zh-CN" altLang="en-US" sz="2400" i="1"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26" name="矩形 80">
                  <a:extLst>
                    <a:ext uri="{FF2B5EF4-FFF2-40B4-BE49-F238E27FC236}">
                      <a16:creationId xmlns:a16="http://schemas.microsoft.com/office/drawing/2014/main" id="{20D6291D-A893-486F-8AF2-66D9D22B2CD1}"/>
                    </a:ext>
                  </a:extLst>
                </p:cNvPr>
                <p:cNvSpPr>
                  <a:spLocks noRot="1" noChangeAspect="1" noMove="1" noResize="1" noEditPoints="1" noAdjustHandles="1" noChangeArrowheads="1" noChangeShapeType="1" noTextEdit="1"/>
                </p:cNvSpPr>
                <p:nvPr/>
              </p:nvSpPr>
              <p:spPr bwMode="auto">
                <a:xfrm>
                  <a:off x="2069655" y="2009479"/>
                  <a:ext cx="874722" cy="461656"/>
                </a:xfrm>
                <a:prstGeom prst="rect">
                  <a:avLst/>
                </a:prstGeom>
                <a:blipFill>
                  <a:blip r:embed="rId7"/>
                  <a:stretch>
                    <a:fillRect l="-2083" r="-22917"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矩形 81">
                  <a:extLst>
                    <a:ext uri="{FF2B5EF4-FFF2-40B4-BE49-F238E27FC236}">
                      <a16:creationId xmlns:a16="http://schemas.microsoft.com/office/drawing/2014/main" id="{7511C2F5-5E02-4564-8F18-D8A21A9069B8}"/>
                    </a:ext>
                  </a:extLst>
                </p:cNvPr>
                <p:cNvSpPr>
                  <a:spLocks noChangeArrowheads="1"/>
                </p:cNvSpPr>
                <p:nvPr/>
              </p:nvSpPr>
              <p:spPr bwMode="auto">
                <a:xfrm rot="2599551">
                  <a:off x="3292277" y="1931141"/>
                  <a:ext cx="1519569"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C00000"/>
                            </a:solidFill>
                            <a:latin typeface="Cambria Math" panose="02040503050406030204" pitchFamily="18" charset="0"/>
                          </a:rPr>
                          <m:t>𝜑</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𝑠</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𝑟</m:t>
                        </m:r>
                        <m:r>
                          <m:rPr>
                            <m:lit/>
                          </m:rPr>
                          <a:rPr lang="en-US" altLang="zh-CN" sz="2400" b="0" i="1" dirty="0" smtClean="0">
                            <a:solidFill>
                              <a:srgbClr val="C00000"/>
                            </a:solidFill>
                            <a:latin typeface="Cambria Math" panose="02040503050406030204" pitchFamily="18" charset="0"/>
                          </a:rPr>
                          <m:t>]</m:t>
                        </m:r>
                      </m:oMath>
                    </m:oMathPara>
                  </a14:m>
                  <a:endParaRPr lang="zh-CN" altLang="en-US" sz="2400" i="1"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27" name="矩形 81">
                  <a:extLst>
                    <a:ext uri="{FF2B5EF4-FFF2-40B4-BE49-F238E27FC236}">
                      <a16:creationId xmlns:a16="http://schemas.microsoft.com/office/drawing/2014/main" id="{7511C2F5-5E02-4564-8F18-D8A21A9069B8}"/>
                    </a:ext>
                  </a:extLst>
                </p:cNvPr>
                <p:cNvSpPr>
                  <a:spLocks noRot="1" noChangeAspect="1" noMove="1" noResize="1" noEditPoints="1" noAdjustHandles="1" noChangeArrowheads="1" noChangeShapeType="1" noTextEdit="1"/>
                </p:cNvSpPr>
                <p:nvPr/>
              </p:nvSpPr>
              <p:spPr bwMode="auto">
                <a:xfrm rot="2599551">
                  <a:off x="3292277" y="1931141"/>
                  <a:ext cx="1519569" cy="461656"/>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2008C82-AEE7-4A51-BB82-3BAA77E02523}"/>
                  </a:ext>
                </a:extLst>
              </p:cNvPr>
              <p:cNvSpPr txBox="1"/>
              <p:nvPr/>
            </p:nvSpPr>
            <p:spPr>
              <a:xfrm>
                <a:off x="221484" y="1215670"/>
                <a:ext cx="8763766" cy="461665"/>
              </a:xfrm>
              <a:prstGeom prst="rect">
                <a:avLst/>
              </a:prstGeom>
              <a:noFill/>
              <a:ln w="25400">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𝜑</m:t>
                      </m:r>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𝑟</m:t>
                          </m:r>
                        </m:e>
                      </m:d>
                      <m:r>
                        <a:rPr lang="en-US" sz="2400" b="0" i="1" smtClean="0">
                          <a:latin typeface="Cambria Math" panose="02040503050406030204" pitchFamily="18" charset="0"/>
                        </a:rPr>
                        <m:t>=</m:t>
                      </m:r>
                      <m:r>
                        <a:rPr lang="en-US" sz="2400" b="0" i="1" smtClean="0">
                          <a:solidFill>
                            <a:srgbClr val="00B050"/>
                          </a:solidFill>
                          <a:latin typeface="Cambria Math" panose="02040503050406030204" pitchFamily="18" charset="0"/>
                        </a:rPr>
                        <m:t>𝜑</m:t>
                      </m:r>
                      <m:d>
                        <m:dPr>
                          <m:begChr m:val="["/>
                          <m:endChr m:val="]"/>
                          <m:ctrlPr>
                            <a:rPr lang="en-US" sz="2400" b="0" i="1" smtClean="0">
                              <a:solidFill>
                                <a:srgbClr val="00B050"/>
                              </a:solidFill>
                              <a:latin typeface="Cambria Math" panose="02040503050406030204" pitchFamily="18" charset="0"/>
                            </a:rPr>
                          </m:ctrlPr>
                        </m:dPr>
                        <m:e>
                          <m:r>
                            <a:rPr lang="en-US" sz="2400" b="0" i="1" smtClean="0">
                              <a:solidFill>
                                <a:srgbClr val="00B050"/>
                              </a:solidFill>
                              <a:latin typeface="Cambria Math" panose="02040503050406030204" pitchFamily="18" charset="0"/>
                            </a:rPr>
                            <m:t>𝑠</m:t>
                          </m:r>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𝑐</m:t>
                          </m:r>
                        </m:e>
                      </m:d>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𝜑</m:t>
                      </m:r>
                      <m:d>
                        <m:dPr>
                          <m:begChr m:val="["/>
                          <m:endChr m:val="]"/>
                          <m:ctrlPr>
                            <a:rPr lang="en-US" sz="2400" b="0" i="1" smtClean="0">
                              <a:solidFill>
                                <a:srgbClr val="00B050"/>
                              </a:solidFill>
                              <a:latin typeface="Cambria Math" panose="02040503050406030204" pitchFamily="18" charset="0"/>
                            </a:rPr>
                          </m:ctrlPr>
                        </m:dPr>
                        <m:e>
                          <m:sSup>
                            <m:sSupPr>
                              <m:ctrlPr>
                                <a:rPr lang="en-US" sz="2400" b="0" i="1" smtClean="0">
                                  <a:solidFill>
                                    <a:srgbClr val="00B050"/>
                                  </a:solidFill>
                                  <a:latin typeface="Cambria Math" panose="02040503050406030204" pitchFamily="18" charset="0"/>
                                </a:rPr>
                              </m:ctrlPr>
                            </m:sSupPr>
                            <m:e>
                              <m:r>
                                <a:rPr lang="en-US" sz="2400" b="0" i="1" smtClean="0">
                                  <a:solidFill>
                                    <a:srgbClr val="00B050"/>
                                  </a:solidFill>
                                  <a:latin typeface="Cambria Math" panose="02040503050406030204" pitchFamily="18" charset="0"/>
                                </a:rPr>
                                <m:t>𝑠</m:t>
                              </m:r>
                            </m:e>
                            <m:sup>
                              <m:r>
                                <a:rPr lang="en-US" sz="2400" b="0" i="1" smtClean="0">
                                  <a:solidFill>
                                    <a:srgbClr val="00B050"/>
                                  </a:solidFill>
                                  <a:latin typeface="Cambria Math" panose="02040503050406030204" pitchFamily="18" charset="0"/>
                                </a:rPr>
                                <m:t>′</m:t>
                              </m:r>
                            </m:sup>
                          </m:sSup>
                          <m:r>
                            <a:rPr lang="en-US" sz="2400" b="0" i="1" smtClean="0">
                              <a:solidFill>
                                <a:srgbClr val="00B050"/>
                              </a:solidFill>
                              <a:latin typeface="Cambria Math" panose="02040503050406030204" pitchFamily="18" charset="0"/>
                            </a:rPr>
                            <m:t>,</m:t>
                          </m:r>
                          <m:sSup>
                            <m:sSupPr>
                              <m:ctrlPr>
                                <a:rPr lang="en-US" sz="2400" b="0" i="1" smtClean="0">
                                  <a:solidFill>
                                    <a:srgbClr val="00B050"/>
                                  </a:solidFill>
                                  <a:latin typeface="Cambria Math" panose="02040503050406030204" pitchFamily="18" charset="0"/>
                                </a:rPr>
                              </m:ctrlPr>
                            </m:sSupPr>
                            <m:e>
                              <m:r>
                                <a:rPr lang="en-US" sz="2400" b="0" i="1" smtClean="0">
                                  <a:solidFill>
                                    <a:srgbClr val="00B050"/>
                                  </a:solidFill>
                                  <a:latin typeface="Cambria Math" panose="02040503050406030204" pitchFamily="18" charset="0"/>
                                </a:rPr>
                                <m:t>𝑥</m:t>
                              </m:r>
                            </m:e>
                            <m:sup>
                              <m:r>
                                <a:rPr lang="en-US" sz="2400" b="0" i="1" smtClean="0">
                                  <a:solidFill>
                                    <a:srgbClr val="00B050"/>
                                  </a:solidFill>
                                  <a:latin typeface="Cambria Math" panose="02040503050406030204" pitchFamily="18" charset="0"/>
                                </a:rPr>
                                <m:t>′</m:t>
                              </m:r>
                            </m:sup>
                          </m:sSup>
                        </m:e>
                      </m:d>
                      <m:r>
                        <a:rPr lang="en-US" sz="2400" b="0" i="1" smtClean="0">
                          <a:latin typeface="Cambria Math" panose="02040503050406030204" pitchFamily="18" charset="0"/>
                        </a:rPr>
                        <m:t>    </m:t>
                      </m:r>
                      <m:r>
                        <a:rPr lang="en-US" sz="2400" b="0" i="1" smtClean="0">
                          <a:latin typeface="Cambria Math" panose="02040503050406030204" pitchFamily="18" charset="0"/>
                        </a:rPr>
                        <m:t>𝑖𝑓</m:t>
                      </m:r>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𝑐</m:t>
                          </m:r>
                          <m:r>
                            <a:rPr lang="en-US" sz="2400" b="0" i="1" smtClean="0">
                              <a:latin typeface="Cambria Math" panose="02040503050406030204" pitchFamily="18" charset="0"/>
                            </a:rPr>
                            <m:t>,</m:t>
                          </m:r>
                          <m:r>
                            <a:rPr lang="en-US" sz="2400" b="0" i="1" smtClean="0">
                              <a:latin typeface="Cambria Math" panose="02040503050406030204" pitchFamily="18" charset="0"/>
                            </a:rPr>
                            <m:t>𝑟</m:t>
                          </m:r>
                        </m:e>
                      </m:d>
                      <m:r>
                        <a:rPr lang="en-US" sz="2400" b="0" i="1" smtClean="0">
                          <a:latin typeface="Cambria Math" panose="02040503050406030204" pitchFamily="18" charset="0"/>
                        </a:rPr>
                        <m:t>∈</m:t>
                      </m:r>
                      <m:r>
                        <a:rPr lang="en-US" sz="2400" b="0" i="1" smtClean="0">
                          <a:latin typeface="Cambria Math" panose="02040503050406030204" pitchFamily="18" charset="0"/>
                        </a:rPr>
                        <m:t>𝐶𝑎𝑙𝑙𝑆𝑖𝑡𝑒𝑠</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𝑐</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𝑠</m:t>
                              </m:r>
                            </m:e>
                            <m:sup>
                              <m:r>
                                <a:rPr lang="en-US" sz="2400" b="0" i="1" smtClean="0">
                                  <a:latin typeface="Cambria Math" panose="02040503050406030204" pitchFamily="18" charset="0"/>
                                </a:rPr>
                                <m:t>′</m:t>
                              </m:r>
                            </m:sup>
                          </m:sSup>
                        </m:e>
                      </m:d>
                      <m:r>
                        <a:rPr lang="en-US" sz="2400" b="0" i="1" smtClean="0">
                          <a:latin typeface="Cambria Math" panose="02040503050406030204" pitchFamily="18" charset="0"/>
                        </a:rPr>
                        <m:t>∈</m:t>
                      </m:r>
                      <m:r>
                        <a:rPr lang="en-US" sz="2400" b="0" i="1" smtClean="0">
                          <a:latin typeface="Cambria Math" panose="02040503050406030204" pitchFamily="18" charset="0"/>
                        </a:rPr>
                        <m:t>𝐶𝑎𝑙𝑙𝑠</m:t>
                      </m:r>
                    </m:oMath>
                  </m:oMathPara>
                </a14:m>
                <a:endParaRPr lang="en-US" sz="2400" dirty="0"/>
              </a:p>
            </p:txBody>
          </p:sp>
        </mc:Choice>
        <mc:Fallback xmlns="">
          <p:sp>
            <p:nvSpPr>
              <p:cNvPr id="31" name="TextBox 30">
                <a:extLst>
                  <a:ext uri="{FF2B5EF4-FFF2-40B4-BE49-F238E27FC236}">
                    <a16:creationId xmlns:a16="http://schemas.microsoft.com/office/drawing/2014/main" id="{32008C82-AEE7-4A51-BB82-3BAA77E02523}"/>
                  </a:ext>
                </a:extLst>
              </p:cNvPr>
              <p:cNvSpPr txBox="1">
                <a:spLocks noRot="1" noChangeAspect="1" noMove="1" noResize="1" noEditPoints="1" noAdjustHandles="1" noChangeArrowheads="1" noChangeShapeType="1" noTextEdit="1"/>
              </p:cNvSpPr>
              <p:nvPr/>
            </p:nvSpPr>
            <p:spPr>
              <a:xfrm>
                <a:off x="221484" y="1215670"/>
                <a:ext cx="8763766" cy="461665"/>
              </a:xfrm>
              <a:prstGeom prst="rect">
                <a:avLst/>
              </a:prstGeom>
              <a:blipFill>
                <a:blip r:embed="rId9"/>
                <a:stretch>
                  <a:fillRect b="-16250"/>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19B2D29-6F0B-41C1-8698-57BE78FE3F87}"/>
                  </a:ext>
                </a:extLst>
              </p:cNvPr>
              <p:cNvSpPr txBox="1"/>
              <p:nvPr/>
            </p:nvSpPr>
            <p:spPr>
              <a:xfrm>
                <a:off x="907535" y="4620785"/>
                <a:ext cx="753476"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r>
                            <a:rPr lang="en-US" b="0" i="1" smtClean="0">
                              <a:solidFill>
                                <a:srgbClr val="00B050"/>
                              </a:solidFill>
                              <a:latin typeface="Cambria Math" panose="02040503050406030204" pitchFamily="18" charset="0"/>
                            </a:rPr>
                            <m:t>𝑐</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r>
                            <a:rPr lang="en-US" b="0" i="1" smtClean="0">
                              <a:solidFill>
                                <a:srgbClr val="00B050"/>
                              </a:solidFill>
                              <a:latin typeface="Cambria Math" panose="02040503050406030204" pitchFamily="18" charset="0"/>
                            </a:rPr>
                            <m:t>′</m:t>
                          </m:r>
                        </m:sub>
                      </m:sSub>
                    </m:oMath>
                  </m:oMathPara>
                </a14:m>
                <a:endParaRPr lang="en-US" dirty="0">
                  <a:solidFill>
                    <a:srgbClr val="00B050"/>
                  </a:solidFill>
                </a:endParaRPr>
              </a:p>
            </p:txBody>
          </p:sp>
        </mc:Choice>
        <mc:Fallback xmlns="">
          <p:sp>
            <p:nvSpPr>
              <p:cNvPr id="32" name="TextBox 31">
                <a:extLst>
                  <a:ext uri="{FF2B5EF4-FFF2-40B4-BE49-F238E27FC236}">
                    <a16:creationId xmlns:a16="http://schemas.microsoft.com/office/drawing/2014/main" id="{419B2D29-6F0B-41C1-8698-57BE78FE3F87}"/>
                  </a:ext>
                </a:extLst>
              </p:cNvPr>
              <p:cNvSpPr txBox="1">
                <a:spLocks noRot="1" noChangeAspect="1" noMove="1" noResize="1" noEditPoints="1" noAdjustHandles="1" noChangeArrowheads="1" noChangeShapeType="1" noTextEdit="1"/>
              </p:cNvSpPr>
              <p:nvPr/>
            </p:nvSpPr>
            <p:spPr>
              <a:xfrm>
                <a:off x="907535" y="4620785"/>
                <a:ext cx="753476" cy="3815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312C058-8C69-4BCB-B5FA-9ED5A3B6E8BC}"/>
                  </a:ext>
                </a:extLst>
              </p:cNvPr>
              <p:cNvSpPr txBox="1"/>
              <p:nvPr/>
            </p:nvSpPr>
            <p:spPr>
              <a:xfrm>
                <a:off x="3124206" y="4620785"/>
                <a:ext cx="947888" cy="393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𝑂𝑢</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𝑡</m:t>
                          </m:r>
                        </m:e>
                        <m:sub>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𝑥</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𝑟</m:t>
                          </m:r>
                        </m:sub>
                      </m:sSub>
                    </m:oMath>
                  </m:oMathPara>
                </a14:m>
                <a:endParaRPr lang="en-US" dirty="0">
                  <a:solidFill>
                    <a:srgbClr val="00B050"/>
                  </a:solidFill>
                </a:endParaRPr>
              </a:p>
            </p:txBody>
          </p:sp>
        </mc:Choice>
        <mc:Fallback xmlns="">
          <p:sp>
            <p:nvSpPr>
              <p:cNvPr id="33" name="TextBox 32">
                <a:extLst>
                  <a:ext uri="{FF2B5EF4-FFF2-40B4-BE49-F238E27FC236}">
                    <a16:creationId xmlns:a16="http://schemas.microsoft.com/office/drawing/2014/main" id="{1312C058-8C69-4BCB-B5FA-9ED5A3B6E8BC}"/>
                  </a:ext>
                </a:extLst>
              </p:cNvPr>
              <p:cNvSpPr txBox="1">
                <a:spLocks noRot="1" noChangeAspect="1" noMove="1" noResize="1" noEditPoints="1" noAdjustHandles="1" noChangeArrowheads="1" noChangeShapeType="1" noTextEdit="1"/>
              </p:cNvSpPr>
              <p:nvPr/>
            </p:nvSpPr>
            <p:spPr>
              <a:xfrm>
                <a:off x="3124206" y="4620785"/>
                <a:ext cx="947888" cy="39376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E0B18C6-CB6A-4F70-A199-D243A543C030}"/>
                  </a:ext>
                </a:extLst>
              </p:cNvPr>
              <p:cNvSpPr txBox="1"/>
              <p:nvPr/>
            </p:nvSpPr>
            <p:spPr>
              <a:xfrm>
                <a:off x="179093" y="1775533"/>
                <a:ext cx="6360328" cy="494431"/>
              </a:xfrm>
              <a:prstGeom prst="rect">
                <a:avLst/>
              </a:prstGeom>
              <a:noFill/>
              <a:ln w="25400">
                <a:solidFill>
                  <a:srgbClr val="C00000"/>
                </a:solidFill>
              </a:ln>
            </p:spPr>
            <p:txBody>
              <a:bodyPr wrap="square" rtlCol="0">
                <a:spAutoFit/>
              </a:bodyPr>
              <a:lstStyle>
                <a:defPPr>
                  <a:defRPr lang="en-US"/>
                </a:defPPr>
                <a:lvl1pPr>
                  <a:defRPr sz="2400" b="0" i="1">
                    <a:solidFill>
                      <a:srgbClr val="FF0000"/>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mtClean="0">
                          <a:solidFill>
                            <a:srgbClr val="C00000"/>
                          </a:solidFill>
                          <a:latin typeface="Cambria Math" panose="02040503050406030204" pitchFamily="18" charset="0"/>
                        </a:rPr>
                        <m:t>𝜑</m:t>
                      </m:r>
                      <m:d>
                        <m:dPr>
                          <m:begChr m:val="["/>
                          <m:endChr m:val="]"/>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𝑠</m:t>
                          </m:r>
                          <m:r>
                            <a:rPr lang="en-US">
                              <a:solidFill>
                                <a:srgbClr val="C00000"/>
                              </a:solidFill>
                              <a:latin typeface="Cambria Math" panose="02040503050406030204" pitchFamily="18" charset="0"/>
                            </a:rPr>
                            <m:t>,</m:t>
                          </m:r>
                          <m:r>
                            <a:rPr lang="en-US">
                              <a:solidFill>
                                <a:srgbClr val="C00000"/>
                              </a:solidFill>
                              <a:latin typeface="Cambria Math" panose="02040503050406030204" pitchFamily="18" charset="0"/>
                            </a:rPr>
                            <m:t>𝑟</m:t>
                          </m:r>
                        </m:e>
                      </m:d>
                      <m:r>
                        <a:rPr lang="en-US">
                          <a:solidFill>
                            <a:schemeClr val="tx1"/>
                          </a:solidFill>
                          <a:latin typeface="Cambria Math" panose="02040503050406030204" pitchFamily="18" charset="0"/>
                        </a:rPr>
                        <m:t>=</m:t>
                      </m:r>
                      <m:r>
                        <a:rPr lang="en-US" smtClean="0">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𝑐</m:t>
                          </m:r>
                        </m:e>
                      </m:d>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a:solidFill>
                                <a:srgbClr val="00B050"/>
                              </a:solidFill>
                              <a:latin typeface="Cambria Math" panose="02040503050406030204" pitchFamily="18" charset="0"/>
                            </a:rPr>
                            <m:t>𝑛</m:t>
                          </m:r>
                        </m:e>
                        <m:sub>
                          <m:r>
                            <a:rPr lang="en-US">
                              <a:solidFill>
                                <a:srgbClr val="00B050"/>
                              </a:solidFill>
                              <a:latin typeface="Cambria Math" panose="02040503050406030204" pitchFamily="18" charset="0"/>
                            </a:rPr>
                            <m:t>𝑐</m:t>
                          </m:r>
                          <m:r>
                            <a:rPr lang="en-US">
                              <a:solidFill>
                                <a:srgbClr val="00B050"/>
                              </a:solidFill>
                              <a:latin typeface="Cambria Math" panose="02040503050406030204" pitchFamily="18" charset="0"/>
                            </a:rPr>
                            <m:t>,</m:t>
                          </m:r>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𝑠</m:t>
                              </m:r>
                            </m:e>
                            <m:sup>
                              <m:r>
                                <a:rPr lang="en-US">
                                  <a:solidFill>
                                    <a:srgbClr val="00B050"/>
                                  </a:solidFill>
                                  <a:latin typeface="Cambria Math" panose="02040503050406030204" pitchFamily="18" charset="0"/>
                                </a:rPr>
                                <m:t>′</m:t>
                              </m:r>
                            </m:sup>
                          </m:sSup>
                        </m:sub>
                      </m:sSub>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𝑠</m:t>
                              </m:r>
                            </m:e>
                            <m:sup>
                              <m:r>
                                <a:rPr lang="en-US">
                                  <a:solidFill>
                                    <a:srgbClr val="00B050"/>
                                  </a:solidFill>
                                  <a:latin typeface="Cambria Math" panose="02040503050406030204" pitchFamily="18" charset="0"/>
                                </a:rPr>
                                <m:t>′</m:t>
                              </m:r>
                            </m:sup>
                          </m:sSup>
                          <m:r>
                            <a:rPr lang="en-US">
                              <a:solidFill>
                                <a:srgbClr val="00B050"/>
                              </a:solidFill>
                              <a:latin typeface="Cambria Math" panose="02040503050406030204" pitchFamily="18" charset="0"/>
                            </a:rPr>
                            <m:t>,</m:t>
                          </m:r>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𝑥</m:t>
                              </m:r>
                            </m:e>
                            <m:sup>
                              <m:r>
                                <a:rPr lang="en-US">
                                  <a:solidFill>
                                    <a:srgbClr val="00B050"/>
                                  </a:solidFill>
                                  <a:latin typeface="Cambria Math" panose="02040503050406030204" pitchFamily="18" charset="0"/>
                                </a:rPr>
                                <m:t>′</m:t>
                              </m:r>
                            </m:sup>
                          </m:sSup>
                        </m:e>
                      </m:d>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𝑂𝑢</m:t>
                      </m:r>
                      <m:sSub>
                        <m:sSubPr>
                          <m:ctrlPr>
                            <a:rPr lang="en-US" i="1">
                              <a:solidFill>
                                <a:srgbClr val="00B050"/>
                              </a:solidFill>
                              <a:latin typeface="Cambria Math" panose="02040503050406030204" pitchFamily="18" charset="0"/>
                            </a:rPr>
                          </m:ctrlPr>
                        </m:sSubPr>
                        <m:e>
                          <m:r>
                            <a:rPr lang="en-US">
                              <a:solidFill>
                                <a:srgbClr val="00B050"/>
                              </a:solidFill>
                              <a:latin typeface="Cambria Math" panose="02040503050406030204" pitchFamily="18" charset="0"/>
                            </a:rPr>
                            <m:t>𝑡</m:t>
                          </m:r>
                        </m:e>
                        <m:sub>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𝑥</m:t>
                              </m:r>
                            </m:e>
                            <m:sup>
                              <m:r>
                                <a:rPr lang="en-US">
                                  <a:solidFill>
                                    <a:srgbClr val="00B050"/>
                                  </a:solidFill>
                                  <a:latin typeface="Cambria Math" panose="02040503050406030204" pitchFamily="18" charset="0"/>
                                </a:rPr>
                                <m:t>′</m:t>
                              </m:r>
                            </m:sup>
                          </m:sSup>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𝑟</m:t>
                          </m:r>
                        </m:sub>
                      </m:sSub>
                    </m:oMath>
                  </m:oMathPara>
                </a14:m>
                <a:endParaRPr lang="en-US" dirty="0">
                  <a:solidFill>
                    <a:schemeClr val="tx1"/>
                  </a:solidFill>
                </a:endParaRPr>
              </a:p>
            </p:txBody>
          </p:sp>
        </mc:Choice>
        <mc:Fallback xmlns="">
          <p:sp>
            <p:nvSpPr>
              <p:cNvPr id="34" name="TextBox 33">
                <a:extLst>
                  <a:ext uri="{FF2B5EF4-FFF2-40B4-BE49-F238E27FC236}">
                    <a16:creationId xmlns:a16="http://schemas.microsoft.com/office/drawing/2014/main" id="{9E0B18C6-CB6A-4F70-A199-D243A543C030}"/>
                  </a:ext>
                </a:extLst>
              </p:cNvPr>
              <p:cNvSpPr txBox="1">
                <a:spLocks noRot="1" noChangeAspect="1" noMove="1" noResize="1" noEditPoints="1" noAdjustHandles="1" noChangeArrowheads="1" noChangeShapeType="1" noTextEdit="1"/>
              </p:cNvSpPr>
              <p:nvPr/>
            </p:nvSpPr>
            <p:spPr>
              <a:xfrm>
                <a:off x="179093" y="1775533"/>
                <a:ext cx="6360328" cy="494431"/>
              </a:xfrm>
              <a:prstGeom prst="rect">
                <a:avLst/>
              </a:prstGeom>
              <a:blipFill>
                <a:blip r:embed="rId12"/>
                <a:stretch>
                  <a:fillRect b="-2353"/>
                </a:stretch>
              </a:blipFill>
              <a:ln w="25400">
                <a:solidFill>
                  <a:srgbClr val="C00000"/>
                </a:solidFill>
              </a:ln>
            </p:spPr>
            <p:txBody>
              <a:bodyPr/>
              <a:lstStyle/>
              <a:p>
                <a:r>
                  <a:rPr lang="en-US">
                    <a:noFill/>
                  </a:rPr>
                  <a:t> </a:t>
                </a:r>
              </a:p>
            </p:txBody>
          </p:sp>
        </mc:Fallback>
      </mc:AlternateContent>
      <p:sp>
        <p:nvSpPr>
          <p:cNvPr id="35" name="Rectangle 34">
            <a:extLst>
              <a:ext uri="{FF2B5EF4-FFF2-40B4-BE49-F238E27FC236}">
                <a16:creationId xmlns:a16="http://schemas.microsoft.com/office/drawing/2014/main" id="{B3DFE839-307D-4943-8B92-ADDF7356FECF}"/>
              </a:ext>
            </a:extLst>
          </p:cNvPr>
          <p:cNvSpPr/>
          <p:nvPr/>
        </p:nvSpPr>
        <p:spPr bwMode="auto">
          <a:xfrm>
            <a:off x="49767" y="1188295"/>
            <a:ext cx="9003436" cy="504655"/>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altLang="en-US" sz="2000" i="1" dirty="0"/>
              <a:t>matched</a:t>
            </a:r>
            <a:r>
              <a:rPr lang="en-US" altLang="en-US" sz="2000" dirty="0"/>
              <a:t>  </a:t>
            </a:r>
            <a:r>
              <a:rPr lang="en-US" altLang="en-US" sz="2000" dirty="0">
                <a:sym typeface="Math C" pitchFamily="2" charset="2"/>
              </a:rPr>
              <a:t></a:t>
            </a:r>
            <a:r>
              <a:rPr lang="en-US" altLang="en-US" sz="2000" dirty="0"/>
              <a:t> </a:t>
            </a:r>
            <a:r>
              <a:rPr lang="en-US" altLang="en-US" sz="2000" i="1" dirty="0"/>
              <a:t>matched       </a:t>
            </a:r>
            <a:r>
              <a:rPr lang="en-US" altLang="en-US" sz="2000" dirty="0"/>
              <a:t>(</a:t>
            </a:r>
            <a:r>
              <a:rPr lang="en-US" altLang="en-US" sz="2400" baseline="-25000" dirty="0" err="1"/>
              <a:t>i</a:t>
            </a:r>
            <a:r>
              <a:rPr lang="en-US" altLang="en-US" sz="2000" dirty="0"/>
              <a:t>            matched            )</a:t>
            </a:r>
            <a:r>
              <a:rPr lang="en-US" altLang="en-US" sz="2400" baseline="-25000" dirty="0" err="1"/>
              <a:t>i</a:t>
            </a:r>
            <a:r>
              <a:rPr lang="en-US" altLang="en-US" sz="2000" dirty="0"/>
              <a:t> </a:t>
            </a:r>
          </a:p>
        </p:txBody>
      </p:sp>
    </p:spTree>
    <p:extLst>
      <p:ext uri="{BB962C8B-B14F-4D97-AF65-F5344CB8AC3E}">
        <p14:creationId xmlns:p14="http://schemas.microsoft.com/office/powerpoint/2010/main" val="179293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dissolv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A438-250C-4B8E-A1E4-BED598768771}"/>
              </a:ext>
            </a:extLst>
          </p:cNvPr>
          <p:cNvSpPr>
            <a:spLocks noGrp="1"/>
          </p:cNvSpPr>
          <p:nvPr>
            <p:ph type="title"/>
          </p:nvPr>
        </p:nvSpPr>
        <p:spPr/>
        <p:txBody>
          <a:bodyPr/>
          <a:lstStyle/>
          <a:p>
            <a:r>
              <a:rPr lang="en-US" dirty="0"/>
              <a:t>Local Variables</a:t>
            </a:r>
          </a:p>
        </p:txBody>
      </p:sp>
      <p:sp>
        <p:nvSpPr>
          <p:cNvPr id="3" name="Slide Number Placeholder 2">
            <a:extLst>
              <a:ext uri="{FF2B5EF4-FFF2-40B4-BE49-F238E27FC236}">
                <a16:creationId xmlns:a16="http://schemas.microsoft.com/office/drawing/2014/main" id="{2072A47F-887D-4186-84C9-743397A86F0F}"/>
              </a:ext>
            </a:extLst>
          </p:cNvPr>
          <p:cNvSpPr>
            <a:spLocks noGrp="1"/>
          </p:cNvSpPr>
          <p:nvPr>
            <p:ph type="sldNum" sz="quarter" idx="12"/>
          </p:nvPr>
        </p:nvSpPr>
        <p:spPr/>
        <p:txBody>
          <a:bodyPr/>
          <a:lstStyle/>
          <a:p>
            <a:fld id="{60AD1266-7CE3-2146-B859-359ABF1E0203}" type="slidenum">
              <a:rPr lang="en-US" smtClean="0"/>
              <a:t>14</a:t>
            </a:fld>
            <a:endParaRPr lang="en-US"/>
          </a:p>
        </p:txBody>
      </p:sp>
      <p:sp>
        <p:nvSpPr>
          <p:cNvPr id="5" name="椭圆 37">
            <a:extLst>
              <a:ext uri="{FF2B5EF4-FFF2-40B4-BE49-F238E27FC236}">
                <a16:creationId xmlns:a16="http://schemas.microsoft.com/office/drawing/2014/main" id="{F8689597-8D13-47CE-876D-A271E5FACB18}"/>
              </a:ext>
            </a:extLst>
          </p:cNvPr>
          <p:cNvSpPr/>
          <p:nvPr/>
        </p:nvSpPr>
        <p:spPr bwMode="auto">
          <a:xfrm>
            <a:off x="1580001" y="268994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6" name="TextBox 38">
                <a:extLst>
                  <a:ext uri="{FF2B5EF4-FFF2-40B4-BE49-F238E27FC236}">
                    <a16:creationId xmlns:a16="http://schemas.microsoft.com/office/drawing/2014/main" id="{877CE964-A259-4789-A033-EB07AEC79FB7}"/>
                  </a:ext>
                </a:extLst>
              </p:cNvPr>
              <p:cNvSpPr txBox="1">
                <a:spLocks noChangeArrowheads="1"/>
              </p:cNvSpPr>
              <p:nvPr/>
            </p:nvSpPr>
            <p:spPr bwMode="auto">
              <a:xfrm>
                <a:off x="1393260" y="2261315"/>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𝑠</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6" name="TextBox 38">
                <a:extLst>
                  <a:ext uri="{FF2B5EF4-FFF2-40B4-BE49-F238E27FC236}">
                    <a16:creationId xmlns:a16="http://schemas.microsoft.com/office/drawing/2014/main" id="{877CE964-A259-4789-A033-EB07AEC79FB7}"/>
                  </a:ext>
                </a:extLst>
              </p:cNvPr>
              <p:cNvSpPr txBox="1">
                <a:spLocks noRot="1" noChangeAspect="1" noMove="1" noResize="1" noEditPoints="1" noAdjustHandles="1" noChangeArrowheads="1" noChangeShapeType="1" noTextEdit="1"/>
              </p:cNvSpPr>
              <p:nvPr/>
            </p:nvSpPr>
            <p:spPr bwMode="auto">
              <a:xfrm>
                <a:off x="1393260" y="2261315"/>
                <a:ext cx="442862" cy="461656"/>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40">
                <a:extLst>
                  <a:ext uri="{FF2B5EF4-FFF2-40B4-BE49-F238E27FC236}">
                    <a16:creationId xmlns:a16="http://schemas.microsoft.com/office/drawing/2014/main" id="{7F15C849-6F55-49DE-A25A-E1912E0E868F}"/>
                  </a:ext>
                </a:extLst>
              </p:cNvPr>
              <p:cNvSpPr txBox="1">
                <a:spLocks noChangeArrowheads="1"/>
              </p:cNvSpPr>
              <p:nvPr/>
            </p:nvSpPr>
            <p:spPr bwMode="auto">
              <a:xfrm>
                <a:off x="3045660" y="2256553"/>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𝑥</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7" name="TextBox 40">
                <a:extLst>
                  <a:ext uri="{FF2B5EF4-FFF2-40B4-BE49-F238E27FC236}">
                    <a16:creationId xmlns:a16="http://schemas.microsoft.com/office/drawing/2014/main" id="{7F15C849-6F55-49DE-A25A-E1912E0E868F}"/>
                  </a:ext>
                </a:extLst>
              </p:cNvPr>
              <p:cNvSpPr txBox="1">
                <a:spLocks noRot="1" noChangeAspect="1" noMove="1" noResize="1" noEditPoints="1" noAdjustHandles="1" noChangeArrowheads="1" noChangeShapeType="1" noTextEdit="1"/>
              </p:cNvSpPr>
              <p:nvPr/>
            </p:nvSpPr>
            <p:spPr bwMode="auto">
              <a:xfrm>
                <a:off x="3045660" y="2256553"/>
                <a:ext cx="442862" cy="461656"/>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椭圆 41">
            <a:extLst>
              <a:ext uri="{FF2B5EF4-FFF2-40B4-BE49-F238E27FC236}">
                <a16:creationId xmlns:a16="http://schemas.microsoft.com/office/drawing/2014/main" id="{CE6B7367-C360-4C57-B41B-B7E6D4D85C2F}"/>
              </a:ext>
            </a:extLst>
          </p:cNvPr>
          <p:cNvSpPr/>
          <p:nvPr/>
        </p:nvSpPr>
        <p:spPr bwMode="auto">
          <a:xfrm>
            <a:off x="3075426" y="268517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9" name="下箭头 44">
            <a:extLst>
              <a:ext uri="{FF2B5EF4-FFF2-40B4-BE49-F238E27FC236}">
                <a16:creationId xmlns:a16="http://schemas.microsoft.com/office/drawing/2014/main" id="{19A9DA99-9ED4-4A0D-B107-59E879D94440}"/>
              </a:ext>
            </a:extLst>
          </p:cNvPr>
          <p:cNvSpPr/>
          <p:nvPr/>
        </p:nvSpPr>
        <p:spPr bwMode="auto">
          <a:xfrm>
            <a:off x="1609855" y="2918541"/>
            <a:ext cx="104775" cy="1157287"/>
          </a:xfrm>
          <a:prstGeom prst="down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0" name="椭圆 46">
            <a:extLst>
              <a:ext uri="{FF2B5EF4-FFF2-40B4-BE49-F238E27FC236}">
                <a16:creationId xmlns:a16="http://schemas.microsoft.com/office/drawing/2014/main" id="{38E9B26D-59F1-4604-8144-07738CC7E18A}"/>
              </a:ext>
            </a:extLst>
          </p:cNvPr>
          <p:cNvSpPr/>
          <p:nvPr/>
        </p:nvSpPr>
        <p:spPr bwMode="auto">
          <a:xfrm>
            <a:off x="1603813" y="4171078"/>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1" name="TextBox 48">
            <a:extLst>
              <a:ext uri="{FF2B5EF4-FFF2-40B4-BE49-F238E27FC236}">
                <a16:creationId xmlns:a16="http://schemas.microsoft.com/office/drawing/2014/main" id="{6BA0B912-4647-49D9-BE75-3CE2465D4A5E}"/>
              </a:ext>
            </a:extLst>
          </p:cNvPr>
          <p:cNvSpPr txBox="1">
            <a:spLocks noChangeArrowheads="1"/>
          </p:cNvSpPr>
          <p:nvPr/>
        </p:nvSpPr>
        <p:spPr bwMode="auto">
          <a:xfrm>
            <a:off x="1756486" y="396910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c</a:t>
            </a:r>
            <a:endParaRPr lang="zh-CN" altLang="en-US" sz="2400" i="1" dirty="0">
              <a:latin typeface="Georgia" panose="02040502050405020303" pitchFamily="18" charset="0"/>
              <a:ea typeface="宋体" panose="02010600030101010101" pitchFamily="2" charset="-122"/>
            </a:endParaRPr>
          </a:p>
        </p:txBody>
      </p:sp>
      <p:sp>
        <p:nvSpPr>
          <p:cNvPr id="12" name="下箭头 55">
            <a:extLst>
              <a:ext uri="{FF2B5EF4-FFF2-40B4-BE49-F238E27FC236}">
                <a16:creationId xmlns:a16="http://schemas.microsoft.com/office/drawing/2014/main" id="{28CE5AF1-93BD-4652-9C18-D89612B240C5}"/>
              </a:ext>
            </a:extLst>
          </p:cNvPr>
          <p:cNvSpPr/>
          <p:nvPr/>
        </p:nvSpPr>
        <p:spPr bwMode="auto">
          <a:xfrm rot="18795481">
            <a:off x="2314659" y="2593965"/>
            <a:ext cx="143266" cy="1778412"/>
          </a:xfrm>
          <a:prstGeom prst="downArrow">
            <a:avLst>
              <a:gd name="adj1" fmla="val 50000"/>
              <a:gd name="adj2" fmla="val 127660"/>
            </a:avLst>
          </a:prstGeom>
          <a:ln w="12700">
            <a:solidFill>
              <a:srgbClr val="C00000"/>
            </a:solidFill>
            <a:prstDash val="dash"/>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4" name="TextBox 57">
            <a:extLst>
              <a:ext uri="{FF2B5EF4-FFF2-40B4-BE49-F238E27FC236}">
                <a16:creationId xmlns:a16="http://schemas.microsoft.com/office/drawing/2014/main" id="{65687FFB-2610-41F8-BD96-93CF0521F40A}"/>
              </a:ext>
            </a:extLst>
          </p:cNvPr>
          <p:cNvSpPr txBox="1">
            <a:spLocks noChangeArrowheads="1"/>
          </p:cNvSpPr>
          <p:nvPr/>
        </p:nvSpPr>
        <p:spPr bwMode="auto">
          <a:xfrm>
            <a:off x="2711502" y="396910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r</a:t>
            </a:r>
            <a:endParaRPr lang="zh-CN" altLang="en-US" sz="2400" i="1" dirty="0">
              <a:latin typeface="Georgia" panose="02040502050405020303" pitchFamily="18" charset="0"/>
              <a:ea typeface="宋体" panose="02010600030101010101" pitchFamily="2" charset="-122"/>
            </a:endParaRPr>
          </a:p>
        </p:txBody>
      </p:sp>
      <p:sp>
        <p:nvSpPr>
          <p:cNvPr id="15" name="任意多边形 59">
            <a:extLst>
              <a:ext uri="{FF2B5EF4-FFF2-40B4-BE49-F238E27FC236}">
                <a16:creationId xmlns:a16="http://schemas.microsoft.com/office/drawing/2014/main" id="{9B10E4B4-BA88-4159-913E-307E817B294B}"/>
              </a:ext>
            </a:extLst>
          </p:cNvPr>
          <p:cNvSpPr/>
          <p:nvPr/>
        </p:nvSpPr>
        <p:spPr bwMode="auto">
          <a:xfrm>
            <a:off x="650765" y="2875678"/>
            <a:ext cx="857797" cy="1366838"/>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726718 w 726718"/>
              <a:gd name="connsiteY0" fmla="*/ 0 h 1357312"/>
              <a:gd name="connsiteX1" fmla="*/ 26630 w 726718"/>
              <a:gd name="connsiteY1" fmla="*/ 528637 h 1357312"/>
              <a:gd name="connsiteX2" fmla="*/ 164301 w 726718"/>
              <a:gd name="connsiteY2" fmla="*/ 1094449 h 1357312"/>
              <a:gd name="connsiteX3" fmla="*/ 626705 w 726718"/>
              <a:gd name="connsiteY3" fmla="*/ 1357312 h 1357312"/>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808007 w 823276"/>
              <a:gd name="connsiteY0" fmla="*/ 0 h 1366190"/>
              <a:gd name="connsiteX1" fmla="*/ 21002 w 823276"/>
              <a:gd name="connsiteY1" fmla="*/ 325871 h 1366190"/>
              <a:gd name="connsiteX2" fmla="*/ 210118 w 823276"/>
              <a:gd name="connsiteY2" fmla="*/ 1085571 h 1366190"/>
              <a:gd name="connsiteX3" fmla="*/ 823276 w 823276"/>
              <a:gd name="connsiteY3" fmla="*/ 1366190 h 1366190"/>
              <a:gd name="connsiteX0" fmla="*/ 842591 w 857860"/>
              <a:gd name="connsiteY0" fmla="*/ 0 h 1366190"/>
              <a:gd name="connsiteX1" fmla="*/ 55586 w 857860"/>
              <a:gd name="connsiteY1" fmla="*/ 325871 h 1366190"/>
              <a:gd name="connsiteX2" fmla="*/ 80729 w 857860"/>
              <a:gd name="connsiteY2" fmla="*/ 1079268 h 1366190"/>
              <a:gd name="connsiteX3" fmla="*/ 857860 w 857860"/>
              <a:gd name="connsiteY3" fmla="*/ 1366190 h 1366190"/>
            </a:gdLst>
            <a:ahLst/>
            <a:cxnLst>
              <a:cxn ang="0">
                <a:pos x="connsiteX0" y="connsiteY0"/>
              </a:cxn>
              <a:cxn ang="0">
                <a:pos x="connsiteX1" y="connsiteY1"/>
              </a:cxn>
              <a:cxn ang="0">
                <a:pos x="connsiteX2" y="connsiteY2"/>
              </a:cxn>
              <a:cxn ang="0">
                <a:pos x="connsiteX3" y="connsiteY3"/>
              </a:cxn>
            </a:cxnLst>
            <a:rect l="l" t="t" r="r" b="b"/>
            <a:pathLst>
              <a:path w="857860" h="1366190">
                <a:moveTo>
                  <a:pt x="842591" y="0"/>
                </a:moveTo>
                <a:cubicBezTo>
                  <a:pt x="554087" y="62432"/>
                  <a:pt x="178669" y="99652"/>
                  <a:pt x="55586" y="325871"/>
                </a:cubicBezTo>
                <a:cubicBezTo>
                  <a:pt x="-24848" y="490524"/>
                  <a:pt x="-19283" y="941156"/>
                  <a:pt x="80729" y="1079268"/>
                </a:cubicBezTo>
                <a:cubicBezTo>
                  <a:pt x="180742" y="1217381"/>
                  <a:pt x="616737" y="1349012"/>
                  <a:pt x="857860" y="1366190"/>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sp>
        <p:nvSpPr>
          <p:cNvPr id="16" name="任意多边形 60">
            <a:extLst>
              <a:ext uri="{FF2B5EF4-FFF2-40B4-BE49-F238E27FC236}">
                <a16:creationId xmlns:a16="http://schemas.microsoft.com/office/drawing/2014/main" id="{D4ACE332-8094-4B19-9FE4-D380D652EBBD}"/>
              </a:ext>
            </a:extLst>
          </p:cNvPr>
          <p:cNvSpPr/>
          <p:nvPr/>
        </p:nvSpPr>
        <p:spPr bwMode="auto">
          <a:xfrm>
            <a:off x="3323076" y="2789953"/>
            <a:ext cx="608012" cy="1400175"/>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28575 w 543228"/>
              <a:gd name="connsiteY0" fmla="*/ 0 h 1400175"/>
              <a:gd name="connsiteX1" fmla="*/ 543062 w 543228"/>
              <a:gd name="connsiteY1" fmla="*/ 351916 h 1400175"/>
              <a:gd name="connsiteX2" fmla="*/ 0 w 543228"/>
              <a:gd name="connsiteY2"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608879"/>
              <a:gd name="connsiteY0" fmla="*/ 0 h 1400175"/>
              <a:gd name="connsiteX1" fmla="*/ 543062 w 608879"/>
              <a:gd name="connsiteY1" fmla="*/ 351916 h 1400175"/>
              <a:gd name="connsiteX2" fmla="*/ 502280 w 608879"/>
              <a:gd name="connsiteY2" fmla="*/ 1011500 h 1400175"/>
              <a:gd name="connsiteX3" fmla="*/ 0 w 608879"/>
              <a:gd name="connsiteY3" fmla="*/ 1400175 h 1400175"/>
            </a:gdLst>
            <a:ahLst/>
            <a:cxnLst>
              <a:cxn ang="0">
                <a:pos x="connsiteX0" y="connsiteY0"/>
              </a:cxn>
              <a:cxn ang="0">
                <a:pos x="connsiteX1" y="connsiteY1"/>
              </a:cxn>
              <a:cxn ang="0">
                <a:pos x="connsiteX2" y="connsiteY2"/>
              </a:cxn>
              <a:cxn ang="0">
                <a:pos x="connsiteX3" y="connsiteY3"/>
              </a:cxn>
            </a:cxnLst>
            <a:rect l="l" t="t" r="r" b="b"/>
            <a:pathLst>
              <a:path w="608879" h="1400175">
                <a:moveTo>
                  <a:pt x="28575" y="0"/>
                </a:moveTo>
                <a:cubicBezTo>
                  <a:pt x="328149" y="68155"/>
                  <a:pt x="405780" y="109677"/>
                  <a:pt x="543062" y="351916"/>
                </a:cubicBezTo>
                <a:cubicBezTo>
                  <a:pt x="667881" y="656623"/>
                  <a:pt x="592790" y="836790"/>
                  <a:pt x="502280" y="1011500"/>
                </a:cubicBezTo>
                <a:cubicBezTo>
                  <a:pt x="411770" y="1186210"/>
                  <a:pt x="271624" y="1267334"/>
                  <a:pt x="0" y="1400175"/>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cxnSp>
        <p:nvCxnSpPr>
          <p:cNvPr id="17" name="直接箭头连接符 68">
            <a:extLst>
              <a:ext uri="{FF2B5EF4-FFF2-40B4-BE49-F238E27FC236}">
                <a16:creationId xmlns:a16="http://schemas.microsoft.com/office/drawing/2014/main" id="{9D924A9B-CDA7-4424-A301-076897A2E833}"/>
              </a:ext>
            </a:extLst>
          </p:cNvPr>
          <p:cNvCxnSpPr>
            <a:cxnSpLocks/>
            <a:stCxn id="64" idx="2"/>
            <a:endCxn id="19" idx="0"/>
          </p:cNvCxnSpPr>
          <p:nvPr/>
        </p:nvCxnSpPr>
        <p:spPr bwMode="auto">
          <a:xfrm flipH="1">
            <a:off x="1606195" y="5083993"/>
            <a:ext cx="1044" cy="568223"/>
          </a:xfrm>
          <a:prstGeom prst="straightConnector1">
            <a:avLst/>
          </a:prstGeom>
          <a:ln>
            <a:solidFill>
              <a:schemeClr val="tx1"/>
            </a:solidFill>
            <a:prstDash val="dash"/>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8" name="TextBox 69">
                <a:extLst>
                  <a:ext uri="{FF2B5EF4-FFF2-40B4-BE49-F238E27FC236}">
                    <a16:creationId xmlns:a16="http://schemas.microsoft.com/office/drawing/2014/main" id="{2F97A77D-F905-4AD2-81A8-0BF8D9BC7C5D}"/>
                  </a:ext>
                </a:extLst>
              </p:cNvPr>
              <p:cNvSpPr txBox="1">
                <a:spLocks noChangeArrowheads="1"/>
              </p:cNvSpPr>
              <p:nvPr/>
            </p:nvSpPr>
            <p:spPr bwMode="auto">
              <a:xfrm>
                <a:off x="1192198" y="5388044"/>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𝑠</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18" name="TextBox 69">
                <a:extLst>
                  <a:ext uri="{FF2B5EF4-FFF2-40B4-BE49-F238E27FC236}">
                    <a16:creationId xmlns:a16="http://schemas.microsoft.com/office/drawing/2014/main" id="{2F97A77D-F905-4AD2-81A8-0BF8D9BC7C5D}"/>
                  </a:ext>
                </a:extLst>
              </p:cNvPr>
              <p:cNvSpPr txBox="1">
                <a:spLocks noRot="1" noChangeAspect="1" noMove="1" noResize="1" noEditPoints="1" noAdjustHandles="1" noChangeArrowheads="1" noChangeShapeType="1" noTextEdit="1"/>
              </p:cNvSpPr>
              <p:nvPr/>
            </p:nvSpPr>
            <p:spPr bwMode="auto">
              <a:xfrm>
                <a:off x="1192198" y="5388044"/>
                <a:ext cx="442862" cy="461656"/>
              </a:xfrm>
              <a:prstGeom prst="rect">
                <a:avLst/>
              </a:prstGeom>
              <a:blipFill>
                <a:blip r:embed="rId4"/>
                <a:stretch>
                  <a:fillRect l="-2778" r="-1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9" name="椭圆 70">
            <a:extLst>
              <a:ext uri="{FF2B5EF4-FFF2-40B4-BE49-F238E27FC236}">
                <a16:creationId xmlns:a16="http://schemas.microsoft.com/office/drawing/2014/main" id="{4069D743-FE7E-4152-90ED-BEF136447EF6}"/>
              </a:ext>
            </a:extLst>
          </p:cNvPr>
          <p:cNvSpPr/>
          <p:nvPr/>
        </p:nvSpPr>
        <p:spPr bwMode="auto">
          <a:xfrm>
            <a:off x="1541901" y="5652216"/>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20" name="右箭头 71">
            <a:extLst>
              <a:ext uri="{FF2B5EF4-FFF2-40B4-BE49-F238E27FC236}">
                <a16:creationId xmlns:a16="http://schemas.microsoft.com/office/drawing/2014/main" id="{29737A1A-6640-4EC6-8C55-65F92C9C2A4C}"/>
              </a:ext>
            </a:extLst>
          </p:cNvPr>
          <p:cNvSpPr/>
          <p:nvPr/>
        </p:nvSpPr>
        <p:spPr bwMode="auto">
          <a:xfrm>
            <a:off x="1708589" y="5661674"/>
            <a:ext cx="1337072" cy="116195"/>
          </a:xfrm>
          <a:prstGeom prst="right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zh-CN" altLang="en-US">
              <a:solidFill>
                <a:srgbClr val="000000"/>
              </a:solidFill>
              <a:ea typeface="宋体" charset="-122"/>
            </a:endParaRPr>
          </a:p>
        </p:txBody>
      </p:sp>
      <p:sp>
        <p:nvSpPr>
          <p:cNvPr id="21" name="椭圆 72">
            <a:extLst>
              <a:ext uri="{FF2B5EF4-FFF2-40B4-BE49-F238E27FC236}">
                <a16:creationId xmlns:a16="http://schemas.microsoft.com/office/drawing/2014/main" id="{497CE39A-0DA3-4C8D-B1BD-20191CFE682A}"/>
              </a:ext>
            </a:extLst>
          </p:cNvPr>
          <p:cNvSpPr/>
          <p:nvPr/>
        </p:nvSpPr>
        <p:spPr bwMode="auto">
          <a:xfrm>
            <a:off x="3080188" y="5634643"/>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22" name="TextBox 73">
                <a:extLst>
                  <a:ext uri="{FF2B5EF4-FFF2-40B4-BE49-F238E27FC236}">
                    <a16:creationId xmlns:a16="http://schemas.microsoft.com/office/drawing/2014/main" id="{660E121B-0E65-428B-8306-2754DB74FD57}"/>
                  </a:ext>
                </a:extLst>
              </p:cNvPr>
              <p:cNvSpPr txBox="1">
                <a:spLocks noChangeArrowheads="1"/>
              </p:cNvSpPr>
              <p:nvPr/>
            </p:nvSpPr>
            <p:spPr bwMode="auto">
              <a:xfrm>
                <a:off x="3250424" y="5391696"/>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𝑥</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22" name="TextBox 73">
                <a:extLst>
                  <a:ext uri="{FF2B5EF4-FFF2-40B4-BE49-F238E27FC236}">
                    <a16:creationId xmlns:a16="http://schemas.microsoft.com/office/drawing/2014/main" id="{660E121B-0E65-428B-8306-2754DB74FD57}"/>
                  </a:ext>
                </a:extLst>
              </p:cNvPr>
              <p:cNvSpPr txBox="1">
                <a:spLocks noRot="1" noChangeAspect="1" noMove="1" noResize="1" noEditPoints="1" noAdjustHandles="1" noChangeArrowheads="1" noChangeShapeType="1" noTextEdit="1"/>
              </p:cNvSpPr>
              <p:nvPr/>
            </p:nvSpPr>
            <p:spPr bwMode="auto">
              <a:xfrm>
                <a:off x="3250424" y="5391696"/>
                <a:ext cx="442862" cy="461656"/>
              </a:xfrm>
              <a:prstGeom prst="rect">
                <a:avLst/>
              </a:prstGeom>
              <a:blipFill>
                <a:blip r:embed="rId5"/>
                <a:stretch>
                  <a:fillRect l="-4110" r="-41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23" name="直接箭头连接符 75">
            <a:extLst>
              <a:ext uri="{FF2B5EF4-FFF2-40B4-BE49-F238E27FC236}">
                <a16:creationId xmlns:a16="http://schemas.microsoft.com/office/drawing/2014/main" id="{086A87F2-22E2-4A9B-A663-E4214C826F8C}"/>
              </a:ext>
            </a:extLst>
          </p:cNvPr>
          <p:cNvCxnSpPr>
            <a:cxnSpLocks/>
            <a:stCxn id="21" idx="1"/>
            <a:endCxn id="4" idx="5"/>
          </p:cNvCxnSpPr>
          <p:nvPr/>
        </p:nvCxnSpPr>
        <p:spPr bwMode="auto">
          <a:xfrm flipH="1" flipV="1">
            <a:off x="2674547" y="4924214"/>
            <a:ext cx="424472" cy="732282"/>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24" name="任意多边形 77">
            <a:extLst>
              <a:ext uri="{FF2B5EF4-FFF2-40B4-BE49-F238E27FC236}">
                <a16:creationId xmlns:a16="http://schemas.microsoft.com/office/drawing/2014/main" id="{053273F7-DF05-454D-BAEB-5DAE770DEF12}"/>
              </a:ext>
            </a:extLst>
          </p:cNvPr>
          <p:cNvSpPr/>
          <p:nvPr/>
        </p:nvSpPr>
        <p:spPr bwMode="auto">
          <a:xfrm>
            <a:off x="1398549" y="5761841"/>
            <a:ext cx="1926861" cy="88165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741305 w 3394727"/>
              <a:gd name="connsiteY0" fmla="*/ 0 h 1768255"/>
              <a:gd name="connsiteX1" fmla="*/ 3626 w 3394727"/>
              <a:gd name="connsiteY1" fmla="*/ 714791 h 1768255"/>
              <a:gd name="connsiteX2" fmla="*/ 955617 w 3394727"/>
              <a:gd name="connsiteY2" fmla="*/ 1757362 h 1768255"/>
              <a:gd name="connsiteX3" fmla="*/ 3327342 w 3394727"/>
              <a:gd name="connsiteY3" fmla="*/ 1185862 h 1768255"/>
              <a:gd name="connsiteX4" fmla="*/ 2512955 w 3394727"/>
              <a:gd name="connsiteY4" fmla="*/ 28575 h 1768255"/>
              <a:gd name="connsiteX0" fmla="*/ 741305 w 3394727"/>
              <a:gd name="connsiteY0" fmla="*/ 0 h 1838171"/>
              <a:gd name="connsiteX1" fmla="*/ 3626 w 3394727"/>
              <a:gd name="connsiteY1" fmla="*/ 714791 h 1838171"/>
              <a:gd name="connsiteX2" fmla="*/ 955617 w 3394727"/>
              <a:gd name="connsiteY2" fmla="*/ 1757362 h 1838171"/>
              <a:gd name="connsiteX3" fmla="*/ 2419700 w 3394727"/>
              <a:gd name="connsiteY3" fmla="*/ 1703819 h 1838171"/>
              <a:gd name="connsiteX4" fmla="*/ 3327342 w 3394727"/>
              <a:gd name="connsiteY4" fmla="*/ 1185862 h 1838171"/>
              <a:gd name="connsiteX5" fmla="*/ 2512955 w 3394727"/>
              <a:gd name="connsiteY5" fmla="*/ 28575 h 1838171"/>
              <a:gd name="connsiteX0" fmla="*/ 741305 w 3327644"/>
              <a:gd name="connsiteY0" fmla="*/ 0 h 1838171"/>
              <a:gd name="connsiteX1" fmla="*/ 3626 w 3327644"/>
              <a:gd name="connsiteY1" fmla="*/ 714791 h 1838171"/>
              <a:gd name="connsiteX2" fmla="*/ 955617 w 3327644"/>
              <a:gd name="connsiteY2" fmla="*/ 1757362 h 1838171"/>
              <a:gd name="connsiteX3" fmla="*/ 2419700 w 3327644"/>
              <a:gd name="connsiteY3" fmla="*/ 1703819 h 1838171"/>
              <a:gd name="connsiteX4" fmla="*/ 3327342 w 3327644"/>
              <a:gd name="connsiteY4" fmla="*/ 1185862 h 1838171"/>
              <a:gd name="connsiteX5" fmla="*/ 2512955 w 3327644"/>
              <a:gd name="connsiteY5" fmla="*/ 28575 h 1838171"/>
              <a:gd name="connsiteX0" fmla="*/ 741305 w 3247852"/>
              <a:gd name="connsiteY0" fmla="*/ 0 h 1838171"/>
              <a:gd name="connsiteX1" fmla="*/ 3626 w 3247852"/>
              <a:gd name="connsiteY1" fmla="*/ 714791 h 1838171"/>
              <a:gd name="connsiteX2" fmla="*/ 955617 w 3247852"/>
              <a:gd name="connsiteY2" fmla="*/ 1757362 h 1838171"/>
              <a:gd name="connsiteX3" fmla="*/ 2419700 w 3247852"/>
              <a:gd name="connsiteY3" fmla="*/ 1703819 h 1838171"/>
              <a:gd name="connsiteX4" fmla="*/ 3247442 w 3247852"/>
              <a:gd name="connsiteY4" fmla="*/ 813000 h 1838171"/>
              <a:gd name="connsiteX5" fmla="*/ 2512955 w 3247852"/>
              <a:gd name="connsiteY5" fmla="*/ 28575 h 1838171"/>
              <a:gd name="connsiteX0" fmla="*/ 741305 w 3247852"/>
              <a:gd name="connsiteY0" fmla="*/ 86835 h 1925006"/>
              <a:gd name="connsiteX1" fmla="*/ 3626 w 3247852"/>
              <a:gd name="connsiteY1" fmla="*/ 801626 h 1925006"/>
              <a:gd name="connsiteX2" fmla="*/ 955617 w 3247852"/>
              <a:gd name="connsiteY2" fmla="*/ 1844197 h 1925006"/>
              <a:gd name="connsiteX3" fmla="*/ 2419700 w 3247852"/>
              <a:gd name="connsiteY3" fmla="*/ 1790654 h 1925006"/>
              <a:gd name="connsiteX4" fmla="*/ 3247442 w 3247852"/>
              <a:gd name="connsiteY4" fmla="*/ 899835 h 1925006"/>
              <a:gd name="connsiteX5" fmla="*/ 2512955 w 3247852"/>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39350"/>
              <a:gd name="connsiteX1" fmla="*/ 3626 w 3247681"/>
              <a:gd name="connsiteY1" fmla="*/ 801626 h 1939350"/>
              <a:gd name="connsiteX2" fmla="*/ 955617 w 3247681"/>
              <a:gd name="connsiteY2" fmla="*/ 1844197 h 1939350"/>
              <a:gd name="connsiteX3" fmla="*/ 2419700 w 3247681"/>
              <a:gd name="connsiteY3" fmla="*/ 1790654 h 1939350"/>
              <a:gd name="connsiteX4" fmla="*/ 3247442 w 3247681"/>
              <a:gd name="connsiteY4" fmla="*/ 899835 h 1939350"/>
              <a:gd name="connsiteX5" fmla="*/ 2512955 w 3247681"/>
              <a:gd name="connsiteY5" fmla="*/ 0 h 1939350"/>
              <a:gd name="connsiteX0" fmla="*/ 707538 w 3249425"/>
              <a:gd name="connsiteY0" fmla="*/ 24691 h 1939350"/>
              <a:gd name="connsiteX1" fmla="*/ 5370 w 3249425"/>
              <a:gd name="connsiteY1" fmla="*/ 801626 h 1939350"/>
              <a:gd name="connsiteX2" fmla="*/ 957361 w 3249425"/>
              <a:gd name="connsiteY2" fmla="*/ 1844197 h 1939350"/>
              <a:gd name="connsiteX3" fmla="*/ 2421444 w 3249425"/>
              <a:gd name="connsiteY3" fmla="*/ 1790654 h 1939350"/>
              <a:gd name="connsiteX4" fmla="*/ 3249186 w 3249425"/>
              <a:gd name="connsiteY4" fmla="*/ 899835 h 1939350"/>
              <a:gd name="connsiteX5" fmla="*/ 2514699 w 3249425"/>
              <a:gd name="connsiteY5" fmla="*/ 0 h 1939350"/>
              <a:gd name="connsiteX0" fmla="*/ 705043 w 3246930"/>
              <a:gd name="connsiteY0" fmla="*/ 24691 h 1939350"/>
              <a:gd name="connsiteX1" fmla="*/ 2875 w 3246930"/>
              <a:gd name="connsiteY1" fmla="*/ 801626 h 1939350"/>
              <a:gd name="connsiteX2" fmla="*/ 954866 w 3246930"/>
              <a:gd name="connsiteY2" fmla="*/ 1844197 h 1939350"/>
              <a:gd name="connsiteX3" fmla="*/ 2418949 w 3246930"/>
              <a:gd name="connsiteY3" fmla="*/ 1790654 h 1939350"/>
              <a:gd name="connsiteX4" fmla="*/ 3246691 w 3246930"/>
              <a:gd name="connsiteY4" fmla="*/ 899835 h 1939350"/>
              <a:gd name="connsiteX5" fmla="*/ 2512204 w 3246930"/>
              <a:gd name="connsiteY5" fmla="*/ 0 h 1939350"/>
              <a:gd name="connsiteX0" fmla="*/ 608164 w 3150051"/>
              <a:gd name="connsiteY0" fmla="*/ 24691 h 1939986"/>
              <a:gd name="connsiteX1" fmla="*/ 3651 w 3150051"/>
              <a:gd name="connsiteY1" fmla="*/ 792749 h 1939986"/>
              <a:gd name="connsiteX2" fmla="*/ 857987 w 3150051"/>
              <a:gd name="connsiteY2" fmla="*/ 1844197 h 1939986"/>
              <a:gd name="connsiteX3" fmla="*/ 2322070 w 3150051"/>
              <a:gd name="connsiteY3" fmla="*/ 1790654 h 1939986"/>
              <a:gd name="connsiteX4" fmla="*/ 3149812 w 3150051"/>
              <a:gd name="connsiteY4" fmla="*/ 899835 h 1939986"/>
              <a:gd name="connsiteX5" fmla="*/ 2415325 w 3150051"/>
              <a:gd name="connsiteY5" fmla="*/ 0 h 1939986"/>
              <a:gd name="connsiteX0" fmla="*/ 605062 w 3146949"/>
              <a:gd name="connsiteY0" fmla="*/ 24691 h 1939986"/>
              <a:gd name="connsiteX1" fmla="*/ 549 w 3146949"/>
              <a:gd name="connsiteY1" fmla="*/ 792749 h 1939986"/>
              <a:gd name="connsiteX2" fmla="*/ 854885 w 3146949"/>
              <a:gd name="connsiteY2" fmla="*/ 1844197 h 1939986"/>
              <a:gd name="connsiteX3" fmla="*/ 2318968 w 3146949"/>
              <a:gd name="connsiteY3" fmla="*/ 1790654 h 1939986"/>
              <a:gd name="connsiteX4" fmla="*/ 3146710 w 3146949"/>
              <a:gd name="connsiteY4" fmla="*/ 899835 h 1939986"/>
              <a:gd name="connsiteX5" fmla="*/ 2412223 w 3146949"/>
              <a:gd name="connsiteY5" fmla="*/ 0 h 1939986"/>
              <a:gd name="connsiteX0" fmla="*/ 604610 w 3146497"/>
              <a:gd name="connsiteY0" fmla="*/ 24691 h 1891924"/>
              <a:gd name="connsiteX1" fmla="*/ 97 w 3146497"/>
              <a:gd name="connsiteY1" fmla="*/ 792749 h 1891924"/>
              <a:gd name="connsiteX2" fmla="*/ 641369 w 3146497"/>
              <a:gd name="connsiteY2" fmla="*/ 1755420 h 1891924"/>
              <a:gd name="connsiteX3" fmla="*/ 2318516 w 3146497"/>
              <a:gd name="connsiteY3" fmla="*/ 1790654 h 1891924"/>
              <a:gd name="connsiteX4" fmla="*/ 3146258 w 3146497"/>
              <a:gd name="connsiteY4" fmla="*/ 899835 h 1891924"/>
              <a:gd name="connsiteX5" fmla="*/ 2411771 w 3146497"/>
              <a:gd name="connsiteY5" fmla="*/ 0 h 1891924"/>
              <a:gd name="connsiteX0" fmla="*/ 604610 w 3146497"/>
              <a:gd name="connsiteY0" fmla="*/ 24691 h 1755447"/>
              <a:gd name="connsiteX1" fmla="*/ 97 w 3146497"/>
              <a:gd name="connsiteY1" fmla="*/ 792749 h 1755447"/>
              <a:gd name="connsiteX2" fmla="*/ 641369 w 3146497"/>
              <a:gd name="connsiteY2" fmla="*/ 1755420 h 1755447"/>
              <a:gd name="connsiteX3" fmla="*/ 2214461 w 3146497"/>
              <a:gd name="connsiteY3" fmla="*/ 762946 h 1755447"/>
              <a:gd name="connsiteX4" fmla="*/ 3146258 w 3146497"/>
              <a:gd name="connsiteY4" fmla="*/ 899835 h 1755447"/>
              <a:gd name="connsiteX5" fmla="*/ 2411771 w 3146497"/>
              <a:gd name="connsiteY5" fmla="*/ 0 h 1755447"/>
              <a:gd name="connsiteX0" fmla="*/ 604610 w 2638104"/>
              <a:gd name="connsiteY0" fmla="*/ 24691 h 1755447"/>
              <a:gd name="connsiteX1" fmla="*/ 97 w 2638104"/>
              <a:gd name="connsiteY1" fmla="*/ 792749 h 1755447"/>
              <a:gd name="connsiteX2" fmla="*/ 641369 w 2638104"/>
              <a:gd name="connsiteY2" fmla="*/ 1755420 h 1755447"/>
              <a:gd name="connsiteX3" fmla="*/ 2214461 w 2638104"/>
              <a:gd name="connsiteY3" fmla="*/ 762946 h 1755447"/>
              <a:gd name="connsiteX4" fmla="*/ 2572380 w 2638104"/>
              <a:gd name="connsiteY4" fmla="*/ 354457 h 1755447"/>
              <a:gd name="connsiteX5" fmla="*/ 2411771 w 2638104"/>
              <a:gd name="connsiteY5" fmla="*/ 0 h 1755447"/>
              <a:gd name="connsiteX0" fmla="*/ 604610 w 2639560"/>
              <a:gd name="connsiteY0" fmla="*/ 24691 h 1755447"/>
              <a:gd name="connsiteX1" fmla="*/ 97 w 2639560"/>
              <a:gd name="connsiteY1" fmla="*/ 792749 h 1755447"/>
              <a:gd name="connsiteX2" fmla="*/ 641369 w 2639560"/>
              <a:gd name="connsiteY2" fmla="*/ 1755420 h 1755447"/>
              <a:gd name="connsiteX3" fmla="*/ 2214461 w 2639560"/>
              <a:gd name="connsiteY3" fmla="*/ 762946 h 1755447"/>
              <a:gd name="connsiteX4" fmla="*/ 2575534 w 2639560"/>
              <a:gd name="connsiteY4" fmla="*/ 363915 h 1755447"/>
              <a:gd name="connsiteX5" fmla="*/ 2411771 w 2639560"/>
              <a:gd name="connsiteY5" fmla="*/ 0 h 1755447"/>
              <a:gd name="connsiteX0" fmla="*/ 604610 w 2411771"/>
              <a:gd name="connsiteY0" fmla="*/ 24691 h 1755447"/>
              <a:gd name="connsiteX1" fmla="*/ 97 w 2411771"/>
              <a:gd name="connsiteY1" fmla="*/ 792749 h 1755447"/>
              <a:gd name="connsiteX2" fmla="*/ 641369 w 2411771"/>
              <a:gd name="connsiteY2" fmla="*/ 1755420 h 1755447"/>
              <a:gd name="connsiteX3" fmla="*/ 2214461 w 2411771"/>
              <a:gd name="connsiteY3" fmla="*/ 762946 h 1755447"/>
              <a:gd name="connsiteX4" fmla="*/ 2411771 w 2411771"/>
              <a:gd name="connsiteY4" fmla="*/ 0 h 1755447"/>
              <a:gd name="connsiteX0" fmla="*/ 604540 w 2411701"/>
              <a:gd name="connsiteY0" fmla="*/ 24691 h 835652"/>
              <a:gd name="connsiteX1" fmla="*/ 27 w 2411701"/>
              <a:gd name="connsiteY1" fmla="*/ 792749 h 835652"/>
              <a:gd name="connsiteX2" fmla="*/ 587694 w 2411701"/>
              <a:gd name="connsiteY2" fmla="*/ 740323 h 835652"/>
              <a:gd name="connsiteX3" fmla="*/ 2214391 w 2411701"/>
              <a:gd name="connsiteY3" fmla="*/ 762946 h 835652"/>
              <a:gd name="connsiteX4" fmla="*/ 2411701 w 2411701"/>
              <a:gd name="connsiteY4" fmla="*/ 0 h 835652"/>
              <a:gd name="connsiteX0" fmla="*/ 132615 w 1939776"/>
              <a:gd name="connsiteY0" fmla="*/ 24691 h 822618"/>
              <a:gd name="connsiteX1" fmla="*/ 115769 w 1939776"/>
              <a:gd name="connsiteY1" fmla="*/ 740323 h 822618"/>
              <a:gd name="connsiteX2" fmla="*/ 1742466 w 1939776"/>
              <a:gd name="connsiteY2" fmla="*/ 762946 h 822618"/>
              <a:gd name="connsiteX3" fmla="*/ 1939776 w 1939776"/>
              <a:gd name="connsiteY3" fmla="*/ 0 h 822618"/>
              <a:gd name="connsiteX0" fmla="*/ 169 w 1807330"/>
              <a:gd name="connsiteY0" fmla="*/ 24691 h 831930"/>
              <a:gd name="connsiteX1" fmla="*/ 314406 w 1807330"/>
              <a:gd name="connsiteY1" fmla="*/ 778153 h 831930"/>
              <a:gd name="connsiteX2" fmla="*/ 1610020 w 1807330"/>
              <a:gd name="connsiteY2" fmla="*/ 762946 h 831930"/>
              <a:gd name="connsiteX3" fmla="*/ 1807330 w 1807330"/>
              <a:gd name="connsiteY3" fmla="*/ 0 h 831930"/>
              <a:gd name="connsiteX0" fmla="*/ 417 w 1807578"/>
              <a:gd name="connsiteY0" fmla="*/ 24691 h 851607"/>
              <a:gd name="connsiteX1" fmla="*/ 314654 w 1807578"/>
              <a:gd name="connsiteY1" fmla="*/ 778153 h 851607"/>
              <a:gd name="connsiteX2" fmla="*/ 1610268 w 1807578"/>
              <a:gd name="connsiteY2" fmla="*/ 762946 h 851607"/>
              <a:gd name="connsiteX3" fmla="*/ 1807578 w 1807578"/>
              <a:gd name="connsiteY3" fmla="*/ 0 h 851607"/>
              <a:gd name="connsiteX0" fmla="*/ 166 w 1807327"/>
              <a:gd name="connsiteY0" fmla="*/ 24691 h 824369"/>
              <a:gd name="connsiteX1" fmla="*/ 314403 w 1807327"/>
              <a:gd name="connsiteY1" fmla="*/ 778153 h 824369"/>
              <a:gd name="connsiteX2" fmla="*/ 1603711 w 1807327"/>
              <a:gd name="connsiteY2" fmla="*/ 649457 h 824369"/>
              <a:gd name="connsiteX3" fmla="*/ 1807327 w 1807327"/>
              <a:gd name="connsiteY3" fmla="*/ 0 h 824369"/>
              <a:gd name="connsiteX0" fmla="*/ 166 w 1809917"/>
              <a:gd name="connsiteY0" fmla="*/ 24691 h 824369"/>
              <a:gd name="connsiteX1" fmla="*/ 314403 w 1809917"/>
              <a:gd name="connsiteY1" fmla="*/ 778153 h 824369"/>
              <a:gd name="connsiteX2" fmla="*/ 1603711 w 1809917"/>
              <a:gd name="connsiteY2" fmla="*/ 649457 h 824369"/>
              <a:gd name="connsiteX3" fmla="*/ 1807327 w 1809917"/>
              <a:gd name="connsiteY3" fmla="*/ 0 h 824369"/>
              <a:gd name="connsiteX0" fmla="*/ 166 w 1809917"/>
              <a:gd name="connsiteY0" fmla="*/ 24691 h 831116"/>
              <a:gd name="connsiteX1" fmla="*/ 314403 w 1809917"/>
              <a:gd name="connsiteY1" fmla="*/ 778153 h 831116"/>
              <a:gd name="connsiteX2" fmla="*/ 1603711 w 1809917"/>
              <a:gd name="connsiteY2" fmla="*/ 649457 h 831116"/>
              <a:gd name="connsiteX3" fmla="*/ 1807327 w 1809917"/>
              <a:gd name="connsiteY3" fmla="*/ 0 h 831116"/>
              <a:gd name="connsiteX0" fmla="*/ 132 w 1807293"/>
              <a:gd name="connsiteY0" fmla="*/ 24691 h 847089"/>
              <a:gd name="connsiteX1" fmla="*/ 314369 w 1807293"/>
              <a:gd name="connsiteY1" fmla="*/ 778153 h 847089"/>
              <a:gd name="connsiteX2" fmla="*/ 1512235 w 1807293"/>
              <a:gd name="connsiteY2" fmla="*/ 690440 h 847089"/>
              <a:gd name="connsiteX3" fmla="*/ 1807293 w 1807293"/>
              <a:gd name="connsiteY3" fmla="*/ 0 h 847089"/>
              <a:gd name="connsiteX0" fmla="*/ 28727 w 1835888"/>
              <a:gd name="connsiteY0" fmla="*/ 24691 h 841176"/>
              <a:gd name="connsiteX1" fmla="*/ 163233 w 1835888"/>
              <a:gd name="connsiteY1" fmla="*/ 768695 h 841176"/>
              <a:gd name="connsiteX2" fmla="*/ 1540830 w 1835888"/>
              <a:gd name="connsiteY2" fmla="*/ 690440 h 841176"/>
              <a:gd name="connsiteX3" fmla="*/ 1835888 w 1835888"/>
              <a:gd name="connsiteY3" fmla="*/ 0 h 841176"/>
              <a:gd name="connsiteX0" fmla="*/ 70399 w 1877560"/>
              <a:gd name="connsiteY0" fmla="*/ 24691 h 841176"/>
              <a:gd name="connsiteX1" fmla="*/ 204905 w 1877560"/>
              <a:gd name="connsiteY1" fmla="*/ 768695 h 841176"/>
              <a:gd name="connsiteX2" fmla="*/ 1582502 w 1877560"/>
              <a:gd name="connsiteY2" fmla="*/ 690440 h 841176"/>
              <a:gd name="connsiteX3" fmla="*/ 1877560 w 1877560"/>
              <a:gd name="connsiteY3" fmla="*/ 0 h 841176"/>
              <a:gd name="connsiteX0" fmla="*/ 70399 w 1912006"/>
              <a:gd name="connsiteY0" fmla="*/ 24691 h 841176"/>
              <a:gd name="connsiteX1" fmla="*/ 204905 w 1912006"/>
              <a:gd name="connsiteY1" fmla="*/ 768695 h 841176"/>
              <a:gd name="connsiteX2" fmla="*/ 1582502 w 1912006"/>
              <a:gd name="connsiteY2" fmla="*/ 690440 h 841176"/>
              <a:gd name="connsiteX3" fmla="*/ 1877560 w 1912006"/>
              <a:gd name="connsiteY3" fmla="*/ 0 h 841176"/>
              <a:gd name="connsiteX0" fmla="*/ 70399 w 1912006"/>
              <a:gd name="connsiteY0" fmla="*/ 37300 h 853785"/>
              <a:gd name="connsiteX1" fmla="*/ 204905 w 1912006"/>
              <a:gd name="connsiteY1" fmla="*/ 781304 h 853785"/>
              <a:gd name="connsiteX2" fmla="*/ 1582502 w 1912006"/>
              <a:gd name="connsiteY2" fmla="*/ 703049 h 853785"/>
              <a:gd name="connsiteX3" fmla="*/ 1877560 w 1912006"/>
              <a:gd name="connsiteY3" fmla="*/ 0 h 853785"/>
              <a:gd name="connsiteX0" fmla="*/ 73263 w 1926905"/>
              <a:gd name="connsiteY0" fmla="*/ 37300 h 881482"/>
              <a:gd name="connsiteX1" fmla="*/ 207769 w 1926905"/>
              <a:gd name="connsiteY1" fmla="*/ 781304 h 881482"/>
              <a:gd name="connsiteX2" fmla="*/ 1642124 w 1926905"/>
              <a:gd name="connsiteY2" fmla="*/ 756640 h 881482"/>
              <a:gd name="connsiteX3" fmla="*/ 1880424 w 1926905"/>
              <a:gd name="connsiteY3" fmla="*/ 0 h 881482"/>
            </a:gdLst>
            <a:ahLst/>
            <a:cxnLst>
              <a:cxn ang="0">
                <a:pos x="connsiteX0" y="connsiteY0"/>
              </a:cxn>
              <a:cxn ang="0">
                <a:pos x="connsiteX1" y="connsiteY1"/>
              </a:cxn>
              <a:cxn ang="0">
                <a:pos x="connsiteX2" y="connsiteY2"/>
              </a:cxn>
              <a:cxn ang="0">
                <a:pos x="connsiteX3" y="connsiteY3"/>
              </a:cxn>
            </a:cxnLst>
            <a:rect l="l" t="t" r="r" b="b"/>
            <a:pathLst>
              <a:path w="1926905" h="881482">
                <a:moveTo>
                  <a:pt x="73263" y="37300"/>
                </a:moveTo>
                <a:cubicBezTo>
                  <a:pt x="-31150" y="265203"/>
                  <a:pt x="-53708" y="661414"/>
                  <a:pt x="207769" y="781304"/>
                </a:cubicBezTo>
                <a:cubicBezTo>
                  <a:pt x="469246" y="901194"/>
                  <a:pt x="1246836" y="936681"/>
                  <a:pt x="1642124" y="756640"/>
                </a:cubicBezTo>
                <a:cubicBezTo>
                  <a:pt x="1959264" y="527119"/>
                  <a:pt x="1965445" y="184167"/>
                  <a:pt x="1880424"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25" name="矩形 79">
                <a:extLst>
                  <a:ext uri="{FF2B5EF4-FFF2-40B4-BE49-F238E27FC236}">
                    <a16:creationId xmlns:a16="http://schemas.microsoft.com/office/drawing/2014/main" id="{D75811A1-39CB-475A-A792-0E4E10A59986}"/>
                  </a:ext>
                </a:extLst>
              </p:cNvPr>
              <p:cNvSpPr>
                <a:spLocks noChangeArrowheads="1"/>
              </p:cNvSpPr>
              <p:nvPr/>
            </p:nvSpPr>
            <p:spPr bwMode="auto">
              <a:xfrm>
                <a:off x="1726685" y="5726762"/>
                <a:ext cx="120527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𝜑</m:t>
                      </m:r>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𝑠</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𝑥</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oMath>
                  </m:oMathPara>
                </a14:m>
                <a:endParaRPr lang="zh-CN" altLang="en-US" sz="2400" dirty="0">
                  <a:solidFill>
                    <a:srgbClr val="00B050"/>
                  </a:solidFill>
                  <a:latin typeface="Georgia" panose="02040502050405020303" pitchFamily="18" charset="0"/>
                  <a:ea typeface="宋体" panose="02010600030101010101" pitchFamily="2" charset="-122"/>
                </a:endParaRPr>
              </a:p>
            </p:txBody>
          </p:sp>
        </mc:Choice>
        <mc:Fallback xmlns="">
          <p:sp>
            <p:nvSpPr>
              <p:cNvPr id="25" name="矩形 79">
                <a:extLst>
                  <a:ext uri="{FF2B5EF4-FFF2-40B4-BE49-F238E27FC236}">
                    <a16:creationId xmlns:a16="http://schemas.microsoft.com/office/drawing/2014/main" id="{D75811A1-39CB-475A-A792-0E4E10A59986}"/>
                  </a:ext>
                </a:extLst>
              </p:cNvPr>
              <p:cNvSpPr>
                <a:spLocks noRot="1" noChangeAspect="1" noMove="1" noResize="1" noEditPoints="1" noAdjustHandles="1" noChangeArrowheads="1" noChangeShapeType="1" noTextEdit="1"/>
              </p:cNvSpPr>
              <p:nvPr/>
            </p:nvSpPr>
            <p:spPr bwMode="auto">
              <a:xfrm>
                <a:off x="1726685" y="5726762"/>
                <a:ext cx="1205275" cy="461665"/>
              </a:xfrm>
              <a:prstGeom prst="rect">
                <a:avLst/>
              </a:prstGeom>
              <a:blipFill>
                <a:blip r:embed="rId6"/>
                <a:stretch>
                  <a:fillRect l="-1515" r="-7576"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矩形 80">
                <a:extLst>
                  <a:ext uri="{FF2B5EF4-FFF2-40B4-BE49-F238E27FC236}">
                    <a16:creationId xmlns:a16="http://schemas.microsoft.com/office/drawing/2014/main" id="{20D6291D-A893-486F-8AF2-66D9D22B2CD1}"/>
                  </a:ext>
                </a:extLst>
              </p:cNvPr>
              <p:cNvSpPr>
                <a:spLocks noChangeArrowheads="1"/>
              </p:cNvSpPr>
              <p:nvPr/>
            </p:nvSpPr>
            <p:spPr bwMode="auto">
              <a:xfrm>
                <a:off x="652825" y="3202799"/>
                <a:ext cx="87472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rPr>
                        <m:t>𝜑</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𝑠</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𝑐</m:t>
                      </m:r>
                      <m:r>
                        <a:rPr lang="en-US" altLang="zh-CN" sz="2400" b="0" i="1" dirty="0" smtClean="0">
                          <a:solidFill>
                            <a:srgbClr val="00B050"/>
                          </a:solidFill>
                          <a:latin typeface="Cambria Math" panose="02040503050406030204" pitchFamily="18" charset="0"/>
                        </a:rPr>
                        <m:t>]</m:t>
                      </m:r>
                    </m:oMath>
                  </m:oMathPara>
                </a14:m>
                <a:endParaRPr lang="zh-CN" altLang="en-US" sz="2400" i="1"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26" name="矩形 80">
                <a:extLst>
                  <a:ext uri="{FF2B5EF4-FFF2-40B4-BE49-F238E27FC236}">
                    <a16:creationId xmlns:a16="http://schemas.microsoft.com/office/drawing/2014/main" id="{20D6291D-A893-486F-8AF2-66D9D22B2CD1}"/>
                  </a:ext>
                </a:extLst>
              </p:cNvPr>
              <p:cNvSpPr>
                <a:spLocks noRot="1" noChangeAspect="1" noMove="1" noResize="1" noEditPoints="1" noAdjustHandles="1" noChangeArrowheads="1" noChangeShapeType="1" noTextEdit="1"/>
              </p:cNvSpPr>
              <p:nvPr/>
            </p:nvSpPr>
            <p:spPr bwMode="auto">
              <a:xfrm>
                <a:off x="652825" y="3202799"/>
                <a:ext cx="874722" cy="461656"/>
              </a:xfrm>
              <a:prstGeom prst="rect">
                <a:avLst/>
              </a:prstGeom>
              <a:blipFill>
                <a:blip r:embed="rId7"/>
                <a:stretch>
                  <a:fillRect l="-2083" r="-22917"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矩形 81">
                <a:extLst>
                  <a:ext uri="{FF2B5EF4-FFF2-40B4-BE49-F238E27FC236}">
                    <a16:creationId xmlns:a16="http://schemas.microsoft.com/office/drawing/2014/main" id="{7511C2F5-5E02-4564-8F18-D8A21A9069B8}"/>
                  </a:ext>
                </a:extLst>
              </p:cNvPr>
              <p:cNvSpPr>
                <a:spLocks noChangeArrowheads="1"/>
              </p:cNvSpPr>
              <p:nvPr/>
            </p:nvSpPr>
            <p:spPr bwMode="auto">
              <a:xfrm rot="2599551">
                <a:off x="1875447" y="3124461"/>
                <a:ext cx="1519569"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C00000"/>
                          </a:solidFill>
                          <a:latin typeface="Cambria Math" panose="02040503050406030204" pitchFamily="18" charset="0"/>
                        </a:rPr>
                        <m:t>𝜑</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𝑠</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𝑟</m:t>
                      </m:r>
                      <m:r>
                        <m:rPr>
                          <m:lit/>
                        </m:rPr>
                        <a:rPr lang="en-US" altLang="zh-CN" sz="2400" b="0" i="1" dirty="0" smtClean="0">
                          <a:solidFill>
                            <a:srgbClr val="C00000"/>
                          </a:solidFill>
                          <a:latin typeface="Cambria Math" panose="02040503050406030204" pitchFamily="18" charset="0"/>
                        </a:rPr>
                        <m:t>]</m:t>
                      </m:r>
                    </m:oMath>
                  </m:oMathPara>
                </a14:m>
                <a:endParaRPr lang="zh-CN" altLang="en-US" sz="2400" i="1"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27" name="矩形 81">
                <a:extLst>
                  <a:ext uri="{FF2B5EF4-FFF2-40B4-BE49-F238E27FC236}">
                    <a16:creationId xmlns:a16="http://schemas.microsoft.com/office/drawing/2014/main" id="{7511C2F5-5E02-4564-8F18-D8A21A9069B8}"/>
                  </a:ext>
                </a:extLst>
              </p:cNvPr>
              <p:cNvSpPr>
                <a:spLocks noRot="1" noChangeAspect="1" noMove="1" noResize="1" noEditPoints="1" noAdjustHandles="1" noChangeArrowheads="1" noChangeShapeType="1" noTextEdit="1"/>
              </p:cNvSpPr>
              <p:nvPr/>
            </p:nvSpPr>
            <p:spPr bwMode="auto">
              <a:xfrm rot="2599551">
                <a:off x="1875447" y="3124461"/>
                <a:ext cx="1519569" cy="461656"/>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2008C82-AEE7-4A51-BB82-3BAA77E02523}"/>
                  </a:ext>
                </a:extLst>
              </p:cNvPr>
              <p:cNvSpPr txBox="1"/>
              <p:nvPr/>
            </p:nvSpPr>
            <p:spPr>
              <a:xfrm>
                <a:off x="179092" y="1215670"/>
                <a:ext cx="7845353" cy="400110"/>
              </a:xfrm>
              <a:prstGeom prst="rect">
                <a:avLst/>
              </a:prstGeom>
              <a:noFill/>
              <a:ln w="25400">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smtClean="0">
                          <a:solidFill>
                            <a:srgbClr val="C00000"/>
                          </a:solidFill>
                          <a:latin typeface="Cambria Math" panose="02040503050406030204" pitchFamily="18" charset="0"/>
                        </a:rPr>
                        <m:t>𝜑</m:t>
                      </m:r>
                      <m:d>
                        <m:dPr>
                          <m:begChr m:val="["/>
                          <m:endChr m:val="]"/>
                          <m:ctrlPr>
                            <a:rPr lang="en-US" sz="2000" i="1">
                              <a:solidFill>
                                <a:srgbClr val="C00000"/>
                              </a:solidFill>
                              <a:latin typeface="Cambria Math" panose="02040503050406030204" pitchFamily="18" charset="0"/>
                            </a:rPr>
                          </m:ctrlPr>
                        </m:dPr>
                        <m:e>
                          <m:r>
                            <a:rPr lang="en-US" sz="2000">
                              <a:solidFill>
                                <a:srgbClr val="C00000"/>
                              </a:solidFill>
                              <a:latin typeface="Cambria Math" panose="02040503050406030204" pitchFamily="18" charset="0"/>
                            </a:rPr>
                            <m:t>𝑠</m:t>
                          </m:r>
                          <m:r>
                            <a:rPr lang="en-US" sz="2000">
                              <a:solidFill>
                                <a:srgbClr val="C00000"/>
                              </a:solidFill>
                              <a:latin typeface="Cambria Math" panose="02040503050406030204" pitchFamily="18" charset="0"/>
                            </a:rPr>
                            <m:t>,</m:t>
                          </m:r>
                          <m:r>
                            <a:rPr lang="en-US" sz="2000">
                              <a:solidFill>
                                <a:srgbClr val="C00000"/>
                              </a:solidFill>
                              <a:latin typeface="Cambria Math" panose="02040503050406030204" pitchFamily="18" charset="0"/>
                            </a:rPr>
                            <m:t>𝑟</m:t>
                          </m:r>
                        </m:e>
                      </m:d>
                      <m:r>
                        <a:rPr lang="en-US" sz="200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𝑀</m:t>
                          </m:r>
                        </m:e>
                        <m:sub>
                          <m:r>
                            <a:rPr lang="en-US" sz="2000" b="0" i="1" smtClean="0">
                              <a:solidFill>
                                <a:srgbClr val="00B050"/>
                              </a:solidFill>
                              <a:latin typeface="Cambria Math" panose="02040503050406030204" pitchFamily="18" charset="0"/>
                            </a:rPr>
                            <m:t>𝑟</m:t>
                          </m:r>
                        </m:sub>
                      </m:sSub>
                      <m:d>
                        <m:dPr>
                          <m:ctrlPr>
                            <a:rPr lang="en-US" sz="2000" i="1">
                              <a:solidFill>
                                <a:srgbClr val="00B050"/>
                              </a:solidFill>
                              <a:latin typeface="Cambria Math" panose="02040503050406030204" pitchFamily="18" charset="0"/>
                            </a:rPr>
                          </m:ctrlPr>
                        </m:dPr>
                        <m:e>
                          <m:r>
                            <a:rPr lang="en-US" sz="2000">
                              <a:solidFill>
                                <a:srgbClr val="00B050"/>
                              </a:solidFill>
                              <a:latin typeface="Cambria Math" panose="02040503050406030204" pitchFamily="18" charset="0"/>
                            </a:rPr>
                            <m:t>𝜑</m:t>
                          </m:r>
                          <m:d>
                            <m:dPr>
                              <m:begChr m:val="["/>
                              <m:endChr m:val="]"/>
                              <m:ctrlPr>
                                <a:rPr lang="en-US" sz="2000" i="1">
                                  <a:solidFill>
                                    <a:srgbClr val="00B050"/>
                                  </a:solidFill>
                                  <a:latin typeface="Cambria Math" panose="02040503050406030204" pitchFamily="18" charset="0"/>
                                </a:rPr>
                              </m:ctrlPr>
                            </m:dPr>
                            <m:e>
                              <m:r>
                                <a:rPr lang="en-US" sz="2000">
                                  <a:solidFill>
                                    <a:srgbClr val="00B050"/>
                                  </a:solidFill>
                                  <a:latin typeface="Cambria Math" panose="02040503050406030204" pitchFamily="18" charset="0"/>
                                </a:rPr>
                                <m:t>𝑠</m:t>
                              </m:r>
                              <m:r>
                                <a:rPr lang="en-US" sz="2000">
                                  <a:solidFill>
                                    <a:srgbClr val="00B050"/>
                                  </a:solidFill>
                                  <a:latin typeface="Cambria Math" panose="02040503050406030204" pitchFamily="18" charset="0"/>
                                </a:rPr>
                                <m:t>,</m:t>
                              </m:r>
                              <m:r>
                                <a:rPr lang="en-US" sz="2000">
                                  <a:solidFill>
                                    <a:srgbClr val="00B050"/>
                                  </a:solidFill>
                                  <a:latin typeface="Cambria Math" panose="02040503050406030204" pitchFamily="18" charset="0"/>
                                </a:rPr>
                                <m:t>𝑐</m:t>
                              </m:r>
                            </m:e>
                          </m:d>
                          <m:r>
                            <a:rPr lang="en-US" sz="2000" i="1">
                              <a:solidFill>
                                <a:srgbClr val="00B050"/>
                              </a:solidFill>
                              <a:latin typeface="Cambria Math" panose="02040503050406030204" pitchFamily="18" charset="0"/>
                            </a:rPr>
                            <m:t>,</m:t>
                          </m:r>
                          <m:r>
                            <a:rPr lang="en-US" sz="2000">
                              <a:solidFill>
                                <a:srgbClr val="00B050"/>
                              </a:solidFill>
                              <a:latin typeface="Cambria Math" panose="02040503050406030204" pitchFamily="18" charset="0"/>
                            </a:rPr>
                            <m:t>𝜑</m:t>
                          </m:r>
                          <m:d>
                            <m:dPr>
                              <m:begChr m:val="["/>
                              <m:endChr m:val="]"/>
                              <m:ctrlPr>
                                <a:rPr lang="en-US" sz="2000" i="1">
                                  <a:solidFill>
                                    <a:srgbClr val="00B050"/>
                                  </a:solidFill>
                                  <a:latin typeface="Cambria Math" panose="02040503050406030204" pitchFamily="18" charset="0"/>
                                </a:rPr>
                              </m:ctrlPr>
                            </m:dPr>
                            <m:e>
                              <m:sSup>
                                <m:sSupPr>
                                  <m:ctrlPr>
                                    <a:rPr lang="en-US" sz="2000" i="1">
                                      <a:solidFill>
                                        <a:srgbClr val="00B050"/>
                                      </a:solidFill>
                                      <a:latin typeface="Cambria Math" panose="02040503050406030204" pitchFamily="18" charset="0"/>
                                    </a:rPr>
                                  </m:ctrlPr>
                                </m:sSupPr>
                                <m:e>
                                  <m:r>
                                    <a:rPr lang="en-US" sz="2000">
                                      <a:solidFill>
                                        <a:srgbClr val="00B050"/>
                                      </a:solidFill>
                                      <a:latin typeface="Cambria Math" panose="02040503050406030204" pitchFamily="18" charset="0"/>
                                    </a:rPr>
                                    <m:t>𝑠</m:t>
                                  </m:r>
                                </m:e>
                                <m:sup>
                                  <m:r>
                                    <a:rPr lang="en-US" sz="2000">
                                      <a:solidFill>
                                        <a:srgbClr val="00B050"/>
                                      </a:solidFill>
                                      <a:latin typeface="Cambria Math" panose="02040503050406030204" pitchFamily="18" charset="0"/>
                                    </a:rPr>
                                    <m:t>′</m:t>
                                  </m:r>
                                </m:sup>
                              </m:sSup>
                              <m:r>
                                <a:rPr lang="en-US" sz="2000">
                                  <a:solidFill>
                                    <a:srgbClr val="00B050"/>
                                  </a:solidFill>
                                  <a:latin typeface="Cambria Math" panose="02040503050406030204" pitchFamily="18" charset="0"/>
                                </a:rPr>
                                <m:t>,</m:t>
                              </m:r>
                              <m:sSup>
                                <m:sSupPr>
                                  <m:ctrlPr>
                                    <a:rPr lang="en-US" sz="2000" i="1">
                                      <a:solidFill>
                                        <a:srgbClr val="00B050"/>
                                      </a:solidFill>
                                      <a:latin typeface="Cambria Math" panose="02040503050406030204" pitchFamily="18" charset="0"/>
                                    </a:rPr>
                                  </m:ctrlPr>
                                </m:sSupPr>
                                <m:e>
                                  <m:r>
                                    <a:rPr lang="en-US" sz="2000">
                                      <a:solidFill>
                                        <a:srgbClr val="00B050"/>
                                      </a:solidFill>
                                      <a:latin typeface="Cambria Math" panose="02040503050406030204" pitchFamily="18" charset="0"/>
                                    </a:rPr>
                                    <m:t>𝑥</m:t>
                                  </m:r>
                                </m:e>
                                <m:sup>
                                  <m:r>
                                    <a:rPr lang="en-US" sz="2000">
                                      <a:solidFill>
                                        <a:srgbClr val="00B050"/>
                                      </a:solidFill>
                                      <a:latin typeface="Cambria Math" panose="02040503050406030204" pitchFamily="18" charset="0"/>
                                    </a:rPr>
                                    <m:t>′</m:t>
                                  </m:r>
                                </m:sup>
                              </m:sSup>
                            </m:e>
                          </m:d>
                        </m:e>
                      </m:d>
                      <m:r>
                        <a:rPr lang="en-US" sz="2000" b="0" i="1" smtClean="0">
                          <a:solidFill>
                            <a:srgbClr val="00B050"/>
                          </a:solidFill>
                          <a:latin typeface="Cambria Math" panose="02040503050406030204" pitchFamily="18" charset="0"/>
                        </a:rPr>
                        <m:t>        </m:t>
                      </m:r>
                      <m:r>
                        <a:rPr lang="en-US" sz="2000" b="0" i="1" smtClean="0">
                          <a:latin typeface="Cambria Math" panose="02040503050406030204" pitchFamily="18" charset="0"/>
                        </a:rPr>
                        <m:t>𝑖𝑓</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𝑟</m:t>
                          </m:r>
                        </m:e>
                      </m:d>
                      <m:r>
                        <a:rPr lang="en-US" sz="2000" b="0" i="1" smtClean="0">
                          <a:latin typeface="Cambria Math" panose="02040503050406030204" pitchFamily="18" charset="0"/>
                        </a:rPr>
                        <m:t>∈</m:t>
                      </m:r>
                      <m:r>
                        <a:rPr lang="en-US" sz="2000" b="0" i="1" smtClean="0">
                          <a:latin typeface="Cambria Math" panose="02040503050406030204" pitchFamily="18" charset="0"/>
                        </a:rPr>
                        <m:t>𝐶𝑎𝑙𝑙𝑆𝑖𝑡𝑒𝑠</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𝑐</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m:t>
                              </m:r>
                            </m:sup>
                          </m:sSup>
                        </m:e>
                      </m:d>
                      <m:r>
                        <a:rPr lang="en-US" sz="2000" b="0" i="1" smtClean="0">
                          <a:latin typeface="Cambria Math" panose="02040503050406030204" pitchFamily="18" charset="0"/>
                        </a:rPr>
                        <m:t>∈</m:t>
                      </m:r>
                      <m:r>
                        <a:rPr lang="en-US" sz="2000" b="0" i="1" smtClean="0">
                          <a:latin typeface="Cambria Math" panose="02040503050406030204" pitchFamily="18" charset="0"/>
                        </a:rPr>
                        <m:t>𝐶𝑎𝑙𝑙𝑠</m:t>
                      </m:r>
                    </m:oMath>
                  </m:oMathPara>
                </a14:m>
                <a:endParaRPr lang="en-US" sz="2000" dirty="0"/>
              </a:p>
            </p:txBody>
          </p:sp>
        </mc:Choice>
        <mc:Fallback xmlns="">
          <p:sp>
            <p:nvSpPr>
              <p:cNvPr id="31" name="TextBox 30">
                <a:extLst>
                  <a:ext uri="{FF2B5EF4-FFF2-40B4-BE49-F238E27FC236}">
                    <a16:creationId xmlns:a16="http://schemas.microsoft.com/office/drawing/2014/main" id="{32008C82-AEE7-4A51-BB82-3BAA77E02523}"/>
                  </a:ext>
                </a:extLst>
              </p:cNvPr>
              <p:cNvSpPr txBox="1">
                <a:spLocks noRot="1" noChangeAspect="1" noMove="1" noResize="1" noEditPoints="1" noAdjustHandles="1" noChangeArrowheads="1" noChangeShapeType="1" noTextEdit="1"/>
              </p:cNvSpPr>
              <p:nvPr/>
            </p:nvSpPr>
            <p:spPr>
              <a:xfrm>
                <a:off x="179092" y="1215670"/>
                <a:ext cx="7845353" cy="400110"/>
              </a:xfrm>
              <a:prstGeom prst="rect">
                <a:avLst/>
              </a:prstGeom>
              <a:blipFill>
                <a:blip r:embed="rId9"/>
                <a:stretch>
                  <a:fillRect b="-12857"/>
                </a:stretch>
              </a:blipFill>
              <a:ln w="25400">
                <a:solidFill>
                  <a:srgbClr val="C00000"/>
                </a:solidFill>
              </a:ln>
            </p:spPr>
            <p:txBody>
              <a:bodyPr/>
              <a:lstStyle/>
              <a:p>
                <a:r>
                  <a:rPr lang="en-US">
                    <a:noFill/>
                  </a:rPr>
                  <a:t> </a:t>
                </a:r>
              </a:p>
            </p:txBody>
          </p:sp>
        </mc:Fallback>
      </mc:AlternateContent>
      <p:sp>
        <p:nvSpPr>
          <p:cNvPr id="33" name="TextBox 32">
            <a:extLst>
              <a:ext uri="{FF2B5EF4-FFF2-40B4-BE49-F238E27FC236}">
                <a16:creationId xmlns:a16="http://schemas.microsoft.com/office/drawing/2014/main" id="{1312C058-8C69-4BCB-B5FA-9ED5A3B6E8BC}"/>
              </a:ext>
            </a:extLst>
          </p:cNvPr>
          <p:cNvSpPr txBox="1"/>
          <p:nvPr/>
        </p:nvSpPr>
        <p:spPr>
          <a:xfrm>
            <a:off x="2936156" y="4993252"/>
            <a:ext cx="2222789" cy="461665"/>
          </a:xfrm>
          <a:prstGeom prst="rect">
            <a:avLst/>
          </a:prstGeom>
          <a:noFill/>
        </p:spPr>
        <p:txBody>
          <a:bodyPr wrap="square" rtlCol="0">
            <a:spAutoFit/>
          </a:bodyPr>
          <a:lstStyle/>
          <a:p>
            <a:r>
              <a:rPr lang="en-US" sz="1200" dirty="0">
                <a:solidFill>
                  <a:srgbClr val="00B050"/>
                </a:solidFill>
              </a:rPr>
              <a:t>Project away </a:t>
            </a:r>
            <a:r>
              <a:rPr lang="en-US" sz="1200" dirty="0" err="1">
                <a:solidFill>
                  <a:srgbClr val="00B050"/>
                </a:solidFill>
              </a:rPr>
              <a:t>callee</a:t>
            </a:r>
            <a:r>
              <a:rPr lang="en-US" sz="1200" dirty="0">
                <a:solidFill>
                  <a:srgbClr val="00B050"/>
                </a:solidFill>
              </a:rPr>
              <a:t> locals</a:t>
            </a:r>
          </a:p>
          <a:p>
            <a:r>
              <a:rPr lang="en-US" sz="1200" dirty="0">
                <a:solidFill>
                  <a:srgbClr val="00B050"/>
                </a:solidFill>
              </a:rPr>
              <a:t>Keep </a:t>
            </a:r>
            <a:r>
              <a:rPr lang="en-US" sz="1200" dirty="0" err="1">
                <a:solidFill>
                  <a:srgbClr val="00B050"/>
                </a:solidFill>
              </a:rPr>
              <a:t>callee</a:t>
            </a:r>
            <a:r>
              <a:rPr lang="en-US" sz="1200" dirty="0">
                <a:solidFill>
                  <a:srgbClr val="00B050"/>
                </a:solidFill>
              </a:rPr>
              <a:t> </a:t>
            </a:r>
            <a:r>
              <a:rPr lang="en-US" sz="1200" dirty="0" err="1">
                <a:solidFill>
                  <a:srgbClr val="00B050"/>
                </a:solidFill>
              </a:rPr>
              <a:t>globals</a:t>
            </a:r>
            <a:endParaRPr lang="en-US" sz="1200" dirty="0">
              <a:solidFill>
                <a:srgbClr val="00B050"/>
              </a:solidFill>
            </a:endParaRP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B3DFE839-307D-4943-8B92-ADDF7356FECF}"/>
                  </a:ext>
                </a:extLst>
              </p:cNvPr>
              <p:cNvSpPr/>
              <p:nvPr/>
            </p:nvSpPr>
            <p:spPr bwMode="auto">
              <a:xfrm>
                <a:off x="429869" y="1796648"/>
                <a:ext cx="7002438" cy="504655"/>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𝑄</m:t>
                          </m:r>
                        </m:e>
                        <m:sub>
                          <m:r>
                            <a:rPr lang="en-US" altLang="en-US" sz="2000" b="0" i="1" smtClean="0">
                              <a:latin typeface="Cambria Math" panose="02040503050406030204" pitchFamily="18" charset="0"/>
                            </a:rPr>
                            <m:t>𝑟</m:t>
                          </m:r>
                        </m:sub>
                      </m:sSub>
                      <m:r>
                        <a:rPr lang="en-US" altLang="en-US" sz="2000" b="0" i="1" smtClean="0">
                          <a:latin typeface="Cambria Math" panose="02040503050406030204" pitchFamily="18" charset="0"/>
                        </a:rPr>
                        <m:t>   ←        </m:t>
                      </m:r>
                      <m:d>
                        <m:dPr>
                          <m:begChr m:val="⟨"/>
                          <m:endChr m:val="⟩"/>
                          <m:ctrlPr>
                            <a:rPr lang="en-US" altLang="en-US" sz="2000" b="0" i="1" smtClean="0">
                              <a:latin typeface="Cambria Math" panose="02040503050406030204" pitchFamily="18" charset="0"/>
                            </a:rPr>
                          </m:ctrlPr>
                        </m:dPr>
                        <m:e>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𝑄</m:t>
                              </m:r>
                            </m:e>
                            <m:sub>
                              <m:sSup>
                                <m:sSupPr>
                                  <m:ctrlPr>
                                    <a:rPr lang="en-US" altLang="en-US" sz="2000" b="0" i="1" smtClean="0">
                                      <a:latin typeface="Cambria Math" panose="02040503050406030204" pitchFamily="18" charset="0"/>
                                    </a:rPr>
                                  </m:ctrlPr>
                                </m:sSupPr>
                                <m:e>
                                  <m:r>
                                    <a:rPr lang="en-US" altLang="en-US" sz="2000" b="0" i="1" smtClean="0">
                                      <a:latin typeface="Cambria Math" panose="02040503050406030204" pitchFamily="18" charset="0"/>
                                    </a:rPr>
                                    <m:t>𝑥</m:t>
                                  </m:r>
                                </m:e>
                                <m:sup>
                                  <m:r>
                                    <a:rPr lang="en-US" altLang="en-US" sz="2000" b="0" i="1" smtClean="0">
                                      <a:latin typeface="Cambria Math" panose="02040503050406030204" pitchFamily="18" charset="0"/>
                                    </a:rPr>
                                    <m:t>′</m:t>
                                  </m:r>
                                </m:sup>
                              </m:sSup>
                            </m:sub>
                          </m:sSub>
                          <m:r>
                            <a:rPr lang="en-US" altLang="en-US" sz="2000" b="0" i="1" smtClean="0">
                              <a:latin typeface="Cambria Math" panose="02040503050406030204" pitchFamily="18" charset="0"/>
                            </a:rPr>
                            <m:t>,</m:t>
                          </m:r>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𝑄</m:t>
                              </m:r>
                            </m:e>
                            <m:sub>
                              <m:r>
                                <a:rPr lang="en-US" altLang="en-US" sz="2000" b="0" i="1" smtClean="0">
                                  <a:latin typeface="Cambria Math" panose="02040503050406030204" pitchFamily="18" charset="0"/>
                                </a:rPr>
                                <m:t>𝑐</m:t>
                              </m:r>
                            </m:sub>
                          </m:sSub>
                          <m:r>
                            <a:rPr lang="en-US" altLang="en-US" sz="2000" b="0" i="1" smtClean="0">
                              <a:latin typeface="Cambria Math" panose="02040503050406030204" pitchFamily="18" charset="0"/>
                            </a:rPr>
                            <m:t>,</m:t>
                          </m:r>
                          <m:d>
                            <m:dPr>
                              <m:ctrlPr>
                                <a:rPr lang="en-US" altLang="en-US" sz="2000" b="0" i="1" smtClean="0">
                                  <a:latin typeface="Cambria Math" panose="02040503050406030204" pitchFamily="18" charset="0"/>
                                </a:rPr>
                              </m:ctrlPr>
                            </m:dPr>
                            <m:e>
                              <m:sSup>
                                <m:sSupPr>
                                  <m:ctrlPr>
                                    <a:rPr lang="en-US" altLang="en-US" sz="2000" b="0" i="1" smtClean="0">
                                      <a:latin typeface="Cambria Math" panose="02040503050406030204" pitchFamily="18" charset="0"/>
                                    </a:rPr>
                                  </m:ctrlPr>
                                </m:sSupPr>
                                <m:e>
                                  <m:r>
                                    <a:rPr lang="en-US" altLang="en-US" sz="2000" b="0" i="1" smtClean="0">
                                      <a:latin typeface="Cambria Math" panose="02040503050406030204" pitchFamily="18" charset="0"/>
                                    </a:rPr>
                                    <m:t>𝑥</m:t>
                                  </m:r>
                                </m:e>
                                <m:sup>
                                  <m:r>
                                    <a:rPr lang="en-US" altLang="en-US" sz="2000" b="0" i="1" smtClean="0">
                                      <a:latin typeface="Cambria Math" panose="02040503050406030204" pitchFamily="18" charset="0"/>
                                    </a:rPr>
                                    <m:t>′</m:t>
                                  </m:r>
                                </m:sup>
                              </m:sSup>
                              <m:r>
                                <a:rPr lang="en-US" altLang="en-US" sz="2000" b="0" i="1" smtClean="0">
                                  <a:latin typeface="Cambria Math" panose="02040503050406030204" pitchFamily="18" charset="0"/>
                                </a:rPr>
                                <m:t>,</m:t>
                              </m:r>
                              <m:r>
                                <a:rPr lang="en-US" altLang="en-US" sz="2000" b="0" i="1" smtClean="0">
                                  <a:latin typeface="Cambria Math" panose="02040503050406030204" pitchFamily="18" charset="0"/>
                                </a:rPr>
                                <m:t>𝑟</m:t>
                              </m:r>
                            </m:e>
                          </m:d>
                        </m:e>
                      </m:d>
                      <m:r>
                        <a:rPr lang="en-US" altLang="en-US" sz="2000" b="0" i="1" smtClean="0">
                          <a:latin typeface="Cambria Math" panose="02040503050406030204" pitchFamily="18" charset="0"/>
                        </a:rPr>
                        <m:t>∈</m:t>
                      </m:r>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𝛿</m:t>
                          </m:r>
                        </m:e>
                        <m:sub>
                          <m:r>
                            <a:rPr lang="en-US" altLang="en-US" sz="2000" b="0" i="1" smtClean="0">
                              <a:latin typeface="Cambria Math" panose="02040503050406030204" pitchFamily="18" charset="0"/>
                            </a:rPr>
                            <m:t>𝑟</m:t>
                          </m:r>
                        </m:sub>
                      </m:sSub>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𝑖𝑛</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𝑎</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𝑛𝑒𝑠𝑡𝑒𝑑</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𝑤𝑜𝑟𝑑</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𝑎𝑢𝑡𝑜𝑚𝑎𝑡𝑜𝑛</m:t>
                      </m:r>
                    </m:oMath>
                  </m:oMathPara>
                </a14:m>
                <a:endParaRPr lang="en-US" altLang="en-US" sz="2000" dirty="0"/>
              </a:p>
            </p:txBody>
          </p:sp>
        </mc:Choice>
        <mc:Fallback xmlns="">
          <p:sp>
            <p:nvSpPr>
              <p:cNvPr id="35" name="Rectangle 34">
                <a:extLst>
                  <a:ext uri="{FF2B5EF4-FFF2-40B4-BE49-F238E27FC236}">
                    <a16:creationId xmlns:a16="http://schemas.microsoft.com/office/drawing/2014/main" id="{B3DFE839-307D-4943-8B92-ADDF7356FECF}"/>
                  </a:ext>
                </a:extLst>
              </p:cNvPr>
              <p:cNvSpPr>
                <a:spLocks noRot="1" noChangeAspect="1" noMove="1" noResize="1" noEditPoints="1" noAdjustHandles="1" noChangeArrowheads="1" noChangeShapeType="1" noTextEdit="1"/>
              </p:cNvSpPr>
              <p:nvPr/>
            </p:nvSpPr>
            <p:spPr bwMode="auto">
              <a:xfrm>
                <a:off x="429869" y="1796648"/>
                <a:ext cx="7002438" cy="504655"/>
              </a:xfrm>
              <a:prstGeom prst="rect">
                <a:avLst/>
              </a:prstGeom>
              <a:blipFill>
                <a:blip r:embed="rId10"/>
                <a:stretch>
                  <a:fillRect/>
                </a:stretch>
              </a:blipFill>
              <a:ln w="25400" cap="flat" cmpd="sng" algn="ctr">
                <a:solidFill>
                  <a:srgbClr val="00B0F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9AC9E445-50E8-45B2-ADAA-16CF13F57FE1}"/>
                  </a:ext>
                </a:extLst>
              </p:cNvPr>
              <p:cNvSpPr/>
              <p:nvPr/>
            </p:nvSpPr>
            <p:spPr bwMode="auto">
              <a:xfrm>
                <a:off x="2346841" y="4596211"/>
                <a:ext cx="383931" cy="384280"/>
              </a:xfrm>
              <a:prstGeom prst="ellipse">
                <a:avLst/>
              </a:prstGeom>
              <a:effectLst/>
            </p:spPr>
            <p:style>
              <a:lnRef idx="2">
                <a:schemeClr val="dk1"/>
              </a:lnRef>
              <a:fillRef idx="0">
                <a:schemeClr val="dk1"/>
              </a:fillRef>
              <a:effectRef idx="1">
                <a:schemeClr val="dk1"/>
              </a:effectRef>
              <a:fontRef idx="minor">
                <a:schemeClr val="tx1"/>
              </a:fontRef>
            </p:style>
            <p:txBody>
              <a:bodyPr anchor="ctr"/>
              <a:lstStyle/>
              <a:p>
                <a:pPr algn="ct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𝑀</m:t>
                          </m:r>
                        </m:e>
                        <m:sub>
                          <m:r>
                            <a:rPr lang="en-US" b="0" i="1" smtClean="0">
                              <a:latin typeface="Cambria Math" panose="02040503050406030204" pitchFamily="18" charset="0"/>
                            </a:rPr>
                            <m:t>𝑟</m:t>
                          </m:r>
                        </m:sub>
                      </m:sSub>
                    </m:oMath>
                  </m:oMathPara>
                </a14:m>
                <a:endParaRPr lang="en-US" dirty="0"/>
              </a:p>
            </p:txBody>
          </p:sp>
        </mc:Choice>
        <mc:Fallback xmlns="">
          <p:sp>
            <p:nvSpPr>
              <p:cNvPr id="4" name="Oval 3">
                <a:extLst>
                  <a:ext uri="{FF2B5EF4-FFF2-40B4-BE49-F238E27FC236}">
                    <a16:creationId xmlns:a16="http://schemas.microsoft.com/office/drawing/2014/main" id="{9AC9E445-50E8-45B2-ADAA-16CF13F57FE1}"/>
                  </a:ext>
                </a:extLst>
              </p:cNvPr>
              <p:cNvSpPr>
                <a:spLocks noRot="1" noChangeAspect="1" noMove="1" noResize="1" noEditPoints="1" noAdjustHandles="1" noChangeArrowheads="1" noChangeShapeType="1" noTextEdit="1"/>
              </p:cNvSpPr>
              <p:nvPr/>
            </p:nvSpPr>
            <p:spPr bwMode="auto">
              <a:xfrm>
                <a:off x="2346841" y="4596211"/>
                <a:ext cx="383931" cy="384280"/>
              </a:xfrm>
              <a:prstGeom prst="ellipse">
                <a:avLst/>
              </a:prstGeom>
              <a:blipFill>
                <a:blip r:embed="rId11"/>
                <a:stretch>
                  <a:fillRect l="-7463"/>
                </a:stretch>
              </a:blipFill>
              <a:effectLst/>
            </p:spPr>
            <p:txBody>
              <a:bodyPr/>
              <a:lstStyle/>
              <a:p>
                <a:r>
                  <a:rPr lang="en-US">
                    <a:noFill/>
                  </a:rPr>
                  <a:t> </a:t>
                </a:r>
              </a:p>
            </p:txBody>
          </p:sp>
        </mc:Fallback>
      </mc:AlternateContent>
      <p:cxnSp>
        <p:nvCxnSpPr>
          <p:cNvPr id="36" name="直接箭头连接符 75">
            <a:extLst>
              <a:ext uri="{FF2B5EF4-FFF2-40B4-BE49-F238E27FC236}">
                <a16:creationId xmlns:a16="http://schemas.microsoft.com/office/drawing/2014/main" id="{24FDC34C-0438-4099-9EC1-4F94F2FFEF69}"/>
              </a:ext>
            </a:extLst>
          </p:cNvPr>
          <p:cNvCxnSpPr>
            <a:cxnSpLocks/>
            <a:stCxn id="4" idx="7"/>
            <a:endCxn id="13" idx="3"/>
          </p:cNvCxnSpPr>
          <p:nvPr/>
        </p:nvCxnSpPr>
        <p:spPr bwMode="auto">
          <a:xfrm flipV="1">
            <a:off x="2674547" y="4256933"/>
            <a:ext cx="407164" cy="395555"/>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13" name="椭圆 56">
            <a:extLst>
              <a:ext uri="{FF2B5EF4-FFF2-40B4-BE49-F238E27FC236}">
                <a16:creationId xmlns:a16="http://schemas.microsoft.com/office/drawing/2014/main" id="{4405C954-A1C2-43F5-95C7-87B5CC1C3CA8}"/>
              </a:ext>
            </a:extLst>
          </p:cNvPr>
          <p:cNvSpPr/>
          <p:nvPr/>
        </p:nvSpPr>
        <p:spPr bwMode="auto">
          <a:xfrm>
            <a:off x="3062880" y="412956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cxnSp>
        <p:nvCxnSpPr>
          <p:cNvPr id="42" name="直接箭头连接符 75">
            <a:extLst>
              <a:ext uri="{FF2B5EF4-FFF2-40B4-BE49-F238E27FC236}">
                <a16:creationId xmlns:a16="http://schemas.microsoft.com/office/drawing/2014/main" id="{CD840004-D2AF-4BB2-96F4-A5931949797E}"/>
              </a:ext>
            </a:extLst>
          </p:cNvPr>
          <p:cNvCxnSpPr>
            <a:cxnSpLocks/>
            <a:stCxn id="10" idx="5"/>
            <a:endCxn id="4" idx="1"/>
          </p:cNvCxnSpPr>
          <p:nvPr/>
        </p:nvCxnSpPr>
        <p:spPr bwMode="auto">
          <a:xfrm>
            <a:off x="1713570" y="4298450"/>
            <a:ext cx="689496" cy="354038"/>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64" name="TextBox 69">
                <a:extLst>
                  <a:ext uri="{FF2B5EF4-FFF2-40B4-BE49-F238E27FC236}">
                    <a16:creationId xmlns:a16="http://schemas.microsoft.com/office/drawing/2014/main" id="{1CA99EB0-C6C8-477F-BF55-2580A26993E4}"/>
                  </a:ext>
                </a:extLst>
              </p:cNvPr>
              <p:cNvSpPr txBox="1">
                <a:spLocks noChangeArrowheads="1"/>
              </p:cNvSpPr>
              <p:nvPr/>
            </p:nvSpPr>
            <p:spPr bwMode="auto">
              <a:xfrm>
                <a:off x="1385808" y="4683883"/>
                <a:ext cx="44286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𝐼𝑑</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64" name="TextBox 69">
                <a:extLst>
                  <a:ext uri="{FF2B5EF4-FFF2-40B4-BE49-F238E27FC236}">
                    <a16:creationId xmlns:a16="http://schemas.microsoft.com/office/drawing/2014/main" id="{1CA99EB0-C6C8-477F-BF55-2580A26993E4}"/>
                  </a:ext>
                </a:extLst>
              </p:cNvPr>
              <p:cNvSpPr txBox="1">
                <a:spLocks noRot="1" noChangeAspect="1" noMove="1" noResize="1" noEditPoints="1" noAdjustHandles="1" noChangeArrowheads="1" noChangeShapeType="1" noTextEdit="1"/>
              </p:cNvSpPr>
              <p:nvPr/>
            </p:nvSpPr>
            <p:spPr bwMode="auto">
              <a:xfrm>
                <a:off x="1385808" y="4683883"/>
                <a:ext cx="442862" cy="400110"/>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6" name="TextBox 65">
            <a:extLst>
              <a:ext uri="{FF2B5EF4-FFF2-40B4-BE49-F238E27FC236}">
                <a16:creationId xmlns:a16="http://schemas.microsoft.com/office/drawing/2014/main" id="{6968405D-7999-4343-A802-E0E2F1C3A13D}"/>
              </a:ext>
            </a:extLst>
          </p:cNvPr>
          <p:cNvSpPr txBox="1"/>
          <p:nvPr/>
        </p:nvSpPr>
        <p:spPr>
          <a:xfrm>
            <a:off x="25902" y="4347539"/>
            <a:ext cx="2222789" cy="461665"/>
          </a:xfrm>
          <a:prstGeom prst="rect">
            <a:avLst/>
          </a:prstGeom>
          <a:noFill/>
        </p:spPr>
        <p:txBody>
          <a:bodyPr wrap="square" rtlCol="0">
            <a:spAutoFit/>
          </a:bodyPr>
          <a:lstStyle/>
          <a:p>
            <a:r>
              <a:rPr lang="en-US" sz="1200" dirty="0">
                <a:solidFill>
                  <a:srgbClr val="00B050"/>
                </a:solidFill>
              </a:rPr>
              <a:t>Project away caller </a:t>
            </a:r>
            <a:r>
              <a:rPr lang="en-US" sz="1200" dirty="0" err="1">
                <a:solidFill>
                  <a:srgbClr val="00B050"/>
                </a:solidFill>
              </a:rPr>
              <a:t>globals</a:t>
            </a:r>
            <a:endParaRPr lang="en-US" sz="1200" dirty="0">
              <a:solidFill>
                <a:srgbClr val="00B050"/>
              </a:solidFill>
            </a:endParaRPr>
          </a:p>
          <a:p>
            <a:r>
              <a:rPr lang="en-US" sz="1200" dirty="0">
                <a:solidFill>
                  <a:srgbClr val="00B050"/>
                </a:solidFill>
              </a:rPr>
              <a:t>Keep caller locals</a:t>
            </a:r>
          </a:p>
        </p:txBody>
      </p:sp>
      <p:sp>
        <p:nvSpPr>
          <p:cNvPr id="67" name="TextBox 66">
            <a:extLst>
              <a:ext uri="{FF2B5EF4-FFF2-40B4-BE49-F238E27FC236}">
                <a16:creationId xmlns:a16="http://schemas.microsoft.com/office/drawing/2014/main" id="{266D55E7-2C2C-4336-A68F-271015226823}"/>
              </a:ext>
            </a:extLst>
          </p:cNvPr>
          <p:cNvSpPr txBox="1"/>
          <p:nvPr/>
        </p:nvSpPr>
        <p:spPr>
          <a:xfrm>
            <a:off x="3177945" y="4148120"/>
            <a:ext cx="2109164" cy="276999"/>
          </a:xfrm>
          <a:prstGeom prst="rect">
            <a:avLst/>
          </a:prstGeom>
          <a:noFill/>
        </p:spPr>
        <p:txBody>
          <a:bodyPr wrap="square" rtlCol="0">
            <a:spAutoFit/>
          </a:bodyPr>
          <a:lstStyle/>
          <a:p>
            <a:r>
              <a:rPr lang="en-US" sz="1200" dirty="0">
                <a:solidFill>
                  <a:srgbClr val="C00000"/>
                </a:solidFill>
              </a:rPr>
              <a:t>Caller </a:t>
            </a:r>
            <a:r>
              <a:rPr lang="en-US" sz="1200" dirty="0" err="1">
                <a:solidFill>
                  <a:srgbClr val="C00000"/>
                </a:solidFill>
              </a:rPr>
              <a:t>globals</a:t>
            </a:r>
            <a:r>
              <a:rPr lang="en-US" sz="1200" dirty="0">
                <a:solidFill>
                  <a:srgbClr val="C00000"/>
                </a:solidFill>
              </a:rPr>
              <a:t> + </a:t>
            </a:r>
            <a:r>
              <a:rPr lang="en-US" sz="1200" dirty="0" err="1">
                <a:solidFill>
                  <a:srgbClr val="C00000"/>
                </a:solidFill>
              </a:rPr>
              <a:t>callee</a:t>
            </a:r>
            <a:r>
              <a:rPr lang="en-US" sz="1200" dirty="0">
                <a:solidFill>
                  <a:srgbClr val="C00000"/>
                </a:solidFill>
              </a:rPr>
              <a:t> locals</a:t>
            </a:r>
          </a:p>
        </p:txBody>
      </p:sp>
      <p:cxnSp>
        <p:nvCxnSpPr>
          <p:cNvPr id="69" name="Straight Connector 68">
            <a:extLst>
              <a:ext uri="{FF2B5EF4-FFF2-40B4-BE49-F238E27FC236}">
                <a16:creationId xmlns:a16="http://schemas.microsoft.com/office/drawing/2014/main" id="{D56A2D3B-5AE2-40F8-9CD3-F6692EFCCCC9}"/>
              </a:ext>
            </a:extLst>
          </p:cNvPr>
          <p:cNvCxnSpPr>
            <a:cxnSpLocks/>
          </p:cNvCxnSpPr>
          <p:nvPr/>
        </p:nvCxnSpPr>
        <p:spPr bwMode="auto">
          <a:xfrm flipV="1">
            <a:off x="2113085" y="1568327"/>
            <a:ext cx="598417" cy="386066"/>
          </a:xfrm>
          <a:prstGeom prst="line">
            <a:avLst/>
          </a:prstGeom>
          <a:solidFill>
            <a:schemeClr val="accent1"/>
          </a:solidFill>
          <a:ln w="19050" cap="flat" cmpd="sng" algn="ctr">
            <a:solidFill>
              <a:srgbClr val="7030A0"/>
            </a:solidFill>
            <a:prstDash val="solid"/>
            <a:round/>
            <a:headEnd type="none" w="med" len="med"/>
            <a:tailEnd type="stealth" w="lg" len="lg"/>
          </a:ln>
          <a:effectLst/>
        </p:spPr>
      </p:cxnSp>
      <p:cxnSp>
        <p:nvCxnSpPr>
          <p:cNvPr id="71" name="Straight Arrow Connector 70">
            <a:extLst>
              <a:ext uri="{FF2B5EF4-FFF2-40B4-BE49-F238E27FC236}">
                <a16:creationId xmlns:a16="http://schemas.microsoft.com/office/drawing/2014/main" id="{168BB2D9-0847-4681-823F-35EDAFCD323A}"/>
              </a:ext>
            </a:extLst>
          </p:cNvPr>
          <p:cNvCxnSpPr>
            <a:cxnSpLocks/>
          </p:cNvCxnSpPr>
          <p:nvPr/>
        </p:nvCxnSpPr>
        <p:spPr bwMode="auto">
          <a:xfrm flipH="1" flipV="1">
            <a:off x="2167293" y="1530265"/>
            <a:ext cx="209832" cy="383276"/>
          </a:xfrm>
          <a:prstGeom prst="straightConnector1">
            <a:avLst/>
          </a:prstGeom>
          <a:solidFill>
            <a:schemeClr val="accent1"/>
          </a:solidFill>
          <a:ln w="19050" cap="flat" cmpd="sng" algn="ctr">
            <a:solidFill>
              <a:srgbClr val="7030A0"/>
            </a:solidFill>
            <a:prstDash val="solid"/>
            <a:round/>
            <a:headEnd type="none" w="med" len="med"/>
            <a:tailEnd type="stealth" w="lg" len="lg"/>
          </a:ln>
          <a:effectLst/>
        </p:spPr>
      </p:cxnSp>
      <p:cxnSp>
        <p:nvCxnSpPr>
          <p:cNvPr id="73" name="Straight Arrow Connector 72">
            <a:extLst>
              <a:ext uri="{FF2B5EF4-FFF2-40B4-BE49-F238E27FC236}">
                <a16:creationId xmlns:a16="http://schemas.microsoft.com/office/drawing/2014/main" id="{53C72B01-F332-4EB5-86B3-B4590159E54A}"/>
              </a:ext>
            </a:extLst>
          </p:cNvPr>
          <p:cNvCxnSpPr>
            <a:cxnSpLocks/>
          </p:cNvCxnSpPr>
          <p:nvPr/>
        </p:nvCxnSpPr>
        <p:spPr bwMode="auto">
          <a:xfrm flipH="1" flipV="1">
            <a:off x="1603814" y="1579899"/>
            <a:ext cx="1126958" cy="381151"/>
          </a:xfrm>
          <a:prstGeom prst="straightConnector1">
            <a:avLst/>
          </a:prstGeom>
          <a:solidFill>
            <a:schemeClr val="accent1"/>
          </a:solidFill>
          <a:ln w="19050" cap="flat" cmpd="sng" algn="ctr">
            <a:solidFill>
              <a:srgbClr val="7030A0"/>
            </a:solidFill>
            <a:prstDash val="solid"/>
            <a:round/>
            <a:headEnd type="none" w="med" len="med"/>
            <a:tailEnd type="stealth" w="lg" len="lg"/>
          </a:ln>
          <a:effectLst/>
        </p:spPr>
      </p:cxnSp>
    </p:spTree>
    <p:extLst>
      <p:ext uri="{BB962C8B-B14F-4D97-AF65-F5344CB8AC3E}">
        <p14:creationId xmlns:p14="http://schemas.microsoft.com/office/powerpoint/2010/main" val="28231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down)">
                                      <p:cBhvr>
                                        <p:cTn id="12" dur="500"/>
                                        <p:tgtEl>
                                          <p:spTgt spid="73"/>
                                        </p:tgtEl>
                                      </p:cBhvr>
                                    </p:animEffect>
                                  </p:childTnLst>
                                </p:cTn>
                              </p:par>
                              <p:par>
                                <p:cTn id="13" presetID="22" presetClass="entr" presetSubtype="4"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down)">
                                      <p:cBhvr>
                                        <p:cTn id="15" dur="500"/>
                                        <p:tgtEl>
                                          <p:spTgt spid="71"/>
                                        </p:tgtEl>
                                      </p:cBhvr>
                                    </p:animEffect>
                                  </p:childTnLst>
                                </p:cTn>
                              </p:par>
                              <p:par>
                                <p:cTn id="16" presetID="22" presetClass="entr" presetSubtype="4" fill="hold"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wipe(down)">
                                      <p:cBhvr>
                                        <p:cTn id="1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BE2F-C11B-4237-A38A-8DC3F67456FB}"/>
              </a:ext>
            </a:extLst>
          </p:cNvPr>
          <p:cNvSpPr>
            <a:spLocks noGrp="1"/>
          </p:cNvSpPr>
          <p:nvPr>
            <p:ph type="title"/>
          </p:nvPr>
        </p:nvSpPr>
        <p:spPr/>
        <p:txBody>
          <a:bodyPr/>
          <a:lstStyle/>
          <a:p>
            <a:r>
              <a:rPr lang="en-US" dirty="0"/>
              <a:t>Conventional Approach (Phase I)</a:t>
            </a:r>
          </a:p>
        </p:txBody>
      </p:sp>
      <p:sp>
        <p:nvSpPr>
          <p:cNvPr id="3" name="Slide Number Placeholder 2">
            <a:extLst>
              <a:ext uri="{FF2B5EF4-FFF2-40B4-BE49-F238E27FC236}">
                <a16:creationId xmlns:a16="http://schemas.microsoft.com/office/drawing/2014/main" id="{578BBE8C-C478-44C8-B73A-FEA43E89689F}"/>
              </a:ext>
            </a:extLst>
          </p:cNvPr>
          <p:cNvSpPr>
            <a:spLocks noGrp="1"/>
          </p:cNvSpPr>
          <p:nvPr>
            <p:ph type="sldNum" sz="quarter" idx="12"/>
          </p:nvPr>
        </p:nvSpPr>
        <p:spPr/>
        <p:txBody>
          <a:bodyPr/>
          <a:lstStyle/>
          <a:p>
            <a:fld id="{60AD1266-7CE3-2146-B859-359ABF1E0203}" type="slidenum">
              <a:rPr lang="en-US" smtClean="0"/>
              <a:t>15</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6506C8A-5ABA-4C2F-8CE0-C16469A1F8A4}"/>
                  </a:ext>
                </a:extLst>
              </p:cNvPr>
              <p:cNvSpPr txBox="1"/>
              <p:nvPr/>
            </p:nvSpPr>
            <p:spPr>
              <a:xfrm>
                <a:off x="1" y="1572089"/>
                <a:ext cx="9144000" cy="2216569"/>
              </a:xfrm>
              <a:prstGeom prst="rect">
                <a:avLst/>
              </a:prstGeom>
              <a:noFill/>
            </p:spPr>
            <p:txBody>
              <a:bodyPr wrap="square" rtlCol="0">
                <a:spAutoFit/>
              </a:bodyPr>
              <a:lstStyle/>
              <a:p>
                <a:r>
                  <a:rPr lang="en-US" dirty="0"/>
                  <a:t>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𝐼𝑑</m:t>
                    </m:r>
                    <m:r>
                      <a:rPr lang="en-US" b="0" i="1" smtClean="0">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b="0" i="1" smtClean="0">
                        <a:latin typeface="Cambria Math" panose="02040503050406030204" pitchFamily="18" charset="0"/>
                      </a:rPr>
                      <m:t>𝑎𝑙𝑙</m:t>
                    </m:r>
                    <m:r>
                      <a:rPr lang="en-US" b="0" i="1" smtClean="0">
                        <a:latin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𝑆𝑡𝑎𝑟𝑡𝑁𝑜𝑑𝑒𝑠</m:t>
                    </m:r>
                  </m:oMath>
                </a14:m>
                <a:endParaRPr lang="en-US" b="0" dirty="0"/>
              </a:p>
              <a:p>
                <a:endParaRPr lang="en-US" b="0" dirty="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𝑛</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𝐸𝑑𝑔𝑒𝑠</m:t>
                          </m:r>
                        </m:sub>
                        <m:sup/>
                        <m:e>
                          <m:r>
                            <a:rPr lang="en-US" b="0" i="1" smtClean="0">
                              <a:latin typeface="Cambria Math" panose="02040503050406030204" pitchFamily="18" charset="0"/>
                            </a:rPr>
                            <m:t>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m:t>
                          </m:r>
                        </m:e>
                      </m:nary>
                      <m:r>
                        <a:rPr lang="en-US" b="0" i="1" smtClean="0">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b="0" i="1" smtClean="0">
                          <a:latin typeface="Cambria Math" panose="02040503050406030204" pitchFamily="18" charset="0"/>
                        </a:rPr>
                        <m:t>𝑎𝑙𝑙</m:t>
                      </m:r>
                      <m:r>
                        <a:rPr lang="en-US" b="0" i="1" smtClean="0">
                          <a:latin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𝑆𝑡𝑎𝑟𝑡𝑁𝑜𝑑𝑒𝑠</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𝑆𝑡𝑎𝑟𝑡𝑁𝑜𝑑𝑒𝑠</m:t>
                      </m:r>
                    </m:oMath>
                  </m:oMathPara>
                </a14:m>
                <a:endParaRPr lang="en-US" b="0" dirty="0"/>
              </a:p>
              <a:p>
                <a:endParaRPr lang="en-US" b="0" dirty="0"/>
              </a:p>
              <a:p>
                <a:r>
                  <a:rPr lang="en-US" dirty="0"/>
                  <a:t>  </a:t>
                </a:r>
                <a14:m>
                  <m:oMath xmlns:m="http://schemas.openxmlformats.org/officeDocument/2006/math">
                    <m:r>
                      <a:rPr lang="en-US" i="1">
                        <a:latin typeface="Cambria Math" panose="02040503050406030204" pitchFamily="18" charset="0"/>
                      </a:rPr>
                      <m:t>𝜑</m:t>
                    </m:r>
                    <m:d>
                      <m:dPr>
                        <m:begChr m:val="["/>
                        <m:endChr m:val="]"/>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𝑟</m:t>
                        </m:r>
                      </m:e>
                    </m:d>
                    <m:r>
                      <a:rPr lang="en-US" i="1">
                        <a:latin typeface="Cambria Math" panose="02040503050406030204" pitchFamily="18" charset="0"/>
                      </a:rPr>
                      <m:t>=</m:t>
                    </m:r>
                    <m:r>
                      <a:rPr lang="en-US" smtClean="0">
                        <a:solidFill>
                          <a:schemeClr val="tx1"/>
                        </a:solidFill>
                        <a:latin typeface="Cambria Math" panose="02040503050406030204" pitchFamily="18" charset="0"/>
                      </a:rPr>
                      <m:t>𝜑</m:t>
                    </m:r>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𝑠</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𝑐</m:t>
                        </m:r>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𝐼</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𝑛</m:t>
                        </m:r>
                      </m:e>
                      <m:sub>
                        <m:r>
                          <a:rPr lang="en-US">
                            <a:solidFill>
                              <a:schemeClr val="tx1"/>
                            </a:solidFill>
                            <a:latin typeface="Cambria Math" panose="02040503050406030204" pitchFamily="18" charset="0"/>
                          </a:rPr>
                          <m:t>𝑐</m:t>
                        </m:r>
                        <m:r>
                          <a:rPr lang="en-US">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𝑠</m:t>
                            </m:r>
                          </m:e>
                          <m:sup>
                            <m:r>
                              <a:rPr lang="en-US">
                                <a:solidFill>
                                  <a:schemeClr val="tx1"/>
                                </a:solidFill>
                                <a:latin typeface="Cambria Math" panose="02040503050406030204" pitchFamily="18" charset="0"/>
                              </a:rPr>
                              <m:t>′</m:t>
                            </m:r>
                          </m:sup>
                        </m:sSup>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𝜑</m:t>
                    </m:r>
                    <m:d>
                      <m:dPr>
                        <m:begChr m:val="["/>
                        <m:endChr m:val="]"/>
                        <m:ctrlPr>
                          <a:rPr lang="en-US" i="1">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𝑠</m:t>
                            </m:r>
                          </m:e>
                          <m:sup>
                            <m:r>
                              <a:rPr lang="en-US">
                                <a:solidFill>
                                  <a:schemeClr val="tx1"/>
                                </a:solidFill>
                                <a:latin typeface="Cambria Math" panose="02040503050406030204" pitchFamily="18" charset="0"/>
                              </a:rPr>
                              <m:t>′</m:t>
                            </m:r>
                          </m:sup>
                        </m:sSup>
                        <m:r>
                          <a:rPr lang="en-US">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𝑥</m:t>
                            </m:r>
                          </m:e>
                          <m:sup>
                            <m:r>
                              <a:rPr lang="en-US">
                                <a:solidFill>
                                  <a:schemeClr val="tx1"/>
                                </a:solidFill>
                                <a:latin typeface="Cambria Math" panose="02040503050406030204" pitchFamily="18" charset="0"/>
                              </a:rPr>
                              <m:t>′</m:t>
                            </m:r>
                          </m:sup>
                        </m:sSup>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𝑂𝑢</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𝑡</m:t>
                        </m:r>
                      </m:e>
                      <m:sub>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𝑥</m:t>
                            </m:r>
                          </m:e>
                          <m:sup>
                            <m:r>
                              <a:rPr lang="en-US">
                                <a:solidFill>
                                  <a:schemeClr val="tx1"/>
                                </a:solidFill>
                                <a:latin typeface="Cambria Math" panose="02040503050406030204" pitchFamily="18" charset="0"/>
                              </a:rPr>
                              <m:t>′</m:t>
                            </m:r>
                          </m:sup>
                        </m:sSup>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𝑟</m:t>
                        </m:r>
                      </m:sub>
                    </m:sSub>
                    <m:r>
                      <a:rPr lang="en-US" b="0" i="1" smtClean="0">
                        <a:solidFill>
                          <a:schemeClr val="tx1"/>
                        </a:solidFill>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b="0" i="1" smtClean="0">
                        <a:latin typeface="Cambria Math" panose="02040503050406030204" pitchFamily="18" charset="0"/>
                      </a:rPr>
                      <m:t>𝑎𝑙𝑙</m:t>
                    </m:r>
                    <m:r>
                      <a:rPr lang="en-US" i="1">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𝑟</m:t>
                        </m:r>
                      </m:e>
                    </m:d>
                    <m:r>
                      <a:rPr lang="en-US" i="1">
                        <a:latin typeface="Cambria Math" panose="02040503050406030204" pitchFamily="18" charset="0"/>
                      </a:rPr>
                      <m:t>∈</m:t>
                    </m:r>
                    <m:r>
                      <a:rPr lang="en-US" i="1">
                        <a:latin typeface="Cambria Math" panose="02040503050406030204" pitchFamily="18" charset="0"/>
                      </a:rPr>
                      <m:t>𝐶𝑎𝑙𝑙𝑆𝑖𝑡𝑒𝑠</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𝑐</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𝐶𝑎𝑙𝑙𝑠</m:t>
                    </m:r>
                  </m:oMath>
                </a14:m>
                <a:endParaRPr lang="en-US" dirty="0"/>
              </a:p>
              <a:p>
                <a:endParaRPr lang="en-US" b="0" dirty="0"/>
              </a:p>
            </p:txBody>
          </p:sp>
        </mc:Choice>
        <mc:Fallback xmlns="">
          <p:sp>
            <p:nvSpPr>
              <p:cNvPr id="4" name="TextBox 3">
                <a:extLst>
                  <a:ext uri="{FF2B5EF4-FFF2-40B4-BE49-F238E27FC236}">
                    <a16:creationId xmlns:a16="http://schemas.microsoft.com/office/drawing/2014/main" id="{16506C8A-5ABA-4C2F-8CE0-C16469A1F8A4}"/>
                  </a:ext>
                </a:extLst>
              </p:cNvPr>
              <p:cNvSpPr txBox="1">
                <a:spLocks noRot="1" noChangeAspect="1" noMove="1" noResize="1" noEditPoints="1" noAdjustHandles="1" noChangeArrowheads="1" noChangeShapeType="1" noTextEdit="1"/>
              </p:cNvSpPr>
              <p:nvPr/>
            </p:nvSpPr>
            <p:spPr>
              <a:xfrm>
                <a:off x="1" y="1572089"/>
                <a:ext cx="9144000" cy="2216569"/>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2465A02-A671-4C55-A2D5-88E419C5DFA8}"/>
              </a:ext>
            </a:extLst>
          </p:cNvPr>
          <p:cNvSpPr txBox="1"/>
          <p:nvPr/>
        </p:nvSpPr>
        <p:spPr>
          <a:xfrm>
            <a:off x="190500" y="3996498"/>
            <a:ext cx="7204216"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Solve using Kleene evaluation or chaotic iteration</a:t>
            </a:r>
          </a:p>
        </p:txBody>
      </p:sp>
      <p:sp>
        <p:nvSpPr>
          <p:cNvPr id="6" name="TextBox 5">
            <a:extLst>
              <a:ext uri="{FF2B5EF4-FFF2-40B4-BE49-F238E27FC236}">
                <a16:creationId xmlns:a16="http://schemas.microsoft.com/office/drawing/2014/main" id="{4B104867-D019-48DD-B206-B2F4742442F8}"/>
              </a:ext>
            </a:extLst>
          </p:cNvPr>
          <p:cNvSpPr txBox="1"/>
          <p:nvPr/>
        </p:nvSpPr>
        <p:spPr>
          <a:xfrm>
            <a:off x="190500" y="954817"/>
            <a:ext cx="3775393"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Set up equation system:</a:t>
            </a:r>
          </a:p>
        </p:txBody>
      </p:sp>
      <p:grpSp>
        <p:nvGrpSpPr>
          <p:cNvPr id="7" name="Group 6">
            <a:extLst>
              <a:ext uri="{FF2B5EF4-FFF2-40B4-BE49-F238E27FC236}">
                <a16:creationId xmlns:a16="http://schemas.microsoft.com/office/drawing/2014/main" id="{A95E1127-E69C-4FFC-A7C0-900208A4A37F}"/>
              </a:ext>
            </a:extLst>
          </p:cNvPr>
          <p:cNvGrpSpPr/>
          <p:nvPr/>
        </p:nvGrpSpPr>
        <p:grpSpPr>
          <a:xfrm>
            <a:off x="4064277" y="5114011"/>
            <a:ext cx="986490" cy="1656420"/>
            <a:chOff x="4721575" y="3546475"/>
            <a:chExt cx="986490" cy="1656420"/>
          </a:xfrm>
        </p:grpSpPr>
        <p:pic>
          <p:nvPicPr>
            <p:cNvPr id="8" name="Picture 4" descr="C:\Users\reps\Documents\Service\Meetings\Dagstuhl SMT-meets-AbsInt-2014\Talk\RadhiaCousot.jpg">
              <a:extLst>
                <a:ext uri="{FF2B5EF4-FFF2-40B4-BE49-F238E27FC236}">
                  <a16:creationId xmlns:a16="http://schemas.microsoft.com/office/drawing/2014/main" id="{A4D830B6-1F3B-4B7E-9818-03CA57C4B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575" y="3546475"/>
              <a:ext cx="986490"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 Box 47">
              <a:extLst>
                <a:ext uri="{FF2B5EF4-FFF2-40B4-BE49-F238E27FC236}">
                  <a16:creationId xmlns:a16="http://schemas.microsoft.com/office/drawing/2014/main" id="{140007AE-32F4-44B4-A77C-D4CDD27C621B}"/>
                </a:ext>
              </a:extLst>
            </p:cNvPr>
            <p:cNvSpPr txBox="1">
              <a:spLocks noChangeArrowheads="1"/>
            </p:cNvSpPr>
            <p:nvPr/>
          </p:nvSpPr>
          <p:spPr bwMode="auto">
            <a:xfrm>
              <a:off x="4830741"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a:latin typeface="Calibri" pitchFamily="34" charset="0"/>
                </a:rPr>
                <a:t>Radhia</a:t>
              </a:r>
              <a:endParaRPr lang="en-US" sz="1600" dirty="0">
                <a:latin typeface="Calibri" pitchFamily="34" charset="0"/>
              </a:endParaRP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grpSp>
        <p:nvGrpSpPr>
          <p:cNvPr id="10" name="Group 9">
            <a:extLst>
              <a:ext uri="{FF2B5EF4-FFF2-40B4-BE49-F238E27FC236}">
                <a16:creationId xmlns:a16="http://schemas.microsoft.com/office/drawing/2014/main" id="{266F27F8-B0DE-4C87-94E1-869AAFFCE16D}"/>
              </a:ext>
            </a:extLst>
          </p:cNvPr>
          <p:cNvGrpSpPr/>
          <p:nvPr/>
        </p:nvGrpSpPr>
        <p:grpSpPr>
          <a:xfrm>
            <a:off x="2918863" y="5101675"/>
            <a:ext cx="1019662" cy="1692420"/>
            <a:chOff x="3532438" y="3510475"/>
            <a:chExt cx="1019662" cy="1692420"/>
          </a:xfrm>
        </p:grpSpPr>
        <p:pic>
          <p:nvPicPr>
            <p:cNvPr id="11" name="Picture 2" descr="C:\Users\reps\Documents\Service\Meetings\Dagstuhl SMT-meets-AbsInt-2014\Talk\PatrickCousot.jpg">
              <a:extLst>
                <a:ext uri="{FF2B5EF4-FFF2-40B4-BE49-F238E27FC236}">
                  <a16:creationId xmlns:a16="http://schemas.microsoft.com/office/drawing/2014/main" id="{1879B4C1-C038-402F-914D-65DCCD9CC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438" y="3510475"/>
              <a:ext cx="1019662" cy="12527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7">
              <a:extLst>
                <a:ext uri="{FF2B5EF4-FFF2-40B4-BE49-F238E27FC236}">
                  <a16:creationId xmlns:a16="http://schemas.microsoft.com/office/drawing/2014/main" id="{96983C73-C3A6-4BC3-8B81-35B40EC43C83}"/>
                </a:ext>
              </a:extLst>
            </p:cNvPr>
            <p:cNvSpPr txBox="1">
              <a:spLocks noChangeArrowheads="1"/>
            </p:cNvSpPr>
            <p:nvPr/>
          </p:nvSpPr>
          <p:spPr bwMode="auto">
            <a:xfrm>
              <a:off x="3658190"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Patrick</a:t>
              </a: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grpSp>
        <p:nvGrpSpPr>
          <p:cNvPr id="17" name="Group 16">
            <a:extLst>
              <a:ext uri="{FF2B5EF4-FFF2-40B4-BE49-F238E27FC236}">
                <a16:creationId xmlns:a16="http://schemas.microsoft.com/office/drawing/2014/main" id="{F5661AA8-A718-4D8F-9AFD-CD3BF92EC8AD}"/>
              </a:ext>
            </a:extLst>
          </p:cNvPr>
          <p:cNvGrpSpPr/>
          <p:nvPr/>
        </p:nvGrpSpPr>
        <p:grpSpPr>
          <a:xfrm>
            <a:off x="354832" y="5114011"/>
            <a:ext cx="1188720" cy="1668756"/>
            <a:chOff x="1864763" y="5133679"/>
            <a:chExt cx="1188720" cy="1668756"/>
          </a:xfrm>
        </p:grpSpPr>
        <p:pic>
          <p:nvPicPr>
            <p:cNvPr id="14" name="Picture 13">
              <a:extLst>
                <a:ext uri="{FF2B5EF4-FFF2-40B4-BE49-F238E27FC236}">
                  <a16:creationId xmlns:a16="http://schemas.microsoft.com/office/drawing/2014/main" id="{990E7FF3-9977-4313-A1D4-67774FD61FA5}"/>
                </a:ext>
              </a:extLst>
            </p:cNvPr>
            <p:cNvPicPr>
              <a:picLocks noChangeAspect="1"/>
            </p:cNvPicPr>
            <p:nvPr/>
          </p:nvPicPr>
          <p:blipFill>
            <a:blip r:embed="rId5"/>
            <a:stretch>
              <a:fillRect/>
            </a:stretch>
          </p:blipFill>
          <p:spPr>
            <a:xfrm>
              <a:off x="1864763" y="5133679"/>
              <a:ext cx="1188720" cy="1188720"/>
            </a:xfrm>
            <a:prstGeom prst="rect">
              <a:avLst/>
            </a:prstGeom>
            <a:ln>
              <a:solidFill>
                <a:schemeClr val="tx1"/>
              </a:solidFill>
            </a:ln>
          </p:spPr>
        </p:pic>
        <p:sp>
          <p:nvSpPr>
            <p:cNvPr id="16" name="Text Box 47">
              <a:extLst>
                <a:ext uri="{FF2B5EF4-FFF2-40B4-BE49-F238E27FC236}">
                  <a16:creationId xmlns:a16="http://schemas.microsoft.com/office/drawing/2014/main" id="{425DC578-A947-47B1-8C21-219035961F25}"/>
                </a:ext>
              </a:extLst>
            </p:cNvPr>
            <p:cNvSpPr txBox="1">
              <a:spLocks noChangeArrowheads="1"/>
            </p:cNvSpPr>
            <p:nvPr/>
          </p:nvSpPr>
          <p:spPr bwMode="auto">
            <a:xfrm>
              <a:off x="2110309" y="6354364"/>
              <a:ext cx="697627" cy="4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Micha</a:t>
              </a:r>
            </a:p>
            <a:p>
              <a:pPr algn="ctr">
                <a:lnSpc>
                  <a:spcPct val="70000"/>
                </a:lnSpc>
                <a:buFontTx/>
                <a:buNone/>
              </a:pPr>
              <a:r>
                <a:rPr lang="en-US" sz="1600" dirty="0" err="1">
                  <a:latin typeface="Calibri" pitchFamily="34" charset="0"/>
                </a:rPr>
                <a:t>Sharir</a:t>
              </a:r>
              <a:endParaRPr lang="en-US" sz="1600" dirty="0">
                <a:latin typeface="Calibri" pitchFamily="34" charset="0"/>
              </a:endParaRPr>
            </a:p>
          </p:txBody>
        </p:sp>
      </p:grpSp>
      <p:grpSp>
        <p:nvGrpSpPr>
          <p:cNvPr id="21" name="Group 20">
            <a:extLst>
              <a:ext uri="{FF2B5EF4-FFF2-40B4-BE49-F238E27FC236}">
                <a16:creationId xmlns:a16="http://schemas.microsoft.com/office/drawing/2014/main" id="{CC56C98E-E2DB-45A9-A25F-7D0172985278}"/>
              </a:ext>
            </a:extLst>
          </p:cNvPr>
          <p:cNvGrpSpPr/>
          <p:nvPr/>
        </p:nvGrpSpPr>
        <p:grpSpPr>
          <a:xfrm>
            <a:off x="1691970" y="5114011"/>
            <a:ext cx="1043754" cy="1657728"/>
            <a:chOff x="681256" y="5133679"/>
            <a:chExt cx="1043754" cy="1657728"/>
          </a:xfrm>
        </p:grpSpPr>
        <p:pic>
          <p:nvPicPr>
            <p:cNvPr id="19" name="Picture 18">
              <a:extLst>
                <a:ext uri="{FF2B5EF4-FFF2-40B4-BE49-F238E27FC236}">
                  <a16:creationId xmlns:a16="http://schemas.microsoft.com/office/drawing/2014/main" id="{8334E245-54ED-40D9-8479-0A6B83383DCA}"/>
                </a:ext>
              </a:extLst>
            </p:cNvPr>
            <p:cNvPicPr>
              <a:picLocks noChangeAspect="1"/>
            </p:cNvPicPr>
            <p:nvPr/>
          </p:nvPicPr>
          <p:blipFill>
            <a:blip r:embed="rId6"/>
            <a:stretch>
              <a:fillRect/>
            </a:stretch>
          </p:blipFill>
          <p:spPr>
            <a:xfrm>
              <a:off x="681256" y="5133679"/>
              <a:ext cx="1043754" cy="1188720"/>
            </a:xfrm>
            <a:prstGeom prst="rect">
              <a:avLst/>
            </a:prstGeom>
            <a:ln w="9525">
              <a:solidFill>
                <a:schemeClr val="tx1"/>
              </a:solidFill>
            </a:ln>
          </p:spPr>
        </p:pic>
        <p:sp>
          <p:nvSpPr>
            <p:cNvPr id="20" name="Text Box 47">
              <a:extLst>
                <a:ext uri="{FF2B5EF4-FFF2-40B4-BE49-F238E27FC236}">
                  <a16:creationId xmlns:a16="http://schemas.microsoft.com/office/drawing/2014/main" id="{21597C11-EC7A-43C5-8B9E-9C909A78977E}"/>
                </a:ext>
              </a:extLst>
            </p:cNvPr>
            <p:cNvSpPr txBox="1">
              <a:spLocks noChangeArrowheads="1"/>
            </p:cNvSpPr>
            <p:nvPr/>
          </p:nvSpPr>
          <p:spPr bwMode="auto">
            <a:xfrm>
              <a:off x="852716" y="6354364"/>
              <a:ext cx="700833"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Amir</a:t>
              </a:r>
            </a:p>
            <a:p>
              <a:pPr algn="ctr">
                <a:lnSpc>
                  <a:spcPct val="70000"/>
                </a:lnSpc>
                <a:buFontTx/>
                <a:buNone/>
              </a:pPr>
              <a:r>
                <a:rPr lang="en-US" sz="1600" dirty="0" err="1">
                  <a:latin typeface="Calibri" pitchFamily="34" charset="0"/>
                </a:rPr>
                <a:t>Pnueli</a:t>
              </a:r>
              <a:endParaRPr lang="en-US" sz="1600" dirty="0">
                <a:latin typeface="Calibri" pitchFamily="34" charset="0"/>
              </a:endParaRPr>
            </a:p>
          </p:txBody>
        </p:sp>
      </p:grpSp>
    </p:spTree>
    <p:extLst>
      <p:ext uri="{BB962C8B-B14F-4D97-AF65-F5344CB8AC3E}">
        <p14:creationId xmlns:p14="http://schemas.microsoft.com/office/powerpoint/2010/main" val="161919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16</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6" name="TextBox 5">
            <a:extLst>
              <a:ext uri="{FF2B5EF4-FFF2-40B4-BE49-F238E27FC236}">
                <a16:creationId xmlns:a16="http://schemas.microsoft.com/office/drawing/2014/main" id="{DB1F2B45-FEB9-4B19-BA8F-9C9BC61084E6}"/>
              </a:ext>
            </a:extLst>
          </p:cNvPr>
          <p:cNvSpPr txBox="1"/>
          <p:nvPr/>
        </p:nvSpPr>
        <p:spPr>
          <a:xfrm>
            <a:off x="4155877" y="6229588"/>
            <a:ext cx="1374094"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 </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9" name="TextBox 18">
            <a:extLst>
              <a:ext uri="{FF2B5EF4-FFF2-40B4-BE49-F238E27FC236}">
                <a16:creationId xmlns:a16="http://schemas.microsoft.com/office/drawing/2014/main" id="{D88E1AFC-CF4A-4DCA-AC94-DC3E4607EE97}"/>
              </a:ext>
            </a:extLst>
          </p:cNvPr>
          <p:cNvSpPr txBox="1"/>
          <p:nvPr/>
        </p:nvSpPr>
        <p:spPr>
          <a:xfrm>
            <a:off x="3945193" y="358136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4EEA4351-07C1-4DA3-BBBD-7BBB133A8CD1}"/>
              </a:ext>
            </a:extLst>
          </p:cNvPr>
          <p:cNvSpPr txBox="1"/>
          <p:nvPr/>
        </p:nvSpPr>
        <p:spPr>
          <a:xfrm>
            <a:off x="3873308" y="4483023"/>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23E7336D-75C0-4C19-B91A-D65240D34A08}"/>
                  </a:ext>
                </a:extLst>
              </p:cNvPr>
              <p:cNvSpPr txBox="1"/>
              <p:nvPr/>
            </p:nvSpPr>
            <p:spPr>
              <a:xfrm>
                <a:off x="-3235" y="1982818"/>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oMath>
                  </m:oMathPara>
                </a14:m>
                <a:endParaRPr lang="en-US" sz="1600" dirty="0"/>
              </a:p>
            </p:txBody>
          </p:sp>
        </mc:Choice>
        <mc:Fallback xmlns="">
          <p:sp>
            <p:nvSpPr>
              <p:cNvPr id="94" name="TextBox 93">
                <a:extLst>
                  <a:ext uri="{FF2B5EF4-FFF2-40B4-BE49-F238E27FC236}">
                    <a16:creationId xmlns:a16="http://schemas.microsoft.com/office/drawing/2014/main" id="{23E7336D-75C0-4C19-B91A-D65240D34A08}"/>
                  </a:ext>
                </a:extLst>
              </p:cNvPr>
              <p:cNvSpPr txBox="1">
                <a:spLocks noRot="1" noChangeAspect="1" noMove="1" noResize="1" noEditPoints="1" noAdjustHandles="1" noChangeArrowheads="1" noChangeShapeType="1" noTextEdit="1"/>
              </p:cNvSpPr>
              <p:nvPr/>
            </p:nvSpPr>
            <p:spPr>
              <a:xfrm>
                <a:off x="-3235" y="1982818"/>
                <a:ext cx="3613360" cy="338554"/>
              </a:xfrm>
              <a:prstGeom prst="rect">
                <a:avLst/>
              </a:prstGeom>
              <a:blipFill>
                <a:blip r:embed="rId2"/>
                <a:stretch>
                  <a:fillRect b="-10714"/>
                </a:stretch>
              </a:blipFill>
            </p:spPr>
            <p:txBody>
              <a:bodyPr/>
              <a:lstStyle/>
              <a:p>
                <a:r>
                  <a:rPr lang="en-US">
                    <a:noFill/>
                  </a:rPr>
                  <a:t> </a:t>
                </a:r>
              </a:p>
            </p:txBody>
          </p:sp>
        </mc:Fallback>
      </mc:AlternateContent>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7" name="TextBox 146">
            <a:extLst>
              <a:ext uri="{FF2B5EF4-FFF2-40B4-BE49-F238E27FC236}">
                <a16:creationId xmlns:a16="http://schemas.microsoft.com/office/drawing/2014/main" id="{EB089842-0DA1-4725-B237-CDD85A2F2003}"/>
              </a:ext>
            </a:extLst>
          </p:cNvPr>
          <p:cNvSpPr txBox="1"/>
          <p:nvPr/>
        </p:nvSpPr>
        <p:spPr>
          <a:xfrm>
            <a:off x="4521816" y="4136058"/>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48" name="TextBox 147">
            <a:extLst>
              <a:ext uri="{FF2B5EF4-FFF2-40B4-BE49-F238E27FC236}">
                <a16:creationId xmlns:a16="http://schemas.microsoft.com/office/drawing/2014/main" id="{689CC85A-C19A-493E-AE61-70EF4191989E}"/>
              </a:ext>
            </a:extLst>
          </p:cNvPr>
          <p:cNvSpPr txBox="1"/>
          <p:nvPr/>
        </p:nvSpPr>
        <p:spPr>
          <a:xfrm>
            <a:off x="3888156" y="237497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58" name="Rounded Rectangular Callout 9">
                <a:extLst>
                  <a:ext uri="{FF2B5EF4-FFF2-40B4-BE49-F238E27FC236}">
                    <a16:creationId xmlns:a16="http://schemas.microsoft.com/office/drawing/2014/main" id="{E3E10732-2963-49A4-A33C-17B6208E6603}"/>
                  </a:ext>
                </a:extLst>
              </p:cNvPr>
              <p:cNvSpPr/>
              <p:nvPr/>
            </p:nvSpPr>
            <p:spPr>
              <a:xfrm>
                <a:off x="120943" y="2721449"/>
                <a:ext cx="2505232" cy="1188813"/>
              </a:xfrm>
              <a:prstGeom prst="wedgeRoundRectCallout">
                <a:avLst>
                  <a:gd name="adj1" fmla="val 35420"/>
                  <a:gd name="adj2" fmla="val 65653"/>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𝜆</m:t>
                      </m:r>
                      <m:r>
                        <a:rPr lang="en-US" b="0" i="1" dirty="0" smtClean="0">
                          <a:solidFill>
                            <a:srgbClr val="C00000"/>
                          </a:solidFill>
                          <a:latin typeface="Cambria Math" panose="02040503050406030204" pitchFamily="18" charset="0"/>
                        </a:rPr>
                        <m:t>𝑆</m:t>
                      </m:r>
                      <m:r>
                        <a:rPr lang="en-US" b="0" i="1" dirty="0" smtClean="0">
                          <a:solidFill>
                            <a:srgbClr val="C00000"/>
                          </a:solidFill>
                          <a:latin typeface="Cambria Math" panose="02040503050406030204" pitchFamily="18" charset="0"/>
                        </a:rPr>
                        <m:t>.</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𝑆</m:t>
                          </m:r>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𝐾𝑖𝑙</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𝑙</m:t>
                              </m:r>
                            </m:e>
                            <m:sub>
                              <m:r>
                                <a:rPr lang="en-US" b="0" i="1" dirty="0" smtClean="0">
                                  <a:solidFill>
                                    <a:srgbClr val="C00000"/>
                                  </a:solidFill>
                                  <a:latin typeface="Cambria Math" panose="02040503050406030204" pitchFamily="18" charset="0"/>
                                </a:rPr>
                                <m:t>𝑐</m:t>
                              </m:r>
                            </m:sub>
                          </m:sSub>
                        </m:e>
                      </m:d>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𝐺𝑒</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𝑛</m:t>
                          </m:r>
                        </m:e>
                        <m:sub>
                          <m:r>
                            <a:rPr lang="en-US" b="0" i="1" dirty="0" smtClean="0">
                              <a:solidFill>
                                <a:srgbClr val="C00000"/>
                              </a:solidFill>
                              <a:latin typeface="Cambria Math" panose="02040503050406030204" pitchFamily="18" charset="0"/>
                            </a:rPr>
                            <m:t>𝑐</m:t>
                          </m:r>
                        </m:sub>
                      </m:sSub>
                    </m:oMath>
                  </m:oMathPara>
                </a14:m>
                <a:endParaRPr lang="en-US" dirty="0">
                  <a:solidFill>
                    <a:srgbClr val="C00000"/>
                  </a:solidFill>
                </a:endParaRPr>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𝐾𝑖𝑙</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𝑙</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𝑎</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𝑐</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solidFill>
                            <a:srgbClr val="C00000"/>
                          </a:solidFill>
                          <a:latin typeface="Cambria Math" panose="02040503050406030204" pitchFamily="18" charset="0"/>
                        </a:rPr>
                        <m:t>}</m:t>
                      </m:r>
                    </m:oMath>
                  </m:oMathPara>
                </a14:m>
                <a:endParaRPr lang="en-US" dirty="0">
                  <a:solidFill>
                    <a:srgbClr val="C00000"/>
                  </a:solidFill>
                </a:endParaRPr>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𝐺𝑒</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𝑛</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𝑐</m:t>
                              </m:r>
                            </m:e>
                          </m:d>
                        </m:e>
                      </m:d>
                    </m:oMath>
                  </m:oMathPara>
                </a14:m>
                <a:endParaRPr lang="en-US" b="0" dirty="0">
                  <a:solidFill>
                    <a:srgbClr val="C00000"/>
                  </a:solidFill>
                </a:endParaRPr>
              </a:p>
              <a:p>
                <a:pPr/>
                <a14:m>
                  <m:oMathPara xmlns:m="http://schemas.openxmlformats.org/officeDocument/2006/math">
                    <m:oMathParaPr>
                      <m:jc m:val="centerGroup"/>
                    </m:oMathParaPr>
                    <m:oMath xmlns:m="http://schemas.openxmlformats.org/officeDocument/2006/math">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𝐾𝑖𝑙</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𝑙</m:t>
                          </m:r>
                        </m:e>
                        <m:sub>
                          <m:r>
                            <a:rPr lang="en-US" i="1">
                              <a:solidFill>
                                <a:srgbClr val="C00000"/>
                              </a:solidFill>
                              <a:latin typeface="Cambria Math" panose="02040503050406030204" pitchFamily="18" charset="0"/>
                            </a:rPr>
                            <m:t>𝑐</m:t>
                          </m:r>
                        </m:sub>
                      </m:sSub>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𝐺𝑒</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𝑛</m:t>
                          </m:r>
                        </m:e>
                        <m:sub>
                          <m:r>
                            <a:rPr lang="en-US" i="1">
                              <a:solidFill>
                                <a:srgbClr val="C00000"/>
                              </a:solidFill>
                              <a:latin typeface="Cambria Math" panose="02040503050406030204" pitchFamily="18" charset="0"/>
                            </a:rPr>
                            <m:t>𝑐</m:t>
                          </m:r>
                        </m:sub>
                      </m:sSub>
                      <m:r>
                        <a:rPr lang="en-US" i="1">
                          <a:solidFill>
                            <a:srgbClr val="C00000"/>
                          </a:solidFill>
                          <a:latin typeface="Cambria Math" panose="02040503050406030204" pitchFamily="18" charset="0"/>
                        </a:rPr>
                        <m:t>)</m:t>
                      </m:r>
                    </m:oMath>
                  </m:oMathPara>
                </a14:m>
                <a:endParaRPr lang="en-US" dirty="0">
                  <a:solidFill>
                    <a:srgbClr val="C00000"/>
                  </a:solidFill>
                </a:endParaRPr>
              </a:p>
            </p:txBody>
          </p:sp>
        </mc:Choice>
        <mc:Fallback xmlns="">
          <p:sp>
            <p:nvSpPr>
              <p:cNvPr id="158" name="Rounded Rectangular Callout 9">
                <a:extLst>
                  <a:ext uri="{FF2B5EF4-FFF2-40B4-BE49-F238E27FC236}">
                    <a16:creationId xmlns:a16="http://schemas.microsoft.com/office/drawing/2014/main" id="{E3E10732-2963-49A4-A33C-17B6208E6603}"/>
                  </a:ext>
                </a:extLst>
              </p:cNvPr>
              <p:cNvSpPr>
                <a:spLocks noRot="1" noChangeAspect="1" noMove="1" noResize="1" noEditPoints="1" noAdjustHandles="1" noChangeArrowheads="1" noChangeShapeType="1" noTextEdit="1"/>
              </p:cNvSpPr>
              <p:nvPr/>
            </p:nvSpPr>
            <p:spPr>
              <a:xfrm>
                <a:off x="120943" y="2721449"/>
                <a:ext cx="2505232" cy="1188813"/>
              </a:xfrm>
              <a:prstGeom prst="wedgeRoundRectCallout">
                <a:avLst>
                  <a:gd name="adj1" fmla="val 35420"/>
                  <a:gd name="adj2" fmla="val 65653"/>
                  <a:gd name="adj3" fmla="val 16667"/>
                </a:avLst>
              </a:prstGeom>
              <a:blipFill>
                <a:blip r:embed="rId3"/>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D480A492-6253-4E43-AEC1-03AC71E20415}"/>
                  </a:ext>
                </a:extLst>
              </p:cNvPr>
              <p:cNvSpPr txBox="1"/>
              <p:nvPr/>
            </p:nvSpPr>
            <p:spPr>
              <a:xfrm>
                <a:off x="-3235" y="4026425"/>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oMath>
                  </m:oMathPara>
                </a14:m>
                <a:endParaRPr lang="en-US" sz="1600" dirty="0"/>
              </a:p>
            </p:txBody>
          </p:sp>
        </mc:Choice>
        <mc:Fallback xmlns="">
          <p:sp>
            <p:nvSpPr>
              <p:cNvPr id="159" name="TextBox 158">
                <a:extLst>
                  <a:ext uri="{FF2B5EF4-FFF2-40B4-BE49-F238E27FC236}">
                    <a16:creationId xmlns:a16="http://schemas.microsoft.com/office/drawing/2014/main" id="{D480A492-6253-4E43-AEC1-03AC71E20415}"/>
                  </a:ext>
                </a:extLst>
              </p:cNvPr>
              <p:cNvSpPr txBox="1">
                <a:spLocks noRot="1" noChangeAspect="1" noMove="1" noResize="1" noEditPoints="1" noAdjustHandles="1" noChangeArrowheads="1" noChangeShapeType="1" noTextEdit="1"/>
              </p:cNvSpPr>
              <p:nvPr/>
            </p:nvSpPr>
            <p:spPr>
              <a:xfrm>
                <a:off x="-3235" y="4026425"/>
                <a:ext cx="3613360" cy="338554"/>
              </a:xfrm>
              <a:prstGeom prst="rect">
                <a:avLst/>
              </a:prstGeom>
              <a:blipFill>
                <a:blip r:embed="rId4"/>
                <a:stretch>
                  <a:fillRect b="-1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DAAF05A5-894E-48A9-B644-38DBBE7A57D3}"/>
                  </a:ext>
                </a:extLst>
              </p:cNvPr>
              <p:cNvSpPr txBox="1"/>
              <p:nvPr/>
            </p:nvSpPr>
            <p:spPr>
              <a:xfrm>
                <a:off x="5510232" y="3716048"/>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oMath>
                  </m:oMathPara>
                </a14:m>
                <a:endParaRPr lang="en-US" sz="1600" dirty="0"/>
              </a:p>
            </p:txBody>
          </p:sp>
        </mc:Choice>
        <mc:Fallback xmlns="">
          <p:sp>
            <p:nvSpPr>
              <p:cNvPr id="160" name="TextBox 159">
                <a:extLst>
                  <a:ext uri="{FF2B5EF4-FFF2-40B4-BE49-F238E27FC236}">
                    <a16:creationId xmlns:a16="http://schemas.microsoft.com/office/drawing/2014/main" id="{DAAF05A5-894E-48A9-B644-38DBBE7A57D3}"/>
                  </a:ext>
                </a:extLst>
              </p:cNvPr>
              <p:cNvSpPr txBox="1">
                <a:spLocks noRot="1" noChangeAspect="1" noMove="1" noResize="1" noEditPoints="1" noAdjustHandles="1" noChangeArrowheads="1" noChangeShapeType="1" noTextEdit="1"/>
              </p:cNvSpPr>
              <p:nvPr/>
            </p:nvSpPr>
            <p:spPr>
              <a:xfrm>
                <a:off x="5510232" y="3716048"/>
                <a:ext cx="3613360" cy="338554"/>
              </a:xfrm>
              <a:prstGeom prst="rect">
                <a:avLst/>
              </a:prstGeom>
              <a:blipFill>
                <a:blip r:embed="rId5"/>
                <a:stretch>
                  <a:fillRect b="-12727"/>
                </a:stretch>
              </a:blipFill>
            </p:spPr>
            <p:txBody>
              <a:bodyPr/>
              <a:lstStyle/>
              <a:p>
                <a:r>
                  <a:rPr lang="en-US">
                    <a:noFill/>
                  </a:rPr>
                  <a:t> </a:t>
                </a:r>
              </a:p>
            </p:txBody>
          </p:sp>
        </mc:Fallback>
      </mc:AlternateContent>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4F18CD6F-F308-45CB-B25A-CD04F9032591}"/>
                  </a:ext>
                </a:extLst>
              </p:cNvPr>
              <p:cNvSpPr txBox="1"/>
              <p:nvPr/>
            </p:nvSpPr>
            <p:spPr>
              <a:xfrm>
                <a:off x="3967743" y="1594199"/>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189" name="TextBox 188">
                <a:extLst>
                  <a:ext uri="{FF2B5EF4-FFF2-40B4-BE49-F238E27FC236}">
                    <a16:creationId xmlns:a16="http://schemas.microsoft.com/office/drawing/2014/main" id="{4F18CD6F-F308-45CB-B25A-CD04F9032591}"/>
                  </a:ext>
                </a:extLst>
              </p:cNvPr>
              <p:cNvSpPr txBox="1">
                <a:spLocks noRot="1" noChangeAspect="1" noMove="1" noResize="1" noEditPoints="1" noAdjustHandles="1" noChangeArrowheads="1" noChangeShapeType="1" noTextEdit="1"/>
              </p:cNvSpPr>
              <p:nvPr/>
            </p:nvSpPr>
            <p:spPr>
              <a:xfrm>
                <a:off x="3967743" y="1594199"/>
                <a:ext cx="386644" cy="369332"/>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CC4CC7E9-FBD6-43A4-9791-F917008B0D9D}"/>
                  </a:ext>
                </a:extLst>
              </p:cNvPr>
              <p:cNvSpPr txBox="1"/>
              <p:nvPr/>
            </p:nvSpPr>
            <p:spPr>
              <a:xfrm>
                <a:off x="4824995" y="3281308"/>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190" name="TextBox 189">
                <a:extLst>
                  <a:ext uri="{FF2B5EF4-FFF2-40B4-BE49-F238E27FC236}">
                    <a16:creationId xmlns:a16="http://schemas.microsoft.com/office/drawing/2014/main" id="{CC4CC7E9-FBD6-43A4-9791-F917008B0D9D}"/>
                  </a:ext>
                </a:extLst>
              </p:cNvPr>
              <p:cNvSpPr txBox="1">
                <a:spLocks noRot="1" noChangeAspect="1" noMove="1" noResize="1" noEditPoints="1" noAdjustHandles="1" noChangeArrowheads="1" noChangeShapeType="1" noTextEdit="1"/>
              </p:cNvSpPr>
              <p:nvPr/>
            </p:nvSpPr>
            <p:spPr>
              <a:xfrm>
                <a:off x="4824995" y="3281308"/>
                <a:ext cx="386644"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CA9B155A-AE5E-4921-9D63-55E66ED4FD4D}"/>
                  </a:ext>
                </a:extLst>
              </p:cNvPr>
              <p:cNvSpPr txBox="1"/>
              <p:nvPr/>
            </p:nvSpPr>
            <p:spPr>
              <a:xfrm>
                <a:off x="4118562" y="2061276"/>
                <a:ext cx="4971654" cy="990079"/>
              </a:xfrm>
              <a:prstGeom prst="rect">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45720" tIns="0" rIns="45720" bIns="0" rtlCol="0" anchor="ctr"/>
              <a:lstStyle>
                <a:defPPr>
                  <a:defRPr lang="en-US"/>
                </a:defPPr>
                <a:lvl1pPr>
                  <a:defRPr b="0" i="1">
                    <a:solidFill>
                      <a:srgbClr val="C00000"/>
                    </a:solidFill>
                    <a:latin typeface="Cambria Math"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left"/>
                    </m:oMathParaPr>
                    <m:oMath xmlns:m="http://schemas.openxmlformats.org/officeDocument/2006/math">
                      <m:d>
                        <m:dPr>
                          <m:ctrlPr>
                            <a:rPr lang="en-US" sz="1600" i="1" dirty="0" smtClean="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e>
                      </m:d>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e>
                      </m:d>
                      <m:sSub>
                        <m:sSubPr>
                          <m:ctrlPr>
                            <a:rPr lang="en-US" sz="1600" i="1" dirty="0">
                              <a:latin typeface="Cambria Math" panose="02040503050406030204" pitchFamily="18" charset="0"/>
                            </a:rPr>
                          </m:ctrlPr>
                        </m:sSubPr>
                        <m:e>
                          <m:r>
                            <a:rPr lang="en-US" sz="1600" dirty="0">
                              <a:latin typeface="Cambria Math" panose="02040503050406030204" pitchFamily="18" charset="0"/>
                            </a:rPr>
                            <m:t>=</m:t>
                          </m:r>
                        </m:e>
                        <m:sub>
                          <m:r>
                            <a:rPr lang="en-US" sz="1600" dirty="0">
                              <a:latin typeface="Cambria Math" panose="02040503050406030204" pitchFamily="18" charset="0"/>
                            </a:rPr>
                            <m:t>𝑑𝑓</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 </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r>
                        <a:rPr lang="en-US" sz="1600" dirty="0">
                          <a:latin typeface="Cambria Math" panose="02040503050406030204" pitchFamily="18" charset="0"/>
                        </a:rPr>
                        <m:t>)</m:t>
                      </m:r>
                    </m:oMath>
                  </m:oMathPara>
                </a14:m>
                <a:endParaRPr lang="en-US" sz="1600" dirty="0"/>
              </a:p>
              <a:p>
                <a:pPr/>
                <a14:m>
                  <m:oMathPara xmlns:m="http://schemas.openxmlformats.org/officeDocument/2006/math">
                    <m:oMathParaPr>
                      <m:jc m:val="left"/>
                    </m:oMathParaPr>
                    <m:oMath xmlns:m="http://schemas.openxmlformats.org/officeDocument/2006/math">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e>
                      </m:d>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e>
                      </m:d>
                      <m:sSub>
                        <m:sSubPr>
                          <m:ctrlPr>
                            <a:rPr lang="en-US" sz="1600" i="1" dirty="0">
                              <a:latin typeface="Cambria Math" panose="02040503050406030204" pitchFamily="18" charset="0"/>
                            </a:rPr>
                          </m:ctrlPr>
                        </m:sSubPr>
                        <m:e>
                          <m:r>
                            <a:rPr lang="en-US" sz="1600" dirty="0">
                              <a:latin typeface="Cambria Math" panose="02040503050406030204" pitchFamily="18" charset="0"/>
                            </a:rPr>
                            <m:t>=</m:t>
                          </m:r>
                        </m:e>
                        <m:sub>
                          <m:r>
                            <a:rPr lang="en-US" sz="1600" dirty="0">
                              <a:latin typeface="Cambria Math" panose="02040503050406030204" pitchFamily="18" charset="0"/>
                            </a:rPr>
                            <m:t>𝑑𝑓</m:t>
                          </m:r>
                        </m:sub>
                      </m:sSub>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b="0" i="1" dirty="0" smtClean="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b="0" i="1" dirty="0" smtClean="0">
                                  <a:latin typeface="Cambria Math" panose="02040503050406030204" pitchFamily="18" charset="0"/>
                                </a:rPr>
                                <m:t>𝑔</m:t>
                              </m:r>
                            </m:e>
                            <m:sub>
                              <m:r>
                                <a:rPr lang="en-US" sz="1600" dirty="0">
                                  <a:latin typeface="Cambria Math" panose="02040503050406030204" pitchFamily="18" charset="0"/>
                                </a:rPr>
                                <m:t>2</m:t>
                              </m:r>
                            </m:sub>
                          </m:sSub>
                        </m:e>
                      </m:d>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b="0" i="1" dirty="0" smtClean="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e>
                      </m:d>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r>
                        <a:rPr lang="en-US" sz="1600" dirty="0">
                          <a:latin typeface="Cambria Math" panose="02040503050406030204" pitchFamily="18" charset="0"/>
                        </a:rPr>
                        <m:t>)</m:t>
                      </m:r>
                    </m:oMath>
                  </m:oMathPara>
                </a14:m>
                <a:endParaRPr lang="en-US" sz="1600" dirty="0"/>
              </a:p>
              <a:p>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rPr>
                        <m:t>                               </m:t>
                      </m:r>
                      <m:r>
                        <a:rPr lang="en-US" sz="1600">
                          <a:latin typeface="Cambria Math" panose="02040503050406030204" pitchFamily="18" charset="0"/>
                        </a:rPr>
                        <m:t>𝐼𝑑</m:t>
                      </m:r>
                      <m:sSub>
                        <m:sSubPr>
                          <m:ctrlPr>
                            <a:rPr lang="en-US" sz="1600" i="1">
                              <a:latin typeface="Cambria Math" panose="02040503050406030204" pitchFamily="18" charset="0"/>
                            </a:rPr>
                          </m:ctrlPr>
                        </m:sSubPr>
                        <m:e>
                          <m:r>
                            <a:rPr lang="en-US" sz="1600">
                              <a:latin typeface="Cambria Math" panose="02040503050406030204" pitchFamily="18" charset="0"/>
                            </a:rPr>
                            <m:t>=</m:t>
                          </m:r>
                        </m:e>
                        <m:sub>
                          <m:r>
                            <a:rPr lang="en-US" sz="1600">
                              <a:latin typeface="Cambria Math" panose="02040503050406030204" pitchFamily="18" charset="0"/>
                            </a:rPr>
                            <m:t>𝑑𝑓</m:t>
                          </m:r>
                        </m:sub>
                      </m:sSub>
                      <m:r>
                        <a:rPr lang="en-US" sz="1600">
                          <a:latin typeface="Cambria Math" panose="02040503050406030204" pitchFamily="18" charset="0"/>
                        </a:rPr>
                        <m:t>(∅,∅)</m:t>
                      </m:r>
                    </m:oMath>
                  </m:oMathPara>
                </a14:m>
                <a:endParaRPr lang="en-US" sz="1600" dirty="0"/>
              </a:p>
            </p:txBody>
          </p:sp>
        </mc:Choice>
        <mc:Fallback xmlns="">
          <p:sp>
            <p:nvSpPr>
              <p:cNvPr id="194" name="TextBox 193">
                <a:extLst>
                  <a:ext uri="{FF2B5EF4-FFF2-40B4-BE49-F238E27FC236}">
                    <a16:creationId xmlns:a16="http://schemas.microsoft.com/office/drawing/2014/main" id="{CA9B155A-AE5E-4921-9D63-55E66ED4FD4D}"/>
                  </a:ext>
                </a:extLst>
              </p:cNvPr>
              <p:cNvSpPr txBox="1">
                <a:spLocks noRot="1" noChangeAspect="1" noMove="1" noResize="1" noEditPoints="1" noAdjustHandles="1" noChangeArrowheads="1" noChangeShapeType="1" noTextEdit="1"/>
              </p:cNvSpPr>
              <p:nvPr/>
            </p:nvSpPr>
            <p:spPr>
              <a:xfrm>
                <a:off x="4118562" y="2061276"/>
                <a:ext cx="4971654" cy="990079"/>
              </a:xfrm>
              <a:prstGeom prst="rect">
                <a:avLst/>
              </a:prstGeom>
              <a:blipFill>
                <a:blip r:embed="rId8"/>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091AD877-1E40-4E27-A8ED-FA8B8E076524}"/>
                  </a:ext>
                </a:extLst>
              </p:cNvPr>
              <p:cNvSpPr txBox="1"/>
              <p:nvPr/>
            </p:nvSpPr>
            <p:spPr>
              <a:xfrm>
                <a:off x="3494593" y="1133478"/>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5" name="TextBox 194">
                <a:extLst>
                  <a:ext uri="{FF2B5EF4-FFF2-40B4-BE49-F238E27FC236}">
                    <a16:creationId xmlns:a16="http://schemas.microsoft.com/office/drawing/2014/main" id="{091AD877-1E40-4E27-A8ED-FA8B8E076524}"/>
                  </a:ext>
                </a:extLst>
              </p:cNvPr>
              <p:cNvSpPr txBox="1">
                <a:spLocks noRot="1" noChangeAspect="1" noMove="1" noResize="1" noEditPoints="1" noAdjustHandles="1" noChangeArrowheads="1" noChangeShapeType="1" noTextEdit="1"/>
              </p:cNvSpPr>
              <p:nvPr/>
            </p:nvSpPr>
            <p:spPr>
              <a:xfrm>
                <a:off x="3494593" y="1133478"/>
                <a:ext cx="446084"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F544B59F-4114-40B5-87F0-E43F1DA7A2E0}"/>
                  </a:ext>
                </a:extLst>
              </p:cNvPr>
              <p:cNvSpPr txBox="1"/>
              <p:nvPr/>
            </p:nvSpPr>
            <p:spPr>
              <a:xfrm>
                <a:off x="4891395" y="1488969"/>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6" name="TextBox 195">
                <a:extLst>
                  <a:ext uri="{FF2B5EF4-FFF2-40B4-BE49-F238E27FC236}">
                    <a16:creationId xmlns:a16="http://schemas.microsoft.com/office/drawing/2014/main" id="{F544B59F-4114-40B5-87F0-E43F1DA7A2E0}"/>
                  </a:ext>
                </a:extLst>
              </p:cNvPr>
              <p:cNvSpPr txBox="1">
                <a:spLocks noRot="1" noChangeAspect="1" noMove="1" noResize="1" noEditPoints="1" noAdjustHandles="1" noChangeArrowheads="1" noChangeShapeType="1" noTextEdit="1"/>
              </p:cNvSpPr>
              <p:nvPr/>
            </p:nvSpPr>
            <p:spPr>
              <a:xfrm>
                <a:off x="4891395" y="1488969"/>
                <a:ext cx="446084" cy="338554"/>
              </a:xfrm>
              <a:prstGeom prst="rect">
                <a:avLst/>
              </a:prstGeom>
              <a:blipFill>
                <a:blip r:embed="rId10"/>
                <a:stretch>
                  <a:fillRect/>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25613" y="1121340"/>
            <a:ext cx="885108" cy="336684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795747 w 795747"/>
              <a:gd name="connsiteY0" fmla="*/ 0 h 3301078"/>
              <a:gd name="connsiteX1" fmla="*/ 89280 w 795747"/>
              <a:gd name="connsiteY1" fmla="*/ 611218 h 3301078"/>
              <a:gd name="connsiteX2" fmla="*/ 9270 w 795747"/>
              <a:gd name="connsiteY2" fmla="*/ 1868518 h 3301078"/>
              <a:gd name="connsiteX3" fmla="*/ 13080 w 795747"/>
              <a:gd name="connsiteY3" fmla="*/ 3301078 h 3301078"/>
              <a:gd name="connsiteX0" fmla="*/ 885108 w 885108"/>
              <a:gd name="connsiteY0" fmla="*/ 0 h 3366840"/>
              <a:gd name="connsiteX1" fmla="*/ 94091 w 885108"/>
              <a:gd name="connsiteY1" fmla="*/ 676980 h 3366840"/>
              <a:gd name="connsiteX2" fmla="*/ 14081 w 885108"/>
              <a:gd name="connsiteY2" fmla="*/ 1934280 h 3366840"/>
              <a:gd name="connsiteX3" fmla="*/ 17891 w 885108"/>
              <a:gd name="connsiteY3" fmla="*/ 3366840 h 3366840"/>
            </a:gdLst>
            <a:ahLst/>
            <a:cxnLst>
              <a:cxn ang="0">
                <a:pos x="connsiteX0" y="connsiteY0"/>
              </a:cxn>
              <a:cxn ang="0">
                <a:pos x="connsiteX1" y="connsiteY1"/>
              </a:cxn>
              <a:cxn ang="0">
                <a:pos x="connsiteX2" y="connsiteY2"/>
              </a:cxn>
              <a:cxn ang="0">
                <a:pos x="connsiteX3" y="connsiteY3"/>
              </a:cxn>
            </a:cxnLst>
            <a:rect l="l" t="t" r="r" b="b"/>
            <a:pathLst>
              <a:path w="885108" h="3366840">
                <a:moveTo>
                  <a:pt x="885108" y="0"/>
                </a:moveTo>
                <a:cubicBezTo>
                  <a:pt x="556178" y="115570"/>
                  <a:pt x="239262" y="354600"/>
                  <a:pt x="94091" y="676980"/>
                </a:cubicBezTo>
                <a:cubicBezTo>
                  <a:pt x="-51080" y="999360"/>
                  <a:pt x="15351" y="1485970"/>
                  <a:pt x="14081" y="1934280"/>
                </a:cubicBezTo>
                <a:cubicBezTo>
                  <a:pt x="12811" y="2382590"/>
                  <a:pt x="16621" y="3129667"/>
                  <a:pt x="17891" y="336684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11"/>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48221" y="1263573"/>
            <a:ext cx="887730" cy="113157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Lst>
            <a:ahLst/>
            <a:cxnLst>
              <a:cxn ang="0">
                <a:pos x="connsiteX0" y="connsiteY0"/>
              </a:cxn>
              <a:cxn ang="0">
                <a:pos x="connsiteX1" y="connsiteY1"/>
              </a:cxn>
              <a:cxn ang="0">
                <a:pos x="connsiteX2" y="connsiteY2"/>
              </a:cxn>
            </a:cxnLst>
            <a:rect l="l" t="t" r="r" b="b"/>
            <a:pathLst>
              <a:path w="887730" h="1131570">
                <a:moveTo>
                  <a:pt x="887730" y="0"/>
                </a:moveTo>
                <a:cubicBezTo>
                  <a:pt x="558800" y="115570"/>
                  <a:pt x="349885" y="226695"/>
                  <a:pt x="201930" y="415290"/>
                </a:cubicBezTo>
                <a:cubicBezTo>
                  <a:pt x="53975" y="603885"/>
                  <a:pt x="57150" y="722630"/>
                  <a:pt x="0" y="113157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81314"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81314" y="2405754"/>
                <a:ext cx="3184911" cy="307777"/>
              </a:xfrm>
              <a:prstGeom prst="rect">
                <a:avLst/>
              </a:prstGeom>
              <a:blipFill>
                <a:blip r:embed="rId13"/>
                <a:stretch>
                  <a:fillRect b="-10000"/>
                </a:stretch>
              </a:blipFill>
            </p:spPr>
            <p:txBody>
              <a:bodyPr/>
              <a:lstStyle/>
              <a:p>
                <a:r>
                  <a:rPr lang="en-US">
                    <a:noFill/>
                  </a:rPr>
                  <a:t> </a:t>
                </a:r>
              </a:p>
            </p:txBody>
          </p:sp>
        </mc:Fallback>
      </mc:AlternateContent>
      <p:sp>
        <p:nvSpPr>
          <p:cNvPr id="204" name="Freeform: Shape 203">
            <a:extLst>
              <a:ext uri="{FF2B5EF4-FFF2-40B4-BE49-F238E27FC236}">
                <a16:creationId xmlns:a16="http://schemas.microsoft.com/office/drawing/2014/main" id="{B9B3FE80-C1A9-4FC1-AC46-4E6B558371E5}"/>
              </a:ext>
            </a:extLst>
          </p:cNvPr>
          <p:cNvSpPr/>
          <p:nvPr/>
        </p:nvSpPr>
        <p:spPr bwMode="auto">
          <a:xfrm>
            <a:off x="3135393" y="1066800"/>
            <a:ext cx="945118" cy="513969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46499 w 946499"/>
              <a:gd name="connsiteY0" fmla="*/ 0 h 5139690"/>
              <a:gd name="connsiteX1" fmla="*/ 142589 w 946499"/>
              <a:gd name="connsiteY1" fmla="*/ 674370 h 5139690"/>
              <a:gd name="connsiteX2" fmla="*/ 9239 w 946499"/>
              <a:gd name="connsiteY2" fmla="*/ 2133600 h 5139690"/>
              <a:gd name="connsiteX3" fmla="*/ 66910 w 946499"/>
              <a:gd name="connsiteY3" fmla="*/ 3763288 h 5139690"/>
              <a:gd name="connsiteX4" fmla="*/ 546449 w 946499"/>
              <a:gd name="connsiteY4" fmla="*/ 5139690 h 5139690"/>
              <a:gd name="connsiteX0" fmla="*/ 944889 w 944889"/>
              <a:gd name="connsiteY0" fmla="*/ 0 h 5139690"/>
              <a:gd name="connsiteX1" fmla="*/ 119059 w 944889"/>
              <a:gd name="connsiteY1" fmla="*/ 608609 h 5139690"/>
              <a:gd name="connsiteX2" fmla="*/ 7629 w 944889"/>
              <a:gd name="connsiteY2" fmla="*/ 2133600 h 5139690"/>
              <a:gd name="connsiteX3" fmla="*/ 65300 w 944889"/>
              <a:gd name="connsiteY3" fmla="*/ 3763288 h 5139690"/>
              <a:gd name="connsiteX4" fmla="*/ 544839 w 944889"/>
              <a:gd name="connsiteY4" fmla="*/ 5139690 h 5139690"/>
              <a:gd name="connsiteX0" fmla="*/ 946730 w 946730"/>
              <a:gd name="connsiteY0" fmla="*/ 0 h 5139690"/>
              <a:gd name="connsiteX1" fmla="*/ 145952 w 946730"/>
              <a:gd name="connsiteY1" fmla="*/ 624266 h 5139690"/>
              <a:gd name="connsiteX2" fmla="*/ 9470 w 946730"/>
              <a:gd name="connsiteY2" fmla="*/ 2133600 h 5139690"/>
              <a:gd name="connsiteX3" fmla="*/ 67141 w 946730"/>
              <a:gd name="connsiteY3" fmla="*/ 3763288 h 5139690"/>
              <a:gd name="connsiteX4" fmla="*/ 546680 w 946730"/>
              <a:gd name="connsiteY4" fmla="*/ 5139690 h 5139690"/>
              <a:gd name="connsiteX0" fmla="*/ 944658 w 944658"/>
              <a:gd name="connsiteY0" fmla="*/ 0 h 5139690"/>
              <a:gd name="connsiteX1" fmla="*/ 115696 w 944658"/>
              <a:gd name="connsiteY1" fmla="*/ 624266 h 5139690"/>
              <a:gd name="connsiteX2" fmla="*/ 7398 w 944658"/>
              <a:gd name="connsiteY2" fmla="*/ 2133600 h 5139690"/>
              <a:gd name="connsiteX3" fmla="*/ 65069 w 944658"/>
              <a:gd name="connsiteY3" fmla="*/ 3763288 h 5139690"/>
              <a:gd name="connsiteX4" fmla="*/ 544608 w 944658"/>
              <a:gd name="connsiteY4" fmla="*/ 5139690 h 5139690"/>
              <a:gd name="connsiteX0" fmla="*/ 945118 w 945118"/>
              <a:gd name="connsiteY0" fmla="*/ 0 h 5139690"/>
              <a:gd name="connsiteX1" fmla="*/ 122419 w 945118"/>
              <a:gd name="connsiteY1" fmla="*/ 643055 h 5139690"/>
              <a:gd name="connsiteX2" fmla="*/ 7858 w 945118"/>
              <a:gd name="connsiteY2" fmla="*/ 2133600 h 5139690"/>
              <a:gd name="connsiteX3" fmla="*/ 65529 w 945118"/>
              <a:gd name="connsiteY3" fmla="*/ 3763288 h 5139690"/>
              <a:gd name="connsiteX4" fmla="*/ 545068 w 945118"/>
              <a:gd name="connsiteY4" fmla="*/ 5139690 h 513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18" h="5139690">
                <a:moveTo>
                  <a:pt x="945118" y="0"/>
                </a:moveTo>
                <a:cubicBezTo>
                  <a:pt x="616188" y="115570"/>
                  <a:pt x="278629" y="287455"/>
                  <a:pt x="122419" y="643055"/>
                </a:cubicBezTo>
                <a:cubicBezTo>
                  <a:pt x="-33791" y="998655"/>
                  <a:pt x="17340" y="1613561"/>
                  <a:pt x="7858" y="2133600"/>
                </a:cubicBezTo>
                <a:cubicBezTo>
                  <a:pt x="-1624" y="2653639"/>
                  <a:pt x="-17656" y="3269893"/>
                  <a:pt x="65529" y="3763288"/>
                </a:cubicBezTo>
                <a:cubicBezTo>
                  <a:pt x="148714" y="4256683"/>
                  <a:pt x="494903" y="4883785"/>
                  <a:pt x="545068" y="513969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6" name="Freeform: Shape 205">
            <a:extLst>
              <a:ext uri="{FF2B5EF4-FFF2-40B4-BE49-F238E27FC236}">
                <a16:creationId xmlns:a16="http://schemas.microsoft.com/office/drawing/2014/main" id="{268BCB9C-37B3-457D-ACC2-7454EAF54657}"/>
              </a:ext>
            </a:extLst>
          </p:cNvPr>
          <p:cNvSpPr/>
          <p:nvPr/>
        </p:nvSpPr>
        <p:spPr bwMode="auto">
          <a:xfrm flipH="1">
            <a:off x="4006526" y="1079501"/>
            <a:ext cx="1875060" cy="515493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059842 w 1745642"/>
              <a:gd name="connsiteY0" fmla="*/ 0 h 5109210"/>
              <a:gd name="connsiteX1" fmla="*/ 305462 w 1745642"/>
              <a:gd name="connsiteY1" fmla="*/ 891540 h 5109210"/>
              <a:gd name="connsiteX2" fmla="*/ 65432 w 1745642"/>
              <a:gd name="connsiteY2" fmla="*/ 2095500 h 5109210"/>
              <a:gd name="connsiteX3" fmla="*/ 38761 w 1745642"/>
              <a:gd name="connsiteY3" fmla="*/ 3322320 h 5109210"/>
              <a:gd name="connsiteX4" fmla="*/ 604857 w 1745642"/>
              <a:gd name="connsiteY4" fmla="*/ 4105909 h 5109210"/>
              <a:gd name="connsiteX5" fmla="*/ 1745642 w 1745642"/>
              <a:gd name="connsiteY5" fmla="*/ 5109210 h 5109210"/>
              <a:gd name="connsiteX0" fmla="*/ 1088176 w 1773976"/>
              <a:gd name="connsiteY0" fmla="*/ 0 h 5109210"/>
              <a:gd name="connsiteX1" fmla="*/ 333796 w 1773976"/>
              <a:gd name="connsiteY1" fmla="*/ 891540 h 5109210"/>
              <a:gd name="connsiteX2" fmla="*/ 28996 w 1773976"/>
              <a:gd name="connsiteY2" fmla="*/ 2076450 h 5109210"/>
              <a:gd name="connsiteX3" fmla="*/ 67095 w 1773976"/>
              <a:gd name="connsiteY3" fmla="*/ 3322320 h 5109210"/>
              <a:gd name="connsiteX4" fmla="*/ 633191 w 1773976"/>
              <a:gd name="connsiteY4" fmla="*/ 4105909 h 5109210"/>
              <a:gd name="connsiteX5" fmla="*/ 1773976 w 1773976"/>
              <a:gd name="connsiteY5" fmla="*/ 5109210 h 5109210"/>
              <a:gd name="connsiteX0" fmla="*/ 1088176 w 1857796"/>
              <a:gd name="connsiteY0" fmla="*/ 0 h 5135880"/>
              <a:gd name="connsiteX1" fmla="*/ 333796 w 1857796"/>
              <a:gd name="connsiteY1" fmla="*/ 891540 h 5135880"/>
              <a:gd name="connsiteX2" fmla="*/ 28996 w 1857796"/>
              <a:gd name="connsiteY2" fmla="*/ 2076450 h 5135880"/>
              <a:gd name="connsiteX3" fmla="*/ 67095 w 1857796"/>
              <a:gd name="connsiteY3" fmla="*/ 3322320 h 5135880"/>
              <a:gd name="connsiteX4" fmla="*/ 633191 w 1857796"/>
              <a:gd name="connsiteY4" fmla="*/ 4105909 h 5135880"/>
              <a:gd name="connsiteX5" fmla="*/ 1857796 w 1857796"/>
              <a:gd name="connsiteY5" fmla="*/ 5135880 h 5135880"/>
              <a:gd name="connsiteX0" fmla="*/ 1088176 w 1857796"/>
              <a:gd name="connsiteY0" fmla="*/ 0 h 5135880"/>
              <a:gd name="connsiteX1" fmla="*/ 333796 w 1857796"/>
              <a:gd name="connsiteY1" fmla="*/ 891540 h 5135880"/>
              <a:gd name="connsiteX2" fmla="*/ 28996 w 1857796"/>
              <a:gd name="connsiteY2" fmla="*/ 2076450 h 5135880"/>
              <a:gd name="connsiteX3" fmla="*/ 67095 w 1857796"/>
              <a:gd name="connsiteY3" fmla="*/ 3322320 h 5135880"/>
              <a:gd name="connsiteX4" fmla="*/ 640811 w 1857796"/>
              <a:gd name="connsiteY4" fmla="*/ 4056379 h 5135880"/>
              <a:gd name="connsiteX5" fmla="*/ 1857796 w 1857796"/>
              <a:gd name="connsiteY5" fmla="*/ 5135880 h 5135880"/>
              <a:gd name="connsiteX0" fmla="*/ 1145326 w 1857796"/>
              <a:gd name="connsiteY0" fmla="*/ 0 h 5154930"/>
              <a:gd name="connsiteX1" fmla="*/ 333796 w 1857796"/>
              <a:gd name="connsiteY1" fmla="*/ 910590 h 5154930"/>
              <a:gd name="connsiteX2" fmla="*/ 28996 w 1857796"/>
              <a:gd name="connsiteY2" fmla="*/ 2095500 h 5154930"/>
              <a:gd name="connsiteX3" fmla="*/ 67095 w 1857796"/>
              <a:gd name="connsiteY3" fmla="*/ 3341370 h 5154930"/>
              <a:gd name="connsiteX4" fmla="*/ 640811 w 1857796"/>
              <a:gd name="connsiteY4" fmla="*/ 4075429 h 5154930"/>
              <a:gd name="connsiteX5" fmla="*/ 1857796 w 1857796"/>
              <a:gd name="connsiteY5" fmla="*/ 5154930 h 5154930"/>
              <a:gd name="connsiteX0" fmla="*/ 1145326 w 1857796"/>
              <a:gd name="connsiteY0" fmla="*/ 0 h 5154930"/>
              <a:gd name="connsiteX1" fmla="*/ 333796 w 1857796"/>
              <a:gd name="connsiteY1" fmla="*/ 910590 h 5154930"/>
              <a:gd name="connsiteX2" fmla="*/ 28996 w 1857796"/>
              <a:gd name="connsiteY2" fmla="*/ 2095500 h 5154930"/>
              <a:gd name="connsiteX3" fmla="*/ 67095 w 1857796"/>
              <a:gd name="connsiteY3" fmla="*/ 3341370 h 5154930"/>
              <a:gd name="connsiteX4" fmla="*/ 640811 w 1857796"/>
              <a:gd name="connsiteY4" fmla="*/ 4075429 h 5154930"/>
              <a:gd name="connsiteX5" fmla="*/ 1857796 w 1857796"/>
              <a:gd name="connsiteY5" fmla="*/ 5154930 h 5154930"/>
              <a:gd name="connsiteX0" fmla="*/ 1139982 w 1852452"/>
              <a:gd name="connsiteY0" fmla="*/ 0 h 5154930"/>
              <a:gd name="connsiteX1" fmla="*/ 252252 w 1852452"/>
              <a:gd name="connsiteY1" fmla="*/ 922020 h 5154930"/>
              <a:gd name="connsiteX2" fmla="*/ 23652 w 1852452"/>
              <a:gd name="connsiteY2" fmla="*/ 2095500 h 5154930"/>
              <a:gd name="connsiteX3" fmla="*/ 61751 w 1852452"/>
              <a:gd name="connsiteY3" fmla="*/ 3341370 h 5154930"/>
              <a:gd name="connsiteX4" fmla="*/ 635467 w 1852452"/>
              <a:gd name="connsiteY4" fmla="*/ 4075429 h 5154930"/>
              <a:gd name="connsiteX5" fmla="*/ 1852452 w 1852452"/>
              <a:gd name="connsiteY5" fmla="*/ 5154930 h 5154930"/>
              <a:gd name="connsiteX0" fmla="*/ 1161190 w 1873660"/>
              <a:gd name="connsiteY0" fmla="*/ 0 h 5154930"/>
              <a:gd name="connsiteX1" fmla="*/ 273460 w 1873660"/>
              <a:gd name="connsiteY1" fmla="*/ 922020 h 5154930"/>
              <a:gd name="connsiteX2" fmla="*/ 14380 w 1873660"/>
              <a:gd name="connsiteY2" fmla="*/ 2095500 h 5154930"/>
              <a:gd name="connsiteX3" fmla="*/ 82959 w 1873660"/>
              <a:gd name="connsiteY3" fmla="*/ 3341370 h 5154930"/>
              <a:gd name="connsiteX4" fmla="*/ 656675 w 1873660"/>
              <a:gd name="connsiteY4" fmla="*/ 4075429 h 5154930"/>
              <a:gd name="connsiteX5" fmla="*/ 1873660 w 1873660"/>
              <a:gd name="connsiteY5" fmla="*/ 5154930 h 5154930"/>
              <a:gd name="connsiteX0" fmla="*/ 1162590 w 1875060"/>
              <a:gd name="connsiteY0" fmla="*/ 0 h 5154930"/>
              <a:gd name="connsiteX1" fmla="*/ 293910 w 1875060"/>
              <a:gd name="connsiteY1" fmla="*/ 929640 h 5154930"/>
              <a:gd name="connsiteX2" fmla="*/ 15780 w 1875060"/>
              <a:gd name="connsiteY2" fmla="*/ 2095500 h 5154930"/>
              <a:gd name="connsiteX3" fmla="*/ 84359 w 1875060"/>
              <a:gd name="connsiteY3" fmla="*/ 3341370 h 5154930"/>
              <a:gd name="connsiteX4" fmla="*/ 658075 w 1875060"/>
              <a:gd name="connsiteY4" fmla="*/ 4075429 h 5154930"/>
              <a:gd name="connsiteX5" fmla="*/ 1875060 w 1875060"/>
              <a:gd name="connsiteY5" fmla="*/ 5154930 h 5154930"/>
              <a:gd name="connsiteX0" fmla="*/ 1174020 w 1875060"/>
              <a:gd name="connsiteY0" fmla="*/ 0 h 5154930"/>
              <a:gd name="connsiteX1" fmla="*/ 293910 w 1875060"/>
              <a:gd name="connsiteY1" fmla="*/ 929640 h 5154930"/>
              <a:gd name="connsiteX2" fmla="*/ 15780 w 1875060"/>
              <a:gd name="connsiteY2" fmla="*/ 2095500 h 5154930"/>
              <a:gd name="connsiteX3" fmla="*/ 84359 w 1875060"/>
              <a:gd name="connsiteY3" fmla="*/ 3341370 h 5154930"/>
              <a:gd name="connsiteX4" fmla="*/ 658075 w 1875060"/>
              <a:gd name="connsiteY4" fmla="*/ 4075429 h 5154930"/>
              <a:gd name="connsiteX5" fmla="*/ 1875060 w 1875060"/>
              <a:gd name="connsiteY5" fmla="*/ 5154930 h 515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060" h="5154930">
                <a:moveTo>
                  <a:pt x="1174020" y="0"/>
                </a:moveTo>
                <a:cubicBezTo>
                  <a:pt x="940340" y="130810"/>
                  <a:pt x="486950" y="580390"/>
                  <a:pt x="293910" y="929640"/>
                </a:cubicBezTo>
                <a:cubicBezTo>
                  <a:pt x="100870" y="1278890"/>
                  <a:pt x="50705" y="1693545"/>
                  <a:pt x="15780" y="2095500"/>
                </a:cubicBezTo>
                <a:cubicBezTo>
                  <a:pt x="-19145" y="2497455"/>
                  <a:pt x="3980" y="2998682"/>
                  <a:pt x="84359" y="3341370"/>
                </a:cubicBezTo>
                <a:cubicBezTo>
                  <a:pt x="164738" y="3684058"/>
                  <a:pt x="381215" y="3812539"/>
                  <a:pt x="658075" y="4075429"/>
                </a:cubicBezTo>
                <a:cubicBezTo>
                  <a:pt x="934935" y="4338319"/>
                  <a:pt x="1675404" y="4995333"/>
                  <a:pt x="1875060" y="515493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F6C2110-159C-489F-9B25-1A2F2CE0B9EB}"/>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9" name="TextBox 208">
                <a:extLst>
                  <a:ext uri="{FF2B5EF4-FFF2-40B4-BE49-F238E27FC236}">
                    <a16:creationId xmlns:a16="http://schemas.microsoft.com/office/drawing/2014/main" id="{BF6C2110-159C-489F-9B25-1A2F2CE0B9EB}"/>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170CA0FA-838E-4858-89EB-C7179568297C}"/>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10" name="TextBox 209">
                <a:extLst>
                  <a:ext uri="{FF2B5EF4-FFF2-40B4-BE49-F238E27FC236}">
                    <a16:creationId xmlns:a16="http://schemas.microsoft.com/office/drawing/2014/main" id="{170CA0FA-838E-4858-89EB-C7179568297C}"/>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16"/>
                <a:stretch>
                  <a:fillRect b="-9804"/>
                </a:stretch>
              </a:blipFill>
            </p:spPr>
            <p:txBody>
              <a:bodyPr/>
              <a:lstStyle/>
              <a:p>
                <a:r>
                  <a:rPr lang="en-US">
                    <a:noFill/>
                  </a:rPr>
                  <a:t> </a:t>
                </a:r>
              </a:p>
            </p:txBody>
          </p:sp>
        </mc:Fallback>
      </mc:AlternateContent>
      <p:sp>
        <p:nvSpPr>
          <p:cNvPr id="55" name="Arrow: Down 54">
            <a:extLst>
              <a:ext uri="{FF2B5EF4-FFF2-40B4-BE49-F238E27FC236}">
                <a16:creationId xmlns:a16="http://schemas.microsoft.com/office/drawing/2014/main" id="{F2532E78-20B8-42FB-B82D-2EF3B3500A4D}"/>
              </a:ext>
            </a:extLst>
          </p:cNvPr>
          <p:cNvSpPr/>
          <p:nvPr/>
        </p:nvSpPr>
        <p:spPr bwMode="auto">
          <a:xfrm rot="372884">
            <a:off x="3995371" y="1244561"/>
            <a:ext cx="252820" cy="4990424"/>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A1A3F97-CD6B-4BA2-A772-10CCA3075833}"/>
                  </a:ext>
                </a:extLst>
              </p:cNvPr>
              <p:cNvSpPr txBox="1"/>
              <p:nvPr/>
            </p:nvSpPr>
            <p:spPr>
              <a:xfrm>
                <a:off x="209109" y="6272244"/>
                <a:ext cx="3105081"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58" name="TextBox 57">
                <a:extLst>
                  <a:ext uri="{FF2B5EF4-FFF2-40B4-BE49-F238E27FC236}">
                    <a16:creationId xmlns:a16="http://schemas.microsoft.com/office/drawing/2014/main" id="{BA1A3F97-CD6B-4BA2-A772-10CCA3075833}"/>
                  </a:ext>
                </a:extLst>
              </p:cNvPr>
              <p:cNvSpPr txBox="1">
                <a:spLocks noRot="1" noChangeAspect="1" noMove="1" noResize="1" noEditPoints="1" noAdjustHandles="1" noChangeArrowheads="1" noChangeShapeType="1" noTextEdit="1"/>
              </p:cNvSpPr>
              <p:nvPr/>
            </p:nvSpPr>
            <p:spPr>
              <a:xfrm>
                <a:off x="209109" y="6272244"/>
                <a:ext cx="3105081" cy="307777"/>
              </a:xfrm>
              <a:prstGeom prst="rect">
                <a:avLst/>
              </a:prstGeom>
              <a:blipFill>
                <a:blip r:embed="rId17"/>
                <a:stretch>
                  <a:fillRect b="-5556"/>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1849D2AD-1CCB-4483-8468-D67661CD285A}"/>
                  </a:ext>
                </a:extLst>
              </p:cNvPr>
              <p:cNvSpPr txBox="1"/>
              <p:nvPr/>
            </p:nvSpPr>
            <p:spPr>
              <a:xfrm>
                <a:off x="3659442" y="5582647"/>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59" name="TextBox 58">
                <a:extLst>
                  <a:ext uri="{FF2B5EF4-FFF2-40B4-BE49-F238E27FC236}">
                    <a16:creationId xmlns:a16="http://schemas.microsoft.com/office/drawing/2014/main" id="{1849D2AD-1CCB-4483-8468-D67661CD285A}"/>
                  </a:ext>
                </a:extLst>
              </p:cNvPr>
              <p:cNvSpPr txBox="1">
                <a:spLocks noRot="1" noChangeAspect="1" noMove="1" noResize="1" noEditPoints="1" noAdjustHandles="1" noChangeArrowheads="1" noChangeShapeType="1" noTextEdit="1"/>
              </p:cNvSpPr>
              <p:nvPr/>
            </p:nvSpPr>
            <p:spPr>
              <a:xfrm>
                <a:off x="3659442" y="5582647"/>
                <a:ext cx="575799" cy="461665"/>
              </a:xfrm>
              <a:prstGeom prst="rect">
                <a:avLst/>
              </a:prstGeom>
              <a:blipFill>
                <a:blip r:embed="rId18"/>
                <a:stretch>
                  <a:fillRect b="-11842"/>
                </a:stretch>
              </a:blipFill>
            </p:spPr>
            <p:txBody>
              <a:bodyPr/>
              <a:lstStyle/>
              <a:p>
                <a:r>
                  <a:rPr lang="en-US">
                    <a:noFill/>
                  </a:rPr>
                  <a:t> </a:t>
                </a:r>
              </a:p>
            </p:txBody>
          </p:sp>
        </mc:Fallback>
      </mc:AlternateContent>
      <p:sp>
        <p:nvSpPr>
          <p:cNvPr id="60" name="Freeform: Shape 59">
            <a:extLst>
              <a:ext uri="{FF2B5EF4-FFF2-40B4-BE49-F238E27FC236}">
                <a16:creationId xmlns:a16="http://schemas.microsoft.com/office/drawing/2014/main" id="{59443B66-C707-4DEC-ACBE-544EBD549485}"/>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51545" y="192805"/>
                  <a:pt x="195935" y="423327"/>
                </a:cubicBezTo>
                <a:cubicBezTo>
                  <a:pt x="40325" y="653849"/>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6394" y="627253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6394" y="6272531"/>
                <a:ext cx="3470502" cy="307777"/>
              </a:xfrm>
              <a:prstGeom prst="rect">
                <a:avLst/>
              </a:prstGeom>
              <a:blipFill>
                <a:blip r:embed="rId14"/>
                <a:stretch>
                  <a:fillRect r="-349" b="-5556"/>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矩形 79">
                <a:extLst>
                  <a:ext uri="{FF2B5EF4-FFF2-40B4-BE49-F238E27FC236}">
                    <a16:creationId xmlns:a16="http://schemas.microsoft.com/office/drawing/2014/main" id="{40C42923-DD93-4484-95C4-BE1D669A6B35}"/>
                  </a:ext>
                </a:extLst>
              </p:cNvPr>
              <p:cNvSpPr>
                <a:spLocks noChangeArrowheads="1"/>
              </p:cNvSpPr>
              <p:nvPr/>
            </p:nvSpPr>
            <p:spPr bwMode="auto">
              <a:xfrm>
                <a:off x="5547444" y="5255279"/>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61" name="矩形 79">
                <a:extLst>
                  <a:ext uri="{FF2B5EF4-FFF2-40B4-BE49-F238E27FC236}">
                    <a16:creationId xmlns:a16="http://schemas.microsoft.com/office/drawing/2014/main" id="{40C42923-DD93-4484-95C4-BE1D669A6B35}"/>
                  </a:ext>
                </a:extLst>
              </p:cNvPr>
              <p:cNvSpPr>
                <a:spLocks noRot="1" noChangeAspect="1" noMove="1" noResize="1" noEditPoints="1" noAdjustHandles="1" noChangeArrowheads="1" noChangeShapeType="1" noTextEdit="1"/>
              </p:cNvSpPr>
              <p:nvPr/>
            </p:nvSpPr>
            <p:spPr bwMode="auto">
              <a:xfrm>
                <a:off x="5547444" y="5255279"/>
                <a:ext cx="2209298" cy="523220"/>
              </a:xfrm>
              <a:prstGeom prst="rect">
                <a:avLst/>
              </a:prstGeom>
              <a:blipFill>
                <a:blip r:embed="rId19"/>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41642FD4-7039-4D3F-A824-6D514946803E}"/>
              </a:ext>
            </a:extLst>
          </p:cNvPr>
          <p:cNvCxnSpPr>
            <a:stCxn id="61" idx="1"/>
          </p:cNvCxnSpPr>
          <p:nvPr/>
        </p:nvCxnSpPr>
        <p:spPr bwMode="auto">
          <a:xfrm flipH="1" flipV="1">
            <a:off x="4020228" y="5332689"/>
            <a:ext cx="1527216" cy="184200"/>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28805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dissolve">
                                      <p:cBhvr>
                                        <p:cTn id="7" dur="500"/>
                                        <p:tgtEl>
                                          <p:spTgt spid="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dissolve">
                                      <p:cBhvr>
                                        <p:cTn id="10" dur="500"/>
                                        <p:tgtEl>
                                          <p:spTgt spid="1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dissolve">
                                      <p:cBhvr>
                                        <p:cTn id="19" dur="500"/>
                                        <p:tgtEl>
                                          <p:spTgt spid="19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dissolve">
                                      <p:cBhvr>
                                        <p:cTn id="22" dur="500"/>
                                        <p:tgtEl>
                                          <p:spTgt spid="14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189"/>
                                        </p:tgtEl>
                                      </p:cBhvr>
                                    </p:animEffect>
                                    <p:set>
                                      <p:cBhvr>
                                        <p:cTn id="30" dur="1" fill="hold">
                                          <p:stCondLst>
                                            <p:cond delay="499"/>
                                          </p:stCondLst>
                                        </p:cTn>
                                        <p:tgtEl>
                                          <p:spTgt spid="189"/>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148"/>
                                        </p:tgtEl>
                                      </p:cBhvr>
                                    </p:animEffect>
                                    <p:set>
                                      <p:cBhvr>
                                        <p:cTn id="33" dur="1" fill="hold">
                                          <p:stCondLst>
                                            <p:cond delay="499"/>
                                          </p:stCondLst>
                                        </p:cTn>
                                        <p:tgtEl>
                                          <p:spTgt spid="148"/>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190"/>
                                        </p:tgtEl>
                                      </p:cBhvr>
                                    </p:animEffect>
                                    <p:set>
                                      <p:cBhvr>
                                        <p:cTn id="42" dur="1" fill="hold">
                                          <p:stCondLst>
                                            <p:cond delay="499"/>
                                          </p:stCondLst>
                                        </p:cTn>
                                        <p:tgtEl>
                                          <p:spTgt spid="190"/>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147"/>
                                        </p:tgtEl>
                                      </p:cBhvr>
                                    </p:animEffect>
                                    <p:set>
                                      <p:cBhvr>
                                        <p:cTn id="45" dur="1" fill="hold">
                                          <p:stCondLst>
                                            <p:cond delay="499"/>
                                          </p:stCondLst>
                                        </p:cTn>
                                        <p:tgtEl>
                                          <p:spTgt spid="147"/>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94"/>
                                        </p:tgtEl>
                                        <p:attrNameLst>
                                          <p:attrName>style.visibility</p:attrName>
                                        </p:attrNameLst>
                                      </p:cBhvr>
                                      <p:to>
                                        <p:strVal val="visible"/>
                                      </p:to>
                                    </p:set>
                                    <p:animEffect transition="in" filter="dissolve">
                                      <p:cBhvr>
                                        <p:cTn id="53" dur="500"/>
                                        <p:tgtEl>
                                          <p:spTgt spid="19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00"/>
                                        </p:tgtEl>
                                        <p:attrNameLst>
                                          <p:attrName>style.visibility</p:attrName>
                                        </p:attrNameLst>
                                      </p:cBhvr>
                                      <p:to>
                                        <p:strVal val="visible"/>
                                      </p:to>
                                    </p:set>
                                    <p:animEffect transition="in" filter="wipe(up)">
                                      <p:cBhvr>
                                        <p:cTn id="58" dur="500"/>
                                        <p:tgtEl>
                                          <p:spTgt spid="200"/>
                                        </p:tgtEl>
                                      </p:cBhvr>
                                    </p:animEffect>
                                  </p:childTnLst>
                                </p:cTn>
                              </p:par>
                            </p:childTnLst>
                          </p:cTn>
                        </p:par>
                        <p:par>
                          <p:cTn id="59" fill="hold">
                            <p:stCondLst>
                              <p:cond delay="500"/>
                            </p:stCondLst>
                            <p:childTnLst>
                              <p:par>
                                <p:cTn id="60" presetID="9" presetClass="entr" presetSubtype="0" fill="hold" grpId="0" nodeType="afterEffect">
                                  <p:stCondLst>
                                    <p:cond delay="0"/>
                                  </p:stCondLst>
                                  <p:childTnLst>
                                    <p:set>
                                      <p:cBhvr>
                                        <p:cTn id="61" dur="1" fill="hold">
                                          <p:stCondLst>
                                            <p:cond delay="0"/>
                                          </p:stCondLst>
                                        </p:cTn>
                                        <p:tgtEl>
                                          <p:spTgt spid="202"/>
                                        </p:tgtEl>
                                        <p:attrNameLst>
                                          <p:attrName>style.visibility</p:attrName>
                                        </p:attrNameLst>
                                      </p:cBhvr>
                                      <p:to>
                                        <p:strVal val="visible"/>
                                      </p:to>
                                    </p:set>
                                    <p:animEffect transition="in" filter="dissolve">
                                      <p:cBhvr>
                                        <p:cTn id="62" dur="500"/>
                                        <p:tgtEl>
                                          <p:spTgt spid="20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01"/>
                                        </p:tgtEl>
                                        <p:attrNameLst>
                                          <p:attrName>style.visibility</p:attrName>
                                        </p:attrNameLst>
                                      </p:cBhvr>
                                      <p:to>
                                        <p:strVal val="visible"/>
                                      </p:to>
                                    </p:set>
                                    <p:animEffect transition="in" filter="wipe(up)">
                                      <p:cBhvr>
                                        <p:cTn id="67" dur="500"/>
                                        <p:tgtEl>
                                          <p:spTgt spid="201"/>
                                        </p:tgtEl>
                                      </p:cBhvr>
                                    </p:animEffect>
                                  </p:childTnLst>
                                </p:cTn>
                              </p:par>
                            </p:childTnLst>
                          </p:cTn>
                        </p:par>
                        <p:par>
                          <p:cTn id="68" fill="hold">
                            <p:stCondLst>
                              <p:cond delay="500"/>
                            </p:stCondLst>
                            <p:childTnLst>
                              <p:par>
                                <p:cTn id="69" presetID="9" presetClass="entr" presetSubtype="0" fill="hold" grpId="0" nodeType="afterEffect">
                                  <p:stCondLst>
                                    <p:cond delay="0"/>
                                  </p:stCondLst>
                                  <p:childTnLst>
                                    <p:set>
                                      <p:cBhvr>
                                        <p:cTn id="70" dur="1" fill="hold">
                                          <p:stCondLst>
                                            <p:cond delay="0"/>
                                          </p:stCondLst>
                                        </p:cTn>
                                        <p:tgtEl>
                                          <p:spTgt spid="203"/>
                                        </p:tgtEl>
                                        <p:attrNameLst>
                                          <p:attrName>style.visibility</p:attrName>
                                        </p:attrNameLst>
                                      </p:cBhvr>
                                      <p:to>
                                        <p:strVal val="visible"/>
                                      </p:to>
                                    </p:set>
                                    <p:animEffect transition="in" filter="dissolve">
                                      <p:cBhvr>
                                        <p:cTn id="71" dur="500"/>
                                        <p:tgtEl>
                                          <p:spTgt spid="20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up)">
                                      <p:cBhvr>
                                        <p:cTn id="76" dur="500"/>
                                        <p:tgtEl>
                                          <p:spTgt spid="6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97"/>
                                        </p:tgtEl>
                                        <p:attrNameLst>
                                          <p:attrName>style.visibility</p:attrName>
                                        </p:attrNameLst>
                                      </p:cBhvr>
                                      <p:to>
                                        <p:strVal val="visible"/>
                                      </p:to>
                                    </p:set>
                                    <p:animEffect transition="in" filter="wipe(up)">
                                      <p:cBhvr>
                                        <p:cTn id="81" dur="500"/>
                                        <p:tgtEl>
                                          <p:spTgt spid="197"/>
                                        </p:tgtEl>
                                      </p:cBhvr>
                                    </p:animEffect>
                                  </p:childTnLst>
                                </p:cTn>
                              </p:par>
                            </p:childTnLst>
                          </p:cTn>
                        </p:par>
                        <p:par>
                          <p:cTn id="82" fill="hold">
                            <p:stCondLst>
                              <p:cond delay="500"/>
                            </p:stCondLst>
                            <p:childTnLst>
                              <p:par>
                                <p:cTn id="83" presetID="9" presetClass="entr" presetSubtype="0" fill="hold" grpId="0" nodeType="afterEffect">
                                  <p:stCondLst>
                                    <p:cond delay="0"/>
                                  </p:stCondLst>
                                  <p:childTnLst>
                                    <p:set>
                                      <p:cBhvr>
                                        <p:cTn id="84" dur="1" fill="hold">
                                          <p:stCondLst>
                                            <p:cond delay="0"/>
                                          </p:stCondLst>
                                        </p:cTn>
                                        <p:tgtEl>
                                          <p:spTgt spid="198"/>
                                        </p:tgtEl>
                                        <p:attrNameLst>
                                          <p:attrName>style.visibility</p:attrName>
                                        </p:attrNameLst>
                                      </p:cBhvr>
                                      <p:to>
                                        <p:strVal val="visible"/>
                                      </p:to>
                                    </p:set>
                                    <p:animEffect transition="in" filter="dissolve">
                                      <p:cBhvr>
                                        <p:cTn id="85" dur="500"/>
                                        <p:tgtEl>
                                          <p:spTgt spid="19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04"/>
                                        </p:tgtEl>
                                        <p:attrNameLst>
                                          <p:attrName>style.visibility</p:attrName>
                                        </p:attrNameLst>
                                      </p:cBhvr>
                                      <p:to>
                                        <p:strVal val="visible"/>
                                      </p:to>
                                    </p:set>
                                    <p:animEffect transition="in" filter="wipe(up)">
                                      <p:cBhvr>
                                        <p:cTn id="90" dur="500"/>
                                        <p:tgtEl>
                                          <p:spTgt spid="204"/>
                                        </p:tgtEl>
                                      </p:cBhvr>
                                    </p:animEffect>
                                  </p:childTnLst>
                                </p:cTn>
                              </p:par>
                            </p:childTnLst>
                          </p:cTn>
                        </p:par>
                        <p:par>
                          <p:cTn id="91" fill="hold">
                            <p:stCondLst>
                              <p:cond delay="500"/>
                            </p:stCondLst>
                            <p:childTnLst>
                              <p:par>
                                <p:cTn id="92" presetID="9" presetClass="entr" presetSubtype="0"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dissolve">
                                      <p:cBhvr>
                                        <p:cTn id="94" dur="500"/>
                                        <p:tgtEl>
                                          <p:spTgt spid="5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208"/>
                                        </p:tgtEl>
                                        <p:attrNameLst>
                                          <p:attrName>style.visibility</p:attrName>
                                        </p:attrNameLst>
                                      </p:cBhvr>
                                      <p:to>
                                        <p:strVal val="visible"/>
                                      </p:to>
                                    </p:set>
                                    <p:animEffect transition="in" filter="wipe(up)">
                                      <p:cBhvr>
                                        <p:cTn id="99" dur="500"/>
                                        <p:tgtEl>
                                          <p:spTgt spid="208"/>
                                        </p:tgtEl>
                                      </p:cBhvr>
                                    </p:animEffect>
                                  </p:childTnLst>
                                </p:cTn>
                              </p:par>
                            </p:childTnLst>
                          </p:cTn>
                        </p:par>
                        <p:par>
                          <p:cTn id="100" fill="hold">
                            <p:stCondLst>
                              <p:cond delay="500"/>
                            </p:stCondLst>
                            <p:childTnLst>
                              <p:par>
                                <p:cTn id="101" presetID="9" presetClass="entr" presetSubtype="0" fill="hold" grpId="0" nodeType="afterEffect">
                                  <p:stCondLst>
                                    <p:cond delay="0"/>
                                  </p:stCondLst>
                                  <p:childTnLst>
                                    <p:set>
                                      <p:cBhvr>
                                        <p:cTn id="102" dur="1" fill="hold">
                                          <p:stCondLst>
                                            <p:cond delay="0"/>
                                          </p:stCondLst>
                                        </p:cTn>
                                        <p:tgtEl>
                                          <p:spTgt spid="209"/>
                                        </p:tgtEl>
                                        <p:attrNameLst>
                                          <p:attrName>style.visibility</p:attrName>
                                        </p:attrNameLst>
                                      </p:cBhvr>
                                      <p:to>
                                        <p:strVal val="visible"/>
                                      </p:to>
                                    </p:set>
                                    <p:animEffect transition="in" filter="dissolve">
                                      <p:cBhvr>
                                        <p:cTn id="103" dur="500"/>
                                        <p:tgtEl>
                                          <p:spTgt spid="20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207"/>
                                        </p:tgtEl>
                                        <p:attrNameLst>
                                          <p:attrName>style.visibility</p:attrName>
                                        </p:attrNameLst>
                                      </p:cBhvr>
                                      <p:to>
                                        <p:strVal val="visible"/>
                                      </p:to>
                                    </p:set>
                                    <p:animEffect transition="in" filter="wipe(up)">
                                      <p:cBhvr>
                                        <p:cTn id="108" dur="500"/>
                                        <p:tgtEl>
                                          <p:spTgt spid="207"/>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210"/>
                                        </p:tgtEl>
                                        <p:attrNameLst>
                                          <p:attrName>style.visibility</p:attrName>
                                        </p:attrNameLst>
                                      </p:cBhvr>
                                      <p:to>
                                        <p:strVal val="visible"/>
                                      </p:to>
                                    </p:set>
                                    <p:animEffect transition="in" filter="dissolve">
                                      <p:cBhvr>
                                        <p:cTn id="111" dur="500"/>
                                        <p:tgtEl>
                                          <p:spTgt spid="21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206"/>
                                        </p:tgtEl>
                                        <p:attrNameLst>
                                          <p:attrName>style.visibility</p:attrName>
                                        </p:attrNameLst>
                                      </p:cBhvr>
                                      <p:to>
                                        <p:strVal val="visible"/>
                                      </p:to>
                                    </p:set>
                                    <p:animEffect transition="in" filter="wipe(up)">
                                      <p:cBhvr>
                                        <p:cTn id="116" dur="500"/>
                                        <p:tgtEl>
                                          <p:spTgt spid="206"/>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dissolve">
                                      <p:cBhvr>
                                        <p:cTn id="121" dur="500"/>
                                        <p:tgtEl>
                                          <p:spTgt spid="59"/>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205"/>
                                        </p:tgtEl>
                                        <p:attrNameLst>
                                          <p:attrName>style.visibility</p:attrName>
                                        </p:attrNameLst>
                                      </p:cBhvr>
                                      <p:to>
                                        <p:strVal val="visible"/>
                                      </p:to>
                                    </p:set>
                                    <p:animEffect transition="in" filter="dissolve">
                                      <p:cBhvr>
                                        <p:cTn id="126" dur="500"/>
                                        <p:tgtEl>
                                          <p:spTgt spid="205"/>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grpId="0" nodeType="clickEffect">
                                  <p:stCondLst>
                                    <p:cond delay="0"/>
                                  </p:stCondLst>
                                  <p:childTnLst>
                                    <p:set>
                                      <p:cBhvr>
                                        <p:cTn id="130" dur="1" fill="hold">
                                          <p:stCondLst>
                                            <p:cond delay="0"/>
                                          </p:stCondLst>
                                        </p:cTn>
                                        <p:tgtEl>
                                          <p:spTgt spid="55"/>
                                        </p:tgtEl>
                                        <p:attrNameLst>
                                          <p:attrName>style.visibility</p:attrName>
                                        </p:attrNameLst>
                                      </p:cBhvr>
                                      <p:to>
                                        <p:strVal val="visible"/>
                                      </p:to>
                                    </p:set>
                                    <p:animEffect transition="in" filter="wipe(up)">
                                      <p:cBhvr>
                                        <p:cTn id="131" dur="500"/>
                                        <p:tgtEl>
                                          <p:spTgt spid="55"/>
                                        </p:tgtEl>
                                      </p:cBhvr>
                                    </p:animEffect>
                                  </p:childTnLst>
                                </p:cTn>
                              </p:par>
                            </p:childTnLst>
                          </p:cTn>
                        </p:par>
                        <p:par>
                          <p:cTn id="132" fill="hold">
                            <p:stCondLst>
                              <p:cond delay="500"/>
                            </p:stCondLst>
                            <p:childTnLst>
                              <p:par>
                                <p:cTn id="133" presetID="9" presetClass="entr" presetSubtype="0" fill="hold" nodeType="after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dissolve">
                                      <p:cBhvr>
                                        <p:cTn id="135" dur="500"/>
                                        <p:tgtEl>
                                          <p:spTgt spid="24"/>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61"/>
                                        </p:tgtEl>
                                        <p:attrNameLst>
                                          <p:attrName>style.visibility</p:attrName>
                                        </p:attrNameLst>
                                      </p:cBhvr>
                                      <p:to>
                                        <p:strVal val="visible"/>
                                      </p:to>
                                    </p:set>
                                    <p:animEffect transition="in" filter="dissolve">
                                      <p:cBhvr>
                                        <p:cTn id="13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9" grpId="0"/>
      <p:bldP spid="19" grpId="1"/>
      <p:bldP spid="20" grpId="0"/>
      <p:bldP spid="20" grpId="1"/>
      <p:bldP spid="147" grpId="0"/>
      <p:bldP spid="147" grpId="1"/>
      <p:bldP spid="148" grpId="0"/>
      <p:bldP spid="148" grpId="1"/>
      <p:bldP spid="189" grpId="0"/>
      <p:bldP spid="189" grpId="1"/>
      <p:bldP spid="190" grpId="0"/>
      <p:bldP spid="190" grpId="1"/>
      <p:bldP spid="194" grpId="0" animBg="1"/>
      <p:bldP spid="197" grpId="0" animBg="1"/>
      <p:bldP spid="198" grpId="0"/>
      <p:bldP spid="201" grpId="0" animBg="1"/>
      <p:bldP spid="202" grpId="0"/>
      <p:bldP spid="203" grpId="0"/>
      <p:bldP spid="204" grpId="0" animBg="1"/>
      <p:bldP spid="206" grpId="0" animBg="1"/>
      <p:bldP spid="207" grpId="0" animBg="1"/>
      <p:bldP spid="208" grpId="0" animBg="1"/>
      <p:bldP spid="209" grpId="0"/>
      <p:bldP spid="210" grpId="0"/>
      <p:bldP spid="55" grpId="0" animBg="1"/>
      <p:bldP spid="58" grpId="0" animBg="1"/>
      <p:bldP spid="59" grpId="0"/>
      <p:bldP spid="60" grpId="0" animBg="1"/>
      <p:bldP spid="205" grpId="0" animBg="1"/>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17</a:t>
            </a:fld>
            <a:endParaRPr lang="en-US" dirty="0"/>
          </a:p>
        </p:txBody>
      </p:sp>
      <p:sp>
        <p:nvSpPr>
          <p:cNvPr id="5" name="椭圆 22">
            <a:extLst>
              <a:ext uri="{FF2B5EF4-FFF2-40B4-BE49-F238E27FC236}">
                <a16:creationId xmlns:a16="http://schemas.microsoft.com/office/drawing/2014/main" id="{0CE94E47-BE09-4820-BD1E-E7295E52B770}"/>
              </a:ext>
            </a:extLst>
          </p:cNvPr>
          <p:cNvSpPr/>
          <p:nvPr/>
        </p:nvSpPr>
        <p:spPr bwMode="auto">
          <a:xfrm>
            <a:off x="3249639" y="163340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2506030" y="2276153"/>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1596513" y="1673686"/>
            <a:ext cx="373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2598313" y="1743040"/>
            <a:ext cx="667376" cy="550930"/>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2508705" y="3800119"/>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2560865" y="2404978"/>
            <a:ext cx="1337" cy="1395141"/>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2" name="椭圆 41">
            <a:extLst>
              <a:ext uri="{FF2B5EF4-FFF2-40B4-BE49-F238E27FC236}">
                <a16:creationId xmlns:a16="http://schemas.microsoft.com/office/drawing/2014/main" id="{345FB922-1681-4010-A668-45E6A9A5BDEB}"/>
              </a:ext>
            </a:extLst>
          </p:cNvPr>
          <p:cNvSpPr/>
          <p:nvPr/>
        </p:nvSpPr>
        <p:spPr bwMode="auto">
          <a:xfrm>
            <a:off x="3057050" y="519526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3" name="直接箭头连接符 45">
            <a:extLst>
              <a:ext uri="{FF2B5EF4-FFF2-40B4-BE49-F238E27FC236}">
                <a16:creationId xmlns:a16="http://schemas.microsoft.com/office/drawing/2014/main" id="{CDE27AB8-CC64-4277-940E-C33A9838A020}"/>
              </a:ext>
            </a:extLst>
          </p:cNvPr>
          <p:cNvCxnSpPr>
            <a:stCxn id="9" idx="4"/>
            <a:endCxn id="12" idx="1"/>
          </p:cNvCxnSpPr>
          <p:nvPr/>
        </p:nvCxnSpPr>
        <p:spPr bwMode="auto">
          <a:xfrm>
            <a:off x="2562202" y="3928944"/>
            <a:ext cx="510897" cy="1284134"/>
          </a:xfrm>
          <a:prstGeom prst="straightConnector1">
            <a:avLst/>
          </a:prstGeom>
          <a:ln>
            <a:solidFill>
              <a:srgbClr val="00B05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14" name="右箭头 46">
            <a:extLst>
              <a:ext uri="{FF2B5EF4-FFF2-40B4-BE49-F238E27FC236}">
                <a16:creationId xmlns:a16="http://schemas.microsoft.com/office/drawing/2014/main" id="{9CE2338D-F16A-43A5-B17E-E79A49E0822E}"/>
              </a:ext>
            </a:extLst>
          </p:cNvPr>
          <p:cNvSpPr/>
          <p:nvPr/>
        </p:nvSpPr>
        <p:spPr bwMode="auto">
          <a:xfrm>
            <a:off x="3230915" y="5207595"/>
            <a:ext cx="1251832" cy="148011"/>
          </a:xfrm>
          <a:prstGeom prst="rightArrow">
            <a:avLst/>
          </a:prstGeom>
          <a:solidFill>
            <a:schemeClr val="bg1"/>
          </a:solidFill>
          <a:ln>
            <a:solidFill>
              <a:srgbClr val="C00000"/>
            </a:solidFill>
            <a:prstDash val="solid"/>
          </a:ln>
          <a:effectLst/>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5" name="椭圆 47">
            <a:extLst>
              <a:ext uri="{FF2B5EF4-FFF2-40B4-BE49-F238E27FC236}">
                <a16:creationId xmlns:a16="http://schemas.microsoft.com/office/drawing/2014/main" id="{4F0D4003-38B1-4698-A81F-FE3D657A10A9}"/>
              </a:ext>
            </a:extLst>
          </p:cNvPr>
          <p:cNvSpPr/>
          <p:nvPr/>
        </p:nvSpPr>
        <p:spPr bwMode="auto">
          <a:xfrm>
            <a:off x="4572355" y="5230893"/>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6" name="直接箭头连接符 49">
            <a:extLst>
              <a:ext uri="{FF2B5EF4-FFF2-40B4-BE49-F238E27FC236}">
                <a16:creationId xmlns:a16="http://schemas.microsoft.com/office/drawing/2014/main" id="{D4DDC238-6A9C-42D4-8269-3D69033AAD1E}"/>
              </a:ext>
            </a:extLst>
          </p:cNvPr>
          <p:cNvCxnSpPr>
            <a:stCxn id="15" idx="0"/>
            <a:endCxn id="17" idx="5"/>
          </p:cNvCxnSpPr>
          <p:nvPr/>
        </p:nvCxnSpPr>
        <p:spPr bwMode="auto">
          <a:xfrm flipH="1" flipV="1">
            <a:off x="3855494" y="3915239"/>
            <a:ext cx="771695" cy="1315654"/>
          </a:xfrm>
          <a:prstGeom prst="straightConnector1">
            <a:avLst/>
          </a:prstGeom>
          <a:ln>
            <a:solidFill>
              <a:srgbClr val="00B05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3761874" y="380560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5101977" y="3802860"/>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3871544" y="3867273"/>
            <a:ext cx="1230433" cy="274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2598313" y="2385791"/>
            <a:ext cx="2503664" cy="148148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23" name="直接箭头连接符 61">
            <a:extLst>
              <a:ext uri="{FF2B5EF4-FFF2-40B4-BE49-F238E27FC236}">
                <a16:creationId xmlns:a16="http://schemas.microsoft.com/office/drawing/2014/main" id="{7A71CCCB-08F4-490F-A9F0-DA17602D5B25}"/>
              </a:ext>
            </a:extLst>
          </p:cNvPr>
          <p:cNvCxnSpPr>
            <a:stCxn id="19" idx="3"/>
            <a:endCxn id="12" idx="7"/>
          </p:cNvCxnSpPr>
          <p:nvPr/>
        </p:nvCxnSpPr>
        <p:spPr bwMode="auto">
          <a:xfrm flipH="1">
            <a:off x="3150670" y="3912498"/>
            <a:ext cx="1967356" cy="1300579"/>
          </a:xfrm>
          <a:prstGeom prst="straightConnector1">
            <a:avLst/>
          </a:prstGeom>
          <a:ln>
            <a:solidFill>
              <a:srgbClr val="00B0F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6537960" y="382219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6" name="直接箭头连接符 65">
            <a:extLst>
              <a:ext uri="{FF2B5EF4-FFF2-40B4-BE49-F238E27FC236}">
                <a16:creationId xmlns:a16="http://schemas.microsoft.com/office/drawing/2014/main" id="{94860001-3692-491D-9D11-4024368CC115}"/>
              </a:ext>
            </a:extLst>
          </p:cNvPr>
          <p:cNvCxnSpPr>
            <a:stCxn id="15" idx="7"/>
            <a:endCxn id="25" idx="3"/>
          </p:cNvCxnSpPr>
          <p:nvPr/>
        </p:nvCxnSpPr>
        <p:spPr bwMode="auto">
          <a:xfrm flipV="1">
            <a:off x="4665963" y="3932150"/>
            <a:ext cx="1888058" cy="1317609"/>
          </a:xfrm>
          <a:prstGeom prst="straightConnector1">
            <a:avLst/>
          </a:prstGeom>
          <a:ln>
            <a:solidFill>
              <a:srgbClr val="00B0F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27" name="Freeform 3">
            <a:extLst>
              <a:ext uri="{FF2B5EF4-FFF2-40B4-BE49-F238E27FC236}">
                <a16:creationId xmlns:a16="http://schemas.microsoft.com/office/drawing/2014/main" id="{B34BFB44-7E65-40DE-BECD-3876DD1D7AE5}"/>
              </a:ext>
            </a:extLst>
          </p:cNvPr>
          <p:cNvSpPr/>
          <p:nvPr/>
        </p:nvSpPr>
        <p:spPr>
          <a:xfrm>
            <a:off x="1565818" y="1710149"/>
            <a:ext cx="1602239" cy="2148901"/>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956197" y="1621067"/>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5144774" y="1700555"/>
            <a:ext cx="1955319" cy="2099564"/>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3186781" y="126885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4890663" y="124007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solidFill>
                  <a:srgbClr val="00B050"/>
                </a:solidFill>
                <a:latin typeface="Georgia" panose="02040502050405020303" pitchFamily="18" charset="0"/>
                <a:ea typeface="宋体" panose="02010600030101010101" pitchFamily="2" charset="-122"/>
              </a:rPr>
              <a:t>x</a:t>
            </a:r>
            <a:endParaRPr lang="zh-CN" altLang="en-US" sz="240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2" name="TextBox 23">
                <a:extLst>
                  <a:ext uri="{FF2B5EF4-FFF2-40B4-BE49-F238E27FC236}">
                    <a16:creationId xmlns:a16="http://schemas.microsoft.com/office/drawing/2014/main" id="{D5BEC0D2-FE5C-440A-B7A9-E2C70BD011CE}"/>
                  </a:ext>
                </a:extLst>
              </p:cNvPr>
              <p:cNvSpPr txBox="1">
                <a:spLocks noChangeArrowheads="1"/>
              </p:cNvSpPr>
              <p:nvPr/>
            </p:nvSpPr>
            <p:spPr bwMode="auto">
              <a:xfrm rot="3939405">
                <a:off x="2643718" y="4038983"/>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𝐼</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𝑛</m:t>
                          </m:r>
                        </m:e>
                        <m:sub>
                          <m:r>
                            <a:rPr lang="en-US" altLang="zh-CN" sz="2400" b="0" i="1"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2" name="TextBox 23">
                <a:extLst>
                  <a:ext uri="{FF2B5EF4-FFF2-40B4-BE49-F238E27FC236}">
                    <a16:creationId xmlns:a16="http://schemas.microsoft.com/office/drawing/2014/main" id="{D5BEC0D2-FE5C-440A-B7A9-E2C70BD011CE}"/>
                  </a:ext>
                </a:extLst>
              </p:cNvPr>
              <p:cNvSpPr txBox="1">
                <a:spLocks noRot="1" noChangeAspect="1" noMove="1" noResize="1" noEditPoints="1" noAdjustHandles="1" noChangeArrowheads="1" noChangeShapeType="1" noTextEdit="1"/>
              </p:cNvSpPr>
              <p:nvPr/>
            </p:nvSpPr>
            <p:spPr bwMode="auto">
              <a:xfrm rot="3939405">
                <a:off x="2643718" y="4038983"/>
                <a:ext cx="564035" cy="453137"/>
              </a:xfrm>
              <a:prstGeom prst="rect">
                <a:avLst/>
              </a:prstGeom>
              <a:blipFill>
                <a:blip r:embed="rId2"/>
                <a:stretch>
                  <a:fillRect b="-34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5098970" y="3350103"/>
                <a:ext cx="41192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5098970" y="3350103"/>
                <a:ext cx="411928" cy="461665"/>
              </a:xfrm>
              <a:prstGeom prst="rect">
                <a:avLst/>
              </a:prstGeom>
              <a:blipFill>
                <a:blip r:embed="rId3"/>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3314168" y="3335829"/>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3314168" y="3335829"/>
                <a:ext cx="397215" cy="461665"/>
              </a:xfrm>
              <a:prstGeom prst="rect">
                <a:avLst/>
              </a:prstGeom>
              <a:blipFill>
                <a:blip r:embed="rId4"/>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6389986" y="3325140"/>
                <a:ext cx="410590"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6389986" y="3325140"/>
                <a:ext cx="410590" cy="461665"/>
              </a:xfrm>
              <a:prstGeom prst="rect">
                <a:avLst/>
              </a:prstGeom>
              <a:blipFill>
                <a:blip r:embed="rId5"/>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6" name="任意多边形 21">
            <a:extLst>
              <a:ext uri="{FF2B5EF4-FFF2-40B4-BE49-F238E27FC236}">
                <a16:creationId xmlns:a16="http://schemas.microsoft.com/office/drawing/2014/main" id="{136D5A9D-1EAE-4167-B31A-09F595B673B8}"/>
              </a:ext>
            </a:extLst>
          </p:cNvPr>
          <p:cNvSpPr/>
          <p:nvPr/>
        </p:nvSpPr>
        <p:spPr bwMode="auto">
          <a:xfrm>
            <a:off x="2437821" y="5295306"/>
            <a:ext cx="2819297" cy="1244389"/>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1074044 w 3727466"/>
              <a:gd name="connsiteY0" fmla="*/ 0 h 1602491"/>
              <a:gd name="connsiteX1" fmla="*/ 16769 w 3727466"/>
              <a:gd name="connsiteY1" fmla="*/ 785812 h 1602491"/>
              <a:gd name="connsiteX2" fmla="*/ 1847649 w 3727466"/>
              <a:gd name="connsiteY2" fmla="*/ 1588685 h 1602491"/>
              <a:gd name="connsiteX3" fmla="*/ 3660081 w 3727466"/>
              <a:gd name="connsiteY3" fmla="*/ 1185862 h 1602491"/>
              <a:gd name="connsiteX4" fmla="*/ 2845694 w 3727466"/>
              <a:gd name="connsiteY4" fmla="*/ 28575 h 1602491"/>
              <a:gd name="connsiteX0" fmla="*/ 700051 w 3353473"/>
              <a:gd name="connsiteY0" fmla="*/ 0 h 1603885"/>
              <a:gd name="connsiteX1" fmla="*/ 33393 w 3353473"/>
              <a:gd name="connsiteY1" fmla="*/ 759179 h 1603885"/>
              <a:gd name="connsiteX2" fmla="*/ 1473656 w 3353473"/>
              <a:gd name="connsiteY2" fmla="*/ 1588685 h 1603885"/>
              <a:gd name="connsiteX3" fmla="*/ 3286088 w 3353473"/>
              <a:gd name="connsiteY3" fmla="*/ 1185862 h 1603885"/>
              <a:gd name="connsiteX4" fmla="*/ 2471701 w 3353473"/>
              <a:gd name="connsiteY4" fmla="*/ 28575 h 1603885"/>
              <a:gd name="connsiteX0" fmla="*/ 667566 w 3320988"/>
              <a:gd name="connsiteY0" fmla="*/ 0 h 1603885"/>
              <a:gd name="connsiteX1" fmla="*/ 908 w 3320988"/>
              <a:gd name="connsiteY1" fmla="*/ 759179 h 1603885"/>
              <a:gd name="connsiteX2" fmla="*/ 1441171 w 3320988"/>
              <a:gd name="connsiteY2" fmla="*/ 1588685 h 1603885"/>
              <a:gd name="connsiteX3" fmla="*/ 3253603 w 3320988"/>
              <a:gd name="connsiteY3" fmla="*/ 1185862 h 1603885"/>
              <a:gd name="connsiteX4" fmla="*/ 2439216 w 3320988"/>
              <a:gd name="connsiteY4" fmla="*/ 28575 h 1603885"/>
              <a:gd name="connsiteX0" fmla="*/ 671501 w 3324923"/>
              <a:gd name="connsiteY0" fmla="*/ 0 h 1538154"/>
              <a:gd name="connsiteX1" fmla="*/ 4843 w 3324923"/>
              <a:gd name="connsiteY1" fmla="*/ 759179 h 1538154"/>
              <a:gd name="connsiteX2" fmla="*/ 885813 w 3324923"/>
              <a:gd name="connsiteY2" fmla="*/ 1517663 h 1538154"/>
              <a:gd name="connsiteX3" fmla="*/ 3257538 w 3324923"/>
              <a:gd name="connsiteY3" fmla="*/ 1185862 h 1538154"/>
              <a:gd name="connsiteX4" fmla="*/ 2443151 w 3324923"/>
              <a:gd name="connsiteY4" fmla="*/ 28575 h 1538154"/>
              <a:gd name="connsiteX0" fmla="*/ 671501 w 2825368"/>
              <a:gd name="connsiteY0" fmla="*/ 0 h 1616445"/>
              <a:gd name="connsiteX1" fmla="*/ 4843 w 2825368"/>
              <a:gd name="connsiteY1" fmla="*/ 759179 h 1616445"/>
              <a:gd name="connsiteX2" fmla="*/ 885813 w 2825368"/>
              <a:gd name="connsiteY2" fmla="*/ 1517663 h 1616445"/>
              <a:gd name="connsiteX3" fmla="*/ 2609467 w 2825368"/>
              <a:gd name="connsiteY3" fmla="*/ 1416681 h 1616445"/>
              <a:gd name="connsiteX4" fmla="*/ 2443151 w 2825368"/>
              <a:gd name="connsiteY4" fmla="*/ 28575 h 1616445"/>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11416"/>
              <a:gd name="connsiteY0" fmla="*/ 0 h 1574451"/>
              <a:gd name="connsiteX1" fmla="*/ 4843 w 3111416"/>
              <a:gd name="connsiteY1" fmla="*/ 759179 h 1574451"/>
              <a:gd name="connsiteX2" fmla="*/ 885813 w 3111416"/>
              <a:gd name="connsiteY2" fmla="*/ 1517663 h 1574451"/>
              <a:gd name="connsiteX3" fmla="*/ 2609467 w 3111416"/>
              <a:gd name="connsiteY3" fmla="*/ 1416681 h 1574451"/>
              <a:gd name="connsiteX4" fmla="*/ 3108951 w 3111416"/>
              <a:gd name="connsiteY4" fmla="*/ 651245 h 1574451"/>
              <a:gd name="connsiteX5" fmla="*/ 2443151 w 3111416"/>
              <a:gd name="connsiteY5" fmla="*/ 28575 h 1574451"/>
              <a:gd name="connsiteX0" fmla="*/ 671501 w 3111416"/>
              <a:gd name="connsiteY0" fmla="*/ 15814 h 1590265"/>
              <a:gd name="connsiteX1" fmla="*/ 4843 w 3111416"/>
              <a:gd name="connsiteY1" fmla="*/ 774993 h 1590265"/>
              <a:gd name="connsiteX2" fmla="*/ 885813 w 3111416"/>
              <a:gd name="connsiteY2" fmla="*/ 1533477 h 1590265"/>
              <a:gd name="connsiteX3" fmla="*/ 2609467 w 3111416"/>
              <a:gd name="connsiteY3" fmla="*/ 1432495 h 1590265"/>
              <a:gd name="connsiteX4" fmla="*/ 3108951 w 3111416"/>
              <a:gd name="connsiteY4" fmla="*/ 667059 h 1590265"/>
              <a:gd name="connsiteX5" fmla="*/ 2460906 w 3111416"/>
              <a:gd name="connsiteY5" fmla="*/ 0 h 1590265"/>
              <a:gd name="connsiteX0" fmla="*/ 671501 w 3111416"/>
              <a:gd name="connsiteY0" fmla="*/ 77958 h 1652409"/>
              <a:gd name="connsiteX1" fmla="*/ 4843 w 3111416"/>
              <a:gd name="connsiteY1" fmla="*/ 837137 h 1652409"/>
              <a:gd name="connsiteX2" fmla="*/ 885813 w 3111416"/>
              <a:gd name="connsiteY2" fmla="*/ 1595621 h 1652409"/>
              <a:gd name="connsiteX3" fmla="*/ 2609467 w 3111416"/>
              <a:gd name="connsiteY3" fmla="*/ 1494639 h 1652409"/>
              <a:gd name="connsiteX4" fmla="*/ 3108951 w 3111416"/>
              <a:gd name="connsiteY4" fmla="*/ 729203 h 1652409"/>
              <a:gd name="connsiteX5" fmla="*/ 2265596 w 3111416"/>
              <a:gd name="connsiteY5" fmla="*/ 0 h 1652409"/>
              <a:gd name="connsiteX0" fmla="*/ 671501 w 2981075"/>
              <a:gd name="connsiteY0" fmla="*/ 77958 h 1652409"/>
              <a:gd name="connsiteX1" fmla="*/ 4843 w 2981075"/>
              <a:gd name="connsiteY1" fmla="*/ 837137 h 1652409"/>
              <a:gd name="connsiteX2" fmla="*/ 885813 w 2981075"/>
              <a:gd name="connsiteY2" fmla="*/ 1595621 h 1652409"/>
              <a:gd name="connsiteX3" fmla="*/ 2609467 w 2981075"/>
              <a:gd name="connsiteY3" fmla="*/ 1494639 h 1652409"/>
              <a:gd name="connsiteX4" fmla="*/ 2975784 w 2981075"/>
              <a:gd name="connsiteY4" fmla="*/ 622671 h 1652409"/>
              <a:gd name="connsiteX5" fmla="*/ 2265596 w 2981075"/>
              <a:gd name="connsiteY5" fmla="*/ 0 h 1652409"/>
              <a:gd name="connsiteX0" fmla="*/ 671501 w 2983721"/>
              <a:gd name="connsiteY0" fmla="*/ 77958 h 1633676"/>
              <a:gd name="connsiteX1" fmla="*/ 4843 w 2983721"/>
              <a:gd name="connsiteY1" fmla="*/ 837137 h 1633676"/>
              <a:gd name="connsiteX2" fmla="*/ 885813 w 2983721"/>
              <a:gd name="connsiteY2" fmla="*/ 1595621 h 1633676"/>
              <a:gd name="connsiteX3" fmla="*/ 2653854 w 2983721"/>
              <a:gd name="connsiteY3" fmla="*/ 1432494 h 1633676"/>
              <a:gd name="connsiteX4" fmla="*/ 2975784 w 2983721"/>
              <a:gd name="connsiteY4" fmla="*/ 622671 h 1633676"/>
              <a:gd name="connsiteX5" fmla="*/ 2265596 w 2983721"/>
              <a:gd name="connsiteY5" fmla="*/ 0 h 1633676"/>
              <a:gd name="connsiteX0" fmla="*/ 671501 w 2983081"/>
              <a:gd name="connsiteY0" fmla="*/ 77958 h 1633676"/>
              <a:gd name="connsiteX1" fmla="*/ 4843 w 2983081"/>
              <a:gd name="connsiteY1" fmla="*/ 837137 h 1633676"/>
              <a:gd name="connsiteX2" fmla="*/ 885813 w 2983081"/>
              <a:gd name="connsiteY2" fmla="*/ 1595621 h 1633676"/>
              <a:gd name="connsiteX3" fmla="*/ 2653854 w 2983081"/>
              <a:gd name="connsiteY3" fmla="*/ 1432494 h 1633676"/>
              <a:gd name="connsiteX4" fmla="*/ 2975784 w 2983081"/>
              <a:gd name="connsiteY4" fmla="*/ 622671 h 1633676"/>
              <a:gd name="connsiteX5" fmla="*/ 2265596 w 2983081"/>
              <a:gd name="connsiteY5" fmla="*/ 0 h 1633676"/>
              <a:gd name="connsiteX0" fmla="*/ 671501 w 2983081"/>
              <a:gd name="connsiteY0" fmla="*/ 77958 h 1641568"/>
              <a:gd name="connsiteX1" fmla="*/ 4843 w 2983081"/>
              <a:gd name="connsiteY1" fmla="*/ 837137 h 1641568"/>
              <a:gd name="connsiteX2" fmla="*/ 885813 w 2983081"/>
              <a:gd name="connsiteY2" fmla="*/ 1595621 h 1641568"/>
              <a:gd name="connsiteX3" fmla="*/ 2653854 w 2983081"/>
              <a:gd name="connsiteY3" fmla="*/ 1432494 h 1641568"/>
              <a:gd name="connsiteX4" fmla="*/ 2975784 w 2983081"/>
              <a:gd name="connsiteY4" fmla="*/ 622671 h 1641568"/>
              <a:gd name="connsiteX5" fmla="*/ 2265596 w 2983081"/>
              <a:gd name="connsiteY5" fmla="*/ 0 h 1641568"/>
              <a:gd name="connsiteX0" fmla="*/ 671501 w 2979100"/>
              <a:gd name="connsiteY0" fmla="*/ 77958 h 1664356"/>
              <a:gd name="connsiteX1" fmla="*/ 4843 w 2979100"/>
              <a:gd name="connsiteY1" fmla="*/ 837137 h 1664356"/>
              <a:gd name="connsiteX2" fmla="*/ 885813 w 2979100"/>
              <a:gd name="connsiteY2" fmla="*/ 1595621 h 1664356"/>
              <a:gd name="connsiteX3" fmla="*/ 2547321 w 2979100"/>
              <a:gd name="connsiteY3" fmla="*/ 1494637 h 1664356"/>
              <a:gd name="connsiteX4" fmla="*/ 2975784 w 2979100"/>
              <a:gd name="connsiteY4" fmla="*/ 622671 h 1664356"/>
              <a:gd name="connsiteX5" fmla="*/ 2265596 w 2979100"/>
              <a:gd name="connsiteY5" fmla="*/ 0 h 1664356"/>
              <a:gd name="connsiteX0" fmla="*/ 619763 w 2927362"/>
              <a:gd name="connsiteY0" fmla="*/ 77958 h 1666266"/>
              <a:gd name="connsiteX1" fmla="*/ 6371 w 2927362"/>
              <a:gd name="connsiteY1" fmla="*/ 810504 h 1666266"/>
              <a:gd name="connsiteX2" fmla="*/ 834075 w 2927362"/>
              <a:gd name="connsiteY2" fmla="*/ 1595621 h 1666266"/>
              <a:gd name="connsiteX3" fmla="*/ 2495583 w 2927362"/>
              <a:gd name="connsiteY3" fmla="*/ 1494637 h 1666266"/>
              <a:gd name="connsiteX4" fmla="*/ 2924046 w 2927362"/>
              <a:gd name="connsiteY4" fmla="*/ 622671 h 1666266"/>
              <a:gd name="connsiteX5" fmla="*/ 2213858 w 2927362"/>
              <a:gd name="connsiteY5" fmla="*/ 0 h 1666266"/>
              <a:gd name="connsiteX0" fmla="*/ 613887 w 2921486"/>
              <a:gd name="connsiteY0" fmla="*/ 77958 h 1595774"/>
              <a:gd name="connsiteX1" fmla="*/ 495 w 2921486"/>
              <a:gd name="connsiteY1" fmla="*/ 810504 h 1595774"/>
              <a:gd name="connsiteX2" fmla="*/ 659523 w 2921486"/>
              <a:gd name="connsiteY2" fmla="*/ 1444700 h 1595774"/>
              <a:gd name="connsiteX3" fmla="*/ 2489707 w 2921486"/>
              <a:gd name="connsiteY3" fmla="*/ 1494637 h 1595774"/>
              <a:gd name="connsiteX4" fmla="*/ 2918170 w 2921486"/>
              <a:gd name="connsiteY4" fmla="*/ 622671 h 1595774"/>
              <a:gd name="connsiteX5" fmla="*/ 2207982 w 2921486"/>
              <a:gd name="connsiteY5" fmla="*/ 0 h 1595774"/>
              <a:gd name="connsiteX0" fmla="*/ 613887 w 2921062"/>
              <a:gd name="connsiteY0" fmla="*/ 77958 h 1526672"/>
              <a:gd name="connsiteX1" fmla="*/ 495 w 2921062"/>
              <a:gd name="connsiteY1" fmla="*/ 810504 h 1526672"/>
              <a:gd name="connsiteX2" fmla="*/ 659523 w 2921062"/>
              <a:gd name="connsiteY2" fmla="*/ 1444700 h 1526672"/>
              <a:gd name="connsiteX3" fmla="*/ 2463073 w 2921062"/>
              <a:gd name="connsiteY3" fmla="*/ 1388104 h 1526672"/>
              <a:gd name="connsiteX4" fmla="*/ 2918170 w 2921062"/>
              <a:gd name="connsiteY4" fmla="*/ 622671 h 1526672"/>
              <a:gd name="connsiteX5" fmla="*/ 2207982 w 2921062"/>
              <a:gd name="connsiteY5" fmla="*/ 0 h 1526672"/>
              <a:gd name="connsiteX0" fmla="*/ 613887 w 2921062"/>
              <a:gd name="connsiteY0" fmla="*/ 77958 h 1502861"/>
              <a:gd name="connsiteX1" fmla="*/ 495 w 2921062"/>
              <a:gd name="connsiteY1" fmla="*/ 810504 h 1502861"/>
              <a:gd name="connsiteX2" fmla="*/ 659523 w 2921062"/>
              <a:gd name="connsiteY2" fmla="*/ 1444700 h 1502861"/>
              <a:gd name="connsiteX3" fmla="*/ 2463073 w 2921062"/>
              <a:gd name="connsiteY3" fmla="*/ 1388104 h 1502861"/>
              <a:gd name="connsiteX4" fmla="*/ 2918170 w 2921062"/>
              <a:gd name="connsiteY4" fmla="*/ 622671 h 1502861"/>
              <a:gd name="connsiteX5" fmla="*/ 2207982 w 2921062"/>
              <a:gd name="connsiteY5" fmla="*/ 0 h 1502861"/>
              <a:gd name="connsiteX0" fmla="*/ 613887 w 2921810"/>
              <a:gd name="connsiteY0" fmla="*/ 77958 h 1502861"/>
              <a:gd name="connsiteX1" fmla="*/ 495 w 2921810"/>
              <a:gd name="connsiteY1" fmla="*/ 810504 h 1502861"/>
              <a:gd name="connsiteX2" fmla="*/ 659523 w 2921810"/>
              <a:gd name="connsiteY2" fmla="*/ 1444700 h 1502861"/>
              <a:gd name="connsiteX3" fmla="*/ 2463073 w 2921810"/>
              <a:gd name="connsiteY3" fmla="*/ 1388104 h 1502861"/>
              <a:gd name="connsiteX4" fmla="*/ 2918170 w 2921810"/>
              <a:gd name="connsiteY4" fmla="*/ 622671 h 1502861"/>
              <a:gd name="connsiteX5" fmla="*/ 2207982 w 2921810"/>
              <a:gd name="connsiteY5" fmla="*/ 0 h 1502861"/>
              <a:gd name="connsiteX0" fmla="*/ 613887 w 3345297"/>
              <a:gd name="connsiteY0" fmla="*/ 77958 h 1502861"/>
              <a:gd name="connsiteX1" fmla="*/ 495 w 3345297"/>
              <a:gd name="connsiteY1" fmla="*/ 810504 h 1502861"/>
              <a:gd name="connsiteX2" fmla="*/ 659523 w 3345297"/>
              <a:gd name="connsiteY2" fmla="*/ 1444700 h 1502861"/>
              <a:gd name="connsiteX3" fmla="*/ 2463073 w 3345297"/>
              <a:gd name="connsiteY3" fmla="*/ 1388104 h 1502861"/>
              <a:gd name="connsiteX4" fmla="*/ 3344297 w 3345297"/>
              <a:gd name="connsiteY4" fmla="*/ 675937 h 1502861"/>
              <a:gd name="connsiteX5" fmla="*/ 2207982 w 3345297"/>
              <a:gd name="connsiteY5" fmla="*/ 0 h 1502861"/>
              <a:gd name="connsiteX0" fmla="*/ 613887 w 3346141"/>
              <a:gd name="connsiteY0" fmla="*/ 77958 h 1520097"/>
              <a:gd name="connsiteX1" fmla="*/ 495 w 3346141"/>
              <a:gd name="connsiteY1" fmla="*/ 810504 h 1520097"/>
              <a:gd name="connsiteX2" fmla="*/ 659523 w 3346141"/>
              <a:gd name="connsiteY2" fmla="*/ 1444700 h 1520097"/>
              <a:gd name="connsiteX3" fmla="*/ 2729402 w 3346141"/>
              <a:gd name="connsiteY3" fmla="*/ 1423614 h 1520097"/>
              <a:gd name="connsiteX4" fmla="*/ 3344297 w 3346141"/>
              <a:gd name="connsiteY4" fmla="*/ 675937 h 1520097"/>
              <a:gd name="connsiteX5" fmla="*/ 2207982 w 3346141"/>
              <a:gd name="connsiteY5" fmla="*/ 0 h 1520097"/>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40641 w 3346141"/>
              <a:gd name="connsiteY5" fmla="*/ 55207 h 1442139"/>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40641 w 3346141"/>
              <a:gd name="connsiteY5" fmla="*/ 55207 h 1442139"/>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58395 w 3346141"/>
              <a:gd name="connsiteY5" fmla="*/ 19697 h 144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141" h="1442139">
                <a:moveTo>
                  <a:pt x="613887" y="0"/>
                </a:moveTo>
                <a:cubicBezTo>
                  <a:pt x="67390" y="246459"/>
                  <a:pt x="-7111" y="504756"/>
                  <a:pt x="495" y="732546"/>
                </a:cubicBezTo>
                <a:cubicBezTo>
                  <a:pt x="8101" y="960336"/>
                  <a:pt x="204705" y="1264557"/>
                  <a:pt x="659523" y="1366742"/>
                </a:cubicBezTo>
                <a:cubicBezTo>
                  <a:pt x="1114341" y="1468927"/>
                  <a:pt x="2348519" y="1472302"/>
                  <a:pt x="2729402" y="1345656"/>
                </a:cubicBezTo>
                <a:cubicBezTo>
                  <a:pt x="3083648" y="1219005"/>
                  <a:pt x="3372016" y="829330"/>
                  <a:pt x="3344297" y="597979"/>
                </a:cubicBezTo>
                <a:cubicBezTo>
                  <a:pt x="3316578" y="366628"/>
                  <a:pt x="3012881" y="87964"/>
                  <a:pt x="2758395" y="19697"/>
                </a:cubicBezTo>
              </a:path>
            </a:pathLst>
          </a:custGeom>
          <a:ln>
            <a:prstDash val="solid"/>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solidFill>
                <a:srgbClr val="00B050"/>
              </a:solidFill>
            </a:endParaRPr>
          </a:p>
        </p:txBody>
      </p:sp>
      <mc:AlternateContent xmlns:mc="http://schemas.openxmlformats.org/markup-compatibility/2006" xmlns:a14="http://schemas.microsoft.com/office/drawing/2010/main">
        <mc:Choice Requires="a14">
          <p:sp>
            <p:nvSpPr>
              <p:cNvPr id="37" name="TextBox 15">
                <a:extLst>
                  <a:ext uri="{FF2B5EF4-FFF2-40B4-BE49-F238E27FC236}">
                    <a16:creationId xmlns:a16="http://schemas.microsoft.com/office/drawing/2014/main" id="{585978C1-6B9B-4BD3-9C13-10337E4311BB}"/>
                  </a:ext>
                </a:extLst>
              </p:cNvPr>
              <p:cNvSpPr txBox="1">
                <a:spLocks noChangeArrowheads="1"/>
              </p:cNvSpPr>
              <p:nvPr/>
            </p:nvSpPr>
            <p:spPr bwMode="auto">
              <a:xfrm>
                <a:off x="2869810" y="5295306"/>
                <a:ext cx="373143"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ea typeface="宋体" panose="02010600030101010101" pitchFamily="2" charset="-122"/>
                        </a:rPr>
                        <m:t>𝑠</m:t>
                      </m:r>
                      <m:r>
                        <a:rPr lang="en-US" altLang="zh-CN" sz="24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400" i="1" dirty="0">
                  <a:solidFill>
                    <a:srgbClr val="00B050"/>
                  </a:solidFill>
                  <a:latin typeface="Georgia" panose="02040502050405020303" pitchFamily="18" charset="0"/>
                  <a:ea typeface="宋体" panose="02010600030101010101" pitchFamily="2" charset="-122"/>
                </a:endParaRPr>
              </a:p>
            </p:txBody>
          </p:sp>
        </mc:Choice>
        <mc:Fallback xmlns="">
          <p:sp>
            <p:nvSpPr>
              <p:cNvPr id="37" name="TextBox 15">
                <a:extLst>
                  <a:ext uri="{FF2B5EF4-FFF2-40B4-BE49-F238E27FC236}">
                    <a16:creationId xmlns:a16="http://schemas.microsoft.com/office/drawing/2014/main" id="{585978C1-6B9B-4BD3-9C13-10337E4311BB}"/>
                  </a:ext>
                </a:extLst>
              </p:cNvPr>
              <p:cNvSpPr txBox="1">
                <a:spLocks noRot="1" noChangeAspect="1" noMove="1" noResize="1" noEditPoints="1" noAdjustHandles="1" noChangeArrowheads="1" noChangeShapeType="1" noTextEdit="1"/>
              </p:cNvSpPr>
              <p:nvPr/>
            </p:nvSpPr>
            <p:spPr bwMode="auto">
              <a:xfrm>
                <a:off x="2869810" y="5295306"/>
                <a:ext cx="373143" cy="461665"/>
              </a:xfrm>
              <a:prstGeom prst="rect">
                <a:avLst/>
              </a:prstGeom>
              <a:blipFill>
                <a:blip r:embed="rId6"/>
                <a:stretch>
                  <a:fillRect l="-8197" r="-147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19">
                <a:extLst>
                  <a:ext uri="{FF2B5EF4-FFF2-40B4-BE49-F238E27FC236}">
                    <a16:creationId xmlns:a16="http://schemas.microsoft.com/office/drawing/2014/main" id="{F2CCB688-B74F-42C9-8FA1-4540AB732CF2}"/>
                  </a:ext>
                </a:extLst>
              </p:cNvPr>
              <p:cNvSpPr txBox="1">
                <a:spLocks noChangeArrowheads="1"/>
              </p:cNvSpPr>
              <p:nvPr/>
            </p:nvSpPr>
            <p:spPr bwMode="auto">
              <a:xfrm>
                <a:off x="4443408" y="5273378"/>
                <a:ext cx="421774"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ea typeface="宋体" panose="02010600030101010101" pitchFamily="2" charset="-122"/>
                        </a:rPr>
                        <m:t>𝑥</m:t>
                      </m:r>
                      <m:r>
                        <a:rPr lang="en-US" altLang="zh-CN" sz="24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400" i="1" dirty="0">
                  <a:solidFill>
                    <a:srgbClr val="00B050"/>
                  </a:solidFill>
                  <a:latin typeface="Georgia" panose="02040502050405020303" pitchFamily="18" charset="0"/>
                  <a:ea typeface="宋体" panose="02010600030101010101" pitchFamily="2" charset="-122"/>
                </a:endParaRPr>
              </a:p>
            </p:txBody>
          </p:sp>
        </mc:Choice>
        <mc:Fallback xmlns="">
          <p:sp>
            <p:nvSpPr>
              <p:cNvPr id="38" name="TextBox 19">
                <a:extLst>
                  <a:ext uri="{FF2B5EF4-FFF2-40B4-BE49-F238E27FC236}">
                    <a16:creationId xmlns:a16="http://schemas.microsoft.com/office/drawing/2014/main" id="{F2CCB688-B74F-42C9-8FA1-4540AB732CF2}"/>
                  </a:ext>
                </a:extLst>
              </p:cNvPr>
              <p:cNvSpPr txBox="1">
                <a:spLocks noRot="1" noChangeAspect="1" noMove="1" noResize="1" noEditPoints="1" noAdjustHandles="1" noChangeArrowheads="1" noChangeShapeType="1" noTextEdit="1"/>
              </p:cNvSpPr>
              <p:nvPr/>
            </p:nvSpPr>
            <p:spPr bwMode="auto">
              <a:xfrm>
                <a:off x="4443408" y="5273378"/>
                <a:ext cx="421774" cy="461665"/>
              </a:xfrm>
              <a:prstGeom prst="rect">
                <a:avLst/>
              </a:prstGeom>
              <a:blipFill>
                <a:blip r:embed="rId7"/>
                <a:stretch>
                  <a:fillRect l="-7246" r="-72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8"/>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23">
                <a:extLst>
                  <a:ext uri="{FF2B5EF4-FFF2-40B4-BE49-F238E27FC236}">
                    <a16:creationId xmlns:a16="http://schemas.microsoft.com/office/drawing/2014/main" id="{3C6707C8-8644-4B02-9382-889095D3DCC5}"/>
                  </a:ext>
                </a:extLst>
              </p:cNvPr>
              <p:cNvSpPr txBox="1">
                <a:spLocks noChangeArrowheads="1"/>
              </p:cNvSpPr>
              <p:nvPr/>
            </p:nvSpPr>
            <p:spPr bwMode="auto">
              <a:xfrm rot="3579090">
                <a:off x="3508302" y="4009345"/>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𝑂𝑢</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𝑡</m:t>
                          </m:r>
                        </m:e>
                        <m:sub>
                          <m:r>
                            <a:rPr lang="en-US" altLang="zh-CN" sz="2400" b="0" i="1"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2" name="TextBox 23">
                <a:extLst>
                  <a:ext uri="{FF2B5EF4-FFF2-40B4-BE49-F238E27FC236}">
                    <a16:creationId xmlns:a16="http://schemas.microsoft.com/office/drawing/2014/main" id="{3C6707C8-8644-4B02-9382-889095D3DCC5}"/>
                  </a:ext>
                </a:extLst>
              </p:cNvPr>
              <p:cNvSpPr txBox="1">
                <a:spLocks noRot="1" noChangeAspect="1" noMove="1" noResize="1" noEditPoints="1" noAdjustHandles="1" noChangeArrowheads="1" noChangeShapeType="1" noTextEdit="1"/>
              </p:cNvSpPr>
              <p:nvPr/>
            </p:nvSpPr>
            <p:spPr bwMode="auto">
              <a:xfrm rot="3579090">
                <a:off x="3508302" y="4009345"/>
                <a:ext cx="564035" cy="453137"/>
              </a:xfrm>
              <a:prstGeom prst="rect">
                <a:avLst/>
              </a:prstGeom>
              <a:blipFill>
                <a:blip r:embed="rId9"/>
                <a:stretch>
                  <a:fillRect b="-2796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23">
                <a:extLst>
                  <a:ext uri="{FF2B5EF4-FFF2-40B4-BE49-F238E27FC236}">
                    <a16:creationId xmlns:a16="http://schemas.microsoft.com/office/drawing/2014/main" id="{B676BE4F-EBDA-49A5-84CB-E50080ED38EE}"/>
                  </a:ext>
                </a:extLst>
              </p:cNvPr>
              <p:cNvSpPr txBox="1">
                <a:spLocks noChangeArrowheads="1"/>
              </p:cNvSpPr>
              <p:nvPr/>
            </p:nvSpPr>
            <p:spPr bwMode="auto">
              <a:xfrm rot="19649343">
                <a:off x="4607496" y="4064015"/>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𝐼</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𝑛</m:t>
                          </m:r>
                        </m:e>
                        <m:sub>
                          <m:r>
                            <a:rPr lang="en-US" altLang="zh-CN" sz="2400" b="0" i="1"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3" name="TextBox 23">
                <a:extLst>
                  <a:ext uri="{FF2B5EF4-FFF2-40B4-BE49-F238E27FC236}">
                    <a16:creationId xmlns:a16="http://schemas.microsoft.com/office/drawing/2014/main" id="{B676BE4F-EBDA-49A5-84CB-E50080ED38EE}"/>
                  </a:ext>
                </a:extLst>
              </p:cNvPr>
              <p:cNvSpPr txBox="1">
                <a:spLocks noRot="1" noChangeAspect="1" noMove="1" noResize="1" noEditPoints="1" noAdjustHandles="1" noChangeArrowheads="1" noChangeShapeType="1" noTextEdit="1"/>
              </p:cNvSpPr>
              <p:nvPr/>
            </p:nvSpPr>
            <p:spPr bwMode="auto">
              <a:xfrm rot="19649343">
                <a:off x="4607496" y="4064015"/>
                <a:ext cx="564035" cy="453137"/>
              </a:xfrm>
              <a:prstGeom prst="rect">
                <a:avLst/>
              </a:prstGeom>
              <a:blipFill>
                <a:blip r:embed="rId10"/>
                <a:stretch>
                  <a:fillRect r="-42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23">
                <a:extLst>
                  <a:ext uri="{FF2B5EF4-FFF2-40B4-BE49-F238E27FC236}">
                    <a16:creationId xmlns:a16="http://schemas.microsoft.com/office/drawing/2014/main" id="{5DBAF399-F85F-4EEC-AA20-89058CEED3E2}"/>
                  </a:ext>
                </a:extLst>
              </p:cNvPr>
              <p:cNvSpPr txBox="1">
                <a:spLocks noChangeArrowheads="1"/>
              </p:cNvSpPr>
              <p:nvPr/>
            </p:nvSpPr>
            <p:spPr bwMode="auto">
              <a:xfrm rot="19543371">
                <a:off x="5659896" y="4252974"/>
                <a:ext cx="820422"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𝑂𝑢</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𝑡</m:t>
                          </m:r>
                        </m:e>
                        <m:sub>
                          <m:r>
                            <a:rPr lang="en-US" altLang="zh-CN" sz="2400" b="0" i="1"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4" name="TextBox 23">
                <a:extLst>
                  <a:ext uri="{FF2B5EF4-FFF2-40B4-BE49-F238E27FC236}">
                    <a16:creationId xmlns:a16="http://schemas.microsoft.com/office/drawing/2014/main" id="{5DBAF399-F85F-4EEC-AA20-89058CEED3E2}"/>
                  </a:ext>
                </a:extLst>
              </p:cNvPr>
              <p:cNvSpPr txBox="1">
                <a:spLocks noRot="1" noChangeAspect="1" noMove="1" noResize="1" noEditPoints="1" noAdjustHandles="1" noChangeArrowheads="1" noChangeShapeType="1" noTextEdit="1"/>
              </p:cNvSpPr>
              <p:nvPr/>
            </p:nvSpPr>
            <p:spPr bwMode="auto">
              <a:xfrm rot="19543371">
                <a:off x="5659896" y="4252974"/>
                <a:ext cx="820422" cy="453137"/>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3193847" y="5340573"/>
                <a:ext cx="820422"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𝜑</m:t>
                      </m:r>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𝑠</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𝑥</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3193847" y="5340573"/>
                <a:ext cx="820422" cy="453137"/>
              </a:xfrm>
              <a:prstGeom prst="rect">
                <a:avLst/>
              </a:prstGeom>
              <a:blipFill>
                <a:blip r:embed="rId12"/>
                <a:stretch>
                  <a:fillRect l="-2222" r="-57037" b="-216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0" name="椭圆 54">
            <a:extLst>
              <a:ext uri="{FF2B5EF4-FFF2-40B4-BE49-F238E27FC236}">
                <a16:creationId xmlns:a16="http://schemas.microsoft.com/office/drawing/2014/main" id="{140B21C9-04A4-47CB-BB10-AEF337BF18F7}"/>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5" name="椭圆 54">
            <a:extLst>
              <a:ext uri="{FF2B5EF4-FFF2-40B4-BE49-F238E27FC236}">
                <a16:creationId xmlns:a16="http://schemas.microsoft.com/office/drawing/2014/main" id="{7FB552A6-9A47-43AA-BD7C-BC84A3A5FB99}"/>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47" name="直接箭头连接符 26">
            <a:extLst>
              <a:ext uri="{FF2B5EF4-FFF2-40B4-BE49-F238E27FC236}">
                <a16:creationId xmlns:a16="http://schemas.microsoft.com/office/drawing/2014/main" id="{677A969E-9E0D-4E64-9D41-54D86B92C435}"/>
              </a:ext>
            </a:extLst>
          </p:cNvPr>
          <p:cNvCxnSpPr>
            <a:cxnSpLocks/>
            <a:stCxn id="6" idx="5"/>
            <a:endCxn id="40" idx="2"/>
          </p:cNvCxnSpPr>
          <p:nvPr/>
        </p:nvCxnSpPr>
        <p:spPr bwMode="auto">
          <a:xfrm>
            <a:off x="2598497" y="2386111"/>
            <a:ext cx="1774581" cy="300499"/>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48" name="直接箭头连接符 26">
            <a:extLst>
              <a:ext uri="{FF2B5EF4-FFF2-40B4-BE49-F238E27FC236}">
                <a16:creationId xmlns:a16="http://schemas.microsoft.com/office/drawing/2014/main" id="{950DEB60-9481-4E63-9C39-BC28FF4B1592}"/>
              </a:ext>
            </a:extLst>
          </p:cNvPr>
          <p:cNvCxnSpPr>
            <a:cxnSpLocks/>
            <a:stCxn id="25" idx="1"/>
            <a:endCxn id="45" idx="5"/>
          </p:cNvCxnSpPr>
          <p:nvPr/>
        </p:nvCxnSpPr>
        <p:spPr bwMode="auto">
          <a:xfrm flipH="1" flipV="1">
            <a:off x="6106372" y="3235321"/>
            <a:ext cx="447649" cy="605737"/>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72828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18</a:t>
            </a:fld>
            <a:endParaRPr lang="en-US" dirty="0"/>
          </a:p>
        </p:txBody>
      </p:sp>
      <p:grpSp>
        <p:nvGrpSpPr>
          <p:cNvPr id="4" name="Group 3">
            <a:extLst>
              <a:ext uri="{FF2B5EF4-FFF2-40B4-BE49-F238E27FC236}">
                <a16:creationId xmlns:a16="http://schemas.microsoft.com/office/drawing/2014/main" id="{34E7A6BD-790E-42B2-8AED-B974E5041B22}"/>
              </a:ext>
            </a:extLst>
          </p:cNvPr>
          <p:cNvGrpSpPr/>
          <p:nvPr/>
        </p:nvGrpSpPr>
        <p:grpSpPr>
          <a:xfrm>
            <a:off x="1565818" y="1240076"/>
            <a:ext cx="5534275" cy="2708055"/>
            <a:chOff x="-1588" y="0"/>
            <a:chExt cx="6569076" cy="3136900"/>
          </a:xfrm>
        </p:grpSpPr>
        <p:sp>
          <p:nvSpPr>
            <p:cNvPr id="5" name="椭圆 22">
              <a:extLst>
                <a:ext uri="{FF2B5EF4-FFF2-40B4-BE49-F238E27FC236}">
                  <a16:creationId xmlns:a16="http://schemas.microsoft.com/office/drawing/2014/main" id="{0CE94E47-BE09-4820-BD1E-E7295E52B770}"/>
                </a:ext>
              </a:extLst>
            </p:cNvPr>
            <p:cNvSpPr/>
            <p:nvPr/>
          </p:nvSpPr>
          <p:spPr bwMode="auto">
            <a:xfrm>
              <a:off x="1997075" y="455613"/>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1114425" y="1200150"/>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34846" y="502276"/>
              <a:ext cx="442913" cy="5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1223963" y="582613"/>
              <a:ext cx="792162" cy="638175"/>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1117600" y="2965450"/>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1179513" y="1349375"/>
              <a:ext cx="1587" cy="1616075"/>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2605088" y="2971800"/>
              <a:ext cx="130175" cy="147638"/>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4195763" y="2968625"/>
              <a:ext cx="130175" cy="147638"/>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2735263" y="3043238"/>
              <a:ext cx="1460500" cy="3175"/>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1223963" y="1327150"/>
              <a:ext cx="2971800" cy="1716088"/>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5903913" y="2987675"/>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7" name="Freeform 3">
              <a:extLst>
                <a:ext uri="{FF2B5EF4-FFF2-40B4-BE49-F238E27FC236}">
                  <a16:creationId xmlns:a16="http://schemas.microsoft.com/office/drawing/2014/main" id="{B34BFB44-7E65-40DE-BECD-3876DD1D7AE5}"/>
                </a:ext>
              </a:extLst>
            </p:cNvPr>
            <p:cNvSpPr/>
            <p:nvPr/>
          </p:nvSpPr>
          <p:spPr>
            <a:xfrm>
              <a:off x="-1588" y="544513"/>
              <a:ext cx="1901826" cy="2489200"/>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022725" y="441325"/>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4246563" y="533400"/>
              <a:ext cx="2320925" cy="2432050"/>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1922463" y="33338"/>
              <a:ext cx="309562" cy="5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3944938" y="0"/>
              <a:ext cx="309562" cy="5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solidFill>
                    <a:srgbClr val="00B050"/>
                  </a:solidFill>
                  <a:latin typeface="Georgia" panose="02040502050405020303" pitchFamily="18" charset="0"/>
                  <a:ea typeface="宋体" panose="02010600030101010101" pitchFamily="2" charset="-122"/>
                </a:rPr>
                <a:t>x</a:t>
              </a:r>
              <a:endParaRPr lang="zh-CN" altLang="en-US" sz="240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4192194" y="2444169"/>
                  <a:ext cx="488950" cy="5347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4192194" y="2444169"/>
                  <a:ext cx="488950" cy="534774"/>
                </a:xfrm>
                <a:prstGeom prst="rect">
                  <a:avLst/>
                </a:prstGeom>
                <a:blipFill>
                  <a:blip r:embed="rId2"/>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2073669" y="2427635"/>
                  <a:ext cx="471486" cy="5347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2073669" y="2427635"/>
                  <a:ext cx="471486" cy="534774"/>
                </a:xfrm>
                <a:prstGeom prst="rect">
                  <a:avLst/>
                </a:prstGeom>
                <a:blipFill>
                  <a:blip r:embed="rId3"/>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5724605" y="2415253"/>
                  <a:ext cx="487362" cy="5347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5724605" y="2415253"/>
                  <a:ext cx="487362" cy="534774"/>
                </a:xfrm>
                <a:prstGeom prst="rect">
                  <a:avLst/>
                </a:prstGeom>
                <a:blipFill>
                  <a:blip r:embed="rId4"/>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9" name="右箭头 46">
              <a:extLst>
                <a:ext uri="{FF2B5EF4-FFF2-40B4-BE49-F238E27FC236}">
                  <a16:creationId xmlns:a16="http://schemas.microsoft.com/office/drawing/2014/main" id="{325D0B69-859D-4541-AB2D-C99230565907}"/>
                </a:ext>
              </a:extLst>
            </p:cNvPr>
            <p:cNvSpPr/>
            <p:nvPr/>
          </p:nvSpPr>
          <p:spPr bwMode="auto">
            <a:xfrm>
              <a:off x="1319602" y="2955924"/>
              <a:ext cx="1196975" cy="163513"/>
            </a:xfrm>
            <a:prstGeom prst="rightArrow">
              <a:avLst/>
            </a:prstGeom>
            <a:solidFill>
              <a:schemeClr val="bg1"/>
            </a:solidFill>
            <a:ln>
              <a:solidFill>
                <a:srgbClr val="C00000"/>
              </a:solidFill>
              <a:prstDash val="sysDash"/>
            </a:ln>
            <a:effectLst/>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zh-CN" altLang="en-US">
                <a:solidFill>
                  <a:srgbClr val="00B050"/>
                </a:solidFill>
                <a:ea typeface="宋体" charset="-122"/>
              </a:endParaRPr>
            </a:p>
          </p:txBody>
        </p:sp>
        <p:sp>
          <p:nvSpPr>
            <p:cNvPr id="40" name="右箭头 46">
              <a:extLst>
                <a:ext uri="{FF2B5EF4-FFF2-40B4-BE49-F238E27FC236}">
                  <a16:creationId xmlns:a16="http://schemas.microsoft.com/office/drawing/2014/main" id="{75293F5D-132C-4592-8842-AAC40822409B}"/>
                </a:ext>
              </a:extLst>
            </p:cNvPr>
            <p:cNvSpPr/>
            <p:nvPr/>
          </p:nvSpPr>
          <p:spPr bwMode="auto">
            <a:xfrm>
              <a:off x="4439845" y="2965450"/>
              <a:ext cx="1402155" cy="147639"/>
            </a:xfrm>
            <a:prstGeom prst="rightArrow">
              <a:avLst/>
            </a:prstGeom>
            <a:solidFill>
              <a:schemeClr val="bg1"/>
            </a:solidFill>
            <a:ln>
              <a:solidFill>
                <a:srgbClr val="C00000"/>
              </a:solidFill>
              <a:prstDash val="sysDash"/>
            </a:ln>
            <a:effectLst/>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grpSp>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5"/>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1565818" y="4065288"/>
                <a:ext cx="274649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rgbClr val="C00000"/>
                          </a:solidFill>
                          <a:latin typeface="Cambria Math" panose="02040503050406030204" pitchFamily="18" charset="0"/>
                          <a:ea typeface="宋体" panose="02010600030101010101" pitchFamily="2" charset="-122"/>
                        </a:rPr>
                        <m:t>𝐼</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𝑛</m:t>
                          </m:r>
                        </m:e>
                        <m:sub>
                          <m:r>
                            <a:rPr lang="en-US" altLang="zh-CN" sz="2000" b="0" i="1" smtClean="0">
                              <a:solidFill>
                                <a:srgbClr val="C00000"/>
                              </a:solidFill>
                              <a:latin typeface="Cambria Math" panose="02040503050406030204" pitchFamily="18" charset="0"/>
                              <a:ea typeface="宋体" panose="02010600030101010101" pitchFamily="2" charset="-122"/>
                            </a:rPr>
                            <m:t>1</m:t>
                          </m:r>
                        </m:sub>
                      </m:sSub>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rgbClr val="C00000"/>
                              </a:solidFill>
                              <a:latin typeface="Cambria Math" panose="02040503050406030204" pitchFamily="18" charset="0"/>
                              <a:ea typeface="宋体" panose="02010600030101010101" pitchFamily="2" charset="-122"/>
                            </a:rPr>
                          </m:ctrlPr>
                        </m:dPr>
                        <m:e>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𝑠</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r>
                            <a:rPr lang="en-US" altLang="zh-CN" sz="2000" b="0" i="1" smtClean="0">
                              <a:solidFill>
                                <a:srgbClr val="C00000"/>
                              </a:solidFill>
                              <a:latin typeface="Cambria Math" panose="02040503050406030204" pitchFamily="18" charset="0"/>
                              <a:ea typeface="宋体" panose="02010600030101010101" pitchFamily="2" charset="-122"/>
                            </a:rPr>
                            <m:t>,</m:t>
                          </m:r>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𝑥</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e>
                      </m:d>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𝑂𝑢</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𝑡</m:t>
                          </m:r>
                        </m:e>
                        <m:sub>
                          <m:r>
                            <a:rPr lang="en-US" altLang="zh-CN" sz="2000" b="0" i="1" smtClean="0">
                              <a:solidFill>
                                <a:srgbClr val="C00000"/>
                              </a:solidFill>
                              <a:latin typeface="Cambria Math" panose="02040503050406030204" pitchFamily="18" charset="0"/>
                              <a:ea typeface="宋体" panose="02010600030101010101" pitchFamily="2" charset="-122"/>
                            </a:rPr>
                            <m:t>1</m:t>
                          </m:r>
                        </m:sub>
                      </m:sSub>
                    </m:oMath>
                  </m:oMathPara>
                </a14:m>
                <a:endParaRPr lang="zh-CN" altLang="en-US" sz="2000"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1565818" y="4065288"/>
                <a:ext cx="2746498" cy="392993"/>
              </a:xfrm>
              <a:prstGeom prst="rect">
                <a:avLst/>
              </a:prstGeom>
              <a:blipFill>
                <a:blip r:embed="rId6"/>
                <a:stretch>
                  <a:fillRect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23">
                <a:extLst>
                  <a:ext uri="{FF2B5EF4-FFF2-40B4-BE49-F238E27FC236}">
                    <a16:creationId xmlns:a16="http://schemas.microsoft.com/office/drawing/2014/main" id="{77DC4B04-B170-4925-9CC4-9F1AB3B8B526}"/>
                  </a:ext>
                </a:extLst>
              </p:cNvPr>
              <p:cNvSpPr txBox="1">
                <a:spLocks noChangeArrowheads="1"/>
              </p:cNvSpPr>
              <p:nvPr/>
            </p:nvSpPr>
            <p:spPr bwMode="auto">
              <a:xfrm>
                <a:off x="4805363" y="4062398"/>
                <a:ext cx="280381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rgbClr val="C00000"/>
                          </a:solidFill>
                          <a:latin typeface="Cambria Math" panose="02040503050406030204" pitchFamily="18" charset="0"/>
                          <a:ea typeface="宋体" panose="02010600030101010101" pitchFamily="2" charset="-122"/>
                        </a:rPr>
                        <m:t>𝐼</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𝑛</m:t>
                          </m:r>
                        </m:e>
                        <m:sub>
                          <m:r>
                            <a:rPr lang="en-US" altLang="zh-CN" sz="2000" b="0" i="1" smtClean="0">
                              <a:solidFill>
                                <a:srgbClr val="C00000"/>
                              </a:solidFill>
                              <a:latin typeface="Cambria Math" panose="02040503050406030204" pitchFamily="18" charset="0"/>
                              <a:ea typeface="宋体" panose="02010600030101010101" pitchFamily="2" charset="-122"/>
                            </a:rPr>
                            <m:t>2</m:t>
                          </m:r>
                        </m:sub>
                      </m:sSub>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rgbClr val="C00000"/>
                              </a:solidFill>
                              <a:latin typeface="Cambria Math" panose="02040503050406030204" pitchFamily="18" charset="0"/>
                              <a:ea typeface="宋体" panose="02010600030101010101" pitchFamily="2" charset="-122"/>
                            </a:rPr>
                          </m:ctrlPr>
                        </m:dPr>
                        <m:e>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𝑠</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r>
                            <a:rPr lang="en-US" altLang="zh-CN" sz="2000" b="0" i="1" smtClean="0">
                              <a:solidFill>
                                <a:srgbClr val="C00000"/>
                              </a:solidFill>
                              <a:latin typeface="Cambria Math" panose="02040503050406030204" pitchFamily="18" charset="0"/>
                              <a:ea typeface="宋体" panose="02010600030101010101" pitchFamily="2" charset="-122"/>
                            </a:rPr>
                            <m:t>,</m:t>
                          </m:r>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𝑥</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e>
                      </m:d>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𝑂𝑢</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𝑡</m:t>
                          </m:r>
                        </m:e>
                        <m:sub>
                          <m:r>
                            <a:rPr lang="en-US" altLang="zh-CN" sz="2000" b="0" i="1" smtClean="0">
                              <a:solidFill>
                                <a:srgbClr val="C00000"/>
                              </a:solidFill>
                              <a:latin typeface="Cambria Math" panose="02040503050406030204" pitchFamily="18" charset="0"/>
                              <a:ea typeface="宋体" panose="02010600030101010101" pitchFamily="2" charset="-122"/>
                            </a:rPr>
                            <m:t>2</m:t>
                          </m:r>
                        </m:sub>
                      </m:sSub>
                    </m:oMath>
                  </m:oMathPara>
                </a14:m>
                <a:endParaRPr lang="zh-CN" altLang="en-US" sz="2000"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48" name="TextBox 23">
                <a:extLst>
                  <a:ext uri="{FF2B5EF4-FFF2-40B4-BE49-F238E27FC236}">
                    <a16:creationId xmlns:a16="http://schemas.microsoft.com/office/drawing/2014/main" id="{77DC4B04-B170-4925-9CC4-9F1AB3B8B526}"/>
                  </a:ext>
                </a:extLst>
              </p:cNvPr>
              <p:cNvSpPr txBox="1">
                <a:spLocks noRot="1" noChangeAspect="1" noMove="1" noResize="1" noEditPoints="1" noAdjustHandles="1" noChangeArrowheads="1" noChangeShapeType="1" noTextEdit="1"/>
              </p:cNvSpPr>
              <p:nvPr/>
            </p:nvSpPr>
            <p:spPr bwMode="auto">
              <a:xfrm>
                <a:off x="4805363" y="4062398"/>
                <a:ext cx="2803818" cy="392993"/>
              </a:xfrm>
              <a:prstGeom prst="rect">
                <a:avLst/>
              </a:prstGeom>
              <a:blipFill>
                <a:blip r:embed="rId7"/>
                <a:stretch>
                  <a:fillRect b="-107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2" name="椭圆 54">
            <a:extLst>
              <a:ext uri="{FF2B5EF4-FFF2-40B4-BE49-F238E27FC236}">
                <a16:creationId xmlns:a16="http://schemas.microsoft.com/office/drawing/2014/main" id="{83674A3F-843E-4C33-9FED-73A2077F6F0F}"/>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6" name="椭圆 54">
            <a:extLst>
              <a:ext uri="{FF2B5EF4-FFF2-40B4-BE49-F238E27FC236}">
                <a16:creationId xmlns:a16="http://schemas.microsoft.com/office/drawing/2014/main" id="{E4D1F4B4-CF6C-47EF-B25B-B8787166EE6D}"/>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37" name="直接箭头连接符 26">
            <a:extLst>
              <a:ext uri="{FF2B5EF4-FFF2-40B4-BE49-F238E27FC236}">
                <a16:creationId xmlns:a16="http://schemas.microsoft.com/office/drawing/2014/main" id="{62374E31-AC2E-450E-A16A-848B31847DED}"/>
              </a:ext>
            </a:extLst>
          </p:cNvPr>
          <p:cNvCxnSpPr>
            <a:cxnSpLocks/>
            <a:stCxn id="6" idx="6"/>
            <a:endCxn id="32" idx="2"/>
          </p:cNvCxnSpPr>
          <p:nvPr/>
        </p:nvCxnSpPr>
        <p:spPr bwMode="auto">
          <a:xfrm>
            <a:off x="2614362" y="2340566"/>
            <a:ext cx="1758716" cy="346044"/>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38" name="直接箭头连接符 26">
            <a:extLst>
              <a:ext uri="{FF2B5EF4-FFF2-40B4-BE49-F238E27FC236}">
                <a16:creationId xmlns:a16="http://schemas.microsoft.com/office/drawing/2014/main" id="{02EA9A1F-7926-4D3B-8F7E-D0B188B83554}"/>
              </a:ext>
            </a:extLst>
          </p:cNvPr>
          <p:cNvCxnSpPr>
            <a:cxnSpLocks/>
            <a:stCxn id="25" idx="1"/>
            <a:endCxn id="36" idx="5"/>
          </p:cNvCxnSpPr>
          <p:nvPr/>
        </p:nvCxnSpPr>
        <p:spPr bwMode="auto">
          <a:xfrm flipH="1" flipV="1">
            <a:off x="6106372" y="3235321"/>
            <a:ext cx="450737" cy="60285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grpSp>
        <p:nvGrpSpPr>
          <p:cNvPr id="20" name="Group 19">
            <a:extLst>
              <a:ext uri="{FF2B5EF4-FFF2-40B4-BE49-F238E27FC236}">
                <a16:creationId xmlns:a16="http://schemas.microsoft.com/office/drawing/2014/main" id="{A4465B89-778B-43D4-B6A0-C31E4107B4DA}"/>
              </a:ext>
            </a:extLst>
          </p:cNvPr>
          <p:cNvGrpSpPr/>
          <p:nvPr/>
        </p:nvGrpSpPr>
        <p:grpSpPr>
          <a:xfrm>
            <a:off x="1671680" y="4437392"/>
            <a:ext cx="2514557" cy="1221213"/>
            <a:chOff x="1671680" y="4437392"/>
            <a:chExt cx="2514557" cy="1221213"/>
          </a:xfrm>
        </p:grpSpPr>
        <p:sp>
          <p:nvSpPr>
            <p:cNvPr id="13" name="Right Brace 12">
              <a:extLst>
                <a:ext uri="{FF2B5EF4-FFF2-40B4-BE49-F238E27FC236}">
                  <a16:creationId xmlns:a16="http://schemas.microsoft.com/office/drawing/2014/main" id="{4FE3261E-9891-4D29-8C0A-10F20EB74EBC}"/>
                </a:ext>
              </a:extLst>
            </p:cNvPr>
            <p:cNvSpPr/>
            <p:nvPr/>
          </p:nvSpPr>
          <p:spPr bwMode="auto">
            <a:xfrm rot="5400000">
              <a:off x="2737470" y="3371602"/>
              <a:ext cx="382978" cy="2514557"/>
            </a:xfrm>
            <a:prstGeom prst="rightBrace">
              <a:avLst>
                <a:gd name="adj1" fmla="val 43731"/>
                <a:gd name="adj2" fmla="val 50000"/>
              </a:avLst>
            </a:prstGeom>
            <a:noFill/>
            <a:ln w="22225" cap="flat" cmpd="sng" algn="ctr">
              <a:solidFill>
                <a:srgbClr val="C00000"/>
              </a:solidFill>
              <a:prstDash val="solid"/>
              <a:round/>
              <a:headEnd type="none" w="med" len="med"/>
              <a:tailEnd type="none" w="lg"/>
            </a:ln>
            <a:effectLst/>
          </p:spPr>
          <p:txBody>
            <a:bodyPr rtlCol="0" anchor="ctr"/>
            <a:lstStyle/>
            <a:p>
              <a:pPr algn="ctr"/>
              <a:endParaRPr lang="en-US"/>
            </a:p>
          </p:txBody>
        </p:sp>
        <p:sp>
          <p:nvSpPr>
            <p:cNvPr id="14" name="TextBox 13">
              <a:extLst>
                <a:ext uri="{FF2B5EF4-FFF2-40B4-BE49-F238E27FC236}">
                  <a16:creationId xmlns:a16="http://schemas.microsoft.com/office/drawing/2014/main" id="{06557245-0A89-462C-BBC9-7BF35BA7DB2E}"/>
                </a:ext>
              </a:extLst>
            </p:cNvPr>
            <p:cNvSpPr txBox="1"/>
            <p:nvPr/>
          </p:nvSpPr>
          <p:spPr>
            <a:xfrm>
              <a:off x="1810704" y="5012274"/>
              <a:ext cx="2236510" cy="646331"/>
            </a:xfrm>
            <a:prstGeom prst="rect">
              <a:avLst/>
            </a:prstGeom>
            <a:noFill/>
            <a:ln w="22225" cap="flat" cmpd="sng" algn="ctr">
              <a:solidFill>
                <a:srgbClr val="C00000"/>
              </a:solidFill>
              <a:prstDash val="solid"/>
              <a:round/>
              <a:headEnd type="none" w="med" len="med"/>
              <a:tailEnd type="none" w="lg"/>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stStyle>
            <a:p>
              <a:r>
                <a:rPr lang="en-US" dirty="0"/>
                <a:t>Some specific value</a:t>
              </a:r>
            </a:p>
            <a:p>
              <a:r>
                <a:rPr lang="en-US" dirty="0"/>
                <a:t>(i.e., a constant)</a:t>
              </a:r>
            </a:p>
          </p:txBody>
        </p:sp>
        <p:cxnSp>
          <p:nvCxnSpPr>
            <p:cNvPr id="16" name="Straight Connector 15">
              <a:extLst>
                <a:ext uri="{FF2B5EF4-FFF2-40B4-BE49-F238E27FC236}">
                  <a16:creationId xmlns:a16="http://schemas.microsoft.com/office/drawing/2014/main" id="{CD8F2301-D3F0-47A8-BA67-15EC952DD214}"/>
                </a:ext>
              </a:extLst>
            </p:cNvPr>
            <p:cNvCxnSpPr>
              <a:cxnSpLocks/>
              <a:stCxn id="14" idx="0"/>
              <a:endCxn id="13" idx="1"/>
            </p:cNvCxnSpPr>
            <p:nvPr/>
          </p:nvCxnSpPr>
          <p:spPr bwMode="auto">
            <a:xfrm flipV="1">
              <a:off x="2928959" y="4820370"/>
              <a:ext cx="0" cy="191904"/>
            </a:xfrm>
            <a:prstGeom prst="line">
              <a:avLst/>
            </a:prstGeom>
            <a:noFill/>
            <a:ln w="22225" cap="flat" cmpd="sng" algn="ctr">
              <a:solidFill>
                <a:srgbClr val="C00000"/>
              </a:solidFill>
              <a:prstDash val="solid"/>
              <a:round/>
              <a:headEnd type="none" w="med" len="med"/>
              <a:tailEnd type="none" w="lg"/>
            </a:ln>
            <a:effectLst/>
          </p:spPr>
        </p:cxnSp>
      </p:grpSp>
      <p:grpSp>
        <p:nvGrpSpPr>
          <p:cNvPr id="42" name="Group 41">
            <a:extLst>
              <a:ext uri="{FF2B5EF4-FFF2-40B4-BE49-F238E27FC236}">
                <a16:creationId xmlns:a16="http://schemas.microsoft.com/office/drawing/2014/main" id="{E48A9B57-C4B5-4950-8301-EBB79663C3FF}"/>
              </a:ext>
            </a:extLst>
          </p:cNvPr>
          <p:cNvGrpSpPr/>
          <p:nvPr/>
        </p:nvGrpSpPr>
        <p:grpSpPr>
          <a:xfrm>
            <a:off x="4949993" y="4437392"/>
            <a:ext cx="2514557" cy="1210497"/>
            <a:chOff x="1671680" y="4437392"/>
            <a:chExt cx="2514557" cy="1210497"/>
          </a:xfrm>
        </p:grpSpPr>
        <p:sp>
          <p:nvSpPr>
            <p:cNvPr id="43" name="Right Brace 42">
              <a:extLst>
                <a:ext uri="{FF2B5EF4-FFF2-40B4-BE49-F238E27FC236}">
                  <a16:creationId xmlns:a16="http://schemas.microsoft.com/office/drawing/2014/main" id="{A3376100-EE90-4FCE-8E47-354D38953228}"/>
                </a:ext>
              </a:extLst>
            </p:cNvPr>
            <p:cNvSpPr/>
            <p:nvPr/>
          </p:nvSpPr>
          <p:spPr bwMode="auto">
            <a:xfrm rot="5400000">
              <a:off x="2737470" y="3371602"/>
              <a:ext cx="382978" cy="2514557"/>
            </a:xfrm>
            <a:prstGeom prst="rightBrace">
              <a:avLst>
                <a:gd name="adj1" fmla="val 43731"/>
                <a:gd name="adj2" fmla="val 50000"/>
              </a:avLst>
            </a:prstGeom>
            <a:noFill/>
            <a:ln w="22225" cap="flat" cmpd="sng" algn="ctr">
              <a:solidFill>
                <a:srgbClr val="C00000"/>
              </a:solidFill>
              <a:prstDash val="solid"/>
              <a:round/>
              <a:headEnd type="none" w="med" len="med"/>
              <a:tailEnd type="none" w="lg"/>
            </a:ln>
            <a:effectLst/>
          </p:spPr>
          <p:txBody>
            <a:bodyPr rtlCol="0" anchor="ctr"/>
            <a:lstStyle/>
            <a:p>
              <a:pPr algn="ctr"/>
              <a:endParaRPr lang="en-US"/>
            </a:p>
          </p:txBody>
        </p:sp>
        <p:sp>
          <p:nvSpPr>
            <p:cNvPr id="44" name="TextBox 43">
              <a:extLst>
                <a:ext uri="{FF2B5EF4-FFF2-40B4-BE49-F238E27FC236}">
                  <a16:creationId xmlns:a16="http://schemas.microsoft.com/office/drawing/2014/main" id="{3FC4E373-8290-4294-AAFC-6C598F095912}"/>
                </a:ext>
              </a:extLst>
            </p:cNvPr>
            <p:cNvSpPr txBox="1"/>
            <p:nvPr/>
          </p:nvSpPr>
          <p:spPr>
            <a:xfrm>
              <a:off x="1810704" y="5001558"/>
              <a:ext cx="2236510" cy="646331"/>
            </a:xfrm>
            <a:prstGeom prst="rect">
              <a:avLst/>
            </a:prstGeom>
            <a:noFill/>
            <a:ln w="22225" cap="flat" cmpd="sng" algn="ctr">
              <a:solidFill>
                <a:srgbClr val="C00000"/>
              </a:solidFill>
              <a:prstDash val="solid"/>
              <a:round/>
              <a:headEnd type="none" w="med" len="med"/>
              <a:tailEnd type="none" w="lg"/>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stStyle>
            <a:p>
              <a:r>
                <a:rPr lang="en-US" dirty="0"/>
                <a:t>Some specific value</a:t>
              </a:r>
            </a:p>
            <a:p>
              <a:r>
                <a:rPr lang="en-US" dirty="0"/>
                <a:t>(i.e., a constant)</a:t>
              </a:r>
            </a:p>
          </p:txBody>
        </p:sp>
        <p:cxnSp>
          <p:nvCxnSpPr>
            <p:cNvPr id="45" name="Straight Connector 44">
              <a:extLst>
                <a:ext uri="{FF2B5EF4-FFF2-40B4-BE49-F238E27FC236}">
                  <a16:creationId xmlns:a16="http://schemas.microsoft.com/office/drawing/2014/main" id="{AD516658-713D-4B52-9AC1-5287B6680B9A}"/>
                </a:ext>
              </a:extLst>
            </p:cNvPr>
            <p:cNvCxnSpPr>
              <a:cxnSpLocks/>
              <a:stCxn id="44" idx="0"/>
              <a:endCxn id="43" idx="1"/>
            </p:cNvCxnSpPr>
            <p:nvPr/>
          </p:nvCxnSpPr>
          <p:spPr bwMode="auto">
            <a:xfrm flipV="1">
              <a:off x="2928959" y="4820370"/>
              <a:ext cx="0" cy="181188"/>
            </a:xfrm>
            <a:prstGeom prst="line">
              <a:avLst/>
            </a:prstGeom>
            <a:noFill/>
            <a:ln w="22225" cap="flat" cmpd="sng" algn="ctr">
              <a:solidFill>
                <a:srgbClr val="C00000"/>
              </a:solidFill>
              <a:prstDash val="solid"/>
              <a:round/>
              <a:headEnd type="none" w="med" len="med"/>
              <a:tailEnd type="none" w="lg"/>
            </a:ln>
            <a:effectLst/>
          </p:spPr>
        </p:cxnSp>
      </p:gr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765A2DDB-D915-49C2-95C3-DAA255923164}"/>
                  </a:ext>
                </a:extLst>
              </p:cNvPr>
              <p:cNvSpPr/>
              <p:nvPr/>
            </p:nvSpPr>
            <p:spPr>
              <a:xfrm>
                <a:off x="548184" y="5742316"/>
                <a:ext cx="8047631" cy="369332"/>
              </a:xfrm>
              <a:prstGeom prst="rect">
                <a:avLst/>
              </a:prstGeom>
            </p:spPr>
            <p:txBody>
              <a:bodyPr wrap="square">
                <a:spAutoFit/>
              </a:bodyPr>
              <a:lstStyle/>
              <a:p>
                <a:pPr lvl="1"/>
                <a14:m>
                  <m:oMath xmlns:m="http://schemas.openxmlformats.org/officeDocument/2006/math">
                    <m:r>
                      <a:rPr lang="en-US" b="0" i="1" smtClean="0">
                        <a:latin typeface="Cambria Math" panose="02040503050406030204" pitchFamily="18" charset="0"/>
                      </a:rPr>
                      <m:t>∴</m:t>
                    </m:r>
                  </m:oMath>
                </a14:m>
                <a:r>
                  <a:rPr lang="en-US" dirty="0"/>
                  <a:t> Can solve using Kleene iteration, chaotic iteration, or </a:t>
                </a:r>
                <a:r>
                  <a:rPr lang="en-US" dirty="0" err="1"/>
                  <a:t>Tarjan’s</a:t>
                </a:r>
                <a:r>
                  <a:rPr lang="en-US" dirty="0"/>
                  <a:t> method</a:t>
                </a:r>
              </a:p>
            </p:txBody>
          </p:sp>
        </mc:Choice>
        <mc:Fallback xmlns="">
          <p:sp>
            <p:nvSpPr>
              <p:cNvPr id="47" name="Rectangle 46">
                <a:extLst>
                  <a:ext uri="{FF2B5EF4-FFF2-40B4-BE49-F238E27FC236}">
                    <a16:creationId xmlns:a16="http://schemas.microsoft.com/office/drawing/2014/main" id="{765A2DDB-D915-49C2-95C3-DAA255923164}"/>
                  </a:ext>
                </a:extLst>
              </p:cNvPr>
              <p:cNvSpPr>
                <a:spLocks noRot="1" noChangeAspect="1" noMove="1" noResize="1" noEditPoints="1" noAdjustHandles="1" noChangeArrowheads="1" noChangeShapeType="1" noTextEdit="1"/>
              </p:cNvSpPr>
              <p:nvPr/>
            </p:nvSpPr>
            <p:spPr>
              <a:xfrm>
                <a:off x="548184" y="5742316"/>
                <a:ext cx="8047631" cy="369332"/>
              </a:xfrm>
              <a:prstGeom prst="rect">
                <a:avLst/>
              </a:prstGeom>
              <a:blipFill>
                <a:blip r:embed="rId8"/>
                <a:stretch>
                  <a:fillRect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21335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19</a:t>
            </a:fld>
            <a:endParaRPr lang="en-US" dirty="0"/>
          </a:p>
        </p:txBody>
      </p:sp>
      <p:sp>
        <p:nvSpPr>
          <p:cNvPr id="5" name="椭圆 22">
            <a:extLst>
              <a:ext uri="{FF2B5EF4-FFF2-40B4-BE49-F238E27FC236}">
                <a16:creationId xmlns:a16="http://schemas.microsoft.com/office/drawing/2014/main" id="{0CE94E47-BE09-4820-BD1E-E7295E52B770}"/>
              </a:ext>
            </a:extLst>
          </p:cNvPr>
          <p:cNvSpPr/>
          <p:nvPr/>
        </p:nvSpPr>
        <p:spPr bwMode="auto">
          <a:xfrm>
            <a:off x="3249639" y="163340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2506030" y="2276154"/>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1596513" y="1673686"/>
            <a:ext cx="373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2598313" y="1743040"/>
            <a:ext cx="667376" cy="550930"/>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2508705" y="3800120"/>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2560865" y="2404978"/>
            <a:ext cx="1337" cy="139514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3761874" y="380560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5101977" y="380286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3871544" y="3867274"/>
            <a:ext cx="1230433" cy="274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2598313" y="2385792"/>
            <a:ext cx="2503664" cy="148148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6541048" y="3819307"/>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7" name="Freeform 3">
            <a:extLst>
              <a:ext uri="{FF2B5EF4-FFF2-40B4-BE49-F238E27FC236}">
                <a16:creationId xmlns:a16="http://schemas.microsoft.com/office/drawing/2014/main" id="{B34BFB44-7E65-40DE-BECD-3876DD1D7AE5}"/>
              </a:ext>
            </a:extLst>
          </p:cNvPr>
          <p:cNvSpPr/>
          <p:nvPr/>
        </p:nvSpPr>
        <p:spPr>
          <a:xfrm>
            <a:off x="1565818" y="1710149"/>
            <a:ext cx="1602239" cy="2148902"/>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956197" y="1621068"/>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5144774" y="1700555"/>
            <a:ext cx="1955319" cy="2099565"/>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3186781" y="126885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4890663" y="124007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solidFill>
                  <a:srgbClr val="00B050"/>
                </a:solidFill>
                <a:latin typeface="Georgia" panose="02040502050405020303" pitchFamily="18" charset="0"/>
                <a:ea typeface="宋体" panose="02010600030101010101" pitchFamily="2" charset="-122"/>
              </a:rPr>
              <a:t>x</a:t>
            </a:r>
            <a:endParaRPr lang="zh-CN" altLang="en-US" sz="240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5098970" y="3350103"/>
                <a:ext cx="41192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5098970" y="3350103"/>
                <a:ext cx="411928" cy="461665"/>
              </a:xfrm>
              <a:prstGeom prst="rect">
                <a:avLst/>
              </a:prstGeom>
              <a:blipFill>
                <a:blip r:embed="rId2"/>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3314168" y="3335829"/>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3314168" y="3335829"/>
                <a:ext cx="397215" cy="461665"/>
              </a:xfrm>
              <a:prstGeom prst="rect">
                <a:avLst/>
              </a:prstGeom>
              <a:blipFill>
                <a:blip r:embed="rId3"/>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6389986" y="3325140"/>
                <a:ext cx="410590"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6389986" y="3325140"/>
                <a:ext cx="410590" cy="461665"/>
              </a:xfrm>
              <a:prstGeom prst="rect">
                <a:avLst/>
              </a:prstGeom>
              <a:blipFill>
                <a:blip r:embed="rId4"/>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5"/>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1565818" y="4065288"/>
                <a:ext cx="274649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panose="02040503050406030204" pitchFamily="18" charset="0"/>
                          <a:ea typeface="宋体" panose="02010600030101010101" pitchFamily="2" charset="-122"/>
                        </a:rPr>
                        <m:t>𝐼</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𝑛</m:t>
                          </m:r>
                        </m:e>
                        <m:sub>
                          <m:r>
                            <a:rPr lang="en-US" altLang="zh-CN" sz="2000" b="0" i="1" smtClean="0">
                              <a:solidFill>
                                <a:schemeClr val="tx1"/>
                              </a:solidFill>
                              <a:latin typeface="Cambria Math" panose="02040503050406030204" pitchFamily="18" charset="0"/>
                              <a:ea typeface="宋体" panose="02010600030101010101" pitchFamily="2" charset="-122"/>
                            </a:rPr>
                            <m:t>1</m:t>
                          </m:r>
                        </m:sub>
                      </m:sSub>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chemeClr val="tx1"/>
                              </a:solidFill>
                              <a:latin typeface="Cambria Math" panose="02040503050406030204" pitchFamily="18" charset="0"/>
                              <a:ea typeface="宋体" panose="02010600030101010101" pitchFamily="2" charset="-122"/>
                            </a:rPr>
                          </m:ctrlPr>
                        </m:dPr>
                        <m:e>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𝑠</m:t>
                              </m:r>
                            </m:e>
                            <m:sup>
                              <m:r>
                                <a:rPr lang="en-US" altLang="zh-CN" sz="2000" b="0" i="1" smtClean="0">
                                  <a:solidFill>
                                    <a:schemeClr val="tx1"/>
                                  </a:solidFill>
                                  <a:latin typeface="Cambria Math" panose="02040503050406030204" pitchFamily="18" charset="0"/>
                                  <a:ea typeface="宋体" panose="02010600030101010101" pitchFamily="2" charset="-122"/>
                                </a:rPr>
                                <m:t>′</m:t>
                              </m:r>
                            </m:sup>
                          </m:sSup>
                          <m:r>
                            <a:rPr lang="en-US" altLang="zh-CN" sz="2000" b="0" i="1" smtClean="0">
                              <a:solidFill>
                                <a:schemeClr val="tx1"/>
                              </a:solidFill>
                              <a:latin typeface="Cambria Math" panose="02040503050406030204" pitchFamily="18" charset="0"/>
                              <a:ea typeface="宋体" panose="02010600030101010101" pitchFamily="2" charset="-122"/>
                            </a:rPr>
                            <m:t>,</m:t>
                          </m:r>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𝑥</m:t>
                              </m:r>
                            </m:e>
                            <m:sup>
                              <m:r>
                                <a:rPr lang="en-US" altLang="zh-CN" sz="2000" b="0" i="1" smtClean="0">
                                  <a:solidFill>
                                    <a:schemeClr val="tx1"/>
                                  </a:solidFill>
                                  <a:latin typeface="Cambria Math" panose="02040503050406030204" pitchFamily="18" charset="0"/>
                                  <a:ea typeface="宋体" panose="02010600030101010101" pitchFamily="2" charset="-122"/>
                                </a:rPr>
                                <m:t>′</m:t>
                              </m:r>
                            </m:sup>
                          </m:sSup>
                        </m:e>
                      </m:d>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𝑂𝑢</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𝑡</m:t>
                          </m:r>
                        </m:e>
                        <m:sub>
                          <m:r>
                            <a:rPr lang="en-US" altLang="zh-CN" sz="2000" b="0" i="1" smtClean="0">
                              <a:solidFill>
                                <a:schemeClr val="tx1"/>
                              </a:solidFill>
                              <a:latin typeface="Cambria Math" panose="02040503050406030204" pitchFamily="18" charset="0"/>
                              <a:ea typeface="宋体" panose="02010600030101010101" pitchFamily="2" charset="-122"/>
                            </a:rPr>
                            <m:t>1</m:t>
                          </m:r>
                        </m:sub>
                      </m:sSub>
                    </m:oMath>
                  </m:oMathPara>
                </a14:m>
                <a:endParaRPr lang="zh-CN" altLang="en-US" sz="2000" baseline="-25000" dirty="0">
                  <a:solidFill>
                    <a:schemeClr val="tx1"/>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1565818" y="4065288"/>
                <a:ext cx="2746498" cy="392993"/>
              </a:xfrm>
              <a:prstGeom prst="rect">
                <a:avLst/>
              </a:prstGeom>
              <a:blipFill>
                <a:blip r:embed="rId6"/>
                <a:stretch>
                  <a:fillRect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23">
                <a:extLst>
                  <a:ext uri="{FF2B5EF4-FFF2-40B4-BE49-F238E27FC236}">
                    <a16:creationId xmlns:a16="http://schemas.microsoft.com/office/drawing/2014/main" id="{77DC4B04-B170-4925-9CC4-9F1AB3B8B526}"/>
                  </a:ext>
                </a:extLst>
              </p:cNvPr>
              <p:cNvSpPr txBox="1">
                <a:spLocks noChangeArrowheads="1"/>
              </p:cNvSpPr>
              <p:nvPr/>
            </p:nvSpPr>
            <p:spPr bwMode="auto">
              <a:xfrm>
                <a:off x="4805363" y="4062398"/>
                <a:ext cx="280381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panose="02040503050406030204" pitchFamily="18" charset="0"/>
                          <a:ea typeface="宋体" panose="02010600030101010101" pitchFamily="2" charset="-122"/>
                        </a:rPr>
                        <m:t>𝐼</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𝑛</m:t>
                          </m:r>
                        </m:e>
                        <m:sub>
                          <m:r>
                            <a:rPr lang="en-US" altLang="zh-CN" sz="2000" b="0" i="1" smtClean="0">
                              <a:solidFill>
                                <a:schemeClr val="tx1"/>
                              </a:solidFill>
                              <a:latin typeface="Cambria Math" panose="02040503050406030204" pitchFamily="18" charset="0"/>
                              <a:ea typeface="宋体" panose="02010600030101010101" pitchFamily="2" charset="-122"/>
                            </a:rPr>
                            <m:t>2</m:t>
                          </m:r>
                        </m:sub>
                      </m:sSub>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chemeClr val="tx1"/>
                              </a:solidFill>
                              <a:latin typeface="Cambria Math" panose="02040503050406030204" pitchFamily="18" charset="0"/>
                              <a:ea typeface="宋体" panose="02010600030101010101" pitchFamily="2" charset="-122"/>
                            </a:rPr>
                          </m:ctrlPr>
                        </m:dPr>
                        <m:e>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𝑠</m:t>
                              </m:r>
                            </m:e>
                            <m:sup>
                              <m:r>
                                <a:rPr lang="en-US" altLang="zh-CN" sz="2000" b="0" i="1" smtClean="0">
                                  <a:solidFill>
                                    <a:schemeClr val="tx1"/>
                                  </a:solidFill>
                                  <a:latin typeface="Cambria Math" panose="02040503050406030204" pitchFamily="18" charset="0"/>
                                  <a:ea typeface="宋体" panose="02010600030101010101" pitchFamily="2" charset="-122"/>
                                </a:rPr>
                                <m:t>′</m:t>
                              </m:r>
                            </m:sup>
                          </m:sSup>
                          <m:r>
                            <a:rPr lang="en-US" altLang="zh-CN" sz="2000" b="0" i="1" smtClean="0">
                              <a:solidFill>
                                <a:schemeClr val="tx1"/>
                              </a:solidFill>
                              <a:latin typeface="Cambria Math" panose="02040503050406030204" pitchFamily="18" charset="0"/>
                              <a:ea typeface="宋体" panose="02010600030101010101" pitchFamily="2" charset="-122"/>
                            </a:rPr>
                            <m:t>,</m:t>
                          </m:r>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𝑥</m:t>
                              </m:r>
                            </m:e>
                            <m:sup>
                              <m:r>
                                <a:rPr lang="en-US" altLang="zh-CN" sz="2000" b="0" i="1" smtClean="0">
                                  <a:solidFill>
                                    <a:schemeClr val="tx1"/>
                                  </a:solidFill>
                                  <a:latin typeface="Cambria Math" panose="02040503050406030204" pitchFamily="18" charset="0"/>
                                  <a:ea typeface="宋体" panose="02010600030101010101" pitchFamily="2" charset="-122"/>
                                </a:rPr>
                                <m:t>′</m:t>
                              </m:r>
                            </m:sup>
                          </m:sSup>
                        </m:e>
                      </m:d>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𝑂𝑢</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𝑡</m:t>
                          </m:r>
                        </m:e>
                        <m:sub>
                          <m:r>
                            <a:rPr lang="en-US" altLang="zh-CN" sz="2000" b="0" i="1" smtClean="0">
                              <a:solidFill>
                                <a:schemeClr val="tx1"/>
                              </a:solidFill>
                              <a:latin typeface="Cambria Math" panose="02040503050406030204" pitchFamily="18" charset="0"/>
                              <a:ea typeface="宋体" panose="02010600030101010101" pitchFamily="2" charset="-122"/>
                            </a:rPr>
                            <m:t>2</m:t>
                          </m:r>
                        </m:sub>
                      </m:sSub>
                    </m:oMath>
                  </m:oMathPara>
                </a14:m>
                <a:endParaRPr lang="zh-CN" altLang="en-US" sz="2000" baseline="-25000" dirty="0">
                  <a:solidFill>
                    <a:schemeClr val="tx1"/>
                  </a:solidFill>
                  <a:latin typeface="Georgia" panose="02040502050405020303" pitchFamily="18" charset="0"/>
                  <a:ea typeface="宋体" panose="02010600030101010101" pitchFamily="2" charset="-122"/>
                </a:endParaRPr>
              </a:p>
            </p:txBody>
          </p:sp>
        </mc:Choice>
        <mc:Fallback xmlns="">
          <p:sp>
            <p:nvSpPr>
              <p:cNvPr id="48" name="TextBox 23">
                <a:extLst>
                  <a:ext uri="{FF2B5EF4-FFF2-40B4-BE49-F238E27FC236}">
                    <a16:creationId xmlns:a16="http://schemas.microsoft.com/office/drawing/2014/main" id="{77DC4B04-B170-4925-9CC4-9F1AB3B8B526}"/>
                  </a:ext>
                </a:extLst>
              </p:cNvPr>
              <p:cNvSpPr txBox="1">
                <a:spLocks noRot="1" noChangeAspect="1" noMove="1" noResize="1" noEditPoints="1" noAdjustHandles="1" noChangeArrowheads="1" noChangeShapeType="1" noTextEdit="1"/>
              </p:cNvSpPr>
              <p:nvPr/>
            </p:nvSpPr>
            <p:spPr bwMode="auto">
              <a:xfrm>
                <a:off x="4805363" y="4062398"/>
                <a:ext cx="2803818" cy="392993"/>
              </a:xfrm>
              <a:prstGeom prst="rect">
                <a:avLst/>
              </a:prstGeom>
              <a:blipFill>
                <a:blip r:embed="rId7"/>
                <a:stretch>
                  <a:fillRect b="-107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2" name="下箭头 40">
            <a:extLst>
              <a:ext uri="{FF2B5EF4-FFF2-40B4-BE49-F238E27FC236}">
                <a16:creationId xmlns:a16="http://schemas.microsoft.com/office/drawing/2014/main" id="{A49E4E97-32A5-4CC2-8695-ED4AF3E0843F}"/>
              </a:ext>
            </a:extLst>
          </p:cNvPr>
          <p:cNvSpPr/>
          <p:nvPr/>
        </p:nvSpPr>
        <p:spPr bwMode="auto">
          <a:xfrm rot="1020000">
            <a:off x="2888315" y="1751885"/>
            <a:ext cx="114439" cy="1944987"/>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6" name="下箭头 53">
            <a:extLst>
              <a:ext uri="{FF2B5EF4-FFF2-40B4-BE49-F238E27FC236}">
                <a16:creationId xmlns:a16="http://schemas.microsoft.com/office/drawing/2014/main" id="{1967D66F-D798-4C27-9899-B10AF77893F5}"/>
              </a:ext>
            </a:extLst>
          </p:cNvPr>
          <p:cNvSpPr/>
          <p:nvPr/>
        </p:nvSpPr>
        <p:spPr bwMode="auto">
          <a:xfrm rot="20782607">
            <a:off x="3484623" y="1779822"/>
            <a:ext cx="125489" cy="1996516"/>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7" name="下箭头 55">
            <a:extLst>
              <a:ext uri="{FF2B5EF4-FFF2-40B4-BE49-F238E27FC236}">
                <a16:creationId xmlns:a16="http://schemas.microsoft.com/office/drawing/2014/main" id="{D659AF08-E2C9-4822-9E40-9538FF149C94}"/>
              </a:ext>
            </a:extLst>
          </p:cNvPr>
          <p:cNvSpPr/>
          <p:nvPr/>
        </p:nvSpPr>
        <p:spPr bwMode="auto">
          <a:xfrm rot="19160376">
            <a:off x="4155963" y="1480527"/>
            <a:ext cx="124914" cy="2600205"/>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8" name="下箭头 62">
            <a:extLst>
              <a:ext uri="{FF2B5EF4-FFF2-40B4-BE49-F238E27FC236}">
                <a16:creationId xmlns:a16="http://schemas.microsoft.com/office/drawing/2014/main" id="{B7C5D3F0-00A5-48B7-B79C-A776408E429B}"/>
              </a:ext>
            </a:extLst>
          </p:cNvPr>
          <p:cNvSpPr/>
          <p:nvPr/>
        </p:nvSpPr>
        <p:spPr bwMode="auto">
          <a:xfrm rot="18243590">
            <a:off x="4889040" y="938054"/>
            <a:ext cx="106670" cy="3653024"/>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4" name="下箭头 40">
            <a:extLst>
              <a:ext uri="{FF2B5EF4-FFF2-40B4-BE49-F238E27FC236}">
                <a16:creationId xmlns:a16="http://schemas.microsoft.com/office/drawing/2014/main" id="{1B43579F-9550-4B95-923F-A907CDBB5CBA}"/>
              </a:ext>
            </a:extLst>
          </p:cNvPr>
          <p:cNvSpPr/>
          <p:nvPr/>
        </p:nvSpPr>
        <p:spPr bwMode="auto">
          <a:xfrm rot="3047084">
            <a:off x="2843084" y="1580562"/>
            <a:ext cx="99555" cy="770176"/>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9" name="椭圆 54">
            <a:extLst>
              <a:ext uri="{FF2B5EF4-FFF2-40B4-BE49-F238E27FC236}">
                <a16:creationId xmlns:a16="http://schemas.microsoft.com/office/drawing/2014/main" id="{BAAF5862-A9E3-408F-9E83-51AA9E86254A}"/>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0" name="椭圆 54">
            <a:extLst>
              <a:ext uri="{FF2B5EF4-FFF2-40B4-BE49-F238E27FC236}">
                <a16:creationId xmlns:a16="http://schemas.microsoft.com/office/drawing/2014/main" id="{1A9C0C6C-952B-4F59-8B72-9FCA5A36E1E8}"/>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45" name="直接箭头连接符 26">
            <a:extLst>
              <a:ext uri="{FF2B5EF4-FFF2-40B4-BE49-F238E27FC236}">
                <a16:creationId xmlns:a16="http://schemas.microsoft.com/office/drawing/2014/main" id="{515A5F89-110D-4073-8CD7-33A98FBE7B88}"/>
              </a:ext>
            </a:extLst>
          </p:cNvPr>
          <p:cNvCxnSpPr>
            <a:cxnSpLocks/>
            <a:stCxn id="6" idx="6"/>
            <a:endCxn id="39" idx="2"/>
          </p:cNvCxnSpPr>
          <p:nvPr/>
        </p:nvCxnSpPr>
        <p:spPr bwMode="auto">
          <a:xfrm>
            <a:off x="2614362" y="2340566"/>
            <a:ext cx="1758716" cy="346044"/>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47" name="直接箭头连接符 26">
            <a:extLst>
              <a:ext uri="{FF2B5EF4-FFF2-40B4-BE49-F238E27FC236}">
                <a16:creationId xmlns:a16="http://schemas.microsoft.com/office/drawing/2014/main" id="{27A2F38B-5240-4F07-98D4-D1DCF13830FC}"/>
              </a:ext>
            </a:extLst>
          </p:cNvPr>
          <p:cNvCxnSpPr>
            <a:cxnSpLocks/>
            <a:stCxn id="25" idx="1"/>
            <a:endCxn id="40" idx="5"/>
          </p:cNvCxnSpPr>
          <p:nvPr/>
        </p:nvCxnSpPr>
        <p:spPr bwMode="auto">
          <a:xfrm flipH="1" flipV="1">
            <a:off x="6106372" y="3235321"/>
            <a:ext cx="450737" cy="60285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49" name="下箭头 55">
            <a:extLst>
              <a:ext uri="{FF2B5EF4-FFF2-40B4-BE49-F238E27FC236}">
                <a16:creationId xmlns:a16="http://schemas.microsoft.com/office/drawing/2014/main" id="{8B13AFEA-D707-4C93-B068-0A9753F55BED}"/>
              </a:ext>
            </a:extLst>
          </p:cNvPr>
          <p:cNvSpPr/>
          <p:nvPr/>
        </p:nvSpPr>
        <p:spPr bwMode="auto">
          <a:xfrm rot="18682682">
            <a:off x="3825016" y="1559840"/>
            <a:ext cx="119559" cy="1249321"/>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50" name="下箭头 62">
            <a:extLst>
              <a:ext uri="{FF2B5EF4-FFF2-40B4-BE49-F238E27FC236}">
                <a16:creationId xmlns:a16="http://schemas.microsoft.com/office/drawing/2014/main" id="{E9B6C9A6-FDC5-44CD-826A-FB8804E183D7}"/>
              </a:ext>
            </a:extLst>
          </p:cNvPr>
          <p:cNvSpPr/>
          <p:nvPr/>
        </p:nvSpPr>
        <p:spPr bwMode="auto">
          <a:xfrm rot="17981111">
            <a:off x="4663844" y="969330"/>
            <a:ext cx="104889" cy="2899151"/>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51" name="直接箭头连接符 57">
            <a:extLst>
              <a:ext uri="{FF2B5EF4-FFF2-40B4-BE49-F238E27FC236}">
                <a16:creationId xmlns:a16="http://schemas.microsoft.com/office/drawing/2014/main" id="{B38720DB-4DB5-43A7-A840-EBFF5D51BFBD}"/>
              </a:ext>
            </a:extLst>
          </p:cNvPr>
          <p:cNvCxnSpPr>
            <a:cxnSpLocks/>
            <a:stCxn id="9" idx="6"/>
            <a:endCxn id="17" idx="2"/>
          </p:cNvCxnSpPr>
          <p:nvPr/>
        </p:nvCxnSpPr>
        <p:spPr bwMode="auto">
          <a:xfrm>
            <a:off x="2617037" y="3864532"/>
            <a:ext cx="1144837" cy="4797"/>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52" name="直接箭头连接符 57">
            <a:extLst>
              <a:ext uri="{FF2B5EF4-FFF2-40B4-BE49-F238E27FC236}">
                <a16:creationId xmlns:a16="http://schemas.microsoft.com/office/drawing/2014/main" id="{1C26ADAC-0F0F-4A40-B95A-3AC3436CD83D}"/>
              </a:ext>
            </a:extLst>
          </p:cNvPr>
          <p:cNvCxnSpPr>
            <a:cxnSpLocks/>
            <a:stCxn id="19" idx="6"/>
            <a:endCxn id="25" idx="2"/>
          </p:cNvCxnSpPr>
          <p:nvPr/>
        </p:nvCxnSpPr>
        <p:spPr bwMode="auto">
          <a:xfrm>
            <a:off x="5211646" y="3866588"/>
            <a:ext cx="1329402" cy="1713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9DE39376-F3E1-434F-BB05-4283E1686F6D}"/>
                  </a:ext>
                </a:extLst>
              </p:cNvPr>
              <p:cNvSpPr/>
              <p:nvPr/>
            </p:nvSpPr>
            <p:spPr>
              <a:xfrm>
                <a:off x="548184" y="5742316"/>
                <a:ext cx="8047631" cy="369332"/>
              </a:xfrm>
              <a:prstGeom prst="rect">
                <a:avLst/>
              </a:prstGeom>
            </p:spPr>
            <p:txBody>
              <a:bodyPr wrap="square">
                <a:spAutoFit/>
              </a:bodyPr>
              <a:lstStyle/>
              <a:p>
                <a:pPr lvl="1"/>
                <a14:m>
                  <m:oMath xmlns:m="http://schemas.openxmlformats.org/officeDocument/2006/math">
                    <m:r>
                      <a:rPr lang="en-US" b="0" i="1" smtClean="0">
                        <a:latin typeface="Cambria Math" panose="02040503050406030204" pitchFamily="18" charset="0"/>
                      </a:rPr>
                      <m:t>∴</m:t>
                    </m:r>
                  </m:oMath>
                </a14:m>
                <a:r>
                  <a:rPr lang="en-US" dirty="0"/>
                  <a:t> Can solve using Kleene iteration, chaotic iteration, or </a:t>
                </a:r>
                <a:r>
                  <a:rPr lang="en-US" dirty="0" err="1"/>
                  <a:t>Tarjan’s</a:t>
                </a:r>
                <a:r>
                  <a:rPr lang="en-US" dirty="0"/>
                  <a:t> method</a:t>
                </a:r>
              </a:p>
            </p:txBody>
          </p:sp>
        </mc:Choice>
        <mc:Fallback xmlns="">
          <p:sp>
            <p:nvSpPr>
              <p:cNvPr id="42" name="Rectangle 41">
                <a:extLst>
                  <a:ext uri="{FF2B5EF4-FFF2-40B4-BE49-F238E27FC236}">
                    <a16:creationId xmlns:a16="http://schemas.microsoft.com/office/drawing/2014/main" id="{9DE39376-F3E1-434F-BB05-4283E1686F6D}"/>
                  </a:ext>
                </a:extLst>
              </p:cNvPr>
              <p:cNvSpPr>
                <a:spLocks noRot="1" noChangeAspect="1" noMove="1" noResize="1" noEditPoints="1" noAdjustHandles="1" noChangeArrowheads="1" noChangeShapeType="1" noTextEdit="1"/>
              </p:cNvSpPr>
              <p:nvPr/>
            </p:nvSpPr>
            <p:spPr>
              <a:xfrm>
                <a:off x="548184" y="5742316"/>
                <a:ext cx="8047631" cy="369332"/>
              </a:xfrm>
              <a:prstGeom prst="rect">
                <a:avLst/>
              </a:prstGeom>
              <a:blipFill>
                <a:blip r:embed="rId8"/>
                <a:stretch>
                  <a:fillRect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34989037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up)">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up)">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7" grpId="0" animBg="1"/>
      <p:bldP spid="38" grpId="0" animBg="1"/>
      <p:bldP spid="44" grpId="0" animBg="1"/>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026"/>
          <p:cNvSpPr>
            <a:spLocks noGrp="1" noChangeArrowheads="1"/>
          </p:cNvSpPr>
          <p:nvPr>
            <p:ph type="title"/>
          </p:nvPr>
        </p:nvSpPr>
        <p:spPr>
          <a:xfrm>
            <a:off x="752475" y="95250"/>
            <a:ext cx="7639050" cy="1028700"/>
          </a:xfrm>
        </p:spPr>
        <p:txBody>
          <a:bodyPr/>
          <a:lstStyle/>
          <a:p>
            <a:pPr>
              <a:lnSpc>
                <a:spcPct val="90000"/>
              </a:lnSpc>
            </a:pPr>
            <a:r>
              <a:rPr lang="en-US" altLang="en-US" dirty="0"/>
              <a:t>Path Semantics for</a:t>
            </a:r>
            <a:br>
              <a:rPr lang="en-US" altLang="en-US" dirty="0"/>
            </a:br>
            <a:r>
              <a:rPr lang="en-US" altLang="en-US" u="sng" dirty="0"/>
              <a:t>Intra</a:t>
            </a:r>
            <a:r>
              <a:rPr lang="en-US" altLang="en-US" dirty="0"/>
              <a:t>procedural Analysis</a:t>
            </a:r>
          </a:p>
        </p:txBody>
      </p:sp>
      <p:grpSp>
        <p:nvGrpSpPr>
          <p:cNvPr id="428035" name="Group 1027"/>
          <p:cNvGrpSpPr>
            <a:grpSpLocks/>
          </p:cNvGrpSpPr>
          <p:nvPr/>
        </p:nvGrpSpPr>
        <p:grpSpPr bwMode="auto">
          <a:xfrm>
            <a:off x="749300" y="1733550"/>
            <a:ext cx="7645400" cy="769938"/>
            <a:chOff x="472" y="1092"/>
            <a:chExt cx="4816" cy="485"/>
          </a:xfrm>
        </p:grpSpPr>
        <p:sp>
          <p:nvSpPr>
            <p:cNvPr id="428036" name="Oval 1028"/>
            <p:cNvSpPr>
              <a:spLocks noChangeArrowheads="1"/>
            </p:cNvSpPr>
            <p:nvPr/>
          </p:nvSpPr>
          <p:spPr bwMode="auto">
            <a:xfrm>
              <a:off x="74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7" name="Oval 1029"/>
            <p:cNvSpPr>
              <a:spLocks noChangeArrowheads="1"/>
            </p:cNvSpPr>
            <p:nvPr/>
          </p:nvSpPr>
          <p:spPr bwMode="auto">
            <a:xfrm>
              <a:off x="3339"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8" name="Oval 1030"/>
            <p:cNvSpPr>
              <a:spLocks noChangeArrowheads="1"/>
            </p:cNvSpPr>
            <p:nvPr/>
          </p:nvSpPr>
          <p:spPr bwMode="auto">
            <a:xfrm>
              <a:off x="1606"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9" name="Oval 1031"/>
            <p:cNvSpPr>
              <a:spLocks noChangeArrowheads="1"/>
            </p:cNvSpPr>
            <p:nvPr/>
          </p:nvSpPr>
          <p:spPr bwMode="auto">
            <a:xfrm>
              <a:off x="246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0" name="Oval 1032"/>
            <p:cNvSpPr>
              <a:spLocks noChangeArrowheads="1"/>
            </p:cNvSpPr>
            <p:nvPr/>
          </p:nvSpPr>
          <p:spPr bwMode="auto">
            <a:xfrm>
              <a:off x="4205"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1" name="Oval 1033"/>
            <p:cNvSpPr>
              <a:spLocks noChangeArrowheads="1"/>
            </p:cNvSpPr>
            <p:nvPr/>
          </p:nvSpPr>
          <p:spPr bwMode="auto">
            <a:xfrm>
              <a:off x="5072"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2" name="Line 1034"/>
            <p:cNvSpPr>
              <a:spLocks noChangeShapeType="1"/>
            </p:cNvSpPr>
            <p:nvPr/>
          </p:nvSpPr>
          <p:spPr bwMode="auto">
            <a:xfrm>
              <a:off x="440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3" name="Line 1035"/>
            <p:cNvSpPr>
              <a:spLocks noChangeShapeType="1"/>
            </p:cNvSpPr>
            <p:nvPr/>
          </p:nvSpPr>
          <p:spPr bwMode="auto">
            <a:xfrm>
              <a:off x="352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4" name="Line 1036"/>
            <p:cNvSpPr>
              <a:spLocks noChangeShapeType="1"/>
            </p:cNvSpPr>
            <p:nvPr/>
          </p:nvSpPr>
          <p:spPr bwMode="auto">
            <a:xfrm>
              <a:off x="178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5" name="Line 1037"/>
            <p:cNvSpPr>
              <a:spLocks noChangeShapeType="1"/>
            </p:cNvSpPr>
            <p:nvPr/>
          </p:nvSpPr>
          <p:spPr bwMode="auto">
            <a:xfrm>
              <a:off x="92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046" name="Group 1038"/>
            <p:cNvGrpSpPr>
              <a:grpSpLocks/>
            </p:cNvGrpSpPr>
            <p:nvPr/>
          </p:nvGrpSpPr>
          <p:grpSpPr bwMode="auto">
            <a:xfrm>
              <a:off x="2714" y="1128"/>
              <a:ext cx="491" cy="47"/>
              <a:chOff x="2616" y="2136"/>
              <a:chExt cx="491" cy="47"/>
            </a:xfrm>
          </p:grpSpPr>
          <p:sp>
            <p:nvSpPr>
              <p:cNvPr id="428047" name="Oval 1039"/>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8" name="Oval 1040"/>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9" name="Oval 1041"/>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50" name="Oval 1042"/>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8051" name="Text Box 1043"/>
            <p:cNvSpPr txBox="1">
              <a:spLocks noChangeArrowheads="1"/>
            </p:cNvSpPr>
            <p:nvPr/>
          </p:nvSpPr>
          <p:spPr bwMode="auto">
            <a:xfrm>
              <a:off x="472" y="1212"/>
              <a:ext cx="58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28052" name="Text Box 1044"/>
            <p:cNvSpPr txBox="1">
              <a:spLocks noChangeArrowheads="1"/>
            </p:cNvSpPr>
            <p:nvPr/>
          </p:nvSpPr>
          <p:spPr bwMode="auto">
            <a:xfrm>
              <a:off x="5044" y="1188"/>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n</a:t>
              </a:r>
              <a:endParaRPr lang="en-US" altLang="en-US" sz="3200">
                <a:solidFill>
                  <a:schemeClr val="tx1"/>
                </a:solidFill>
              </a:endParaRP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E5850D-D467-4192-8100-61245E4E48B6}"/>
                  </a:ext>
                </a:extLst>
              </p:cNvPr>
              <p:cNvSpPr txBox="1"/>
              <p:nvPr/>
            </p:nvSpPr>
            <p:spPr>
              <a:xfrm>
                <a:off x="1787002" y="2921111"/>
                <a:ext cx="5636928"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𝑝</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𝑘</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𝑘</m:t>
                          </m:r>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2</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1</m:t>
                          </m:r>
                        </m:sub>
                      </m:sSub>
                    </m:oMath>
                  </m:oMathPara>
                </a14:m>
                <a:endParaRPr lang="en-US" sz="3600" dirty="0"/>
              </a:p>
            </p:txBody>
          </p:sp>
        </mc:Choice>
        <mc:Fallback xmlns="">
          <p:sp>
            <p:nvSpPr>
              <p:cNvPr id="2" name="TextBox 1">
                <a:extLst>
                  <a:ext uri="{FF2B5EF4-FFF2-40B4-BE49-F238E27FC236}">
                    <a16:creationId xmlns:a16="http://schemas.microsoft.com/office/drawing/2014/main" id="{1FE5850D-D467-4192-8100-61245E4E48B6}"/>
                  </a:ext>
                </a:extLst>
              </p:cNvPr>
              <p:cNvSpPr txBox="1">
                <a:spLocks noRot="1" noChangeAspect="1" noMove="1" noResize="1" noEditPoints="1" noAdjustHandles="1" noChangeArrowheads="1" noChangeShapeType="1" noTextEdit="1"/>
              </p:cNvSpPr>
              <p:nvPr/>
            </p:nvSpPr>
            <p:spPr>
              <a:xfrm>
                <a:off x="1787002" y="2921111"/>
                <a:ext cx="5636928" cy="68909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C3F6DF-479A-4CC2-ACAA-E75FB7C6FD4A}"/>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3" name="TextBox 2">
                <a:extLst>
                  <a:ext uri="{FF2B5EF4-FFF2-40B4-BE49-F238E27FC236}">
                    <a16:creationId xmlns:a16="http://schemas.microsoft.com/office/drawing/2014/main" id="{46C3F6DF-479A-4CC2-ACAA-E75FB7C6FD4A}"/>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BA745F-F69F-42B9-8BD6-77CB6000A887}"/>
                  </a:ext>
                </a:extLst>
              </p:cNvPr>
              <p:cNvSpPr txBox="1"/>
              <p:nvPr/>
            </p:nvSpPr>
            <p:spPr>
              <a:xfrm>
                <a:off x="2970489" y="1148770"/>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32" name="TextBox 31">
                <a:extLst>
                  <a:ext uri="{FF2B5EF4-FFF2-40B4-BE49-F238E27FC236}">
                    <a16:creationId xmlns:a16="http://schemas.microsoft.com/office/drawing/2014/main" id="{3BBA745F-F69F-42B9-8BD6-77CB6000A887}"/>
                  </a:ext>
                </a:extLst>
              </p:cNvPr>
              <p:cNvSpPr txBox="1">
                <a:spLocks noRot="1" noChangeAspect="1" noMove="1" noResize="1" noEditPoints="1" noAdjustHandles="1" noChangeArrowheads="1" noChangeShapeType="1" noTextEdit="1"/>
              </p:cNvSpPr>
              <p:nvPr/>
            </p:nvSpPr>
            <p:spPr>
              <a:xfrm>
                <a:off x="2970489" y="1148770"/>
                <a:ext cx="65056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6FEC92B-D283-4DA2-8747-49C53EA141F0}"/>
                  </a:ext>
                </a:extLst>
              </p:cNvPr>
              <p:cNvSpPr txBox="1"/>
              <p:nvPr/>
            </p:nvSpPr>
            <p:spPr>
              <a:xfrm>
                <a:off x="5561257" y="113136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33" name="TextBox 32">
                <a:extLst>
                  <a:ext uri="{FF2B5EF4-FFF2-40B4-BE49-F238E27FC236}">
                    <a16:creationId xmlns:a16="http://schemas.microsoft.com/office/drawing/2014/main" id="{46FEC92B-D283-4DA2-8747-49C53EA141F0}"/>
                  </a:ext>
                </a:extLst>
              </p:cNvPr>
              <p:cNvSpPr txBox="1">
                <a:spLocks noRot="1" noChangeAspect="1" noMove="1" noResize="1" noEditPoints="1" noAdjustHandles="1" noChangeArrowheads="1" noChangeShapeType="1" noTextEdit="1"/>
              </p:cNvSpPr>
              <p:nvPr/>
            </p:nvSpPr>
            <p:spPr>
              <a:xfrm>
                <a:off x="5561257" y="1131360"/>
                <a:ext cx="1058495"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C78691-B3F7-4708-8200-7BCC7B8D4A15}"/>
                  </a:ext>
                </a:extLst>
              </p:cNvPr>
              <p:cNvSpPr txBox="1"/>
              <p:nvPr/>
            </p:nvSpPr>
            <p:spPr>
              <a:xfrm>
                <a:off x="7080465" y="11795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34" name="TextBox 33">
                <a:extLst>
                  <a:ext uri="{FF2B5EF4-FFF2-40B4-BE49-F238E27FC236}">
                    <a16:creationId xmlns:a16="http://schemas.microsoft.com/office/drawing/2014/main" id="{64C78691-B3F7-4708-8200-7BCC7B8D4A15}"/>
                  </a:ext>
                </a:extLst>
              </p:cNvPr>
              <p:cNvSpPr txBox="1">
                <a:spLocks noRot="1" noChangeAspect="1" noMove="1" noResize="1" noEditPoints="1" noAdjustHandles="1" noChangeArrowheads="1" noChangeShapeType="1" noTextEdit="1"/>
              </p:cNvSpPr>
              <p:nvPr/>
            </p:nvSpPr>
            <p:spPr>
              <a:xfrm>
                <a:off x="7080465" y="1179512"/>
                <a:ext cx="667362"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1999647-A4D3-4830-90AC-6D93A81A9195}"/>
                  </a:ext>
                </a:extLst>
              </p:cNvPr>
              <p:cNvSpPr txBox="1"/>
              <p:nvPr/>
            </p:nvSpPr>
            <p:spPr>
              <a:xfrm flipH="1">
                <a:off x="1612864" y="4096344"/>
                <a:ext cx="5918273" cy="13516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𝐽𝑂𝑃</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𝑛</m:t>
                          </m:r>
                        </m:e>
                      </m:d>
                      <m:r>
                        <a:rPr lang="en-US" sz="3200" b="0" i="1" smtClean="0">
                          <a:latin typeface="Cambria Math" panose="02040503050406030204" pitchFamily="18" charset="0"/>
                        </a:rPr>
                        <m:t>=</m:t>
                      </m:r>
                      <m:nary>
                        <m:naryPr>
                          <m:chr m:val="⨆"/>
                          <m:supHide m:val="on"/>
                          <m:ctrlPr>
                            <a:rPr lang="en-US" sz="3200" b="0" i="1" smtClean="0">
                              <a:latin typeface="Cambria Math" panose="02040503050406030204" pitchFamily="18" charset="0"/>
                            </a:rPr>
                          </m:ctrlPr>
                        </m:naryPr>
                        <m:sub>
                          <m:r>
                            <a:rPr lang="en-US" sz="3200" i="1">
                              <a:latin typeface="Cambria Math" panose="02040503050406030204" pitchFamily="18" charset="0"/>
                            </a:rPr>
                            <m:t>𝑝</m:t>
                          </m:r>
                          <m:r>
                            <a:rPr lang="en-US" sz="3200" i="1">
                              <a:latin typeface="Cambria Math" panose="02040503050406030204" pitchFamily="18" charset="0"/>
                            </a:rPr>
                            <m:t>∈</m:t>
                          </m:r>
                          <m:r>
                            <a:rPr lang="en-US" sz="3200" i="1">
                              <a:latin typeface="Cambria Math" panose="02040503050406030204" pitchFamily="18" charset="0"/>
                            </a:rPr>
                            <m:t>𝑃𝑎𝑡h𝑠𝑇𝑜</m:t>
                          </m:r>
                          <m:r>
                            <a:rPr lang="en-US" sz="3200" i="1">
                              <a:latin typeface="Cambria Math" panose="02040503050406030204" pitchFamily="18" charset="0"/>
                            </a:rPr>
                            <m:t>[</m:t>
                          </m:r>
                          <m:r>
                            <a:rPr lang="en-US" sz="3200" i="1">
                              <a:latin typeface="Cambria Math" panose="02040503050406030204" pitchFamily="18" charset="0"/>
                            </a:rPr>
                            <m:t>𝑛</m:t>
                          </m:r>
                          <m:r>
                            <a:rPr lang="en-US" sz="3200" i="1">
                              <a:latin typeface="Cambria Math" panose="02040503050406030204" pitchFamily="18" charset="0"/>
                            </a:rPr>
                            <m:t>]</m:t>
                          </m:r>
                        </m:sub>
                        <m:sup/>
                        <m:e>
                          <m:r>
                            <a:rPr lang="en-US" sz="3200" i="1">
                              <a:latin typeface="Cambria Math" panose="02040503050406030204" pitchFamily="18" charset="0"/>
                            </a:rPr>
                            <m:t>𝑝</m:t>
                          </m:r>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𝑝</m:t>
                              </m:r>
                            </m:sub>
                          </m:sSub>
                          <m:r>
                            <a:rPr lang="en-US" sz="3200" i="1">
                              <a:latin typeface="Cambria Math" panose="02040503050406030204" pitchFamily="18" charset="0"/>
                            </a:rPr>
                            <m:t>(</m:t>
                          </m:r>
                          <m:r>
                            <a:rPr lang="en-US" sz="3200" i="1">
                              <a:latin typeface="Cambria Math" panose="02040503050406030204" pitchFamily="18" charset="0"/>
                            </a:rPr>
                            <m:t>𝐶</m:t>
                          </m:r>
                          <m:r>
                            <a:rPr lang="en-US" sz="3200" i="1">
                              <a:latin typeface="Cambria Math" panose="02040503050406030204" pitchFamily="18" charset="0"/>
                            </a:rPr>
                            <m:t>)</m:t>
                          </m:r>
                        </m:e>
                      </m:nary>
                    </m:oMath>
                  </m:oMathPara>
                </a14:m>
                <a:endParaRPr lang="en-US" sz="3200" dirty="0"/>
              </a:p>
            </p:txBody>
          </p:sp>
        </mc:Choice>
        <mc:Fallback xmlns="">
          <p:sp>
            <p:nvSpPr>
              <p:cNvPr id="5" name="TextBox 4">
                <a:extLst>
                  <a:ext uri="{FF2B5EF4-FFF2-40B4-BE49-F238E27FC236}">
                    <a16:creationId xmlns:a16="http://schemas.microsoft.com/office/drawing/2014/main" id="{51999647-A4D3-4830-90AC-6D93A81A9195}"/>
                  </a:ext>
                </a:extLst>
              </p:cNvPr>
              <p:cNvSpPr txBox="1">
                <a:spLocks noRot="1" noChangeAspect="1" noMove="1" noResize="1" noEditPoints="1" noAdjustHandles="1" noChangeArrowheads="1" noChangeShapeType="1" noTextEdit="1"/>
              </p:cNvSpPr>
              <p:nvPr/>
            </p:nvSpPr>
            <p:spPr>
              <a:xfrm flipH="1">
                <a:off x="1612864" y="4096344"/>
                <a:ext cx="5918273" cy="1351652"/>
              </a:xfrm>
              <a:prstGeom prst="rect">
                <a:avLst/>
              </a:prstGeom>
              <a:blipFill>
                <a:blip r:embed="rId7"/>
                <a:stretch>
                  <a:fillRect/>
                </a:stretch>
              </a:blipFill>
            </p:spPr>
            <p:txBody>
              <a:bodyPr/>
              <a:lstStyle/>
              <a:p>
                <a:r>
                  <a:rPr lang="en-US">
                    <a:noFill/>
                  </a:rPr>
                  <a:t> </a:t>
                </a:r>
              </a:p>
            </p:txBody>
          </p:sp>
        </mc:Fallback>
      </mc:AlternateContent>
      <p:sp>
        <p:nvSpPr>
          <p:cNvPr id="28" name="Text Box 1045">
            <a:extLst>
              <a:ext uri="{FF2B5EF4-FFF2-40B4-BE49-F238E27FC236}">
                <a16:creationId xmlns:a16="http://schemas.microsoft.com/office/drawing/2014/main" id="{755DFECE-1835-4D99-9C91-39479D1C4473}"/>
              </a:ext>
            </a:extLst>
          </p:cNvPr>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p:spTree>
    <p:extLst>
      <p:ext uri="{BB962C8B-B14F-4D97-AF65-F5344CB8AC3E}">
        <p14:creationId xmlns:p14="http://schemas.microsoft.com/office/powerpoint/2010/main" val="352604407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20</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sp>
        <p:nvSpPr>
          <p:cNvPr id="7" name="Arrow: Down 6">
            <a:extLst>
              <a:ext uri="{FF2B5EF4-FFF2-40B4-BE49-F238E27FC236}">
                <a16:creationId xmlns:a16="http://schemas.microsoft.com/office/drawing/2014/main" id="{E6A87952-32BD-439A-816C-6A52F18EEADC}"/>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31E3854-EFE1-4F5D-8037-06AEB6497A66}"/>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31E3854-EFE1-4F5D-8037-06AEB6497A66}"/>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831BE01C-D7BD-400F-A4F6-5CB8FCC05480}"/>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41894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up)">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4"/>
                                        </p:tgtEl>
                                        <p:attrNameLst>
                                          <p:attrName>style.visibility</p:attrName>
                                        </p:attrNameLst>
                                      </p:cBhvr>
                                      <p:to>
                                        <p:strVal val="visible"/>
                                      </p:to>
                                    </p:set>
                                    <p:animEffect transition="in" filter="dissolve">
                                      <p:cBhvr>
                                        <p:cTn id="17" dur="500"/>
                                        <p:tgtEl>
                                          <p:spTgt spid="2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dissolve">
                                      <p:cBhvr>
                                        <p:cTn id="26" dur="500"/>
                                        <p:tgtEl>
                                          <p:spTgt spid="1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dissolve">
                                      <p:cBhvr>
                                        <p:cTn id="2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0" grpId="0" animBg="1"/>
      <p:bldP spid="254" grpId="0"/>
      <p:bldP spid="7" grpId="0" animBg="1"/>
      <p:bldP spid="1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FFF3-41B3-4068-8209-F831AA5355F1}"/>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21</a:t>
            </a:fld>
            <a:endParaRPr lang="en-US"/>
          </a:p>
        </p:txBody>
      </p:sp>
      <p:grpSp>
        <p:nvGrpSpPr>
          <p:cNvPr id="25" name="Group 24">
            <a:extLst>
              <a:ext uri="{FF2B5EF4-FFF2-40B4-BE49-F238E27FC236}">
                <a16:creationId xmlns:a16="http://schemas.microsoft.com/office/drawing/2014/main" id="{783A74EC-8DF6-4B47-B44A-76936E075029}"/>
              </a:ext>
            </a:extLst>
          </p:cNvPr>
          <p:cNvGrpSpPr/>
          <p:nvPr/>
        </p:nvGrpSpPr>
        <p:grpSpPr>
          <a:xfrm>
            <a:off x="910464" y="617951"/>
            <a:ext cx="2170285" cy="3564080"/>
            <a:chOff x="-3932" y="617951"/>
            <a:chExt cx="2170285" cy="3564080"/>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95B7AAE-545F-4539-BF57-DD7AB2BED895}"/>
                    </a:ext>
                  </a:extLst>
                </p:cNvPr>
                <p:cNvSpPr txBox="1"/>
                <p:nvPr/>
              </p:nvSpPr>
              <p:spPr>
                <a:xfrm>
                  <a:off x="169510" y="2860603"/>
                  <a:ext cx="1366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𝑓𝑎𝑙𝑠𝑒</m:t>
                        </m:r>
                      </m:oMath>
                    </m:oMathPara>
                  </a14:m>
                  <a:endParaRPr lang="en-US" dirty="0"/>
                </a:p>
              </p:txBody>
            </p:sp>
          </mc:Choice>
          <mc:Fallback xmlns="">
            <p:sp>
              <p:nvSpPr>
                <p:cNvPr id="28" name="TextBox 27">
                  <a:extLst>
                    <a:ext uri="{FF2B5EF4-FFF2-40B4-BE49-F238E27FC236}">
                      <a16:creationId xmlns:a16="http://schemas.microsoft.com/office/drawing/2014/main" id="{F95B7AAE-545F-4539-BF57-DD7AB2BED895}"/>
                    </a:ext>
                  </a:extLst>
                </p:cNvPr>
                <p:cNvSpPr txBox="1">
                  <a:spLocks noRot="1" noChangeAspect="1" noMove="1" noResize="1" noEditPoints="1" noAdjustHandles="1" noChangeArrowheads="1" noChangeShapeType="1" noTextEdit="1"/>
                </p:cNvSpPr>
                <p:nvPr/>
              </p:nvSpPr>
              <p:spPr>
                <a:xfrm>
                  <a:off x="169510" y="2860603"/>
                  <a:ext cx="1366464" cy="369332"/>
                </a:xfrm>
                <a:prstGeom prst="rect">
                  <a:avLst/>
                </a:prstGeom>
                <a:blipFill>
                  <a:blip r:embed="rId2"/>
                  <a:stretch>
                    <a:fillRect b="-14754"/>
                  </a:stretch>
                </a:blipFill>
              </p:spPr>
              <p:txBody>
                <a:bodyPr/>
                <a:lstStyle/>
                <a:p>
                  <a:r>
                    <a:rPr lang="en-US">
                      <a:noFill/>
                    </a:rPr>
                    <a:t> </a:t>
                  </a:r>
                </a:p>
              </p:txBody>
            </p:sp>
          </mc:Fallback>
        </mc:AlternateContent>
        <p:grpSp>
          <p:nvGrpSpPr>
            <p:cNvPr id="107" name="Group 106">
              <a:extLst>
                <a:ext uri="{FF2B5EF4-FFF2-40B4-BE49-F238E27FC236}">
                  <a16:creationId xmlns:a16="http://schemas.microsoft.com/office/drawing/2014/main" id="{CF2A53E7-C499-4EBA-8940-312EC92391B8}"/>
                </a:ext>
              </a:extLst>
            </p:cNvPr>
            <p:cNvGrpSpPr/>
            <p:nvPr/>
          </p:nvGrpSpPr>
          <p:grpSpPr>
            <a:xfrm>
              <a:off x="12745" y="1611510"/>
              <a:ext cx="1636336" cy="1288153"/>
              <a:chOff x="30081" y="1085380"/>
              <a:chExt cx="1636336" cy="1288153"/>
            </a:xfrm>
          </p:grpSpPr>
          <p:grpSp>
            <p:nvGrpSpPr>
              <p:cNvPr id="27" name="Group 26">
                <a:extLst>
                  <a:ext uri="{FF2B5EF4-FFF2-40B4-BE49-F238E27FC236}">
                    <a16:creationId xmlns:a16="http://schemas.microsoft.com/office/drawing/2014/main" id="{6CDDF25F-A653-4648-B54F-13B52DB78B35}"/>
                  </a:ext>
                </a:extLst>
              </p:cNvPr>
              <p:cNvGrpSpPr/>
              <p:nvPr/>
            </p:nvGrpSpPr>
            <p:grpSpPr>
              <a:xfrm>
                <a:off x="30081" y="1085380"/>
                <a:ext cx="1508107" cy="1160695"/>
                <a:chOff x="498372" y="1066801"/>
                <a:chExt cx="1508107" cy="1160695"/>
              </a:xfrm>
            </p:grpSpPr>
            <p:sp>
              <p:nvSpPr>
                <p:cNvPr id="14" name="Oval 13">
                  <a:extLst>
                    <a:ext uri="{FF2B5EF4-FFF2-40B4-BE49-F238E27FC236}">
                      <a16:creationId xmlns:a16="http://schemas.microsoft.com/office/drawing/2014/main" id="{2F59AA4F-A0C7-4F55-BA73-07B04A294622}"/>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190ACCF-E828-4940-8ADE-163AEAC6DA6D}"/>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589E54-C88B-4E08-A2EF-907EC6886C1F}"/>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41F5CEF-EB96-4154-8FDE-5ECB2CF32F26}"/>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00F8C1-897C-40E8-9294-5DCADF1EDD2D}"/>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5C4C36C-E469-4EB9-BF72-E32AA41F497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96E6BA-2E64-474E-B4B0-260BBE2D2290}"/>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23957B-0522-4C90-9456-11DCB4DCF33A}"/>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956B1A-B54C-42FF-A673-C1EC2D82BD39}"/>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7" name="TextBox 6">
                  <a:extLst>
                    <a:ext uri="{FF2B5EF4-FFF2-40B4-BE49-F238E27FC236}">
                      <a16:creationId xmlns:a16="http://schemas.microsoft.com/office/drawing/2014/main" id="{EE8E387F-DA63-489E-AA1E-F7AC09C19273}"/>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8" name="TextBox 7">
                  <a:extLst>
                    <a:ext uri="{FF2B5EF4-FFF2-40B4-BE49-F238E27FC236}">
                      <a16:creationId xmlns:a16="http://schemas.microsoft.com/office/drawing/2014/main" id="{D11202CC-3D60-4ABD-9A9A-5F00CC2D449B}"/>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9" name="TextBox 8">
                  <a:extLst>
                    <a:ext uri="{FF2B5EF4-FFF2-40B4-BE49-F238E27FC236}">
                      <a16:creationId xmlns:a16="http://schemas.microsoft.com/office/drawing/2014/main" id="{86BE6228-BBEE-4053-B385-44A4A3177EB3}"/>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10" name="TextBox 9">
                  <a:extLst>
                    <a:ext uri="{FF2B5EF4-FFF2-40B4-BE49-F238E27FC236}">
                      <a16:creationId xmlns:a16="http://schemas.microsoft.com/office/drawing/2014/main" id="{BEAC0B9C-9164-44E8-8E36-ECA3E5328497}"/>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11" name="TextBox 10">
                  <a:extLst>
                    <a:ext uri="{FF2B5EF4-FFF2-40B4-BE49-F238E27FC236}">
                      <a16:creationId xmlns:a16="http://schemas.microsoft.com/office/drawing/2014/main" id="{FFBB3D09-6066-4DAE-85D1-A48726BA69DE}"/>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12" name="TextBox 11">
                  <a:extLst>
                    <a:ext uri="{FF2B5EF4-FFF2-40B4-BE49-F238E27FC236}">
                      <a16:creationId xmlns:a16="http://schemas.microsoft.com/office/drawing/2014/main" id="{53CC249C-4162-4192-8E86-8CBAA02379C1}"/>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3" name="TextBox 12">
                  <a:extLst>
                    <a:ext uri="{FF2B5EF4-FFF2-40B4-BE49-F238E27FC236}">
                      <a16:creationId xmlns:a16="http://schemas.microsoft.com/office/drawing/2014/main" id="{357CDD57-5884-44B9-B038-4CE6E942919B}"/>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2" name="Rectangle 101">
                <a:extLst>
                  <a:ext uri="{FF2B5EF4-FFF2-40B4-BE49-F238E27FC236}">
                    <a16:creationId xmlns:a16="http://schemas.microsoft.com/office/drawing/2014/main" id="{7EDE2410-D912-441F-85DA-9C23F9999BCA}"/>
                  </a:ext>
                </a:extLst>
              </p:cNvPr>
              <p:cNvSpPr/>
              <p:nvPr/>
            </p:nvSpPr>
            <p:spPr bwMode="auto">
              <a:xfrm>
                <a:off x="73739"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F8036885-1ABC-4108-B0CA-31974A5BDE46}"/>
                    </a:ext>
                  </a:extLst>
                </p:cNvPr>
                <p:cNvSpPr txBox="1"/>
                <p:nvPr/>
              </p:nvSpPr>
              <p:spPr>
                <a:xfrm>
                  <a:off x="-3932" y="637623"/>
                  <a:ext cx="1120820" cy="738664"/>
                </a:xfrm>
                <a:prstGeom prst="rect">
                  <a:avLst/>
                </a:prstGeom>
                <a:noFill/>
              </p:spPr>
              <p:txBody>
                <a:bodyPr wrap="none" rtlCol="0">
                  <a:spAutoFit/>
                </a:bodyPr>
                <a:lstStyle/>
                <a:p>
                  <a:pPr algn="ctr"/>
                  <a:r>
                    <a:rPr lang="en-US" sz="1400" dirty="0"/>
                    <a:t>pre-state</a:t>
                  </a:r>
                </a:p>
                <a:p>
                  <a:pPr algn="ctr"/>
                  <a:r>
                    <a:rPr lang="en-US" sz="1400" dirty="0"/>
                    <a:t>assignment</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112" name="TextBox 111">
                  <a:extLst>
                    <a:ext uri="{FF2B5EF4-FFF2-40B4-BE49-F238E27FC236}">
                      <a16:creationId xmlns:a16="http://schemas.microsoft.com/office/drawing/2014/main" id="{F8036885-1ABC-4108-B0CA-31974A5BDE46}"/>
                    </a:ext>
                  </a:extLst>
                </p:cNvPr>
                <p:cNvSpPr txBox="1">
                  <a:spLocks noRot="1" noChangeAspect="1" noMove="1" noResize="1" noEditPoints="1" noAdjustHandles="1" noChangeArrowheads="1" noChangeShapeType="1" noTextEdit="1"/>
                </p:cNvSpPr>
                <p:nvPr/>
              </p:nvSpPr>
              <p:spPr>
                <a:xfrm>
                  <a:off x="-3932" y="637623"/>
                  <a:ext cx="1120820" cy="738664"/>
                </a:xfrm>
                <a:prstGeom prst="rect">
                  <a:avLst/>
                </a:prstGeom>
                <a:blipFill>
                  <a:blip r:embed="rId3"/>
                  <a:stretch>
                    <a:fillRect l="-543" t="-1653" r="-543" b="-3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CBF320E9-EC93-4059-9DCB-026554D5C122}"/>
                    </a:ext>
                  </a:extLst>
                </p:cNvPr>
                <p:cNvSpPr txBox="1"/>
                <p:nvPr/>
              </p:nvSpPr>
              <p:spPr>
                <a:xfrm>
                  <a:off x="1045533" y="617951"/>
                  <a:ext cx="1120820" cy="738664"/>
                </a:xfrm>
                <a:prstGeom prst="rect">
                  <a:avLst/>
                </a:prstGeom>
                <a:noFill/>
              </p:spPr>
              <p:txBody>
                <a:bodyPr wrap="none" rtlCol="0">
                  <a:spAutoFit/>
                </a:bodyPr>
                <a:lstStyle/>
                <a:p>
                  <a:pPr algn="ctr"/>
                  <a:r>
                    <a:rPr lang="en-US" sz="1400" dirty="0"/>
                    <a:t>post-state</a:t>
                  </a:r>
                </a:p>
                <a:p>
                  <a:pPr algn="ctr"/>
                  <a:r>
                    <a:rPr lang="en-US" sz="1400" dirty="0"/>
                    <a:t>assignment</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up>
                            <m:r>
                              <a:rPr lang="en-US" sz="1400" b="0" i="1" smtClean="0">
                                <a:latin typeface="Cambria Math" panose="02040503050406030204" pitchFamily="18" charset="0"/>
                              </a:rPr>
                              <m:t>′</m:t>
                            </m:r>
                          </m:sup>
                        </m:sSubSup>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up>
                            <m:r>
                              <a:rPr lang="en-US" sz="1400" b="0" i="1" smtClean="0">
                                <a:latin typeface="Cambria Math" panose="02040503050406030204" pitchFamily="18" charset="0"/>
                              </a:rPr>
                              <m:t>′</m:t>
                            </m:r>
                          </m:sup>
                        </m:sSubSup>
                        <m:r>
                          <a:rPr lang="en-US" sz="1400" b="0" i="1" smtClean="0">
                            <a:latin typeface="Cambria Math" panose="02040503050406030204" pitchFamily="18" charset="0"/>
                          </a:rPr>
                          <m:t>)</m:t>
                        </m:r>
                      </m:oMath>
                    </m:oMathPara>
                  </a14:m>
                  <a:endParaRPr lang="en-US" sz="1400" dirty="0"/>
                </a:p>
              </p:txBody>
            </p:sp>
          </mc:Choice>
          <mc:Fallback xmlns="">
            <p:sp>
              <p:nvSpPr>
                <p:cNvPr id="114" name="TextBox 113">
                  <a:extLst>
                    <a:ext uri="{FF2B5EF4-FFF2-40B4-BE49-F238E27FC236}">
                      <a16:creationId xmlns:a16="http://schemas.microsoft.com/office/drawing/2014/main" id="{CBF320E9-EC93-4059-9DCB-026554D5C122}"/>
                    </a:ext>
                  </a:extLst>
                </p:cNvPr>
                <p:cNvSpPr txBox="1">
                  <a:spLocks noRot="1" noChangeAspect="1" noMove="1" noResize="1" noEditPoints="1" noAdjustHandles="1" noChangeArrowheads="1" noChangeShapeType="1" noTextEdit="1"/>
                </p:cNvSpPr>
                <p:nvPr/>
              </p:nvSpPr>
              <p:spPr>
                <a:xfrm>
                  <a:off x="1045533" y="617951"/>
                  <a:ext cx="1120820" cy="738664"/>
                </a:xfrm>
                <a:prstGeom prst="rect">
                  <a:avLst/>
                </a:prstGeom>
                <a:blipFill>
                  <a:blip r:embed="rId4"/>
                  <a:stretch>
                    <a:fillRect l="-546" t="-820" r="-1093" b="-2459"/>
                  </a:stretch>
                </a:blipFill>
              </p:spPr>
              <p:txBody>
                <a:bodyPr/>
                <a:lstStyle/>
                <a:p>
                  <a:r>
                    <a:rPr lang="en-US">
                      <a:noFill/>
                    </a:rPr>
                    <a:t> </a:t>
                  </a:r>
                </a:p>
              </p:txBody>
            </p:sp>
          </mc:Fallback>
        </mc:AlternateContent>
        <p:cxnSp>
          <p:nvCxnSpPr>
            <p:cNvPr id="116" name="Straight Arrow Connector 115">
              <a:extLst>
                <a:ext uri="{FF2B5EF4-FFF2-40B4-BE49-F238E27FC236}">
                  <a16:creationId xmlns:a16="http://schemas.microsoft.com/office/drawing/2014/main" id="{2CB59779-2FE0-48C3-A523-C4404357ABFE}"/>
                </a:ext>
              </a:extLst>
            </p:cNvPr>
            <p:cNvCxnSpPr>
              <a:cxnSpLocks/>
              <a:stCxn id="112" idx="2"/>
            </p:cNvCxnSpPr>
            <p:nvPr/>
          </p:nvCxnSpPr>
          <p:spPr bwMode="auto">
            <a:xfrm flipH="1">
              <a:off x="359694" y="1376287"/>
              <a:ext cx="196784" cy="235223"/>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7" name="Straight Arrow Connector 116">
              <a:extLst>
                <a:ext uri="{FF2B5EF4-FFF2-40B4-BE49-F238E27FC236}">
                  <a16:creationId xmlns:a16="http://schemas.microsoft.com/office/drawing/2014/main" id="{F6545F99-430D-44BA-B7F0-B4EF9EA27D0E}"/>
                </a:ext>
              </a:extLst>
            </p:cNvPr>
            <p:cNvCxnSpPr>
              <a:cxnSpLocks/>
              <a:stCxn id="114" idx="2"/>
            </p:cNvCxnSpPr>
            <p:nvPr/>
          </p:nvCxnSpPr>
          <p:spPr bwMode="auto">
            <a:xfrm flipH="1">
              <a:off x="1463587" y="1356615"/>
              <a:ext cx="142356" cy="24891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0" name="Straight Arrow Connector 119">
              <a:extLst>
                <a:ext uri="{FF2B5EF4-FFF2-40B4-BE49-F238E27FC236}">
                  <a16:creationId xmlns:a16="http://schemas.microsoft.com/office/drawing/2014/main" id="{D4A3D407-44FD-4A79-9868-C3C83985FCCE}"/>
                </a:ext>
              </a:extLst>
            </p:cNvPr>
            <p:cNvCxnSpPr>
              <a:cxnSpLocks/>
              <a:stCxn id="14" idx="6"/>
              <a:endCxn id="18" idx="2"/>
            </p:cNvCxnSpPr>
            <p:nvPr/>
          </p:nvCxnSpPr>
          <p:spPr bwMode="auto">
            <a:xfrm>
              <a:off x="568388" y="1796529"/>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2" name="Straight Arrow Connector 121">
              <a:extLst>
                <a:ext uri="{FF2B5EF4-FFF2-40B4-BE49-F238E27FC236}">
                  <a16:creationId xmlns:a16="http://schemas.microsoft.com/office/drawing/2014/main" id="{08D938B5-2583-4722-AB89-34ED9541E403}"/>
                </a:ext>
              </a:extLst>
            </p:cNvPr>
            <p:cNvCxnSpPr>
              <a:cxnSpLocks/>
              <a:stCxn id="16" idx="7"/>
              <a:endCxn id="18" idx="3"/>
            </p:cNvCxnSpPr>
            <p:nvPr/>
          </p:nvCxnSpPr>
          <p:spPr bwMode="auto">
            <a:xfrm flipV="1">
              <a:off x="558034" y="1813891"/>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3" name="Straight Arrow Connector 122">
              <a:extLst>
                <a:ext uri="{FF2B5EF4-FFF2-40B4-BE49-F238E27FC236}">
                  <a16:creationId xmlns:a16="http://schemas.microsoft.com/office/drawing/2014/main" id="{9505FD1A-5E64-423D-AD4C-890D73518386}"/>
                </a:ext>
              </a:extLst>
            </p:cNvPr>
            <p:cNvCxnSpPr>
              <a:cxnSpLocks/>
              <a:stCxn id="17" idx="7"/>
              <a:endCxn id="19" idx="3"/>
            </p:cNvCxnSpPr>
            <p:nvPr/>
          </p:nvCxnSpPr>
          <p:spPr bwMode="auto">
            <a:xfrm flipV="1">
              <a:off x="558034" y="2128062"/>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4" name="Straight Arrow Connector 123">
              <a:extLst>
                <a:ext uri="{FF2B5EF4-FFF2-40B4-BE49-F238E27FC236}">
                  <a16:creationId xmlns:a16="http://schemas.microsoft.com/office/drawing/2014/main" id="{CA11E49E-4FBB-468D-BB2F-B7B28DB8B538}"/>
                </a:ext>
              </a:extLst>
            </p:cNvPr>
            <p:cNvCxnSpPr>
              <a:cxnSpLocks/>
              <a:stCxn id="15" idx="6"/>
              <a:endCxn id="19" idx="2"/>
            </p:cNvCxnSpPr>
            <p:nvPr/>
          </p:nvCxnSpPr>
          <p:spPr bwMode="auto">
            <a:xfrm>
              <a:off x="568388" y="211070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28FA400F-C951-492A-9B8F-642210670E75}"/>
                    </a:ext>
                  </a:extLst>
                </p:cNvPr>
                <p:cNvSpPr txBox="1"/>
                <p:nvPr/>
              </p:nvSpPr>
              <p:spPr>
                <a:xfrm>
                  <a:off x="97787" y="3182590"/>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2" name="TextBox 171">
                  <a:extLst>
                    <a:ext uri="{FF2B5EF4-FFF2-40B4-BE49-F238E27FC236}">
                      <a16:creationId xmlns:a16="http://schemas.microsoft.com/office/drawing/2014/main" id="{28FA400F-C951-492A-9B8F-642210670E75}"/>
                    </a:ext>
                  </a:extLst>
                </p:cNvPr>
                <p:cNvSpPr txBox="1">
                  <a:spLocks noRot="1" noChangeAspect="1" noMove="1" noResize="1" noEditPoints="1" noAdjustHandles="1" noChangeArrowheads="1" noChangeShapeType="1" noTextEdit="1"/>
                </p:cNvSpPr>
                <p:nvPr/>
              </p:nvSpPr>
              <p:spPr>
                <a:xfrm>
                  <a:off x="97787" y="3182590"/>
                  <a:ext cx="1486048" cy="999441"/>
                </a:xfrm>
                <a:prstGeom prst="rect">
                  <a:avLst/>
                </a:prstGeom>
                <a:blipFill>
                  <a:blip r:embed="rId5"/>
                  <a:stretch>
                    <a:fillRect/>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5FB8E17A-E118-4882-A353-794535E5F378}"/>
              </a:ext>
            </a:extLst>
          </p:cNvPr>
          <p:cNvGrpSpPr/>
          <p:nvPr/>
        </p:nvGrpSpPr>
        <p:grpSpPr>
          <a:xfrm>
            <a:off x="663544" y="4232126"/>
            <a:ext cx="2163413" cy="2580521"/>
            <a:chOff x="1628652" y="2833402"/>
            <a:chExt cx="2163413" cy="2580521"/>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891632-A8C2-462E-AD2F-D75636D1E445}"/>
                    </a:ext>
                  </a:extLst>
                </p:cNvPr>
                <p:cNvSpPr txBox="1"/>
                <p:nvPr/>
              </p:nvSpPr>
              <p:spPr>
                <a:xfrm>
                  <a:off x="1628652" y="4098679"/>
                  <a:ext cx="21634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𝑎𝑠𝑠𝑢𝑚𝑒</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𝑓𝑎𝑙𝑠𝑒</m:t>
                        </m:r>
                      </m:oMath>
                    </m:oMathPara>
                  </a14:m>
                  <a:endParaRPr lang="en-US" dirty="0"/>
                </a:p>
              </p:txBody>
            </p:sp>
          </mc:Choice>
          <mc:Fallback xmlns="">
            <p:sp>
              <p:nvSpPr>
                <p:cNvPr id="29" name="TextBox 28">
                  <a:extLst>
                    <a:ext uri="{FF2B5EF4-FFF2-40B4-BE49-F238E27FC236}">
                      <a16:creationId xmlns:a16="http://schemas.microsoft.com/office/drawing/2014/main" id="{5F891632-A8C2-462E-AD2F-D75636D1E445}"/>
                    </a:ext>
                  </a:extLst>
                </p:cNvPr>
                <p:cNvSpPr txBox="1">
                  <a:spLocks noRot="1" noChangeAspect="1" noMove="1" noResize="1" noEditPoints="1" noAdjustHandles="1" noChangeArrowheads="1" noChangeShapeType="1" noTextEdit="1"/>
                </p:cNvSpPr>
                <p:nvPr/>
              </p:nvSpPr>
              <p:spPr>
                <a:xfrm>
                  <a:off x="1628652" y="4098679"/>
                  <a:ext cx="2163413" cy="369332"/>
                </a:xfrm>
                <a:prstGeom prst="rect">
                  <a:avLst/>
                </a:prstGeom>
                <a:blipFill>
                  <a:blip r:embed="rId6"/>
                  <a:stretch>
                    <a:fillRect b="-15000"/>
                  </a:stretch>
                </a:blipFill>
              </p:spPr>
              <p:txBody>
                <a:bodyPr/>
                <a:lstStyle/>
                <a:p>
                  <a:r>
                    <a:rPr lang="en-US">
                      <a:noFill/>
                    </a:rPr>
                    <a:t> </a:t>
                  </a:r>
                </a:p>
              </p:txBody>
            </p:sp>
          </mc:Fallback>
        </mc:AlternateContent>
        <p:grpSp>
          <p:nvGrpSpPr>
            <p:cNvPr id="108" name="Group 107">
              <a:extLst>
                <a:ext uri="{FF2B5EF4-FFF2-40B4-BE49-F238E27FC236}">
                  <a16:creationId xmlns:a16="http://schemas.microsoft.com/office/drawing/2014/main" id="{A056311B-446F-4E33-87FD-ED6A785B5258}"/>
                </a:ext>
              </a:extLst>
            </p:cNvPr>
            <p:cNvGrpSpPr/>
            <p:nvPr/>
          </p:nvGrpSpPr>
          <p:grpSpPr>
            <a:xfrm>
              <a:off x="1859703" y="2833402"/>
              <a:ext cx="1646995" cy="1288153"/>
              <a:chOff x="1904565" y="1085380"/>
              <a:chExt cx="1646995" cy="1288153"/>
            </a:xfrm>
          </p:grpSpPr>
          <p:grpSp>
            <p:nvGrpSpPr>
              <p:cNvPr id="33" name="Group 32">
                <a:extLst>
                  <a:ext uri="{FF2B5EF4-FFF2-40B4-BE49-F238E27FC236}">
                    <a16:creationId xmlns:a16="http://schemas.microsoft.com/office/drawing/2014/main" id="{04DD30AD-C2CD-4462-B2F8-6F893849A63B}"/>
                  </a:ext>
                </a:extLst>
              </p:cNvPr>
              <p:cNvGrpSpPr/>
              <p:nvPr/>
            </p:nvGrpSpPr>
            <p:grpSpPr>
              <a:xfrm>
                <a:off x="1904565" y="1085380"/>
                <a:ext cx="1508107" cy="1160695"/>
                <a:chOff x="498372" y="1066801"/>
                <a:chExt cx="1508107" cy="1160695"/>
              </a:xfrm>
            </p:grpSpPr>
            <p:sp>
              <p:nvSpPr>
                <p:cNvPr id="34" name="Oval 33">
                  <a:extLst>
                    <a:ext uri="{FF2B5EF4-FFF2-40B4-BE49-F238E27FC236}">
                      <a16:creationId xmlns:a16="http://schemas.microsoft.com/office/drawing/2014/main" id="{7D5818F3-96D0-4B7B-ADB3-DABE9C4118C8}"/>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A3D6A1-A35A-4EC3-B39D-DE7B130CA60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B76733-5D97-460B-A3AC-899D829838F1}"/>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1DA89F7-18ED-451B-88EE-0E674964B8AA}"/>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43BBCC-9A50-459C-881D-B36A2B29E1F6}"/>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B6E9E3-56ED-4067-8AAA-DE84A3D98A6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A2F561-6C84-4EAA-A3FD-08E0A1670886}"/>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8AC822-FF67-4175-A5DF-67B3C19183A1}"/>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1DF871-2DCD-4613-8EBE-F8788764E97B}"/>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43" name="TextBox 42">
                  <a:extLst>
                    <a:ext uri="{FF2B5EF4-FFF2-40B4-BE49-F238E27FC236}">
                      <a16:creationId xmlns:a16="http://schemas.microsoft.com/office/drawing/2014/main" id="{6D2702C9-9691-47C7-A918-1D391AF194F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44" name="TextBox 43">
                  <a:extLst>
                    <a:ext uri="{FF2B5EF4-FFF2-40B4-BE49-F238E27FC236}">
                      <a16:creationId xmlns:a16="http://schemas.microsoft.com/office/drawing/2014/main" id="{F9F146DB-75E2-4CA2-BDF9-B49E7CD3361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45" name="TextBox 44">
                  <a:extLst>
                    <a:ext uri="{FF2B5EF4-FFF2-40B4-BE49-F238E27FC236}">
                      <a16:creationId xmlns:a16="http://schemas.microsoft.com/office/drawing/2014/main" id="{C7B9BCEB-68E8-40B7-8A9C-FD0507CAB366}"/>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46" name="TextBox 45">
                  <a:extLst>
                    <a:ext uri="{FF2B5EF4-FFF2-40B4-BE49-F238E27FC236}">
                      <a16:creationId xmlns:a16="http://schemas.microsoft.com/office/drawing/2014/main" id="{2224FC1F-733E-4ED9-9138-49BB04B1C99F}"/>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47" name="TextBox 46">
                  <a:extLst>
                    <a:ext uri="{FF2B5EF4-FFF2-40B4-BE49-F238E27FC236}">
                      <a16:creationId xmlns:a16="http://schemas.microsoft.com/office/drawing/2014/main" id="{B22D300F-E667-4EBD-9D3C-457526EE5422}"/>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48" name="TextBox 47">
                  <a:extLst>
                    <a:ext uri="{FF2B5EF4-FFF2-40B4-BE49-F238E27FC236}">
                      <a16:creationId xmlns:a16="http://schemas.microsoft.com/office/drawing/2014/main" id="{8CFC7ADF-6093-4D05-8774-5E91D06F1CF6}"/>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49" name="TextBox 48">
                  <a:extLst>
                    <a:ext uri="{FF2B5EF4-FFF2-40B4-BE49-F238E27FC236}">
                      <a16:creationId xmlns:a16="http://schemas.microsoft.com/office/drawing/2014/main" id="{961BA99C-A55D-4B53-AA6C-61B9A895C31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1" name="Rectangle 100">
                <a:extLst>
                  <a:ext uri="{FF2B5EF4-FFF2-40B4-BE49-F238E27FC236}">
                    <a16:creationId xmlns:a16="http://schemas.microsoft.com/office/drawing/2014/main" id="{9C458D6F-F250-40CB-8AEB-698F0F6A4761}"/>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38" name="Straight Arrow Connector 137">
              <a:extLst>
                <a:ext uri="{FF2B5EF4-FFF2-40B4-BE49-F238E27FC236}">
                  <a16:creationId xmlns:a16="http://schemas.microsoft.com/office/drawing/2014/main" id="{0246A1E0-8497-4687-A7D7-843567F96FC8}"/>
                </a:ext>
              </a:extLst>
            </p:cNvPr>
            <p:cNvCxnSpPr>
              <a:cxnSpLocks/>
              <a:stCxn id="34" idx="6"/>
              <a:endCxn id="38" idx="2"/>
            </p:cNvCxnSpPr>
            <p:nvPr/>
          </p:nvCxnSpPr>
          <p:spPr bwMode="auto">
            <a:xfrm>
              <a:off x="2415346" y="301842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39" name="Straight Arrow Connector 138">
              <a:extLst>
                <a:ext uri="{FF2B5EF4-FFF2-40B4-BE49-F238E27FC236}">
                  <a16:creationId xmlns:a16="http://schemas.microsoft.com/office/drawing/2014/main" id="{7ABBA1DB-6270-493E-9AA0-947897BD12D2}"/>
                </a:ext>
              </a:extLst>
            </p:cNvPr>
            <p:cNvCxnSpPr>
              <a:cxnSpLocks/>
              <a:stCxn id="35" idx="6"/>
              <a:endCxn id="39" idx="2"/>
            </p:cNvCxnSpPr>
            <p:nvPr/>
          </p:nvCxnSpPr>
          <p:spPr bwMode="auto">
            <a:xfrm>
              <a:off x="2415346" y="3332592"/>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9CDA336-9C66-4277-A7B5-3C539A499C7A}"/>
                    </a:ext>
                  </a:extLst>
                </p:cNvPr>
                <p:cNvSpPr txBox="1"/>
                <p:nvPr/>
              </p:nvSpPr>
              <p:spPr>
                <a:xfrm>
                  <a:off x="1991161" y="4414482"/>
                  <a:ext cx="1486048" cy="99944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7" name="TextBox 176">
                  <a:extLst>
                    <a:ext uri="{FF2B5EF4-FFF2-40B4-BE49-F238E27FC236}">
                      <a16:creationId xmlns:a16="http://schemas.microsoft.com/office/drawing/2014/main" id="{B9CDA336-9C66-4277-A7B5-3C539A499C7A}"/>
                    </a:ext>
                  </a:extLst>
                </p:cNvPr>
                <p:cNvSpPr txBox="1">
                  <a:spLocks noRot="1" noChangeAspect="1" noMove="1" noResize="1" noEditPoints="1" noAdjustHandles="1" noChangeArrowheads="1" noChangeShapeType="1" noTextEdit="1"/>
                </p:cNvSpPr>
                <p:nvPr/>
              </p:nvSpPr>
              <p:spPr>
                <a:xfrm>
                  <a:off x="1991161" y="4414482"/>
                  <a:ext cx="1486048" cy="999441"/>
                </a:xfrm>
                <a:prstGeom prst="rect">
                  <a:avLst/>
                </a:prstGeom>
                <a:blipFill>
                  <a:blip r:embed="rId7"/>
                  <a:stretch>
                    <a:fillRect/>
                  </a:stretch>
                </a:blipFill>
              </p:spPr>
              <p:txBody>
                <a:bodyPr/>
                <a:lstStyle/>
                <a:p>
                  <a:r>
                    <a:rPr lang="en-US">
                      <a:noFill/>
                    </a:rPr>
                    <a:t> </a:t>
                  </a:r>
                </a:p>
              </p:txBody>
            </p:sp>
          </mc:Fallback>
        </mc:AlternateContent>
      </p:grpSp>
      <p:grpSp>
        <p:nvGrpSpPr>
          <p:cNvPr id="22" name="Group 21">
            <a:extLst>
              <a:ext uri="{FF2B5EF4-FFF2-40B4-BE49-F238E27FC236}">
                <a16:creationId xmlns:a16="http://schemas.microsoft.com/office/drawing/2014/main" id="{2505A89A-D1A2-4601-97CA-FC14F0DDC1A7}"/>
              </a:ext>
            </a:extLst>
          </p:cNvPr>
          <p:cNvGrpSpPr/>
          <p:nvPr/>
        </p:nvGrpSpPr>
        <p:grpSpPr>
          <a:xfrm>
            <a:off x="3756303" y="936289"/>
            <a:ext cx="1641813" cy="2580521"/>
            <a:chOff x="3717320" y="1951374"/>
            <a:chExt cx="1641813" cy="2580521"/>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A4C91D-8608-4CFC-96CB-F4DE764F80AA}"/>
                    </a:ext>
                  </a:extLst>
                </p:cNvPr>
                <p:cNvSpPr txBox="1"/>
                <p:nvPr/>
              </p:nvSpPr>
              <p:spPr>
                <a:xfrm>
                  <a:off x="4043677" y="3216651"/>
                  <a:ext cx="10382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m:oMathPara>
                  </a14:m>
                  <a:endParaRPr lang="en-US" dirty="0"/>
                </a:p>
              </p:txBody>
            </p:sp>
          </mc:Choice>
          <mc:Fallback xmlns="">
            <p:sp>
              <p:nvSpPr>
                <p:cNvPr id="30" name="TextBox 29">
                  <a:extLst>
                    <a:ext uri="{FF2B5EF4-FFF2-40B4-BE49-F238E27FC236}">
                      <a16:creationId xmlns:a16="http://schemas.microsoft.com/office/drawing/2014/main" id="{DFA4C91D-8608-4CFC-96CB-F4DE764F80AA}"/>
                    </a:ext>
                  </a:extLst>
                </p:cNvPr>
                <p:cNvSpPr txBox="1">
                  <a:spLocks noRot="1" noChangeAspect="1" noMove="1" noResize="1" noEditPoints="1" noAdjustHandles="1" noChangeArrowheads="1" noChangeShapeType="1" noTextEdit="1"/>
                </p:cNvSpPr>
                <p:nvPr/>
              </p:nvSpPr>
              <p:spPr>
                <a:xfrm>
                  <a:off x="4043677" y="3216651"/>
                  <a:ext cx="1038233" cy="369332"/>
                </a:xfrm>
                <a:prstGeom prst="rect">
                  <a:avLst/>
                </a:prstGeom>
                <a:blipFill>
                  <a:blip r:embed="rId8"/>
                  <a:stretch>
                    <a:fillRect b="-8333"/>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F3C6678-0B2A-49CB-9B57-C61FC7473183}"/>
                </a:ext>
              </a:extLst>
            </p:cNvPr>
            <p:cNvGrpSpPr/>
            <p:nvPr/>
          </p:nvGrpSpPr>
          <p:grpSpPr>
            <a:xfrm>
              <a:off x="3717320" y="1951374"/>
              <a:ext cx="1641813" cy="1288153"/>
              <a:chOff x="3779049" y="1085380"/>
              <a:chExt cx="1641813" cy="1288153"/>
            </a:xfrm>
          </p:grpSpPr>
          <p:grpSp>
            <p:nvGrpSpPr>
              <p:cNvPr id="50" name="Group 49">
                <a:extLst>
                  <a:ext uri="{FF2B5EF4-FFF2-40B4-BE49-F238E27FC236}">
                    <a16:creationId xmlns:a16="http://schemas.microsoft.com/office/drawing/2014/main" id="{4EEF15D6-79B5-4C5C-95F6-339C3E7EC675}"/>
                  </a:ext>
                </a:extLst>
              </p:cNvPr>
              <p:cNvGrpSpPr/>
              <p:nvPr/>
            </p:nvGrpSpPr>
            <p:grpSpPr>
              <a:xfrm>
                <a:off x="3779049" y="1085380"/>
                <a:ext cx="1508107" cy="1160695"/>
                <a:chOff x="498372" y="1066801"/>
                <a:chExt cx="1508107" cy="1160695"/>
              </a:xfrm>
            </p:grpSpPr>
            <p:sp>
              <p:nvSpPr>
                <p:cNvPr id="51" name="Oval 50">
                  <a:extLst>
                    <a:ext uri="{FF2B5EF4-FFF2-40B4-BE49-F238E27FC236}">
                      <a16:creationId xmlns:a16="http://schemas.microsoft.com/office/drawing/2014/main" id="{085A6A53-06FA-4782-AEBA-57C250AC3E8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4E7DC-040E-4E94-9776-D67BCEB7F02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AA43A9-336C-4F82-B9DB-60B35BC0B35A}"/>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40D67B2-6EC6-414E-84BA-79C1D39DDA0C}"/>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C400E4-86DA-4F10-8777-1690CF8E648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102B2A-CC8A-4D5A-BD3E-B31D1DF00E6D}"/>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052407-866F-4584-8318-F04428693A01}"/>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3831C0E-411F-4AB9-9950-2C8A4BA8CF89}"/>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C581303-852F-4435-B0EA-C6702C5652ED}"/>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60" name="TextBox 59">
                  <a:extLst>
                    <a:ext uri="{FF2B5EF4-FFF2-40B4-BE49-F238E27FC236}">
                      <a16:creationId xmlns:a16="http://schemas.microsoft.com/office/drawing/2014/main" id="{94059D53-A408-4AA8-AEC6-C5F20473717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61" name="TextBox 60">
                  <a:extLst>
                    <a:ext uri="{FF2B5EF4-FFF2-40B4-BE49-F238E27FC236}">
                      <a16:creationId xmlns:a16="http://schemas.microsoft.com/office/drawing/2014/main" id="{F4D4E75A-E5F1-4119-BD3A-D1F89310BB27}"/>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62" name="TextBox 61">
                  <a:extLst>
                    <a:ext uri="{FF2B5EF4-FFF2-40B4-BE49-F238E27FC236}">
                      <a16:creationId xmlns:a16="http://schemas.microsoft.com/office/drawing/2014/main" id="{5FFA2942-1B98-4754-8F57-93886DFE2157}"/>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63" name="TextBox 62">
                  <a:extLst>
                    <a:ext uri="{FF2B5EF4-FFF2-40B4-BE49-F238E27FC236}">
                      <a16:creationId xmlns:a16="http://schemas.microsoft.com/office/drawing/2014/main" id="{B6FD10F5-20C7-4D27-BE15-840284F17CA0}"/>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64" name="TextBox 63">
                  <a:extLst>
                    <a:ext uri="{FF2B5EF4-FFF2-40B4-BE49-F238E27FC236}">
                      <a16:creationId xmlns:a16="http://schemas.microsoft.com/office/drawing/2014/main" id="{A43E637D-FD83-48A9-A9D2-EA28A638F7D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65" name="TextBox 64">
                  <a:extLst>
                    <a:ext uri="{FF2B5EF4-FFF2-40B4-BE49-F238E27FC236}">
                      <a16:creationId xmlns:a16="http://schemas.microsoft.com/office/drawing/2014/main" id="{B8FA7336-20AD-46DF-B1A8-DB71F848F75A}"/>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66" name="TextBox 65">
                  <a:extLst>
                    <a:ext uri="{FF2B5EF4-FFF2-40B4-BE49-F238E27FC236}">
                      <a16:creationId xmlns:a16="http://schemas.microsoft.com/office/drawing/2014/main" id="{20E275B1-DAF4-4227-82F2-896B8052F85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3" name="Rectangle 102">
                <a:extLst>
                  <a:ext uri="{FF2B5EF4-FFF2-40B4-BE49-F238E27FC236}">
                    <a16:creationId xmlns:a16="http://schemas.microsoft.com/office/drawing/2014/main" id="{B3A4494E-B85B-486F-BE4C-79A5A39C6EE9}"/>
                  </a:ext>
                </a:extLst>
              </p:cNvPr>
              <p:cNvSpPr/>
              <p:nvPr/>
            </p:nvSpPr>
            <p:spPr bwMode="auto">
              <a:xfrm>
                <a:off x="3828184"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15" name="Straight Arrow Connector 114">
              <a:extLst>
                <a:ext uri="{FF2B5EF4-FFF2-40B4-BE49-F238E27FC236}">
                  <a16:creationId xmlns:a16="http://schemas.microsoft.com/office/drawing/2014/main" id="{D0B28F7A-857E-4E61-8E93-0AC895F6AFCF}"/>
                </a:ext>
              </a:extLst>
            </p:cNvPr>
            <p:cNvCxnSpPr>
              <a:cxnSpLocks/>
              <a:stCxn id="51" idx="6"/>
              <a:endCxn id="55" idx="2"/>
            </p:cNvCxnSpPr>
            <p:nvPr/>
          </p:nvCxnSpPr>
          <p:spPr bwMode="auto">
            <a:xfrm>
              <a:off x="4272963" y="2136393"/>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8" name="Straight Arrow Connector 117">
              <a:extLst>
                <a:ext uri="{FF2B5EF4-FFF2-40B4-BE49-F238E27FC236}">
                  <a16:creationId xmlns:a16="http://schemas.microsoft.com/office/drawing/2014/main" id="{0541C17A-109B-45A6-9F9A-81C43ED95D20}"/>
                </a:ext>
              </a:extLst>
            </p:cNvPr>
            <p:cNvCxnSpPr>
              <a:cxnSpLocks/>
              <a:stCxn id="54" idx="6"/>
              <a:endCxn id="58" idx="2"/>
            </p:cNvCxnSpPr>
            <p:nvPr/>
          </p:nvCxnSpPr>
          <p:spPr bwMode="auto">
            <a:xfrm>
              <a:off x="4270434" y="3078905"/>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9" name="Straight Arrow Connector 118">
              <a:extLst>
                <a:ext uri="{FF2B5EF4-FFF2-40B4-BE49-F238E27FC236}">
                  <a16:creationId xmlns:a16="http://schemas.microsoft.com/office/drawing/2014/main" id="{20522F9A-5AFC-4178-A2A0-7FF9B92E22C5}"/>
                </a:ext>
              </a:extLst>
            </p:cNvPr>
            <p:cNvCxnSpPr>
              <a:cxnSpLocks/>
              <a:stCxn id="52" idx="7"/>
              <a:endCxn id="55" idx="3"/>
            </p:cNvCxnSpPr>
            <p:nvPr/>
          </p:nvCxnSpPr>
          <p:spPr bwMode="auto">
            <a:xfrm flipV="1">
              <a:off x="4265138" y="2153755"/>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1" name="Straight Arrow Connector 120">
              <a:extLst>
                <a:ext uri="{FF2B5EF4-FFF2-40B4-BE49-F238E27FC236}">
                  <a16:creationId xmlns:a16="http://schemas.microsoft.com/office/drawing/2014/main" id="{8810368C-D108-4F86-B502-3DFFF9614BC6}"/>
                </a:ext>
              </a:extLst>
            </p:cNvPr>
            <p:cNvCxnSpPr>
              <a:cxnSpLocks/>
              <a:stCxn id="53" idx="5"/>
              <a:endCxn id="58" idx="1"/>
            </p:cNvCxnSpPr>
            <p:nvPr/>
          </p:nvCxnSpPr>
          <p:spPr bwMode="auto">
            <a:xfrm>
              <a:off x="4262609" y="2782096"/>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652DF2-8B66-4884-9425-52A0FF2C2489}"/>
                    </a:ext>
                  </a:extLst>
                </p:cNvPr>
                <p:cNvSpPr txBox="1"/>
                <p:nvPr/>
              </p:nvSpPr>
              <p:spPr>
                <a:xfrm>
                  <a:off x="3796159" y="3532454"/>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78" name="TextBox 177">
                  <a:extLst>
                    <a:ext uri="{FF2B5EF4-FFF2-40B4-BE49-F238E27FC236}">
                      <a16:creationId xmlns:a16="http://schemas.microsoft.com/office/drawing/2014/main" id="{28652DF2-8B66-4884-9425-52A0FF2C2489}"/>
                    </a:ext>
                  </a:extLst>
                </p:cNvPr>
                <p:cNvSpPr txBox="1">
                  <a:spLocks noRot="1" noChangeAspect="1" noMove="1" noResize="1" noEditPoints="1" noAdjustHandles="1" noChangeArrowheads="1" noChangeShapeType="1" noTextEdit="1"/>
                </p:cNvSpPr>
                <p:nvPr/>
              </p:nvSpPr>
              <p:spPr>
                <a:xfrm>
                  <a:off x="3796159" y="3532454"/>
                  <a:ext cx="1486048" cy="999441"/>
                </a:xfrm>
                <a:prstGeom prst="rect">
                  <a:avLst/>
                </a:prstGeom>
                <a:blipFill>
                  <a:blip r:embed="rId9"/>
                  <a:stretch>
                    <a:fillRect/>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2EA272DD-FAEC-4849-ACA9-15763F10EFEC}"/>
              </a:ext>
            </a:extLst>
          </p:cNvPr>
          <p:cNvGrpSpPr/>
          <p:nvPr/>
        </p:nvGrpSpPr>
        <p:grpSpPr>
          <a:xfrm>
            <a:off x="3755396" y="3647794"/>
            <a:ext cx="1643626" cy="2580521"/>
            <a:chOff x="5569755" y="1951374"/>
            <a:chExt cx="1643626" cy="2580521"/>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DFCDDAE-7DAE-4A25-866C-2C61E293C5FC}"/>
                    </a:ext>
                  </a:extLst>
                </p:cNvPr>
                <p:cNvSpPr txBox="1"/>
                <p:nvPr/>
              </p:nvSpPr>
              <p:spPr>
                <a:xfrm>
                  <a:off x="5897925" y="3216651"/>
                  <a:ext cx="10382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dirty="0"/>
                </a:p>
              </p:txBody>
            </p:sp>
          </mc:Choice>
          <mc:Fallback xmlns="">
            <p:sp>
              <p:nvSpPr>
                <p:cNvPr id="31" name="TextBox 30">
                  <a:extLst>
                    <a:ext uri="{FF2B5EF4-FFF2-40B4-BE49-F238E27FC236}">
                      <a16:creationId xmlns:a16="http://schemas.microsoft.com/office/drawing/2014/main" id="{4DFCDDAE-7DAE-4A25-866C-2C61E293C5FC}"/>
                    </a:ext>
                  </a:extLst>
                </p:cNvPr>
                <p:cNvSpPr txBox="1">
                  <a:spLocks noRot="1" noChangeAspect="1" noMove="1" noResize="1" noEditPoints="1" noAdjustHandles="1" noChangeArrowheads="1" noChangeShapeType="1" noTextEdit="1"/>
                </p:cNvSpPr>
                <p:nvPr/>
              </p:nvSpPr>
              <p:spPr>
                <a:xfrm>
                  <a:off x="5897925" y="3216651"/>
                  <a:ext cx="1038233" cy="369332"/>
                </a:xfrm>
                <a:prstGeom prst="rect">
                  <a:avLst/>
                </a:prstGeom>
                <a:blipFill>
                  <a:blip r:embed="rId10"/>
                  <a:stretch>
                    <a:fillRect b="-8197"/>
                  </a:stretch>
                </a:blipFill>
              </p:spPr>
              <p:txBody>
                <a:bodyPr/>
                <a:lstStyle/>
                <a:p>
                  <a:r>
                    <a:rPr lang="en-US">
                      <a:noFill/>
                    </a:rPr>
                    <a:t> </a:t>
                  </a:r>
                </a:p>
              </p:txBody>
            </p:sp>
          </mc:Fallback>
        </mc:AlternateContent>
        <p:grpSp>
          <p:nvGrpSpPr>
            <p:cNvPr id="110" name="Group 109">
              <a:extLst>
                <a:ext uri="{FF2B5EF4-FFF2-40B4-BE49-F238E27FC236}">
                  <a16:creationId xmlns:a16="http://schemas.microsoft.com/office/drawing/2014/main" id="{AAFDAFEA-002D-496E-A7A6-04E97ADFFC56}"/>
                </a:ext>
              </a:extLst>
            </p:cNvPr>
            <p:cNvGrpSpPr/>
            <p:nvPr/>
          </p:nvGrpSpPr>
          <p:grpSpPr>
            <a:xfrm>
              <a:off x="5569755" y="1951374"/>
              <a:ext cx="1643626" cy="1288153"/>
              <a:chOff x="5653533" y="1085380"/>
              <a:chExt cx="1643626" cy="1288153"/>
            </a:xfrm>
          </p:grpSpPr>
          <p:grpSp>
            <p:nvGrpSpPr>
              <p:cNvPr id="67" name="Group 66">
                <a:extLst>
                  <a:ext uri="{FF2B5EF4-FFF2-40B4-BE49-F238E27FC236}">
                    <a16:creationId xmlns:a16="http://schemas.microsoft.com/office/drawing/2014/main" id="{073709A5-169B-4729-AFD3-CFDD2CD333A9}"/>
                  </a:ext>
                </a:extLst>
              </p:cNvPr>
              <p:cNvGrpSpPr/>
              <p:nvPr/>
            </p:nvGrpSpPr>
            <p:grpSpPr>
              <a:xfrm>
                <a:off x="5653533" y="1085380"/>
                <a:ext cx="1508107" cy="1160695"/>
                <a:chOff x="498372" y="1066801"/>
                <a:chExt cx="1508107" cy="1160695"/>
              </a:xfrm>
            </p:grpSpPr>
            <p:sp>
              <p:nvSpPr>
                <p:cNvPr id="68" name="Oval 67">
                  <a:extLst>
                    <a:ext uri="{FF2B5EF4-FFF2-40B4-BE49-F238E27FC236}">
                      <a16:creationId xmlns:a16="http://schemas.microsoft.com/office/drawing/2014/main" id="{062B5A2F-F3B2-4CC6-9505-0EC7781E64AE}"/>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A5ED0F1-CCDA-4048-83CA-E588EAD6F299}"/>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43AA685-DF8D-447D-9592-8B9BFC96FD07}"/>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ACAFF60-4F25-4F1B-9903-33D2009F9C2B}"/>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C4517CA-03CF-4410-B0D4-5AF7197154EA}"/>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7580EC0-F8B9-4DBB-8BDF-FB74E235FD78}"/>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3CBE5B0-6001-4F61-B8FF-3C241CA8E254}"/>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5500036-F7DE-4EE9-8ACD-4DB407DC2E42}"/>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A83D232C-4B26-42BC-A9FB-60777A0F4779}"/>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77" name="TextBox 76">
                  <a:extLst>
                    <a:ext uri="{FF2B5EF4-FFF2-40B4-BE49-F238E27FC236}">
                      <a16:creationId xmlns:a16="http://schemas.microsoft.com/office/drawing/2014/main" id="{C0E59F64-072A-42D8-BFDA-456D13F6BE3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78" name="TextBox 77">
                  <a:extLst>
                    <a:ext uri="{FF2B5EF4-FFF2-40B4-BE49-F238E27FC236}">
                      <a16:creationId xmlns:a16="http://schemas.microsoft.com/office/drawing/2014/main" id="{D6C5DB17-ADF2-4D9C-94A0-039B776277D5}"/>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79" name="TextBox 78">
                  <a:extLst>
                    <a:ext uri="{FF2B5EF4-FFF2-40B4-BE49-F238E27FC236}">
                      <a16:creationId xmlns:a16="http://schemas.microsoft.com/office/drawing/2014/main" id="{70ADBADF-6B4F-4BCC-8CFA-560C66A98BDC}"/>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80" name="TextBox 79">
                  <a:extLst>
                    <a:ext uri="{FF2B5EF4-FFF2-40B4-BE49-F238E27FC236}">
                      <a16:creationId xmlns:a16="http://schemas.microsoft.com/office/drawing/2014/main" id="{8F5F891C-45EF-4A4C-A149-5FE05BA4B041}"/>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81" name="TextBox 80">
                  <a:extLst>
                    <a:ext uri="{FF2B5EF4-FFF2-40B4-BE49-F238E27FC236}">
                      <a16:creationId xmlns:a16="http://schemas.microsoft.com/office/drawing/2014/main" id="{3FBEDF86-7E2C-4645-BFBA-6877C0E44A7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82" name="TextBox 81">
                  <a:extLst>
                    <a:ext uri="{FF2B5EF4-FFF2-40B4-BE49-F238E27FC236}">
                      <a16:creationId xmlns:a16="http://schemas.microsoft.com/office/drawing/2014/main" id="{564EB523-878C-4472-B3AB-8EFAD70B78BF}"/>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83" name="TextBox 82">
                  <a:extLst>
                    <a:ext uri="{FF2B5EF4-FFF2-40B4-BE49-F238E27FC236}">
                      <a16:creationId xmlns:a16="http://schemas.microsoft.com/office/drawing/2014/main" id="{7AE44968-1D54-41E1-8280-D0BD8572C982}"/>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4" name="Rectangle 103">
                <a:extLst>
                  <a:ext uri="{FF2B5EF4-FFF2-40B4-BE49-F238E27FC236}">
                    <a16:creationId xmlns:a16="http://schemas.microsoft.com/office/drawing/2014/main" id="{5DC603E7-BE1A-489C-80E4-003C444DDF42}"/>
                  </a:ext>
                </a:extLst>
              </p:cNvPr>
              <p:cNvSpPr/>
              <p:nvPr/>
            </p:nvSpPr>
            <p:spPr bwMode="auto">
              <a:xfrm>
                <a:off x="5704481"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25" name="Straight Arrow Connector 124">
              <a:extLst>
                <a:ext uri="{FF2B5EF4-FFF2-40B4-BE49-F238E27FC236}">
                  <a16:creationId xmlns:a16="http://schemas.microsoft.com/office/drawing/2014/main" id="{E9D3F5AF-3766-432F-BD6C-168181399D29}"/>
                </a:ext>
              </a:extLst>
            </p:cNvPr>
            <p:cNvCxnSpPr>
              <a:cxnSpLocks/>
              <a:stCxn id="68" idx="6"/>
              <a:endCxn id="72" idx="2"/>
            </p:cNvCxnSpPr>
            <p:nvPr/>
          </p:nvCxnSpPr>
          <p:spPr bwMode="auto">
            <a:xfrm>
              <a:off x="6125398" y="2136393"/>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6" name="Straight Arrow Connector 125">
              <a:extLst>
                <a:ext uri="{FF2B5EF4-FFF2-40B4-BE49-F238E27FC236}">
                  <a16:creationId xmlns:a16="http://schemas.microsoft.com/office/drawing/2014/main" id="{B6CF3496-410B-4185-B49E-4A234DB692C3}"/>
                </a:ext>
              </a:extLst>
            </p:cNvPr>
            <p:cNvCxnSpPr>
              <a:cxnSpLocks/>
              <a:stCxn id="71" idx="6"/>
              <a:endCxn id="75" idx="2"/>
            </p:cNvCxnSpPr>
            <p:nvPr/>
          </p:nvCxnSpPr>
          <p:spPr bwMode="auto">
            <a:xfrm>
              <a:off x="6122869" y="3078905"/>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7" name="Straight Arrow Connector 126">
              <a:extLst>
                <a:ext uri="{FF2B5EF4-FFF2-40B4-BE49-F238E27FC236}">
                  <a16:creationId xmlns:a16="http://schemas.microsoft.com/office/drawing/2014/main" id="{BF5C085D-48F0-4E3B-B03E-6553CC0AA45A}"/>
                </a:ext>
              </a:extLst>
            </p:cNvPr>
            <p:cNvCxnSpPr>
              <a:cxnSpLocks/>
              <a:stCxn id="69" idx="5"/>
              <a:endCxn id="75" idx="1"/>
            </p:cNvCxnSpPr>
            <p:nvPr/>
          </p:nvCxnSpPr>
          <p:spPr bwMode="auto">
            <a:xfrm>
              <a:off x="6117573" y="2467926"/>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8" name="Straight Arrow Connector 127">
              <a:extLst>
                <a:ext uri="{FF2B5EF4-FFF2-40B4-BE49-F238E27FC236}">
                  <a16:creationId xmlns:a16="http://schemas.microsoft.com/office/drawing/2014/main" id="{4526E115-AE8B-4461-93E7-A4937DEC3F82}"/>
                </a:ext>
              </a:extLst>
            </p:cNvPr>
            <p:cNvCxnSpPr>
              <a:cxnSpLocks/>
              <a:stCxn id="70" idx="7"/>
              <a:endCxn id="72" idx="3"/>
            </p:cNvCxnSpPr>
            <p:nvPr/>
          </p:nvCxnSpPr>
          <p:spPr bwMode="auto">
            <a:xfrm flipV="1">
              <a:off x="6115044" y="2153755"/>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5649292" y="3532454"/>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5649292" y="3532454"/>
                  <a:ext cx="1486048" cy="999441"/>
                </a:xfrm>
                <a:prstGeom prst="rect">
                  <a:avLst/>
                </a:prstGeom>
                <a:blipFill>
                  <a:blip r:embed="rId11"/>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562AFDE0-BF64-42C3-87CC-225D7BF4BED7}"/>
              </a:ext>
            </a:extLst>
          </p:cNvPr>
          <p:cNvGrpSpPr/>
          <p:nvPr/>
        </p:nvGrpSpPr>
        <p:grpSpPr>
          <a:xfrm>
            <a:off x="6419368" y="938397"/>
            <a:ext cx="1649459" cy="2580521"/>
            <a:chOff x="7424003" y="988426"/>
            <a:chExt cx="1649459" cy="2580521"/>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1FCE80D-E76E-46F4-BAC2-220B434F199D}"/>
                    </a:ext>
                  </a:extLst>
                </p:cNvPr>
                <p:cNvSpPr txBox="1"/>
                <p:nvPr/>
              </p:nvSpPr>
              <p:spPr>
                <a:xfrm>
                  <a:off x="7705524" y="2253703"/>
                  <a:ext cx="11431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h𝑎𝑣𝑜𝑐</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dirty="0"/>
                </a:p>
              </p:txBody>
            </p:sp>
          </mc:Choice>
          <mc:Fallback xmlns="">
            <p:sp>
              <p:nvSpPr>
                <p:cNvPr id="32" name="TextBox 31">
                  <a:extLst>
                    <a:ext uri="{FF2B5EF4-FFF2-40B4-BE49-F238E27FC236}">
                      <a16:creationId xmlns:a16="http://schemas.microsoft.com/office/drawing/2014/main" id="{11FCE80D-E76E-46F4-BAC2-220B434F199D}"/>
                    </a:ext>
                  </a:extLst>
                </p:cNvPr>
                <p:cNvSpPr txBox="1">
                  <a:spLocks noRot="1" noChangeAspect="1" noMove="1" noResize="1" noEditPoints="1" noAdjustHandles="1" noChangeArrowheads="1" noChangeShapeType="1" noTextEdit="1"/>
                </p:cNvSpPr>
                <p:nvPr/>
              </p:nvSpPr>
              <p:spPr>
                <a:xfrm>
                  <a:off x="7705524" y="2253703"/>
                  <a:ext cx="1143198" cy="369332"/>
                </a:xfrm>
                <a:prstGeom prst="rect">
                  <a:avLst/>
                </a:prstGeom>
                <a:blipFill>
                  <a:blip r:embed="rId12"/>
                  <a:stretch>
                    <a:fillRect b="-6557"/>
                  </a:stretch>
                </a:blipFill>
              </p:spPr>
              <p:txBody>
                <a:bodyPr/>
                <a:lstStyle/>
                <a:p>
                  <a:r>
                    <a:rPr lang="en-US">
                      <a:noFill/>
                    </a:rPr>
                    <a:t> </a:t>
                  </a:r>
                </a:p>
              </p:txBody>
            </p:sp>
          </mc:Fallback>
        </mc:AlternateContent>
        <p:grpSp>
          <p:nvGrpSpPr>
            <p:cNvPr id="111" name="Group 110">
              <a:extLst>
                <a:ext uri="{FF2B5EF4-FFF2-40B4-BE49-F238E27FC236}">
                  <a16:creationId xmlns:a16="http://schemas.microsoft.com/office/drawing/2014/main" id="{1FDA3611-8A30-4149-8AAD-103EB2586F71}"/>
                </a:ext>
              </a:extLst>
            </p:cNvPr>
            <p:cNvGrpSpPr/>
            <p:nvPr/>
          </p:nvGrpSpPr>
          <p:grpSpPr>
            <a:xfrm>
              <a:off x="7424003" y="988426"/>
              <a:ext cx="1649459" cy="1288153"/>
              <a:chOff x="7441339" y="1085380"/>
              <a:chExt cx="1649459" cy="1288153"/>
            </a:xfrm>
          </p:grpSpPr>
          <p:grpSp>
            <p:nvGrpSpPr>
              <p:cNvPr id="84" name="Group 83">
                <a:extLst>
                  <a:ext uri="{FF2B5EF4-FFF2-40B4-BE49-F238E27FC236}">
                    <a16:creationId xmlns:a16="http://schemas.microsoft.com/office/drawing/2014/main" id="{E6BA83DA-C041-48F7-81A8-41415D74E5CD}"/>
                  </a:ext>
                </a:extLst>
              </p:cNvPr>
              <p:cNvGrpSpPr/>
              <p:nvPr/>
            </p:nvGrpSpPr>
            <p:grpSpPr>
              <a:xfrm>
                <a:off x="7441339" y="1085380"/>
                <a:ext cx="1508107" cy="1160695"/>
                <a:chOff x="498372" y="1066801"/>
                <a:chExt cx="1508107" cy="1160695"/>
              </a:xfrm>
            </p:grpSpPr>
            <p:sp>
              <p:nvSpPr>
                <p:cNvPr id="85" name="Oval 84">
                  <a:extLst>
                    <a:ext uri="{FF2B5EF4-FFF2-40B4-BE49-F238E27FC236}">
                      <a16:creationId xmlns:a16="http://schemas.microsoft.com/office/drawing/2014/main" id="{000F735F-E862-49BB-8245-910F1EE1E75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CCB3A27-F19A-4B37-BF20-E8A282B603BB}"/>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C2C05D9-7C2B-451C-BAA3-CCFBF93C4A75}"/>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AB25F03B-12DB-43E6-B4E4-BE97FED5F132}"/>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739D73C-B661-4EE7-8FF4-2CFA1DA2B57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CBB2690-5855-431A-B463-51E469266017}"/>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F28DFFBB-EC70-4DF5-B67E-0AA5353BA8E5}"/>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CDD5F780-B939-4F0A-A7EB-453A357633C4}"/>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2843D283-C088-4EC8-9A5A-B9B45DD4F3FF}"/>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94" name="TextBox 93">
                  <a:extLst>
                    <a:ext uri="{FF2B5EF4-FFF2-40B4-BE49-F238E27FC236}">
                      <a16:creationId xmlns:a16="http://schemas.microsoft.com/office/drawing/2014/main" id="{8DF11EC3-AF11-49D5-8EF4-DFD8E814649C}"/>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95" name="TextBox 94">
                  <a:extLst>
                    <a:ext uri="{FF2B5EF4-FFF2-40B4-BE49-F238E27FC236}">
                      <a16:creationId xmlns:a16="http://schemas.microsoft.com/office/drawing/2014/main" id="{F1D8D665-43FC-4A3D-86E4-905929DDE7B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96" name="TextBox 95">
                  <a:extLst>
                    <a:ext uri="{FF2B5EF4-FFF2-40B4-BE49-F238E27FC236}">
                      <a16:creationId xmlns:a16="http://schemas.microsoft.com/office/drawing/2014/main" id="{A4D721F5-4D2C-4067-A11F-4B5904EEAACF}"/>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97" name="TextBox 96">
                  <a:extLst>
                    <a:ext uri="{FF2B5EF4-FFF2-40B4-BE49-F238E27FC236}">
                      <a16:creationId xmlns:a16="http://schemas.microsoft.com/office/drawing/2014/main" id="{81A9BCFE-D2C7-4692-AF3E-301D89E45C49}"/>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98" name="TextBox 97">
                  <a:extLst>
                    <a:ext uri="{FF2B5EF4-FFF2-40B4-BE49-F238E27FC236}">
                      <a16:creationId xmlns:a16="http://schemas.microsoft.com/office/drawing/2014/main" id="{81A1ECCC-DED8-4319-B0F4-61B04D21ECB8}"/>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99" name="TextBox 98">
                  <a:extLst>
                    <a:ext uri="{FF2B5EF4-FFF2-40B4-BE49-F238E27FC236}">
                      <a16:creationId xmlns:a16="http://schemas.microsoft.com/office/drawing/2014/main" id="{48A2B338-F4A4-4BEC-AF71-441004AD503C}"/>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00" name="TextBox 99">
                  <a:extLst>
                    <a:ext uri="{FF2B5EF4-FFF2-40B4-BE49-F238E27FC236}">
                      <a16:creationId xmlns:a16="http://schemas.microsoft.com/office/drawing/2014/main" id="{8AA6A753-9233-4CBB-B454-DAE9D96495A5}"/>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5" name="Rectangle 104">
                <a:extLst>
                  <a:ext uri="{FF2B5EF4-FFF2-40B4-BE49-F238E27FC236}">
                    <a16:creationId xmlns:a16="http://schemas.microsoft.com/office/drawing/2014/main" id="{570706FD-3B24-4D02-B688-86C4CE186DCA}"/>
                  </a:ext>
                </a:extLst>
              </p:cNvPr>
              <p:cNvSpPr/>
              <p:nvPr/>
            </p:nvSpPr>
            <p:spPr bwMode="auto">
              <a:xfrm>
                <a:off x="7498120"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41" name="Straight Arrow Connector 140">
              <a:extLst>
                <a:ext uri="{FF2B5EF4-FFF2-40B4-BE49-F238E27FC236}">
                  <a16:creationId xmlns:a16="http://schemas.microsoft.com/office/drawing/2014/main" id="{909A4D03-68B5-447C-91D2-AD2DA9E78A01}"/>
                </a:ext>
              </a:extLst>
            </p:cNvPr>
            <p:cNvCxnSpPr>
              <a:cxnSpLocks/>
              <a:stCxn id="85" idx="6"/>
              <a:endCxn id="89" idx="2"/>
            </p:cNvCxnSpPr>
            <p:nvPr/>
          </p:nvCxnSpPr>
          <p:spPr bwMode="auto">
            <a:xfrm>
              <a:off x="7979646" y="1173445"/>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2" name="Straight Arrow Connector 141">
              <a:extLst>
                <a:ext uri="{FF2B5EF4-FFF2-40B4-BE49-F238E27FC236}">
                  <a16:creationId xmlns:a16="http://schemas.microsoft.com/office/drawing/2014/main" id="{2FEB7CC8-D658-42B2-8469-37B91B4F3F6E}"/>
                </a:ext>
              </a:extLst>
            </p:cNvPr>
            <p:cNvCxnSpPr>
              <a:cxnSpLocks/>
              <a:stCxn id="86" idx="6"/>
              <a:endCxn id="90" idx="2"/>
            </p:cNvCxnSpPr>
            <p:nvPr/>
          </p:nvCxnSpPr>
          <p:spPr bwMode="auto">
            <a:xfrm>
              <a:off x="7979646" y="148761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3" name="Straight Arrow Connector 142">
              <a:extLst>
                <a:ext uri="{FF2B5EF4-FFF2-40B4-BE49-F238E27FC236}">
                  <a16:creationId xmlns:a16="http://schemas.microsoft.com/office/drawing/2014/main" id="{A3910931-B23A-45A9-B78B-7E244B2FB4DC}"/>
                </a:ext>
              </a:extLst>
            </p:cNvPr>
            <p:cNvCxnSpPr>
              <a:cxnSpLocks/>
              <a:stCxn id="87" idx="6"/>
              <a:endCxn id="91" idx="2"/>
            </p:cNvCxnSpPr>
            <p:nvPr/>
          </p:nvCxnSpPr>
          <p:spPr bwMode="auto">
            <a:xfrm>
              <a:off x="7977117" y="180178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4" name="Straight Arrow Connector 143">
              <a:extLst>
                <a:ext uri="{FF2B5EF4-FFF2-40B4-BE49-F238E27FC236}">
                  <a16:creationId xmlns:a16="http://schemas.microsoft.com/office/drawing/2014/main" id="{3BED5E66-F659-496A-8D8E-CAD548EA2494}"/>
                </a:ext>
              </a:extLst>
            </p:cNvPr>
            <p:cNvCxnSpPr>
              <a:cxnSpLocks/>
              <a:stCxn id="88" idx="6"/>
              <a:endCxn id="92" idx="2"/>
            </p:cNvCxnSpPr>
            <p:nvPr/>
          </p:nvCxnSpPr>
          <p:spPr bwMode="auto">
            <a:xfrm>
              <a:off x="7977117" y="211595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57" name="Straight Arrow Connector 156">
              <a:extLst>
                <a:ext uri="{FF2B5EF4-FFF2-40B4-BE49-F238E27FC236}">
                  <a16:creationId xmlns:a16="http://schemas.microsoft.com/office/drawing/2014/main" id="{CAFAB33D-E8E6-4FCE-B5A1-035B30FE3CA3}"/>
                </a:ext>
              </a:extLst>
            </p:cNvPr>
            <p:cNvCxnSpPr>
              <a:cxnSpLocks/>
              <a:stCxn id="86" idx="7"/>
              <a:endCxn id="89" idx="3"/>
            </p:cNvCxnSpPr>
            <p:nvPr/>
          </p:nvCxnSpPr>
          <p:spPr bwMode="auto">
            <a:xfrm flipV="1">
              <a:off x="7971821" y="1190807"/>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58" name="Straight Arrow Connector 157">
              <a:extLst>
                <a:ext uri="{FF2B5EF4-FFF2-40B4-BE49-F238E27FC236}">
                  <a16:creationId xmlns:a16="http://schemas.microsoft.com/office/drawing/2014/main" id="{AB57999C-9556-4CC9-8372-EF244DE144BE}"/>
                </a:ext>
              </a:extLst>
            </p:cNvPr>
            <p:cNvCxnSpPr>
              <a:cxnSpLocks/>
              <a:stCxn id="85" idx="5"/>
              <a:endCxn id="90" idx="1"/>
            </p:cNvCxnSpPr>
            <p:nvPr/>
          </p:nvCxnSpPr>
          <p:spPr bwMode="auto">
            <a:xfrm>
              <a:off x="7971821" y="1190807"/>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59" name="Straight Arrow Connector 158">
              <a:extLst>
                <a:ext uri="{FF2B5EF4-FFF2-40B4-BE49-F238E27FC236}">
                  <a16:creationId xmlns:a16="http://schemas.microsoft.com/office/drawing/2014/main" id="{8166810B-3C38-424D-8E1F-C09673875F86}"/>
                </a:ext>
              </a:extLst>
            </p:cNvPr>
            <p:cNvCxnSpPr>
              <a:cxnSpLocks/>
              <a:stCxn id="87" idx="5"/>
              <a:endCxn id="92" idx="1"/>
            </p:cNvCxnSpPr>
            <p:nvPr/>
          </p:nvCxnSpPr>
          <p:spPr bwMode="auto">
            <a:xfrm>
              <a:off x="7969292" y="1819148"/>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60" name="Straight Arrow Connector 159">
              <a:extLst>
                <a:ext uri="{FF2B5EF4-FFF2-40B4-BE49-F238E27FC236}">
                  <a16:creationId xmlns:a16="http://schemas.microsoft.com/office/drawing/2014/main" id="{E2428978-5EA4-47D5-BB76-91B94895DDF3}"/>
                </a:ext>
              </a:extLst>
            </p:cNvPr>
            <p:cNvCxnSpPr>
              <a:cxnSpLocks/>
              <a:stCxn id="88" idx="7"/>
              <a:endCxn id="91" idx="3"/>
            </p:cNvCxnSpPr>
            <p:nvPr/>
          </p:nvCxnSpPr>
          <p:spPr bwMode="auto">
            <a:xfrm flipV="1">
              <a:off x="7969292" y="1819148"/>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5A874F31-A8AC-47ED-8A25-7802633787A8}"/>
                    </a:ext>
                  </a:extLst>
                </p:cNvPr>
                <p:cNvSpPr txBox="1"/>
                <p:nvPr/>
              </p:nvSpPr>
              <p:spPr>
                <a:xfrm>
                  <a:off x="7509374" y="25695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80" name="TextBox 179">
                  <a:extLst>
                    <a:ext uri="{FF2B5EF4-FFF2-40B4-BE49-F238E27FC236}">
                      <a16:creationId xmlns:a16="http://schemas.microsoft.com/office/drawing/2014/main" id="{5A874F31-A8AC-47ED-8A25-7802633787A8}"/>
                    </a:ext>
                  </a:extLst>
                </p:cNvPr>
                <p:cNvSpPr txBox="1">
                  <a:spLocks noRot="1" noChangeAspect="1" noMove="1" noResize="1" noEditPoints="1" noAdjustHandles="1" noChangeArrowheads="1" noChangeShapeType="1" noTextEdit="1"/>
                </p:cNvSpPr>
                <p:nvPr/>
              </p:nvSpPr>
              <p:spPr>
                <a:xfrm>
                  <a:off x="7509374" y="2569506"/>
                  <a:ext cx="1486048" cy="999441"/>
                </a:xfrm>
                <a:prstGeom prst="rect">
                  <a:avLst/>
                </a:prstGeom>
                <a:blipFill>
                  <a:blip r:embed="rId13"/>
                  <a:stretch>
                    <a:fillRect/>
                  </a:stretch>
                </a:blipFill>
              </p:spPr>
              <p:txBody>
                <a:bodyPr/>
                <a:lstStyle/>
                <a:p>
                  <a:r>
                    <a:rPr lang="en-US">
                      <a:noFill/>
                    </a:rPr>
                    <a:t> </a:t>
                  </a:r>
                </a:p>
              </p:txBody>
            </p:sp>
          </mc:Fallback>
        </mc:AlternateContent>
      </p:grpSp>
      <p:grpSp>
        <p:nvGrpSpPr>
          <p:cNvPr id="4" name="Group 3">
            <a:extLst>
              <a:ext uri="{FF2B5EF4-FFF2-40B4-BE49-F238E27FC236}">
                <a16:creationId xmlns:a16="http://schemas.microsoft.com/office/drawing/2014/main" id="{197A6958-72FD-46B8-BD73-FFC0F592FD2F}"/>
              </a:ext>
            </a:extLst>
          </p:cNvPr>
          <p:cNvGrpSpPr/>
          <p:nvPr/>
        </p:nvGrpSpPr>
        <p:grpSpPr>
          <a:xfrm>
            <a:off x="6432491" y="3663235"/>
            <a:ext cx="1636336" cy="2593268"/>
            <a:chOff x="3999642" y="5176117"/>
            <a:chExt cx="1636336" cy="2593268"/>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1BBB45A6-26D1-4630-993E-BB8AB1BB9064}"/>
                    </a:ext>
                  </a:extLst>
                </p:cNvPr>
                <p:cNvSpPr txBox="1"/>
                <p:nvPr/>
              </p:nvSpPr>
              <p:spPr>
                <a:xfrm>
                  <a:off x="4162265" y="6451534"/>
                  <a:ext cx="136511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𝑠𝑤𝑎𝑝</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m:oMathPara>
                  </a14:m>
                  <a:endParaRPr lang="en-US" sz="1600" dirty="0"/>
                </a:p>
              </p:txBody>
            </p:sp>
          </mc:Choice>
          <mc:Fallback xmlns="">
            <p:sp>
              <p:nvSpPr>
                <p:cNvPr id="135" name="TextBox 134">
                  <a:extLst>
                    <a:ext uri="{FF2B5EF4-FFF2-40B4-BE49-F238E27FC236}">
                      <a16:creationId xmlns:a16="http://schemas.microsoft.com/office/drawing/2014/main" id="{1BBB45A6-26D1-4630-993E-BB8AB1BB9064}"/>
                    </a:ext>
                  </a:extLst>
                </p:cNvPr>
                <p:cNvSpPr txBox="1">
                  <a:spLocks noRot="1" noChangeAspect="1" noMove="1" noResize="1" noEditPoints="1" noAdjustHandles="1" noChangeArrowheads="1" noChangeShapeType="1" noTextEdit="1"/>
                </p:cNvSpPr>
                <p:nvPr/>
              </p:nvSpPr>
              <p:spPr>
                <a:xfrm>
                  <a:off x="4162265" y="6451534"/>
                  <a:ext cx="1365117" cy="338554"/>
                </a:xfrm>
                <a:prstGeom prst="rect">
                  <a:avLst/>
                </a:prstGeom>
                <a:blipFill>
                  <a:blip r:embed="rId14"/>
                  <a:stretch>
                    <a:fillRect b="-12727"/>
                  </a:stretch>
                </a:blipFill>
              </p:spPr>
              <p:txBody>
                <a:bodyPr/>
                <a:lstStyle/>
                <a:p>
                  <a:r>
                    <a:rPr lang="en-US">
                      <a:noFill/>
                    </a:rPr>
                    <a:t> </a:t>
                  </a:r>
                </a:p>
              </p:txBody>
            </p:sp>
          </mc:Fallback>
        </mc:AlternateContent>
        <p:grpSp>
          <p:nvGrpSpPr>
            <p:cNvPr id="136" name="Group 135">
              <a:extLst>
                <a:ext uri="{FF2B5EF4-FFF2-40B4-BE49-F238E27FC236}">
                  <a16:creationId xmlns:a16="http://schemas.microsoft.com/office/drawing/2014/main" id="{55C6AC50-95BF-4A0E-ADD3-087554FD8068}"/>
                </a:ext>
              </a:extLst>
            </p:cNvPr>
            <p:cNvGrpSpPr/>
            <p:nvPr/>
          </p:nvGrpSpPr>
          <p:grpSpPr>
            <a:xfrm>
              <a:off x="3999642" y="5176117"/>
              <a:ext cx="1636336" cy="1288153"/>
              <a:chOff x="7014093" y="1201051"/>
              <a:chExt cx="1636336" cy="1288153"/>
            </a:xfrm>
          </p:grpSpPr>
          <p:grpSp>
            <p:nvGrpSpPr>
              <p:cNvPr id="137" name="Group 136">
                <a:extLst>
                  <a:ext uri="{FF2B5EF4-FFF2-40B4-BE49-F238E27FC236}">
                    <a16:creationId xmlns:a16="http://schemas.microsoft.com/office/drawing/2014/main" id="{089098FB-AB89-450F-B9B7-0ACE9BD5070E}"/>
                  </a:ext>
                </a:extLst>
              </p:cNvPr>
              <p:cNvGrpSpPr/>
              <p:nvPr/>
            </p:nvGrpSpPr>
            <p:grpSpPr>
              <a:xfrm>
                <a:off x="7014093" y="1201051"/>
                <a:ext cx="1636336" cy="1288153"/>
                <a:chOff x="30081" y="1085380"/>
                <a:chExt cx="1636336" cy="1288153"/>
              </a:xfrm>
            </p:grpSpPr>
            <p:grpSp>
              <p:nvGrpSpPr>
                <p:cNvPr id="148" name="Group 147">
                  <a:extLst>
                    <a:ext uri="{FF2B5EF4-FFF2-40B4-BE49-F238E27FC236}">
                      <a16:creationId xmlns:a16="http://schemas.microsoft.com/office/drawing/2014/main" id="{541C52A7-E263-446A-B5A8-58FA2F08A2E1}"/>
                    </a:ext>
                  </a:extLst>
                </p:cNvPr>
                <p:cNvGrpSpPr/>
                <p:nvPr/>
              </p:nvGrpSpPr>
              <p:grpSpPr>
                <a:xfrm>
                  <a:off x="30081" y="1085380"/>
                  <a:ext cx="1508107" cy="1160695"/>
                  <a:chOff x="498372" y="1066801"/>
                  <a:chExt cx="1508107" cy="1160695"/>
                </a:xfrm>
              </p:grpSpPr>
              <p:sp>
                <p:nvSpPr>
                  <p:cNvPr id="150" name="Oval 149">
                    <a:extLst>
                      <a:ext uri="{FF2B5EF4-FFF2-40B4-BE49-F238E27FC236}">
                        <a16:creationId xmlns:a16="http://schemas.microsoft.com/office/drawing/2014/main" id="{05F8CDA3-6219-4AB0-A660-EE297E81887B}"/>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E2E561AB-B89D-49F6-99D0-3E022C3172C6}"/>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48694E20-272D-487A-9D7B-8C95EF06A87B}"/>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4B797A25-DBC7-40B5-8D28-0A79864AFE01}"/>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6310B04E-6632-403A-9BDC-5E787962CEC5}"/>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53EA7F66-1175-4F48-8C49-17CE1C7E3882}"/>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7132332C-2DDE-4D2F-9EB1-172D8B6169CF}"/>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44F798FE-5A47-41CC-90E5-04A180F27E72}"/>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a:extLst>
                      <a:ext uri="{FF2B5EF4-FFF2-40B4-BE49-F238E27FC236}">
                        <a16:creationId xmlns:a16="http://schemas.microsoft.com/office/drawing/2014/main" id="{99B19819-7A1C-4658-886D-54F841069ECA}"/>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163" name="TextBox 162">
                    <a:extLst>
                      <a:ext uri="{FF2B5EF4-FFF2-40B4-BE49-F238E27FC236}">
                        <a16:creationId xmlns:a16="http://schemas.microsoft.com/office/drawing/2014/main" id="{3CC73060-8EC1-455B-B188-E204E9048D90}"/>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164" name="TextBox 163">
                    <a:extLst>
                      <a:ext uri="{FF2B5EF4-FFF2-40B4-BE49-F238E27FC236}">
                        <a16:creationId xmlns:a16="http://schemas.microsoft.com/office/drawing/2014/main" id="{9E3DDB44-808C-4108-8673-429512389982}"/>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165" name="TextBox 164">
                    <a:extLst>
                      <a:ext uri="{FF2B5EF4-FFF2-40B4-BE49-F238E27FC236}">
                        <a16:creationId xmlns:a16="http://schemas.microsoft.com/office/drawing/2014/main" id="{2F6B6965-0070-4721-91FC-C6D59D9B17EB}"/>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166" name="TextBox 165">
                    <a:extLst>
                      <a:ext uri="{FF2B5EF4-FFF2-40B4-BE49-F238E27FC236}">
                        <a16:creationId xmlns:a16="http://schemas.microsoft.com/office/drawing/2014/main" id="{E38F80B2-1469-4489-B92F-555E45D2630D}"/>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167" name="TextBox 166">
                    <a:extLst>
                      <a:ext uri="{FF2B5EF4-FFF2-40B4-BE49-F238E27FC236}">
                        <a16:creationId xmlns:a16="http://schemas.microsoft.com/office/drawing/2014/main" id="{7106CDB5-81A7-4F14-8AE8-45683C2A70F5}"/>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168" name="TextBox 167">
                    <a:extLst>
                      <a:ext uri="{FF2B5EF4-FFF2-40B4-BE49-F238E27FC236}">
                        <a16:creationId xmlns:a16="http://schemas.microsoft.com/office/drawing/2014/main" id="{5CE88747-6050-4F35-8BCD-A0E22F924C9B}"/>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69" name="TextBox 168">
                    <a:extLst>
                      <a:ext uri="{FF2B5EF4-FFF2-40B4-BE49-F238E27FC236}">
                        <a16:creationId xmlns:a16="http://schemas.microsoft.com/office/drawing/2014/main" id="{435F2A2D-D035-4232-8920-2E4863CD1FA5}"/>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49" name="Rectangle 148">
                  <a:extLst>
                    <a:ext uri="{FF2B5EF4-FFF2-40B4-BE49-F238E27FC236}">
                      <a16:creationId xmlns:a16="http://schemas.microsoft.com/office/drawing/2014/main" id="{D90FBD5E-5AEF-4F7D-A3CB-A6F0C55369B0}"/>
                    </a:ext>
                  </a:extLst>
                </p:cNvPr>
                <p:cNvSpPr/>
                <p:nvPr/>
              </p:nvSpPr>
              <p:spPr bwMode="auto">
                <a:xfrm>
                  <a:off x="73739"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40" name="Straight Arrow Connector 139">
                <a:extLst>
                  <a:ext uri="{FF2B5EF4-FFF2-40B4-BE49-F238E27FC236}">
                    <a16:creationId xmlns:a16="http://schemas.microsoft.com/office/drawing/2014/main" id="{AAB9A93C-9F81-4F59-8227-0BF83BEDE6B2}"/>
                  </a:ext>
                </a:extLst>
              </p:cNvPr>
              <p:cNvCxnSpPr>
                <a:cxnSpLocks/>
                <a:stCxn id="150" idx="6"/>
                <a:endCxn id="154" idx="2"/>
              </p:cNvCxnSpPr>
              <p:nvPr/>
            </p:nvCxnSpPr>
            <p:spPr bwMode="auto">
              <a:xfrm>
                <a:off x="7569736"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5" name="Straight Arrow Connector 144">
                <a:extLst>
                  <a:ext uri="{FF2B5EF4-FFF2-40B4-BE49-F238E27FC236}">
                    <a16:creationId xmlns:a16="http://schemas.microsoft.com/office/drawing/2014/main" id="{B2D4133C-7B86-42AB-9DB2-A5602560044E}"/>
                  </a:ext>
                </a:extLst>
              </p:cNvPr>
              <p:cNvCxnSpPr>
                <a:cxnSpLocks/>
                <a:stCxn id="152" idx="7"/>
                <a:endCxn id="155" idx="3"/>
              </p:cNvCxnSpPr>
              <p:nvPr/>
            </p:nvCxnSpPr>
            <p:spPr bwMode="auto">
              <a:xfrm flipV="1">
                <a:off x="7559382" y="1717603"/>
                <a:ext cx="565555"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6" name="Straight Arrow Connector 145">
                <a:extLst>
                  <a:ext uri="{FF2B5EF4-FFF2-40B4-BE49-F238E27FC236}">
                    <a16:creationId xmlns:a16="http://schemas.microsoft.com/office/drawing/2014/main" id="{848E3CAB-5781-4054-B4AC-CEED83FA9A07}"/>
                  </a:ext>
                </a:extLst>
              </p:cNvPr>
              <p:cNvCxnSpPr>
                <a:cxnSpLocks/>
                <a:stCxn id="151" idx="5"/>
                <a:endCxn id="156" idx="1"/>
              </p:cNvCxnSpPr>
              <p:nvPr/>
            </p:nvCxnSpPr>
            <p:spPr bwMode="auto">
              <a:xfrm>
                <a:off x="7561911" y="1717603"/>
                <a:ext cx="560497"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7" name="Straight Arrow Connector 146">
                <a:extLst>
                  <a:ext uri="{FF2B5EF4-FFF2-40B4-BE49-F238E27FC236}">
                    <a16:creationId xmlns:a16="http://schemas.microsoft.com/office/drawing/2014/main" id="{C7ED553B-70F4-4ED2-8D6A-4A92D9F66A07}"/>
                  </a:ext>
                </a:extLst>
              </p:cNvPr>
              <p:cNvCxnSpPr>
                <a:cxnSpLocks/>
                <a:stCxn id="153" idx="6"/>
                <a:endCxn id="161" idx="2"/>
              </p:cNvCxnSpPr>
              <p:nvPr/>
            </p:nvCxnSpPr>
            <p:spPr bwMode="auto">
              <a:xfrm>
                <a:off x="7567207" y="2328582"/>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0248CD2F-38B4-4BF3-B605-2C981F9A720F}"/>
                    </a:ext>
                  </a:extLst>
                </p:cNvPr>
                <p:cNvSpPr txBox="1"/>
                <p:nvPr/>
              </p:nvSpPr>
              <p:spPr>
                <a:xfrm>
                  <a:off x="4099372" y="6769944"/>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70" name="TextBox 169">
                  <a:extLst>
                    <a:ext uri="{FF2B5EF4-FFF2-40B4-BE49-F238E27FC236}">
                      <a16:creationId xmlns:a16="http://schemas.microsoft.com/office/drawing/2014/main" id="{0248CD2F-38B4-4BF3-B605-2C981F9A720F}"/>
                    </a:ext>
                  </a:extLst>
                </p:cNvPr>
                <p:cNvSpPr txBox="1">
                  <a:spLocks noRot="1" noChangeAspect="1" noMove="1" noResize="1" noEditPoints="1" noAdjustHandles="1" noChangeArrowheads="1" noChangeShapeType="1" noTextEdit="1"/>
                </p:cNvSpPr>
                <p:nvPr/>
              </p:nvSpPr>
              <p:spPr>
                <a:xfrm>
                  <a:off x="4099372" y="6769944"/>
                  <a:ext cx="1486048" cy="999441"/>
                </a:xfrm>
                <a:prstGeom prst="rect">
                  <a:avLst/>
                </a:prstGeom>
                <a:blipFill>
                  <a:blip r:embed="rId1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9863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22</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Tree>
    <p:extLst>
      <p:ext uri="{BB962C8B-B14F-4D97-AF65-F5344CB8AC3E}">
        <p14:creationId xmlns:p14="http://schemas.microsoft.com/office/powerpoint/2010/main" val="3690231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23</a:t>
            </a:fld>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A4C91D-8608-4CFC-96CB-F4DE764F80AA}"/>
                  </a:ext>
                </a:extLst>
              </p:cNvPr>
              <p:cNvSpPr txBox="1"/>
              <p:nvPr/>
            </p:nvSpPr>
            <p:spPr>
              <a:xfrm>
                <a:off x="2750995" y="2476468"/>
                <a:ext cx="154991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𝑝</m:t>
                          </m:r>
                        </m:e>
                        <m:sub>
                          <m:r>
                            <a:rPr lang="en-US" sz="1600" b="0" i="1" smtClean="0">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30" name="TextBox 29">
                <a:extLst>
                  <a:ext uri="{FF2B5EF4-FFF2-40B4-BE49-F238E27FC236}">
                    <a16:creationId xmlns:a16="http://schemas.microsoft.com/office/drawing/2014/main" id="{DFA4C91D-8608-4CFC-96CB-F4DE764F80AA}"/>
                  </a:ext>
                </a:extLst>
              </p:cNvPr>
              <p:cNvSpPr txBox="1">
                <a:spLocks noRot="1" noChangeAspect="1" noMove="1" noResize="1" noEditPoints="1" noAdjustHandles="1" noChangeArrowheads="1" noChangeShapeType="1" noTextEdit="1"/>
              </p:cNvSpPr>
              <p:nvPr/>
            </p:nvSpPr>
            <p:spPr>
              <a:xfrm>
                <a:off x="2750995" y="2476468"/>
                <a:ext cx="1549911" cy="338554"/>
              </a:xfrm>
              <a:prstGeom prst="rect">
                <a:avLst/>
              </a:prstGeom>
              <a:blipFill>
                <a:blip r:embed="rId2"/>
                <a:stretch>
                  <a:fillRect b="-5357"/>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F3C6678-0B2A-49CB-9B57-C61FC7473183}"/>
              </a:ext>
            </a:extLst>
          </p:cNvPr>
          <p:cNvGrpSpPr/>
          <p:nvPr/>
        </p:nvGrpSpPr>
        <p:grpSpPr>
          <a:xfrm>
            <a:off x="2681436" y="1201051"/>
            <a:ext cx="1641813" cy="1288153"/>
            <a:chOff x="3779049" y="1085380"/>
            <a:chExt cx="1641813" cy="1288153"/>
          </a:xfrm>
        </p:grpSpPr>
        <p:grpSp>
          <p:nvGrpSpPr>
            <p:cNvPr id="50" name="Group 49">
              <a:extLst>
                <a:ext uri="{FF2B5EF4-FFF2-40B4-BE49-F238E27FC236}">
                  <a16:creationId xmlns:a16="http://schemas.microsoft.com/office/drawing/2014/main" id="{4EEF15D6-79B5-4C5C-95F6-339C3E7EC675}"/>
                </a:ext>
              </a:extLst>
            </p:cNvPr>
            <p:cNvGrpSpPr/>
            <p:nvPr/>
          </p:nvGrpSpPr>
          <p:grpSpPr>
            <a:xfrm>
              <a:off x="3779049" y="1085380"/>
              <a:ext cx="1508107" cy="1160695"/>
              <a:chOff x="498372" y="1066801"/>
              <a:chExt cx="1508107" cy="1160695"/>
            </a:xfrm>
          </p:grpSpPr>
          <p:sp>
            <p:nvSpPr>
              <p:cNvPr id="51" name="Oval 50">
                <a:extLst>
                  <a:ext uri="{FF2B5EF4-FFF2-40B4-BE49-F238E27FC236}">
                    <a16:creationId xmlns:a16="http://schemas.microsoft.com/office/drawing/2014/main" id="{085A6A53-06FA-4782-AEBA-57C250AC3E8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4E7DC-040E-4E94-9776-D67BCEB7F02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AA43A9-336C-4F82-B9DB-60B35BC0B35A}"/>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40D67B2-6EC6-414E-84BA-79C1D39DDA0C}"/>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C400E4-86DA-4F10-8777-1690CF8E648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102B2A-CC8A-4D5A-BD3E-B31D1DF00E6D}"/>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052407-866F-4584-8318-F04428693A01}"/>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3831C0E-411F-4AB9-9950-2C8A4BA8CF89}"/>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C581303-852F-4435-B0EA-C6702C5652ED}"/>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60" name="TextBox 59">
                <a:extLst>
                  <a:ext uri="{FF2B5EF4-FFF2-40B4-BE49-F238E27FC236}">
                    <a16:creationId xmlns:a16="http://schemas.microsoft.com/office/drawing/2014/main" id="{94059D53-A408-4AA8-AEC6-C5F20473717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61" name="TextBox 60">
                <a:extLst>
                  <a:ext uri="{FF2B5EF4-FFF2-40B4-BE49-F238E27FC236}">
                    <a16:creationId xmlns:a16="http://schemas.microsoft.com/office/drawing/2014/main" id="{F4D4E75A-E5F1-4119-BD3A-D1F89310BB27}"/>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62" name="TextBox 61">
                <a:extLst>
                  <a:ext uri="{FF2B5EF4-FFF2-40B4-BE49-F238E27FC236}">
                    <a16:creationId xmlns:a16="http://schemas.microsoft.com/office/drawing/2014/main" id="{5FFA2942-1B98-4754-8F57-93886DFE2157}"/>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63" name="TextBox 62">
                <a:extLst>
                  <a:ext uri="{FF2B5EF4-FFF2-40B4-BE49-F238E27FC236}">
                    <a16:creationId xmlns:a16="http://schemas.microsoft.com/office/drawing/2014/main" id="{B6FD10F5-20C7-4D27-BE15-840284F17CA0}"/>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64" name="TextBox 63">
                <a:extLst>
                  <a:ext uri="{FF2B5EF4-FFF2-40B4-BE49-F238E27FC236}">
                    <a16:creationId xmlns:a16="http://schemas.microsoft.com/office/drawing/2014/main" id="{A43E637D-FD83-48A9-A9D2-EA28A638F7D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65" name="TextBox 64">
                <a:extLst>
                  <a:ext uri="{FF2B5EF4-FFF2-40B4-BE49-F238E27FC236}">
                    <a16:creationId xmlns:a16="http://schemas.microsoft.com/office/drawing/2014/main" id="{B8FA7336-20AD-46DF-B1A8-DB71F848F75A}"/>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66" name="TextBox 65">
                <a:extLst>
                  <a:ext uri="{FF2B5EF4-FFF2-40B4-BE49-F238E27FC236}">
                    <a16:creationId xmlns:a16="http://schemas.microsoft.com/office/drawing/2014/main" id="{20E275B1-DAF4-4227-82F2-896B8052F85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3" name="Rectangle 102">
              <a:extLst>
                <a:ext uri="{FF2B5EF4-FFF2-40B4-BE49-F238E27FC236}">
                  <a16:creationId xmlns:a16="http://schemas.microsoft.com/office/drawing/2014/main" id="{B3A4494E-B85B-486F-BE4C-79A5A39C6EE9}"/>
                </a:ext>
              </a:extLst>
            </p:cNvPr>
            <p:cNvSpPr/>
            <p:nvPr/>
          </p:nvSpPr>
          <p:spPr bwMode="auto">
            <a:xfrm>
              <a:off x="3828184"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15" name="Straight Arrow Connector 114">
            <a:extLst>
              <a:ext uri="{FF2B5EF4-FFF2-40B4-BE49-F238E27FC236}">
                <a16:creationId xmlns:a16="http://schemas.microsoft.com/office/drawing/2014/main" id="{D0B28F7A-857E-4E61-8E93-0AC895F6AFCF}"/>
              </a:ext>
            </a:extLst>
          </p:cNvPr>
          <p:cNvCxnSpPr>
            <a:cxnSpLocks/>
            <a:stCxn id="51" idx="6"/>
            <a:endCxn id="55" idx="2"/>
          </p:cNvCxnSpPr>
          <p:nvPr/>
        </p:nvCxnSpPr>
        <p:spPr bwMode="auto">
          <a:xfrm>
            <a:off x="3237079"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8" name="Straight Arrow Connector 117">
            <a:extLst>
              <a:ext uri="{FF2B5EF4-FFF2-40B4-BE49-F238E27FC236}">
                <a16:creationId xmlns:a16="http://schemas.microsoft.com/office/drawing/2014/main" id="{0541C17A-109B-45A6-9F9A-81C43ED95D20}"/>
              </a:ext>
            </a:extLst>
          </p:cNvPr>
          <p:cNvCxnSpPr>
            <a:cxnSpLocks/>
            <a:stCxn id="54" idx="7"/>
            <a:endCxn id="57" idx="2"/>
          </p:cNvCxnSpPr>
          <p:nvPr/>
        </p:nvCxnSpPr>
        <p:spPr bwMode="auto">
          <a:xfrm flipV="1">
            <a:off x="3226725" y="2014411"/>
            <a:ext cx="555201" cy="29680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9" name="Straight Arrow Connector 118">
            <a:extLst>
              <a:ext uri="{FF2B5EF4-FFF2-40B4-BE49-F238E27FC236}">
                <a16:creationId xmlns:a16="http://schemas.microsoft.com/office/drawing/2014/main" id="{20522F9A-5AFC-4178-A2A0-7FF9B92E22C5}"/>
              </a:ext>
            </a:extLst>
          </p:cNvPr>
          <p:cNvCxnSpPr>
            <a:cxnSpLocks/>
            <a:stCxn id="52" idx="6"/>
            <a:endCxn id="56" idx="2"/>
          </p:cNvCxnSpPr>
          <p:nvPr/>
        </p:nvCxnSpPr>
        <p:spPr bwMode="auto">
          <a:xfrm>
            <a:off x="3237079" y="170024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1" name="Straight Arrow Connector 120">
            <a:extLst>
              <a:ext uri="{FF2B5EF4-FFF2-40B4-BE49-F238E27FC236}">
                <a16:creationId xmlns:a16="http://schemas.microsoft.com/office/drawing/2014/main" id="{8810368C-D108-4F86-B502-3DFFF9614BC6}"/>
              </a:ext>
            </a:extLst>
          </p:cNvPr>
          <p:cNvCxnSpPr>
            <a:cxnSpLocks/>
            <a:stCxn id="53" idx="5"/>
            <a:endCxn id="58" idx="1"/>
          </p:cNvCxnSpPr>
          <p:nvPr/>
        </p:nvCxnSpPr>
        <p:spPr bwMode="auto">
          <a:xfrm>
            <a:off x="3226725" y="2031773"/>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652DF2-8B66-4884-9425-52A0FF2C2489}"/>
                  </a:ext>
                </a:extLst>
              </p:cNvPr>
              <p:cNvSpPr txBox="1"/>
              <p:nvPr/>
            </p:nvSpPr>
            <p:spPr>
              <a:xfrm>
                <a:off x="2808437"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8" name="TextBox 177">
                <a:extLst>
                  <a:ext uri="{FF2B5EF4-FFF2-40B4-BE49-F238E27FC236}">
                    <a16:creationId xmlns:a16="http://schemas.microsoft.com/office/drawing/2014/main" id="{28652DF2-8B66-4884-9425-52A0FF2C2489}"/>
                  </a:ext>
                </a:extLst>
              </p:cNvPr>
              <p:cNvSpPr txBox="1">
                <a:spLocks noRot="1" noChangeAspect="1" noMove="1" noResize="1" noEditPoints="1" noAdjustHandles="1" noChangeArrowheads="1" noChangeShapeType="1" noTextEdit="1"/>
              </p:cNvSpPr>
              <p:nvPr/>
            </p:nvSpPr>
            <p:spPr>
              <a:xfrm>
                <a:off x="2808437" y="2867706"/>
                <a:ext cx="1486048" cy="9994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891632-A8C2-462E-AD2F-D75636D1E445}"/>
                  </a:ext>
                </a:extLst>
              </p:cNvPr>
              <p:cNvSpPr txBox="1"/>
              <p:nvPr/>
            </p:nvSpPr>
            <p:spPr>
              <a:xfrm>
                <a:off x="4934921"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29" name="TextBox 28">
                <a:extLst>
                  <a:ext uri="{FF2B5EF4-FFF2-40B4-BE49-F238E27FC236}">
                    <a16:creationId xmlns:a16="http://schemas.microsoft.com/office/drawing/2014/main" id="{5F891632-A8C2-462E-AD2F-D75636D1E445}"/>
                  </a:ext>
                </a:extLst>
              </p:cNvPr>
              <p:cNvSpPr txBox="1">
                <a:spLocks noRot="1" noChangeAspect="1" noMove="1" noResize="1" noEditPoints="1" noAdjustHandles="1" noChangeArrowheads="1" noChangeShapeType="1" noTextEdit="1"/>
              </p:cNvSpPr>
              <p:nvPr/>
            </p:nvSpPr>
            <p:spPr>
              <a:xfrm>
                <a:off x="4934921" y="2476468"/>
                <a:ext cx="1545167" cy="338554"/>
              </a:xfrm>
              <a:prstGeom prst="rect">
                <a:avLst/>
              </a:prstGeom>
              <a:blipFill>
                <a:blip r:embed="rId4"/>
                <a:stretch>
                  <a:fillRect b="-5357"/>
                </a:stretch>
              </a:blipFill>
            </p:spPr>
            <p:txBody>
              <a:bodyPr/>
              <a:lstStyle/>
              <a:p>
                <a:r>
                  <a:rPr lang="en-US">
                    <a:noFill/>
                  </a:rPr>
                  <a:t> </a:t>
                </a:r>
              </a:p>
            </p:txBody>
          </p:sp>
        </mc:Fallback>
      </mc:AlternateContent>
      <p:grpSp>
        <p:nvGrpSpPr>
          <p:cNvPr id="108" name="Group 107">
            <a:extLst>
              <a:ext uri="{FF2B5EF4-FFF2-40B4-BE49-F238E27FC236}">
                <a16:creationId xmlns:a16="http://schemas.microsoft.com/office/drawing/2014/main" id="{A056311B-446F-4E33-87FD-ED6A785B5258}"/>
              </a:ext>
            </a:extLst>
          </p:cNvPr>
          <p:cNvGrpSpPr/>
          <p:nvPr/>
        </p:nvGrpSpPr>
        <p:grpSpPr>
          <a:xfrm>
            <a:off x="4849447" y="1201051"/>
            <a:ext cx="1646995" cy="1288153"/>
            <a:chOff x="1904565" y="1085380"/>
            <a:chExt cx="1646995" cy="1288153"/>
          </a:xfrm>
        </p:grpSpPr>
        <p:grpSp>
          <p:nvGrpSpPr>
            <p:cNvPr id="33" name="Group 32">
              <a:extLst>
                <a:ext uri="{FF2B5EF4-FFF2-40B4-BE49-F238E27FC236}">
                  <a16:creationId xmlns:a16="http://schemas.microsoft.com/office/drawing/2014/main" id="{04DD30AD-C2CD-4462-B2F8-6F893849A63B}"/>
                </a:ext>
              </a:extLst>
            </p:cNvPr>
            <p:cNvGrpSpPr/>
            <p:nvPr/>
          </p:nvGrpSpPr>
          <p:grpSpPr>
            <a:xfrm>
              <a:off x="1904565" y="1085380"/>
              <a:ext cx="1508107" cy="1160695"/>
              <a:chOff x="498372" y="1066801"/>
              <a:chExt cx="1508107" cy="1160695"/>
            </a:xfrm>
          </p:grpSpPr>
          <p:sp>
            <p:nvSpPr>
              <p:cNvPr id="34" name="Oval 33">
                <a:extLst>
                  <a:ext uri="{FF2B5EF4-FFF2-40B4-BE49-F238E27FC236}">
                    <a16:creationId xmlns:a16="http://schemas.microsoft.com/office/drawing/2014/main" id="{7D5818F3-96D0-4B7B-ADB3-DABE9C4118C8}"/>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A3D6A1-A35A-4EC3-B39D-DE7B130CA60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B76733-5D97-460B-A3AC-899D829838F1}"/>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1DA89F7-18ED-451B-88EE-0E674964B8AA}"/>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43BBCC-9A50-459C-881D-B36A2B29E1F6}"/>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B6E9E3-56ED-4067-8AAA-DE84A3D98A6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A2F561-6C84-4EAA-A3FD-08E0A1670886}"/>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8AC822-FF67-4175-A5DF-67B3C19183A1}"/>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1DF871-2DCD-4613-8EBE-F8788764E97B}"/>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43" name="TextBox 42">
                <a:extLst>
                  <a:ext uri="{FF2B5EF4-FFF2-40B4-BE49-F238E27FC236}">
                    <a16:creationId xmlns:a16="http://schemas.microsoft.com/office/drawing/2014/main" id="{6D2702C9-9691-47C7-A918-1D391AF194F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44" name="TextBox 43">
                <a:extLst>
                  <a:ext uri="{FF2B5EF4-FFF2-40B4-BE49-F238E27FC236}">
                    <a16:creationId xmlns:a16="http://schemas.microsoft.com/office/drawing/2014/main" id="{F9F146DB-75E2-4CA2-BDF9-B49E7CD3361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45" name="TextBox 44">
                <a:extLst>
                  <a:ext uri="{FF2B5EF4-FFF2-40B4-BE49-F238E27FC236}">
                    <a16:creationId xmlns:a16="http://schemas.microsoft.com/office/drawing/2014/main" id="{C7B9BCEB-68E8-40B7-8A9C-FD0507CAB366}"/>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46" name="TextBox 45">
                <a:extLst>
                  <a:ext uri="{FF2B5EF4-FFF2-40B4-BE49-F238E27FC236}">
                    <a16:creationId xmlns:a16="http://schemas.microsoft.com/office/drawing/2014/main" id="{2224FC1F-733E-4ED9-9138-49BB04B1C99F}"/>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47" name="TextBox 46">
                <a:extLst>
                  <a:ext uri="{FF2B5EF4-FFF2-40B4-BE49-F238E27FC236}">
                    <a16:creationId xmlns:a16="http://schemas.microsoft.com/office/drawing/2014/main" id="{B22D300F-E667-4EBD-9D3C-457526EE5422}"/>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48" name="TextBox 47">
                <a:extLst>
                  <a:ext uri="{FF2B5EF4-FFF2-40B4-BE49-F238E27FC236}">
                    <a16:creationId xmlns:a16="http://schemas.microsoft.com/office/drawing/2014/main" id="{8CFC7ADF-6093-4D05-8774-5E91D06F1CF6}"/>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49" name="TextBox 48">
                <a:extLst>
                  <a:ext uri="{FF2B5EF4-FFF2-40B4-BE49-F238E27FC236}">
                    <a16:creationId xmlns:a16="http://schemas.microsoft.com/office/drawing/2014/main" id="{961BA99C-A55D-4B53-AA6C-61B9A895C31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1" name="Rectangle 100">
              <a:extLst>
                <a:ext uri="{FF2B5EF4-FFF2-40B4-BE49-F238E27FC236}">
                  <a16:creationId xmlns:a16="http://schemas.microsoft.com/office/drawing/2014/main" id="{9C458D6F-F250-40CB-8AEB-698F0F6A4761}"/>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38" name="Straight Arrow Connector 137">
            <a:extLst>
              <a:ext uri="{FF2B5EF4-FFF2-40B4-BE49-F238E27FC236}">
                <a16:creationId xmlns:a16="http://schemas.microsoft.com/office/drawing/2014/main" id="{0246A1E0-8497-4687-A7D7-843567F96FC8}"/>
              </a:ext>
            </a:extLst>
          </p:cNvPr>
          <p:cNvCxnSpPr>
            <a:cxnSpLocks/>
            <a:stCxn id="34" idx="6"/>
            <a:endCxn id="38" idx="2"/>
          </p:cNvCxnSpPr>
          <p:nvPr/>
        </p:nvCxnSpPr>
        <p:spPr bwMode="auto">
          <a:xfrm>
            <a:off x="5405090"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39" name="Straight Arrow Connector 138">
            <a:extLst>
              <a:ext uri="{FF2B5EF4-FFF2-40B4-BE49-F238E27FC236}">
                <a16:creationId xmlns:a16="http://schemas.microsoft.com/office/drawing/2014/main" id="{7ABBA1DB-6270-493E-9AA0-947897BD12D2}"/>
              </a:ext>
            </a:extLst>
          </p:cNvPr>
          <p:cNvCxnSpPr>
            <a:cxnSpLocks/>
            <a:stCxn id="35" idx="5"/>
            <a:endCxn id="41" idx="1"/>
          </p:cNvCxnSpPr>
          <p:nvPr/>
        </p:nvCxnSpPr>
        <p:spPr bwMode="auto">
          <a:xfrm>
            <a:off x="5397265"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9CDA336-9C66-4277-A7B5-3C539A499C7A}"/>
                  </a:ext>
                </a:extLst>
              </p:cNvPr>
              <p:cNvSpPr txBox="1"/>
              <p:nvPr/>
            </p:nvSpPr>
            <p:spPr>
              <a:xfrm>
                <a:off x="4990012"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7" name="TextBox 176">
                <a:extLst>
                  <a:ext uri="{FF2B5EF4-FFF2-40B4-BE49-F238E27FC236}">
                    <a16:creationId xmlns:a16="http://schemas.microsoft.com/office/drawing/2014/main" id="{B9CDA336-9C66-4277-A7B5-3C539A499C7A}"/>
                  </a:ext>
                </a:extLst>
              </p:cNvPr>
              <p:cNvSpPr txBox="1">
                <a:spLocks noRot="1" noChangeAspect="1" noMove="1" noResize="1" noEditPoints="1" noAdjustHandles="1" noChangeArrowheads="1" noChangeShapeType="1" noTextEdit="1"/>
              </p:cNvSpPr>
              <p:nvPr/>
            </p:nvSpPr>
            <p:spPr>
              <a:xfrm>
                <a:off x="4990012" y="2867706"/>
                <a:ext cx="1486048" cy="999441"/>
              </a:xfrm>
              <a:prstGeom prst="rect">
                <a:avLst/>
              </a:prstGeom>
              <a:blipFill>
                <a:blip r:embed="rId5"/>
                <a:stretch>
                  <a:fillRect/>
                </a:stretch>
              </a:blipFill>
            </p:spPr>
            <p:txBody>
              <a:bodyPr/>
              <a:lstStyle/>
              <a:p>
                <a:r>
                  <a:rPr lang="en-US">
                    <a:noFill/>
                  </a:rPr>
                  <a:t> </a:t>
                </a:r>
              </a:p>
            </p:txBody>
          </p:sp>
        </mc:Fallback>
      </mc:AlternateContent>
      <p:cxnSp>
        <p:nvCxnSpPr>
          <p:cNvPr id="146" name="Straight Arrow Connector 145">
            <a:extLst>
              <a:ext uri="{FF2B5EF4-FFF2-40B4-BE49-F238E27FC236}">
                <a16:creationId xmlns:a16="http://schemas.microsoft.com/office/drawing/2014/main" id="{3A6918E2-6B38-42D5-865F-6C36182F621B}"/>
              </a:ext>
            </a:extLst>
          </p:cNvPr>
          <p:cNvCxnSpPr>
            <a:cxnSpLocks/>
            <a:stCxn id="36" idx="6"/>
            <a:endCxn id="40" idx="2"/>
          </p:cNvCxnSpPr>
          <p:nvPr/>
        </p:nvCxnSpPr>
        <p:spPr bwMode="auto">
          <a:xfrm>
            <a:off x="5402561"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7" name="Straight Arrow Connector 146">
            <a:extLst>
              <a:ext uri="{FF2B5EF4-FFF2-40B4-BE49-F238E27FC236}">
                <a16:creationId xmlns:a16="http://schemas.microsoft.com/office/drawing/2014/main" id="{1887985E-21CE-4831-AFB2-CC5A27C29931}"/>
              </a:ext>
            </a:extLst>
          </p:cNvPr>
          <p:cNvCxnSpPr>
            <a:cxnSpLocks/>
            <a:stCxn id="37" idx="7"/>
            <a:endCxn id="39" idx="3"/>
          </p:cNvCxnSpPr>
          <p:nvPr/>
        </p:nvCxnSpPr>
        <p:spPr bwMode="auto">
          <a:xfrm flipV="1">
            <a:off x="5394736"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A50C28DB-9FDA-45D0-9061-998F8D5CD2AF}"/>
                  </a:ext>
                </a:extLst>
              </p:cNvPr>
              <p:cNvSpPr txBox="1"/>
              <p:nvPr/>
            </p:nvSpPr>
            <p:spPr>
              <a:xfrm>
                <a:off x="600578"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198" name="TextBox 197">
                <a:extLst>
                  <a:ext uri="{FF2B5EF4-FFF2-40B4-BE49-F238E27FC236}">
                    <a16:creationId xmlns:a16="http://schemas.microsoft.com/office/drawing/2014/main" id="{A50C28DB-9FDA-45D0-9061-998F8D5CD2AF}"/>
                  </a:ext>
                </a:extLst>
              </p:cNvPr>
              <p:cNvSpPr txBox="1">
                <a:spLocks noRot="1" noChangeAspect="1" noMove="1" noResize="1" noEditPoints="1" noAdjustHandles="1" noChangeArrowheads="1" noChangeShapeType="1" noTextEdit="1"/>
              </p:cNvSpPr>
              <p:nvPr/>
            </p:nvSpPr>
            <p:spPr>
              <a:xfrm>
                <a:off x="600578" y="2476468"/>
                <a:ext cx="1545167" cy="338554"/>
              </a:xfrm>
              <a:prstGeom prst="rect">
                <a:avLst/>
              </a:prstGeom>
              <a:blipFill>
                <a:blip r:embed="rId8"/>
                <a:stretch>
                  <a:fillRect b="-5357"/>
                </a:stretch>
              </a:blipFill>
            </p:spPr>
            <p:txBody>
              <a:bodyPr/>
              <a:lstStyle/>
              <a:p>
                <a:r>
                  <a:rPr lang="en-US">
                    <a:noFill/>
                  </a:rPr>
                  <a:t> </a:t>
                </a:r>
              </a:p>
            </p:txBody>
          </p:sp>
        </mc:Fallback>
      </mc:AlternateContent>
      <p:grpSp>
        <p:nvGrpSpPr>
          <p:cNvPr id="199" name="Group 198">
            <a:extLst>
              <a:ext uri="{FF2B5EF4-FFF2-40B4-BE49-F238E27FC236}">
                <a16:creationId xmlns:a16="http://schemas.microsoft.com/office/drawing/2014/main" id="{8627454D-62C7-43A8-9CE2-0964E8BFF7D1}"/>
              </a:ext>
            </a:extLst>
          </p:cNvPr>
          <p:cNvGrpSpPr/>
          <p:nvPr/>
        </p:nvGrpSpPr>
        <p:grpSpPr>
          <a:xfrm>
            <a:off x="515104" y="1201051"/>
            <a:ext cx="1646995" cy="1288153"/>
            <a:chOff x="1904565" y="1085380"/>
            <a:chExt cx="1646995" cy="1288153"/>
          </a:xfrm>
        </p:grpSpPr>
        <p:grpSp>
          <p:nvGrpSpPr>
            <p:cNvPr id="206" name="Group 205">
              <a:extLst>
                <a:ext uri="{FF2B5EF4-FFF2-40B4-BE49-F238E27FC236}">
                  <a16:creationId xmlns:a16="http://schemas.microsoft.com/office/drawing/2014/main" id="{587F55DA-69A7-41A9-BFFB-702F8D8D785C}"/>
                </a:ext>
              </a:extLst>
            </p:cNvPr>
            <p:cNvGrpSpPr/>
            <p:nvPr/>
          </p:nvGrpSpPr>
          <p:grpSpPr>
            <a:xfrm>
              <a:off x="1904565" y="1085380"/>
              <a:ext cx="1508107" cy="1160695"/>
              <a:chOff x="498372" y="1066801"/>
              <a:chExt cx="1508107" cy="1160695"/>
            </a:xfrm>
          </p:grpSpPr>
          <p:sp>
            <p:nvSpPr>
              <p:cNvPr id="208" name="Oval 207">
                <a:extLst>
                  <a:ext uri="{FF2B5EF4-FFF2-40B4-BE49-F238E27FC236}">
                    <a16:creationId xmlns:a16="http://schemas.microsoft.com/office/drawing/2014/main" id="{62BF4A96-7C6C-45AA-A4C3-CEB96690D9BA}"/>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066940A5-D809-4182-ACF7-A4F5139D5919}"/>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EF392433-2ACE-4A05-BD80-57E2E1F3CA55}"/>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AFF981A-87E9-4684-895D-7F07D454557D}"/>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8133FE68-E1E3-4D77-9D11-75D857AF7C87}"/>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E719612D-53A1-462F-9585-786A76441EB3}"/>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F4E45FD3-714C-4361-BA18-A171521A7610}"/>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E8B1C597-7507-4AA5-81DA-270B95D7218E}"/>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2ABAF341-7A1E-4C0E-B4AD-B66570E7B8A5}"/>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217" name="TextBox 216">
                <a:extLst>
                  <a:ext uri="{FF2B5EF4-FFF2-40B4-BE49-F238E27FC236}">
                    <a16:creationId xmlns:a16="http://schemas.microsoft.com/office/drawing/2014/main" id="{7B319645-9051-4DDF-BA29-C1CE3015FBAD}"/>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218" name="TextBox 217">
                <a:extLst>
                  <a:ext uri="{FF2B5EF4-FFF2-40B4-BE49-F238E27FC236}">
                    <a16:creationId xmlns:a16="http://schemas.microsoft.com/office/drawing/2014/main" id="{C3263E0B-83B0-474B-86F6-AB57BF4ACC05}"/>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219" name="TextBox 218">
                <a:extLst>
                  <a:ext uri="{FF2B5EF4-FFF2-40B4-BE49-F238E27FC236}">
                    <a16:creationId xmlns:a16="http://schemas.microsoft.com/office/drawing/2014/main" id="{E5CCBEF0-62AF-4004-B0EE-79EE61A3C9EE}"/>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220" name="TextBox 219">
                <a:extLst>
                  <a:ext uri="{FF2B5EF4-FFF2-40B4-BE49-F238E27FC236}">
                    <a16:creationId xmlns:a16="http://schemas.microsoft.com/office/drawing/2014/main" id="{C8DA119F-1D2E-4B6A-A05F-D3F06C022D81}"/>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221" name="TextBox 220">
                <a:extLst>
                  <a:ext uri="{FF2B5EF4-FFF2-40B4-BE49-F238E27FC236}">
                    <a16:creationId xmlns:a16="http://schemas.microsoft.com/office/drawing/2014/main" id="{E6DBD7E5-51AF-4FBE-BF78-5A43C6365A10}"/>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222" name="TextBox 221">
                <a:extLst>
                  <a:ext uri="{FF2B5EF4-FFF2-40B4-BE49-F238E27FC236}">
                    <a16:creationId xmlns:a16="http://schemas.microsoft.com/office/drawing/2014/main" id="{CFC09B9C-60B0-4DF2-80A8-B06813F454C2}"/>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223" name="TextBox 222">
                <a:extLst>
                  <a:ext uri="{FF2B5EF4-FFF2-40B4-BE49-F238E27FC236}">
                    <a16:creationId xmlns:a16="http://schemas.microsoft.com/office/drawing/2014/main" id="{896C5BFE-1936-4D96-8299-1C736CD26BBC}"/>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207" name="Rectangle 206">
              <a:extLst>
                <a:ext uri="{FF2B5EF4-FFF2-40B4-BE49-F238E27FC236}">
                  <a16:creationId xmlns:a16="http://schemas.microsoft.com/office/drawing/2014/main" id="{D679DB86-ACB8-4B36-8FC7-DC125CC79169}"/>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200" name="Straight Arrow Connector 199">
            <a:extLst>
              <a:ext uri="{FF2B5EF4-FFF2-40B4-BE49-F238E27FC236}">
                <a16:creationId xmlns:a16="http://schemas.microsoft.com/office/drawing/2014/main" id="{85FCB385-058D-46AB-921B-9DA8C982306A}"/>
              </a:ext>
            </a:extLst>
          </p:cNvPr>
          <p:cNvCxnSpPr>
            <a:cxnSpLocks/>
            <a:stCxn id="208" idx="6"/>
            <a:endCxn id="212" idx="2"/>
          </p:cNvCxnSpPr>
          <p:nvPr/>
        </p:nvCxnSpPr>
        <p:spPr bwMode="auto">
          <a:xfrm>
            <a:off x="1070747"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DDCD96F9-BFFE-40AC-88E8-29E8AEBA3EEB}"/>
              </a:ext>
            </a:extLst>
          </p:cNvPr>
          <p:cNvCxnSpPr>
            <a:cxnSpLocks/>
            <a:stCxn id="209" idx="5"/>
            <a:endCxn id="215" idx="1"/>
          </p:cNvCxnSpPr>
          <p:nvPr/>
        </p:nvCxnSpPr>
        <p:spPr bwMode="auto">
          <a:xfrm>
            <a:off x="1062922"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3BF4D193-99B0-47AB-8F5B-A7A636EFE047}"/>
                  </a:ext>
                </a:extLst>
              </p:cNvPr>
              <p:cNvSpPr txBox="1"/>
              <p:nvPr/>
            </p:nvSpPr>
            <p:spPr>
              <a:xfrm>
                <a:off x="623434"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202" name="TextBox 201">
                <a:extLst>
                  <a:ext uri="{FF2B5EF4-FFF2-40B4-BE49-F238E27FC236}">
                    <a16:creationId xmlns:a16="http://schemas.microsoft.com/office/drawing/2014/main" id="{3BF4D193-99B0-47AB-8F5B-A7A636EFE047}"/>
                  </a:ext>
                </a:extLst>
              </p:cNvPr>
              <p:cNvSpPr txBox="1">
                <a:spLocks noRot="1" noChangeAspect="1" noMove="1" noResize="1" noEditPoints="1" noAdjustHandles="1" noChangeArrowheads="1" noChangeShapeType="1" noTextEdit="1"/>
              </p:cNvSpPr>
              <p:nvPr/>
            </p:nvSpPr>
            <p:spPr>
              <a:xfrm>
                <a:off x="623434" y="2867706"/>
                <a:ext cx="1486048" cy="999441"/>
              </a:xfrm>
              <a:prstGeom prst="rect">
                <a:avLst/>
              </a:prstGeom>
              <a:blipFill>
                <a:blip r:embed="rId9"/>
                <a:stretch>
                  <a:fillRect/>
                </a:stretch>
              </a:blipFill>
            </p:spPr>
            <p:txBody>
              <a:bodyPr/>
              <a:lstStyle/>
              <a:p>
                <a:r>
                  <a:rPr lang="en-US">
                    <a:noFill/>
                  </a:rPr>
                  <a:t> </a:t>
                </a:r>
              </a:p>
            </p:txBody>
          </p:sp>
        </mc:Fallback>
      </mc:AlternateContent>
      <p:cxnSp>
        <p:nvCxnSpPr>
          <p:cNvPr id="204" name="Straight Arrow Connector 203">
            <a:extLst>
              <a:ext uri="{FF2B5EF4-FFF2-40B4-BE49-F238E27FC236}">
                <a16:creationId xmlns:a16="http://schemas.microsoft.com/office/drawing/2014/main" id="{F30600E8-E505-4114-B6DA-1A73507028FE}"/>
              </a:ext>
            </a:extLst>
          </p:cNvPr>
          <p:cNvCxnSpPr>
            <a:cxnSpLocks/>
            <a:stCxn id="210" idx="6"/>
            <a:endCxn id="214" idx="2"/>
          </p:cNvCxnSpPr>
          <p:nvPr/>
        </p:nvCxnSpPr>
        <p:spPr bwMode="auto">
          <a:xfrm>
            <a:off x="1068218"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5" name="Straight Arrow Connector 204">
            <a:extLst>
              <a:ext uri="{FF2B5EF4-FFF2-40B4-BE49-F238E27FC236}">
                <a16:creationId xmlns:a16="http://schemas.microsoft.com/office/drawing/2014/main" id="{EBBBC14D-8EB3-4D5E-BEB5-B31DDE346BA9}"/>
              </a:ext>
            </a:extLst>
          </p:cNvPr>
          <p:cNvCxnSpPr>
            <a:cxnSpLocks/>
            <a:stCxn id="211" idx="7"/>
            <a:endCxn id="213" idx="3"/>
          </p:cNvCxnSpPr>
          <p:nvPr/>
        </p:nvCxnSpPr>
        <p:spPr bwMode="auto">
          <a:xfrm flipV="1">
            <a:off x="1060393"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4" name="Group 3">
            <a:extLst>
              <a:ext uri="{FF2B5EF4-FFF2-40B4-BE49-F238E27FC236}">
                <a16:creationId xmlns:a16="http://schemas.microsoft.com/office/drawing/2014/main" id="{8196E9AA-E75D-481C-909D-3E80BAF10796}"/>
              </a:ext>
            </a:extLst>
          </p:cNvPr>
          <p:cNvGrpSpPr/>
          <p:nvPr/>
        </p:nvGrpSpPr>
        <p:grpSpPr>
          <a:xfrm>
            <a:off x="557918" y="4102512"/>
            <a:ext cx="3811859" cy="2666096"/>
            <a:chOff x="557918" y="4102512"/>
            <a:chExt cx="3811859" cy="2666096"/>
          </a:xfrm>
        </p:grpSpPr>
        <p:sp>
          <p:nvSpPr>
            <p:cNvPr id="256" name="Oval 255">
              <a:extLst>
                <a:ext uri="{FF2B5EF4-FFF2-40B4-BE49-F238E27FC236}">
                  <a16:creationId xmlns:a16="http://schemas.microsoft.com/office/drawing/2014/main" id="{BCBAFA21-0192-4AAC-ACFF-E40705BF29E5}"/>
                </a:ext>
              </a:extLst>
            </p:cNvPr>
            <p:cNvSpPr/>
            <p:nvPr/>
          </p:nvSpPr>
          <p:spPr>
            <a:xfrm>
              <a:off x="1060126"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F86D6BF-521A-4400-8B1F-50DBBED01A5E}"/>
                </a:ext>
              </a:extLst>
            </p:cNvPr>
            <p:cNvSpPr/>
            <p:nvPr/>
          </p:nvSpPr>
          <p:spPr>
            <a:xfrm>
              <a:off x="1060126"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7B347581-6E5A-4097-8FC2-321A328A32B3}"/>
                </a:ext>
              </a:extLst>
            </p:cNvPr>
            <p:cNvSpPr/>
            <p:nvPr/>
          </p:nvSpPr>
          <p:spPr>
            <a:xfrm>
              <a:off x="1057597"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0EECAF2-DFFD-44BC-A0B5-796DB59F2F2F}"/>
                </a:ext>
              </a:extLst>
            </p:cNvPr>
            <p:cNvSpPr/>
            <p:nvPr/>
          </p:nvSpPr>
          <p:spPr>
            <a:xfrm>
              <a:off x="1057597"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61E6FF3F-D455-4459-93AA-1A4A808AF7D3}"/>
                </a:ext>
              </a:extLst>
            </p:cNvPr>
            <p:cNvSpPr/>
            <p:nvPr/>
          </p:nvSpPr>
          <p:spPr>
            <a:xfrm>
              <a:off x="3838528"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57FC5A70-5D48-4537-B3BF-3C42C8621AEF}"/>
                </a:ext>
              </a:extLst>
            </p:cNvPr>
            <p:cNvSpPr/>
            <p:nvPr/>
          </p:nvSpPr>
          <p:spPr>
            <a:xfrm>
              <a:off x="3838528"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926B6277-FFF9-468B-961F-4D1D060D18C5}"/>
                </a:ext>
              </a:extLst>
            </p:cNvPr>
            <p:cNvSpPr/>
            <p:nvPr/>
          </p:nvSpPr>
          <p:spPr>
            <a:xfrm>
              <a:off x="3835999"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EF5A9288-7BEC-4821-A1B4-687851DE9F4A}"/>
                </a:ext>
              </a:extLst>
            </p:cNvPr>
            <p:cNvSpPr/>
            <p:nvPr/>
          </p:nvSpPr>
          <p:spPr>
            <a:xfrm>
              <a:off x="3835999"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064E35ED-3548-4C58-87BE-E134E8E90A71}"/>
                </a:ext>
              </a:extLst>
            </p:cNvPr>
            <p:cNvSpPr txBox="1"/>
            <p:nvPr/>
          </p:nvSpPr>
          <p:spPr>
            <a:xfrm>
              <a:off x="568895" y="4102512"/>
              <a:ext cx="363311" cy="218182"/>
            </a:xfrm>
            <a:prstGeom prst="rect">
              <a:avLst/>
            </a:prstGeom>
            <a:noFill/>
          </p:spPr>
          <p:txBody>
            <a:bodyPr wrap="none" rtlCol="0">
              <a:spAutoFit/>
            </a:bodyPr>
            <a:lstStyle/>
            <a:p>
              <a:pPr algn="just"/>
              <a:r>
                <a:rPr lang="en-US" sz="1600" dirty="0">
                  <a:sym typeface="Webdings"/>
                </a:rPr>
                <a:t>(00)</a:t>
              </a:r>
            </a:p>
          </p:txBody>
        </p:sp>
        <p:sp>
          <p:nvSpPr>
            <p:cNvPr id="265" name="TextBox 264">
              <a:extLst>
                <a:ext uri="{FF2B5EF4-FFF2-40B4-BE49-F238E27FC236}">
                  <a16:creationId xmlns:a16="http://schemas.microsoft.com/office/drawing/2014/main" id="{5B93BC0A-13B5-4112-8883-29F8D70E28A8}"/>
                </a:ext>
              </a:extLst>
            </p:cNvPr>
            <p:cNvSpPr txBox="1"/>
            <p:nvPr/>
          </p:nvSpPr>
          <p:spPr>
            <a:xfrm>
              <a:off x="557918" y="4416683"/>
              <a:ext cx="363311" cy="218182"/>
            </a:xfrm>
            <a:prstGeom prst="rect">
              <a:avLst/>
            </a:prstGeom>
            <a:noFill/>
          </p:spPr>
          <p:txBody>
            <a:bodyPr wrap="none" rtlCol="0">
              <a:spAutoFit/>
            </a:bodyPr>
            <a:lstStyle/>
            <a:p>
              <a:pPr algn="just"/>
              <a:r>
                <a:rPr lang="en-US" sz="1600" dirty="0">
                  <a:sym typeface="Webdings"/>
                </a:rPr>
                <a:t>(01)</a:t>
              </a:r>
            </a:p>
          </p:txBody>
        </p:sp>
        <p:sp>
          <p:nvSpPr>
            <p:cNvPr id="266" name="TextBox 265">
              <a:extLst>
                <a:ext uri="{FF2B5EF4-FFF2-40B4-BE49-F238E27FC236}">
                  <a16:creationId xmlns:a16="http://schemas.microsoft.com/office/drawing/2014/main" id="{1F401461-5A45-4B59-92CE-F8AF20C1F671}"/>
                </a:ext>
              </a:extLst>
            </p:cNvPr>
            <p:cNvSpPr txBox="1"/>
            <p:nvPr/>
          </p:nvSpPr>
          <p:spPr>
            <a:xfrm>
              <a:off x="557918" y="4728628"/>
              <a:ext cx="363311" cy="218182"/>
            </a:xfrm>
            <a:prstGeom prst="rect">
              <a:avLst/>
            </a:prstGeom>
            <a:noFill/>
          </p:spPr>
          <p:txBody>
            <a:bodyPr wrap="none" rtlCol="0">
              <a:spAutoFit/>
            </a:bodyPr>
            <a:lstStyle/>
            <a:p>
              <a:pPr algn="just"/>
              <a:r>
                <a:rPr lang="en-US" sz="1600" dirty="0">
                  <a:sym typeface="Webdings"/>
                </a:rPr>
                <a:t>(10)</a:t>
              </a:r>
            </a:p>
          </p:txBody>
        </p:sp>
        <p:sp>
          <p:nvSpPr>
            <p:cNvPr id="267" name="TextBox 266">
              <a:extLst>
                <a:ext uri="{FF2B5EF4-FFF2-40B4-BE49-F238E27FC236}">
                  <a16:creationId xmlns:a16="http://schemas.microsoft.com/office/drawing/2014/main" id="{721AEA8B-B5B2-4E1E-9F65-71F5753A5DD8}"/>
                </a:ext>
              </a:extLst>
            </p:cNvPr>
            <p:cNvSpPr txBox="1"/>
            <p:nvPr/>
          </p:nvSpPr>
          <p:spPr>
            <a:xfrm>
              <a:off x="557918" y="5045025"/>
              <a:ext cx="363311" cy="218182"/>
            </a:xfrm>
            <a:prstGeom prst="rect">
              <a:avLst/>
            </a:prstGeom>
            <a:noFill/>
          </p:spPr>
          <p:txBody>
            <a:bodyPr wrap="none" rtlCol="0">
              <a:spAutoFit/>
            </a:bodyPr>
            <a:lstStyle/>
            <a:p>
              <a:pPr algn="just"/>
              <a:r>
                <a:rPr lang="en-US" sz="1600" dirty="0">
                  <a:sym typeface="Webdings"/>
                </a:rPr>
                <a:t>(11)</a:t>
              </a:r>
            </a:p>
          </p:txBody>
        </p:sp>
        <p:sp>
          <p:nvSpPr>
            <p:cNvPr id="268" name="TextBox 267">
              <a:extLst>
                <a:ext uri="{FF2B5EF4-FFF2-40B4-BE49-F238E27FC236}">
                  <a16:creationId xmlns:a16="http://schemas.microsoft.com/office/drawing/2014/main" id="{82596743-8173-4060-9B03-B8749A2F1FD3}"/>
                </a:ext>
              </a:extLst>
            </p:cNvPr>
            <p:cNvSpPr txBox="1"/>
            <p:nvPr/>
          </p:nvSpPr>
          <p:spPr>
            <a:xfrm>
              <a:off x="3880305" y="4102512"/>
              <a:ext cx="363311" cy="218182"/>
            </a:xfrm>
            <a:prstGeom prst="rect">
              <a:avLst/>
            </a:prstGeom>
            <a:noFill/>
          </p:spPr>
          <p:txBody>
            <a:bodyPr wrap="none" rtlCol="0">
              <a:spAutoFit/>
            </a:bodyPr>
            <a:lstStyle/>
            <a:p>
              <a:pPr algn="just"/>
              <a:r>
                <a:rPr lang="en-US" sz="1600" dirty="0">
                  <a:sym typeface="Webdings"/>
                </a:rPr>
                <a:t>(00)</a:t>
              </a:r>
            </a:p>
          </p:txBody>
        </p:sp>
        <p:sp>
          <p:nvSpPr>
            <p:cNvPr id="269" name="TextBox 268">
              <a:extLst>
                <a:ext uri="{FF2B5EF4-FFF2-40B4-BE49-F238E27FC236}">
                  <a16:creationId xmlns:a16="http://schemas.microsoft.com/office/drawing/2014/main" id="{6EF742CF-3046-414A-85F0-468D972F8409}"/>
                </a:ext>
              </a:extLst>
            </p:cNvPr>
            <p:cNvSpPr txBox="1"/>
            <p:nvPr/>
          </p:nvSpPr>
          <p:spPr>
            <a:xfrm>
              <a:off x="3880305" y="4416683"/>
              <a:ext cx="363311" cy="218182"/>
            </a:xfrm>
            <a:prstGeom prst="rect">
              <a:avLst/>
            </a:prstGeom>
            <a:noFill/>
          </p:spPr>
          <p:txBody>
            <a:bodyPr wrap="none" rtlCol="0">
              <a:spAutoFit/>
            </a:bodyPr>
            <a:lstStyle/>
            <a:p>
              <a:pPr algn="just"/>
              <a:r>
                <a:rPr lang="en-US" sz="1600" dirty="0">
                  <a:sym typeface="Webdings"/>
                </a:rPr>
                <a:t>(01)</a:t>
              </a:r>
            </a:p>
          </p:txBody>
        </p:sp>
        <p:sp>
          <p:nvSpPr>
            <p:cNvPr id="270" name="TextBox 269">
              <a:extLst>
                <a:ext uri="{FF2B5EF4-FFF2-40B4-BE49-F238E27FC236}">
                  <a16:creationId xmlns:a16="http://schemas.microsoft.com/office/drawing/2014/main" id="{5B406A30-FA6E-44F3-AB75-7EBF35463088}"/>
                </a:ext>
              </a:extLst>
            </p:cNvPr>
            <p:cNvSpPr txBox="1"/>
            <p:nvPr/>
          </p:nvSpPr>
          <p:spPr>
            <a:xfrm>
              <a:off x="3880305" y="4728628"/>
              <a:ext cx="363311" cy="218182"/>
            </a:xfrm>
            <a:prstGeom prst="rect">
              <a:avLst/>
            </a:prstGeom>
            <a:noFill/>
          </p:spPr>
          <p:txBody>
            <a:bodyPr wrap="none" rtlCol="0">
              <a:spAutoFit/>
            </a:bodyPr>
            <a:lstStyle/>
            <a:p>
              <a:pPr algn="just"/>
              <a:r>
                <a:rPr lang="en-US" sz="1600" dirty="0">
                  <a:sym typeface="Webdings"/>
                </a:rPr>
                <a:t>(10)</a:t>
              </a:r>
            </a:p>
          </p:txBody>
        </p:sp>
        <p:sp>
          <p:nvSpPr>
            <p:cNvPr id="271" name="TextBox 270">
              <a:extLst>
                <a:ext uri="{FF2B5EF4-FFF2-40B4-BE49-F238E27FC236}">
                  <a16:creationId xmlns:a16="http://schemas.microsoft.com/office/drawing/2014/main" id="{DA224EEA-1534-4177-9773-66E148A8F2A2}"/>
                </a:ext>
              </a:extLst>
            </p:cNvPr>
            <p:cNvSpPr txBox="1"/>
            <p:nvPr/>
          </p:nvSpPr>
          <p:spPr>
            <a:xfrm>
              <a:off x="3880305" y="5045025"/>
              <a:ext cx="363311" cy="218182"/>
            </a:xfrm>
            <a:prstGeom prst="rect">
              <a:avLst/>
            </a:prstGeom>
            <a:noFill/>
          </p:spPr>
          <p:txBody>
            <a:bodyPr wrap="none" rtlCol="0">
              <a:spAutoFit/>
            </a:bodyPr>
            <a:lstStyle/>
            <a:p>
              <a:pPr algn="just"/>
              <a:r>
                <a:rPr lang="en-US" sz="1600" dirty="0">
                  <a:sym typeface="Webdings"/>
                </a:rPr>
                <a:t>(11)</a:t>
              </a:r>
            </a:p>
          </p:txBody>
        </p:sp>
        <p:cxnSp>
          <p:nvCxnSpPr>
            <p:cNvPr id="272" name="Straight Arrow Connector 271">
              <a:extLst>
                <a:ext uri="{FF2B5EF4-FFF2-40B4-BE49-F238E27FC236}">
                  <a16:creationId xmlns:a16="http://schemas.microsoft.com/office/drawing/2014/main" id="{E509CDE2-5E6C-4992-AC10-342BC9E9C174}"/>
                </a:ext>
              </a:extLst>
            </p:cNvPr>
            <p:cNvCxnSpPr>
              <a:cxnSpLocks/>
              <a:stCxn id="256" idx="6"/>
              <a:endCxn id="260" idx="2"/>
            </p:cNvCxnSpPr>
            <p:nvPr/>
          </p:nvCxnSpPr>
          <p:spPr bwMode="auto">
            <a:xfrm>
              <a:off x="1113561" y="4287531"/>
              <a:ext cx="272496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3" name="Straight Arrow Connector 272">
              <a:extLst>
                <a:ext uri="{FF2B5EF4-FFF2-40B4-BE49-F238E27FC236}">
                  <a16:creationId xmlns:a16="http://schemas.microsoft.com/office/drawing/2014/main" id="{003FF5B7-722D-45CA-94FF-814D290D64D8}"/>
                </a:ext>
              </a:extLst>
            </p:cNvPr>
            <p:cNvCxnSpPr>
              <a:cxnSpLocks/>
              <a:stCxn id="257" idx="5"/>
              <a:endCxn id="262" idx="1"/>
            </p:cNvCxnSpPr>
            <p:nvPr/>
          </p:nvCxnSpPr>
          <p:spPr bwMode="auto">
            <a:xfrm>
              <a:off x="1105736" y="4619064"/>
              <a:ext cx="273808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C74B7809-4971-465A-8D6F-44569496FE0D}"/>
                    </a:ext>
                  </a:extLst>
                </p:cNvPr>
                <p:cNvSpPr txBox="1"/>
                <p:nvPr/>
              </p:nvSpPr>
              <p:spPr>
                <a:xfrm>
                  <a:off x="968720" y="5377929"/>
                  <a:ext cx="29413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252" name="TextBox 251">
                  <a:extLst>
                    <a:ext uri="{FF2B5EF4-FFF2-40B4-BE49-F238E27FC236}">
                      <a16:creationId xmlns:a16="http://schemas.microsoft.com/office/drawing/2014/main" id="{C74B7809-4971-465A-8D6F-44569496FE0D}"/>
                    </a:ext>
                  </a:extLst>
                </p:cNvPr>
                <p:cNvSpPr txBox="1">
                  <a:spLocks noRot="1" noChangeAspect="1" noMove="1" noResize="1" noEditPoints="1" noAdjustHandles="1" noChangeArrowheads="1" noChangeShapeType="1" noTextEdit="1"/>
                </p:cNvSpPr>
                <p:nvPr/>
              </p:nvSpPr>
              <p:spPr>
                <a:xfrm>
                  <a:off x="968720" y="5377929"/>
                  <a:ext cx="2941383" cy="338554"/>
                </a:xfrm>
                <a:prstGeom prst="rect">
                  <a:avLst/>
                </a:prstGeom>
                <a:blipFill>
                  <a:blip r:embed="rId10"/>
                  <a:stretch>
                    <a:fillRect b="-5357"/>
                  </a:stretch>
                </a:blipFill>
              </p:spPr>
              <p:txBody>
                <a:bodyPr/>
                <a:lstStyle/>
                <a:p>
                  <a:r>
                    <a:rPr lang="en-US">
                      <a:noFill/>
                    </a:rPr>
                    <a:t> </a:t>
                  </a:r>
                </a:p>
              </p:txBody>
            </p:sp>
          </mc:Fallback>
        </mc:AlternateContent>
        <p:sp>
          <p:nvSpPr>
            <p:cNvPr id="255" name="Rectangle 254">
              <a:extLst>
                <a:ext uri="{FF2B5EF4-FFF2-40B4-BE49-F238E27FC236}">
                  <a16:creationId xmlns:a16="http://schemas.microsoft.com/office/drawing/2014/main" id="{66240E43-1499-43E0-9E36-83F83134F06F}"/>
                </a:ext>
              </a:extLst>
            </p:cNvPr>
            <p:cNvSpPr/>
            <p:nvPr/>
          </p:nvSpPr>
          <p:spPr bwMode="auto">
            <a:xfrm>
              <a:off x="623435" y="4118883"/>
              <a:ext cx="3746342"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482BC8F5-3FEB-4189-94FC-3666D1347310}"/>
                    </a:ext>
                  </a:extLst>
                </p:cNvPr>
                <p:cNvSpPr txBox="1"/>
                <p:nvPr/>
              </p:nvSpPr>
              <p:spPr>
                <a:xfrm>
                  <a:off x="1721338" y="5769167"/>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274" name="TextBox 273">
                  <a:extLst>
                    <a:ext uri="{FF2B5EF4-FFF2-40B4-BE49-F238E27FC236}">
                      <a16:creationId xmlns:a16="http://schemas.microsoft.com/office/drawing/2014/main" id="{482BC8F5-3FEB-4189-94FC-3666D1347310}"/>
                    </a:ext>
                  </a:extLst>
                </p:cNvPr>
                <p:cNvSpPr txBox="1">
                  <a:spLocks noRot="1" noChangeAspect="1" noMove="1" noResize="1" noEditPoints="1" noAdjustHandles="1" noChangeArrowheads="1" noChangeShapeType="1" noTextEdit="1"/>
                </p:cNvSpPr>
                <p:nvPr/>
              </p:nvSpPr>
              <p:spPr>
                <a:xfrm>
                  <a:off x="1721338" y="5769167"/>
                  <a:ext cx="1486048" cy="999441"/>
                </a:xfrm>
                <a:prstGeom prst="rect">
                  <a:avLst/>
                </a:prstGeom>
                <a:blipFill>
                  <a:blip r:embed="rId11"/>
                  <a:stretch>
                    <a:fillRect/>
                  </a:stretch>
                </a:blipFill>
              </p:spPr>
              <p:txBody>
                <a:bodyPr/>
                <a:lstStyle/>
                <a:p>
                  <a:r>
                    <a:rPr lang="en-US">
                      <a:noFill/>
                    </a:rPr>
                    <a:t> </a:t>
                  </a:r>
                </a:p>
              </p:txBody>
            </p:sp>
          </mc:Fallback>
        </mc:AlternateContent>
        <p:cxnSp>
          <p:nvCxnSpPr>
            <p:cNvPr id="275" name="Straight Arrow Connector 274">
              <a:extLst>
                <a:ext uri="{FF2B5EF4-FFF2-40B4-BE49-F238E27FC236}">
                  <a16:creationId xmlns:a16="http://schemas.microsoft.com/office/drawing/2014/main" id="{71F9DECF-601E-4C8E-B824-95C08857DD15}"/>
                </a:ext>
              </a:extLst>
            </p:cNvPr>
            <p:cNvCxnSpPr>
              <a:cxnSpLocks/>
              <a:stCxn id="258" idx="6"/>
              <a:endCxn id="263" idx="1"/>
            </p:cNvCxnSpPr>
            <p:nvPr/>
          </p:nvCxnSpPr>
          <p:spPr bwMode="auto">
            <a:xfrm>
              <a:off x="1111032" y="4915872"/>
              <a:ext cx="2732792" cy="29680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6" name="Straight Arrow Connector 275">
              <a:extLst>
                <a:ext uri="{FF2B5EF4-FFF2-40B4-BE49-F238E27FC236}">
                  <a16:creationId xmlns:a16="http://schemas.microsoft.com/office/drawing/2014/main" id="{4308DE29-F4B5-4F1E-B92E-D91E2803EE4D}"/>
                </a:ext>
              </a:extLst>
            </p:cNvPr>
            <p:cNvCxnSpPr>
              <a:cxnSpLocks/>
              <a:stCxn id="259" idx="7"/>
              <a:endCxn id="261" idx="3"/>
            </p:cNvCxnSpPr>
            <p:nvPr/>
          </p:nvCxnSpPr>
          <p:spPr bwMode="auto">
            <a:xfrm flipV="1">
              <a:off x="1103207" y="4619064"/>
              <a:ext cx="2743146"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
        <p:nvSpPr>
          <p:cNvPr id="131" name="Title 1">
            <a:extLst>
              <a:ext uri="{FF2B5EF4-FFF2-40B4-BE49-F238E27FC236}">
                <a16:creationId xmlns:a16="http://schemas.microsoft.com/office/drawing/2014/main" id="{4772CDEB-1F84-4415-B9B5-9EB158C69662}"/>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388955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24</a:t>
            </a:fld>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A4C91D-8608-4CFC-96CB-F4DE764F80AA}"/>
                  </a:ext>
                </a:extLst>
              </p:cNvPr>
              <p:cNvSpPr txBox="1"/>
              <p:nvPr/>
            </p:nvSpPr>
            <p:spPr>
              <a:xfrm>
                <a:off x="2750995" y="2476468"/>
                <a:ext cx="154991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𝑝</m:t>
                          </m:r>
                        </m:e>
                        <m:sub>
                          <m:r>
                            <a:rPr lang="en-US" sz="1600" b="0" i="1" smtClean="0">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30" name="TextBox 29">
                <a:extLst>
                  <a:ext uri="{FF2B5EF4-FFF2-40B4-BE49-F238E27FC236}">
                    <a16:creationId xmlns:a16="http://schemas.microsoft.com/office/drawing/2014/main" id="{DFA4C91D-8608-4CFC-96CB-F4DE764F80AA}"/>
                  </a:ext>
                </a:extLst>
              </p:cNvPr>
              <p:cNvSpPr txBox="1">
                <a:spLocks noRot="1" noChangeAspect="1" noMove="1" noResize="1" noEditPoints="1" noAdjustHandles="1" noChangeArrowheads="1" noChangeShapeType="1" noTextEdit="1"/>
              </p:cNvSpPr>
              <p:nvPr/>
            </p:nvSpPr>
            <p:spPr>
              <a:xfrm>
                <a:off x="2750995" y="2476468"/>
                <a:ext cx="1549911" cy="338554"/>
              </a:xfrm>
              <a:prstGeom prst="rect">
                <a:avLst/>
              </a:prstGeom>
              <a:blipFill>
                <a:blip r:embed="rId2"/>
                <a:stretch>
                  <a:fillRect b="-5357"/>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F3C6678-0B2A-49CB-9B57-C61FC7473183}"/>
              </a:ext>
            </a:extLst>
          </p:cNvPr>
          <p:cNvGrpSpPr/>
          <p:nvPr/>
        </p:nvGrpSpPr>
        <p:grpSpPr>
          <a:xfrm>
            <a:off x="2681436" y="1201051"/>
            <a:ext cx="1641813" cy="1288153"/>
            <a:chOff x="3779049" y="1085380"/>
            <a:chExt cx="1641813" cy="1288153"/>
          </a:xfrm>
        </p:grpSpPr>
        <p:grpSp>
          <p:nvGrpSpPr>
            <p:cNvPr id="50" name="Group 49">
              <a:extLst>
                <a:ext uri="{FF2B5EF4-FFF2-40B4-BE49-F238E27FC236}">
                  <a16:creationId xmlns:a16="http://schemas.microsoft.com/office/drawing/2014/main" id="{4EEF15D6-79B5-4C5C-95F6-339C3E7EC675}"/>
                </a:ext>
              </a:extLst>
            </p:cNvPr>
            <p:cNvGrpSpPr/>
            <p:nvPr/>
          </p:nvGrpSpPr>
          <p:grpSpPr>
            <a:xfrm>
              <a:off x="3779049" y="1085380"/>
              <a:ext cx="1508107" cy="1160695"/>
              <a:chOff x="498372" y="1066801"/>
              <a:chExt cx="1508107" cy="1160695"/>
            </a:xfrm>
          </p:grpSpPr>
          <p:sp>
            <p:nvSpPr>
              <p:cNvPr id="51" name="Oval 50">
                <a:extLst>
                  <a:ext uri="{FF2B5EF4-FFF2-40B4-BE49-F238E27FC236}">
                    <a16:creationId xmlns:a16="http://schemas.microsoft.com/office/drawing/2014/main" id="{085A6A53-06FA-4782-AEBA-57C250AC3E8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4E7DC-040E-4E94-9776-D67BCEB7F02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AA43A9-336C-4F82-B9DB-60B35BC0B35A}"/>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40D67B2-6EC6-414E-84BA-79C1D39DDA0C}"/>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C400E4-86DA-4F10-8777-1690CF8E648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102B2A-CC8A-4D5A-BD3E-B31D1DF00E6D}"/>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052407-866F-4584-8318-F04428693A01}"/>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3831C0E-411F-4AB9-9950-2C8A4BA8CF89}"/>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C581303-852F-4435-B0EA-C6702C5652ED}"/>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60" name="TextBox 59">
                <a:extLst>
                  <a:ext uri="{FF2B5EF4-FFF2-40B4-BE49-F238E27FC236}">
                    <a16:creationId xmlns:a16="http://schemas.microsoft.com/office/drawing/2014/main" id="{94059D53-A408-4AA8-AEC6-C5F20473717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61" name="TextBox 60">
                <a:extLst>
                  <a:ext uri="{FF2B5EF4-FFF2-40B4-BE49-F238E27FC236}">
                    <a16:creationId xmlns:a16="http://schemas.microsoft.com/office/drawing/2014/main" id="{F4D4E75A-E5F1-4119-BD3A-D1F89310BB27}"/>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62" name="TextBox 61">
                <a:extLst>
                  <a:ext uri="{FF2B5EF4-FFF2-40B4-BE49-F238E27FC236}">
                    <a16:creationId xmlns:a16="http://schemas.microsoft.com/office/drawing/2014/main" id="{5FFA2942-1B98-4754-8F57-93886DFE2157}"/>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63" name="TextBox 62">
                <a:extLst>
                  <a:ext uri="{FF2B5EF4-FFF2-40B4-BE49-F238E27FC236}">
                    <a16:creationId xmlns:a16="http://schemas.microsoft.com/office/drawing/2014/main" id="{B6FD10F5-20C7-4D27-BE15-840284F17CA0}"/>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64" name="TextBox 63">
                <a:extLst>
                  <a:ext uri="{FF2B5EF4-FFF2-40B4-BE49-F238E27FC236}">
                    <a16:creationId xmlns:a16="http://schemas.microsoft.com/office/drawing/2014/main" id="{A43E637D-FD83-48A9-A9D2-EA28A638F7D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65" name="TextBox 64">
                <a:extLst>
                  <a:ext uri="{FF2B5EF4-FFF2-40B4-BE49-F238E27FC236}">
                    <a16:creationId xmlns:a16="http://schemas.microsoft.com/office/drawing/2014/main" id="{B8FA7336-20AD-46DF-B1A8-DB71F848F75A}"/>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66" name="TextBox 65">
                <a:extLst>
                  <a:ext uri="{FF2B5EF4-FFF2-40B4-BE49-F238E27FC236}">
                    <a16:creationId xmlns:a16="http://schemas.microsoft.com/office/drawing/2014/main" id="{20E275B1-DAF4-4227-82F2-896B8052F85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3" name="Rectangle 102">
              <a:extLst>
                <a:ext uri="{FF2B5EF4-FFF2-40B4-BE49-F238E27FC236}">
                  <a16:creationId xmlns:a16="http://schemas.microsoft.com/office/drawing/2014/main" id="{B3A4494E-B85B-486F-BE4C-79A5A39C6EE9}"/>
                </a:ext>
              </a:extLst>
            </p:cNvPr>
            <p:cNvSpPr/>
            <p:nvPr/>
          </p:nvSpPr>
          <p:spPr bwMode="auto">
            <a:xfrm>
              <a:off x="3828184"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15" name="Straight Arrow Connector 114">
            <a:extLst>
              <a:ext uri="{FF2B5EF4-FFF2-40B4-BE49-F238E27FC236}">
                <a16:creationId xmlns:a16="http://schemas.microsoft.com/office/drawing/2014/main" id="{D0B28F7A-857E-4E61-8E93-0AC895F6AFCF}"/>
              </a:ext>
            </a:extLst>
          </p:cNvPr>
          <p:cNvCxnSpPr>
            <a:cxnSpLocks/>
            <a:stCxn id="51" idx="6"/>
            <a:endCxn id="55" idx="2"/>
          </p:cNvCxnSpPr>
          <p:nvPr/>
        </p:nvCxnSpPr>
        <p:spPr bwMode="auto">
          <a:xfrm>
            <a:off x="3237079"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8" name="Straight Arrow Connector 117">
            <a:extLst>
              <a:ext uri="{FF2B5EF4-FFF2-40B4-BE49-F238E27FC236}">
                <a16:creationId xmlns:a16="http://schemas.microsoft.com/office/drawing/2014/main" id="{0541C17A-109B-45A6-9F9A-81C43ED95D20}"/>
              </a:ext>
            </a:extLst>
          </p:cNvPr>
          <p:cNvCxnSpPr>
            <a:cxnSpLocks/>
            <a:stCxn id="54" idx="7"/>
            <a:endCxn id="57" idx="2"/>
          </p:cNvCxnSpPr>
          <p:nvPr/>
        </p:nvCxnSpPr>
        <p:spPr bwMode="auto">
          <a:xfrm flipV="1">
            <a:off x="3226725" y="2014411"/>
            <a:ext cx="555201" cy="29680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9" name="Straight Arrow Connector 118">
            <a:extLst>
              <a:ext uri="{FF2B5EF4-FFF2-40B4-BE49-F238E27FC236}">
                <a16:creationId xmlns:a16="http://schemas.microsoft.com/office/drawing/2014/main" id="{20522F9A-5AFC-4178-A2A0-7FF9B92E22C5}"/>
              </a:ext>
            </a:extLst>
          </p:cNvPr>
          <p:cNvCxnSpPr>
            <a:cxnSpLocks/>
            <a:stCxn id="52" idx="6"/>
            <a:endCxn id="56" idx="2"/>
          </p:cNvCxnSpPr>
          <p:nvPr/>
        </p:nvCxnSpPr>
        <p:spPr bwMode="auto">
          <a:xfrm>
            <a:off x="3237079" y="170024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1" name="Straight Arrow Connector 120">
            <a:extLst>
              <a:ext uri="{FF2B5EF4-FFF2-40B4-BE49-F238E27FC236}">
                <a16:creationId xmlns:a16="http://schemas.microsoft.com/office/drawing/2014/main" id="{8810368C-D108-4F86-B502-3DFFF9614BC6}"/>
              </a:ext>
            </a:extLst>
          </p:cNvPr>
          <p:cNvCxnSpPr>
            <a:cxnSpLocks/>
            <a:stCxn id="53" idx="5"/>
            <a:endCxn id="58" idx="1"/>
          </p:cNvCxnSpPr>
          <p:nvPr/>
        </p:nvCxnSpPr>
        <p:spPr bwMode="auto">
          <a:xfrm>
            <a:off x="3226725" y="2031773"/>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652DF2-8B66-4884-9425-52A0FF2C2489}"/>
                  </a:ext>
                </a:extLst>
              </p:cNvPr>
              <p:cNvSpPr txBox="1"/>
              <p:nvPr/>
            </p:nvSpPr>
            <p:spPr>
              <a:xfrm>
                <a:off x="2808437"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8" name="TextBox 177">
                <a:extLst>
                  <a:ext uri="{FF2B5EF4-FFF2-40B4-BE49-F238E27FC236}">
                    <a16:creationId xmlns:a16="http://schemas.microsoft.com/office/drawing/2014/main" id="{28652DF2-8B66-4884-9425-52A0FF2C2489}"/>
                  </a:ext>
                </a:extLst>
              </p:cNvPr>
              <p:cNvSpPr txBox="1">
                <a:spLocks noRot="1" noChangeAspect="1" noMove="1" noResize="1" noEditPoints="1" noAdjustHandles="1" noChangeArrowheads="1" noChangeShapeType="1" noTextEdit="1"/>
              </p:cNvSpPr>
              <p:nvPr/>
            </p:nvSpPr>
            <p:spPr>
              <a:xfrm>
                <a:off x="2808437" y="2867706"/>
                <a:ext cx="1486048" cy="9994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891632-A8C2-462E-AD2F-D75636D1E445}"/>
                  </a:ext>
                </a:extLst>
              </p:cNvPr>
              <p:cNvSpPr txBox="1"/>
              <p:nvPr/>
            </p:nvSpPr>
            <p:spPr>
              <a:xfrm>
                <a:off x="4934921"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29" name="TextBox 28">
                <a:extLst>
                  <a:ext uri="{FF2B5EF4-FFF2-40B4-BE49-F238E27FC236}">
                    <a16:creationId xmlns:a16="http://schemas.microsoft.com/office/drawing/2014/main" id="{5F891632-A8C2-462E-AD2F-D75636D1E445}"/>
                  </a:ext>
                </a:extLst>
              </p:cNvPr>
              <p:cNvSpPr txBox="1">
                <a:spLocks noRot="1" noChangeAspect="1" noMove="1" noResize="1" noEditPoints="1" noAdjustHandles="1" noChangeArrowheads="1" noChangeShapeType="1" noTextEdit="1"/>
              </p:cNvSpPr>
              <p:nvPr/>
            </p:nvSpPr>
            <p:spPr>
              <a:xfrm>
                <a:off x="4934921" y="2476468"/>
                <a:ext cx="1545167" cy="338554"/>
              </a:xfrm>
              <a:prstGeom prst="rect">
                <a:avLst/>
              </a:prstGeom>
              <a:blipFill>
                <a:blip r:embed="rId4"/>
                <a:stretch>
                  <a:fillRect b="-5357"/>
                </a:stretch>
              </a:blipFill>
            </p:spPr>
            <p:txBody>
              <a:bodyPr/>
              <a:lstStyle/>
              <a:p>
                <a:r>
                  <a:rPr lang="en-US">
                    <a:noFill/>
                  </a:rPr>
                  <a:t> </a:t>
                </a:r>
              </a:p>
            </p:txBody>
          </p:sp>
        </mc:Fallback>
      </mc:AlternateContent>
      <p:grpSp>
        <p:nvGrpSpPr>
          <p:cNvPr id="108" name="Group 107">
            <a:extLst>
              <a:ext uri="{FF2B5EF4-FFF2-40B4-BE49-F238E27FC236}">
                <a16:creationId xmlns:a16="http://schemas.microsoft.com/office/drawing/2014/main" id="{A056311B-446F-4E33-87FD-ED6A785B5258}"/>
              </a:ext>
            </a:extLst>
          </p:cNvPr>
          <p:cNvGrpSpPr/>
          <p:nvPr/>
        </p:nvGrpSpPr>
        <p:grpSpPr>
          <a:xfrm>
            <a:off x="4849447" y="1201051"/>
            <a:ext cx="1646995" cy="1288153"/>
            <a:chOff x="1904565" y="1085380"/>
            <a:chExt cx="1646995" cy="1288153"/>
          </a:xfrm>
        </p:grpSpPr>
        <p:grpSp>
          <p:nvGrpSpPr>
            <p:cNvPr id="33" name="Group 32">
              <a:extLst>
                <a:ext uri="{FF2B5EF4-FFF2-40B4-BE49-F238E27FC236}">
                  <a16:creationId xmlns:a16="http://schemas.microsoft.com/office/drawing/2014/main" id="{04DD30AD-C2CD-4462-B2F8-6F893849A63B}"/>
                </a:ext>
              </a:extLst>
            </p:cNvPr>
            <p:cNvGrpSpPr/>
            <p:nvPr/>
          </p:nvGrpSpPr>
          <p:grpSpPr>
            <a:xfrm>
              <a:off x="1904565" y="1085380"/>
              <a:ext cx="1508107" cy="1160695"/>
              <a:chOff x="498372" y="1066801"/>
              <a:chExt cx="1508107" cy="1160695"/>
            </a:xfrm>
          </p:grpSpPr>
          <p:sp>
            <p:nvSpPr>
              <p:cNvPr id="34" name="Oval 33">
                <a:extLst>
                  <a:ext uri="{FF2B5EF4-FFF2-40B4-BE49-F238E27FC236}">
                    <a16:creationId xmlns:a16="http://schemas.microsoft.com/office/drawing/2014/main" id="{7D5818F3-96D0-4B7B-ADB3-DABE9C4118C8}"/>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A3D6A1-A35A-4EC3-B39D-DE7B130CA60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B76733-5D97-460B-A3AC-899D829838F1}"/>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1DA89F7-18ED-451B-88EE-0E674964B8AA}"/>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43BBCC-9A50-459C-881D-B36A2B29E1F6}"/>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B6E9E3-56ED-4067-8AAA-DE84A3D98A6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A2F561-6C84-4EAA-A3FD-08E0A1670886}"/>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8AC822-FF67-4175-A5DF-67B3C19183A1}"/>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1DF871-2DCD-4613-8EBE-F8788764E97B}"/>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43" name="TextBox 42">
                <a:extLst>
                  <a:ext uri="{FF2B5EF4-FFF2-40B4-BE49-F238E27FC236}">
                    <a16:creationId xmlns:a16="http://schemas.microsoft.com/office/drawing/2014/main" id="{6D2702C9-9691-47C7-A918-1D391AF194F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44" name="TextBox 43">
                <a:extLst>
                  <a:ext uri="{FF2B5EF4-FFF2-40B4-BE49-F238E27FC236}">
                    <a16:creationId xmlns:a16="http://schemas.microsoft.com/office/drawing/2014/main" id="{F9F146DB-75E2-4CA2-BDF9-B49E7CD3361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45" name="TextBox 44">
                <a:extLst>
                  <a:ext uri="{FF2B5EF4-FFF2-40B4-BE49-F238E27FC236}">
                    <a16:creationId xmlns:a16="http://schemas.microsoft.com/office/drawing/2014/main" id="{C7B9BCEB-68E8-40B7-8A9C-FD0507CAB366}"/>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46" name="TextBox 45">
                <a:extLst>
                  <a:ext uri="{FF2B5EF4-FFF2-40B4-BE49-F238E27FC236}">
                    <a16:creationId xmlns:a16="http://schemas.microsoft.com/office/drawing/2014/main" id="{2224FC1F-733E-4ED9-9138-49BB04B1C99F}"/>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47" name="TextBox 46">
                <a:extLst>
                  <a:ext uri="{FF2B5EF4-FFF2-40B4-BE49-F238E27FC236}">
                    <a16:creationId xmlns:a16="http://schemas.microsoft.com/office/drawing/2014/main" id="{B22D300F-E667-4EBD-9D3C-457526EE5422}"/>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48" name="TextBox 47">
                <a:extLst>
                  <a:ext uri="{FF2B5EF4-FFF2-40B4-BE49-F238E27FC236}">
                    <a16:creationId xmlns:a16="http://schemas.microsoft.com/office/drawing/2014/main" id="{8CFC7ADF-6093-4D05-8774-5E91D06F1CF6}"/>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49" name="TextBox 48">
                <a:extLst>
                  <a:ext uri="{FF2B5EF4-FFF2-40B4-BE49-F238E27FC236}">
                    <a16:creationId xmlns:a16="http://schemas.microsoft.com/office/drawing/2014/main" id="{961BA99C-A55D-4B53-AA6C-61B9A895C31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1" name="Rectangle 100">
              <a:extLst>
                <a:ext uri="{FF2B5EF4-FFF2-40B4-BE49-F238E27FC236}">
                  <a16:creationId xmlns:a16="http://schemas.microsoft.com/office/drawing/2014/main" id="{9C458D6F-F250-40CB-8AEB-698F0F6A4761}"/>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38" name="Straight Arrow Connector 137">
            <a:extLst>
              <a:ext uri="{FF2B5EF4-FFF2-40B4-BE49-F238E27FC236}">
                <a16:creationId xmlns:a16="http://schemas.microsoft.com/office/drawing/2014/main" id="{0246A1E0-8497-4687-A7D7-843567F96FC8}"/>
              </a:ext>
            </a:extLst>
          </p:cNvPr>
          <p:cNvCxnSpPr>
            <a:cxnSpLocks/>
            <a:stCxn id="34" idx="6"/>
            <a:endCxn id="38" idx="2"/>
          </p:cNvCxnSpPr>
          <p:nvPr/>
        </p:nvCxnSpPr>
        <p:spPr bwMode="auto">
          <a:xfrm>
            <a:off x="5405090"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39" name="Straight Arrow Connector 138">
            <a:extLst>
              <a:ext uri="{FF2B5EF4-FFF2-40B4-BE49-F238E27FC236}">
                <a16:creationId xmlns:a16="http://schemas.microsoft.com/office/drawing/2014/main" id="{7ABBA1DB-6270-493E-9AA0-947897BD12D2}"/>
              </a:ext>
            </a:extLst>
          </p:cNvPr>
          <p:cNvCxnSpPr>
            <a:cxnSpLocks/>
            <a:stCxn id="35" idx="5"/>
            <a:endCxn id="41" idx="1"/>
          </p:cNvCxnSpPr>
          <p:nvPr/>
        </p:nvCxnSpPr>
        <p:spPr bwMode="auto">
          <a:xfrm>
            <a:off x="5397265"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9CDA336-9C66-4277-A7B5-3C539A499C7A}"/>
                  </a:ext>
                </a:extLst>
              </p:cNvPr>
              <p:cNvSpPr txBox="1"/>
              <p:nvPr/>
            </p:nvSpPr>
            <p:spPr>
              <a:xfrm>
                <a:off x="4990012"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7" name="TextBox 176">
                <a:extLst>
                  <a:ext uri="{FF2B5EF4-FFF2-40B4-BE49-F238E27FC236}">
                    <a16:creationId xmlns:a16="http://schemas.microsoft.com/office/drawing/2014/main" id="{B9CDA336-9C66-4277-A7B5-3C539A499C7A}"/>
                  </a:ext>
                </a:extLst>
              </p:cNvPr>
              <p:cNvSpPr txBox="1">
                <a:spLocks noRot="1" noChangeAspect="1" noMove="1" noResize="1" noEditPoints="1" noAdjustHandles="1" noChangeArrowheads="1" noChangeShapeType="1" noTextEdit="1"/>
              </p:cNvSpPr>
              <p:nvPr/>
            </p:nvSpPr>
            <p:spPr>
              <a:xfrm>
                <a:off x="4990012" y="2867706"/>
                <a:ext cx="1486048" cy="999441"/>
              </a:xfrm>
              <a:prstGeom prst="rect">
                <a:avLst/>
              </a:prstGeom>
              <a:blipFill>
                <a:blip r:embed="rId5"/>
                <a:stretch>
                  <a:fillRect/>
                </a:stretch>
              </a:blipFill>
            </p:spPr>
            <p:txBody>
              <a:bodyPr/>
              <a:lstStyle/>
              <a:p>
                <a:r>
                  <a:rPr lang="en-US">
                    <a:noFill/>
                  </a:rPr>
                  <a:t> </a:t>
                </a:r>
              </a:p>
            </p:txBody>
          </p:sp>
        </mc:Fallback>
      </mc:AlternateContent>
      <p:cxnSp>
        <p:nvCxnSpPr>
          <p:cNvPr id="146" name="Straight Arrow Connector 145">
            <a:extLst>
              <a:ext uri="{FF2B5EF4-FFF2-40B4-BE49-F238E27FC236}">
                <a16:creationId xmlns:a16="http://schemas.microsoft.com/office/drawing/2014/main" id="{3A6918E2-6B38-42D5-865F-6C36182F621B}"/>
              </a:ext>
            </a:extLst>
          </p:cNvPr>
          <p:cNvCxnSpPr>
            <a:cxnSpLocks/>
            <a:stCxn id="36" idx="6"/>
            <a:endCxn id="40" idx="2"/>
          </p:cNvCxnSpPr>
          <p:nvPr/>
        </p:nvCxnSpPr>
        <p:spPr bwMode="auto">
          <a:xfrm>
            <a:off x="5402561"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7" name="Straight Arrow Connector 146">
            <a:extLst>
              <a:ext uri="{FF2B5EF4-FFF2-40B4-BE49-F238E27FC236}">
                <a16:creationId xmlns:a16="http://schemas.microsoft.com/office/drawing/2014/main" id="{1887985E-21CE-4831-AFB2-CC5A27C29931}"/>
              </a:ext>
            </a:extLst>
          </p:cNvPr>
          <p:cNvCxnSpPr>
            <a:cxnSpLocks/>
            <a:stCxn id="37" idx="7"/>
            <a:endCxn id="39" idx="3"/>
          </p:cNvCxnSpPr>
          <p:nvPr/>
        </p:nvCxnSpPr>
        <p:spPr bwMode="auto">
          <a:xfrm flipV="1">
            <a:off x="5394736"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7" name="Group 6">
            <a:extLst>
              <a:ext uri="{FF2B5EF4-FFF2-40B4-BE49-F238E27FC236}">
                <a16:creationId xmlns:a16="http://schemas.microsoft.com/office/drawing/2014/main" id="{D262C96C-5384-45A6-A274-239A02CA4371}"/>
              </a:ext>
            </a:extLst>
          </p:cNvPr>
          <p:cNvGrpSpPr/>
          <p:nvPr/>
        </p:nvGrpSpPr>
        <p:grpSpPr>
          <a:xfrm>
            <a:off x="7014093" y="1201051"/>
            <a:ext cx="1636336" cy="1613971"/>
            <a:chOff x="7014093" y="1201051"/>
            <a:chExt cx="1636336" cy="1613971"/>
          </a:xfrm>
        </p:grpSpPr>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3916EAB1-07A2-4F27-A4BF-06CD7A4526DB}"/>
                    </a:ext>
                  </a:extLst>
                </p:cNvPr>
                <p:cNvSpPr txBox="1"/>
                <p:nvPr/>
              </p:nvSpPr>
              <p:spPr>
                <a:xfrm>
                  <a:off x="7176716" y="2476468"/>
                  <a:ext cx="136511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𝑠𝑤𝑎𝑝</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m:oMathPara>
                  </a14:m>
                  <a:endParaRPr lang="en-US" sz="1600" dirty="0"/>
                </a:p>
              </p:txBody>
            </p:sp>
          </mc:Choice>
          <mc:Fallback xmlns="">
            <p:sp>
              <p:nvSpPr>
                <p:cNvPr id="161" name="TextBox 160">
                  <a:extLst>
                    <a:ext uri="{FF2B5EF4-FFF2-40B4-BE49-F238E27FC236}">
                      <a16:creationId xmlns:a16="http://schemas.microsoft.com/office/drawing/2014/main" id="{3916EAB1-07A2-4F27-A4BF-06CD7A4526DB}"/>
                    </a:ext>
                  </a:extLst>
                </p:cNvPr>
                <p:cNvSpPr txBox="1">
                  <a:spLocks noRot="1" noChangeAspect="1" noMove="1" noResize="1" noEditPoints="1" noAdjustHandles="1" noChangeArrowheads="1" noChangeShapeType="1" noTextEdit="1"/>
                </p:cNvSpPr>
                <p:nvPr/>
              </p:nvSpPr>
              <p:spPr>
                <a:xfrm>
                  <a:off x="7176716" y="2476468"/>
                  <a:ext cx="1365117" cy="338554"/>
                </a:xfrm>
                <a:prstGeom prst="rect">
                  <a:avLst/>
                </a:prstGeom>
                <a:blipFill>
                  <a:blip r:embed="rId6"/>
                  <a:stretch>
                    <a:fillRect b="-10714"/>
                  </a:stretch>
                </a:blipFill>
              </p:spPr>
              <p:txBody>
                <a:bodyPr/>
                <a:lstStyle/>
                <a:p>
                  <a:r>
                    <a:rPr lang="en-US">
                      <a:noFill/>
                    </a:rPr>
                    <a:t> </a:t>
                  </a:r>
                </a:p>
              </p:txBody>
            </p:sp>
          </mc:Fallback>
        </mc:AlternateContent>
        <p:grpSp>
          <p:nvGrpSpPr>
            <p:cNvPr id="162" name="Group 161">
              <a:extLst>
                <a:ext uri="{FF2B5EF4-FFF2-40B4-BE49-F238E27FC236}">
                  <a16:creationId xmlns:a16="http://schemas.microsoft.com/office/drawing/2014/main" id="{B4D4055C-AEAA-42E8-AC46-862EA3EADB9D}"/>
                </a:ext>
              </a:extLst>
            </p:cNvPr>
            <p:cNvGrpSpPr/>
            <p:nvPr/>
          </p:nvGrpSpPr>
          <p:grpSpPr>
            <a:xfrm>
              <a:off x="7014093" y="1201051"/>
              <a:ext cx="1636336" cy="1288153"/>
              <a:chOff x="30081" y="1085380"/>
              <a:chExt cx="1636336" cy="1288153"/>
            </a:xfrm>
          </p:grpSpPr>
          <p:grpSp>
            <p:nvGrpSpPr>
              <p:cNvPr id="163" name="Group 162">
                <a:extLst>
                  <a:ext uri="{FF2B5EF4-FFF2-40B4-BE49-F238E27FC236}">
                    <a16:creationId xmlns:a16="http://schemas.microsoft.com/office/drawing/2014/main" id="{E5F17653-F1E3-4E49-9E89-F3641B5DFC09}"/>
                  </a:ext>
                </a:extLst>
              </p:cNvPr>
              <p:cNvGrpSpPr/>
              <p:nvPr/>
            </p:nvGrpSpPr>
            <p:grpSpPr>
              <a:xfrm>
                <a:off x="30081" y="1085380"/>
                <a:ext cx="1508107" cy="1160695"/>
                <a:chOff x="498372" y="1066801"/>
                <a:chExt cx="1508107" cy="1160695"/>
              </a:xfrm>
            </p:grpSpPr>
            <p:sp>
              <p:nvSpPr>
                <p:cNvPr id="165" name="Oval 164">
                  <a:extLst>
                    <a:ext uri="{FF2B5EF4-FFF2-40B4-BE49-F238E27FC236}">
                      <a16:creationId xmlns:a16="http://schemas.microsoft.com/office/drawing/2014/main" id="{5C084E6C-D68C-47DD-AE0C-96FC1A1BF8D9}"/>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F18380C-4E0E-415A-8264-649D3EF0E9C8}"/>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D6E5BD36-8FC7-4F6D-B21F-57E3C3E14C8E}"/>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9C046D4A-03B9-4C8D-BD16-B721281D204D}"/>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D531B02A-0E09-483F-905D-772CD0A648D1}"/>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EC810339-54B0-4BCB-B6BE-BD86CEFE13EE}"/>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CA1A5053-C38B-4C66-87B3-0FDFA24044FF}"/>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93B2AA71-304F-4D45-8C04-065125DBDC4A}"/>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EA27EDA5-A5F3-4C87-BBA4-A22BD6FEB314}"/>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175" name="TextBox 174">
                  <a:extLst>
                    <a:ext uri="{FF2B5EF4-FFF2-40B4-BE49-F238E27FC236}">
                      <a16:creationId xmlns:a16="http://schemas.microsoft.com/office/drawing/2014/main" id="{26052AAD-B17B-40DC-A286-8444E834472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176" name="TextBox 175">
                  <a:extLst>
                    <a:ext uri="{FF2B5EF4-FFF2-40B4-BE49-F238E27FC236}">
                      <a16:creationId xmlns:a16="http://schemas.microsoft.com/office/drawing/2014/main" id="{6A7DCD0B-5544-4E39-BDF7-CCEFE469897A}"/>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186" name="TextBox 185">
                  <a:extLst>
                    <a:ext uri="{FF2B5EF4-FFF2-40B4-BE49-F238E27FC236}">
                      <a16:creationId xmlns:a16="http://schemas.microsoft.com/office/drawing/2014/main" id="{D321B2DA-CC77-453A-8619-E384E2BA4E52}"/>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187" name="TextBox 186">
                  <a:extLst>
                    <a:ext uri="{FF2B5EF4-FFF2-40B4-BE49-F238E27FC236}">
                      <a16:creationId xmlns:a16="http://schemas.microsoft.com/office/drawing/2014/main" id="{9D8080ED-89D4-4331-970D-896BFEEAC85A}"/>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188" name="TextBox 187">
                  <a:extLst>
                    <a:ext uri="{FF2B5EF4-FFF2-40B4-BE49-F238E27FC236}">
                      <a16:creationId xmlns:a16="http://schemas.microsoft.com/office/drawing/2014/main" id="{7F28C354-2CF2-409F-BFB4-84DB114D5B4C}"/>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189" name="TextBox 188">
                  <a:extLst>
                    <a:ext uri="{FF2B5EF4-FFF2-40B4-BE49-F238E27FC236}">
                      <a16:creationId xmlns:a16="http://schemas.microsoft.com/office/drawing/2014/main" id="{13017F07-DC8D-4244-A1BA-198769286793}"/>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90" name="TextBox 189">
                  <a:extLst>
                    <a:ext uri="{FF2B5EF4-FFF2-40B4-BE49-F238E27FC236}">
                      <a16:creationId xmlns:a16="http://schemas.microsoft.com/office/drawing/2014/main" id="{6B486D2C-C1E9-4963-A9A0-D7ACEE9C8189}"/>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64" name="Rectangle 163">
                <a:extLst>
                  <a:ext uri="{FF2B5EF4-FFF2-40B4-BE49-F238E27FC236}">
                    <a16:creationId xmlns:a16="http://schemas.microsoft.com/office/drawing/2014/main" id="{80079736-C454-448D-B003-2FD8EC61465A}"/>
                  </a:ext>
                </a:extLst>
              </p:cNvPr>
              <p:cNvSpPr/>
              <p:nvPr/>
            </p:nvSpPr>
            <p:spPr bwMode="auto">
              <a:xfrm>
                <a:off x="73739"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91" name="Straight Arrow Connector 190">
              <a:extLst>
                <a:ext uri="{FF2B5EF4-FFF2-40B4-BE49-F238E27FC236}">
                  <a16:creationId xmlns:a16="http://schemas.microsoft.com/office/drawing/2014/main" id="{B143DE6C-579B-404B-8208-EACFD4150D7D}"/>
                </a:ext>
              </a:extLst>
            </p:cNvPr>
            <p:cNvCxnSpPr>
              <a:cxnSpLocks/>
              <a:stCxn id="165" idx="6"/>
              <a:endCxn id="169" idx="2"/>
            </p:cNvCxnSpPr>
            <p:nvPr/>
          </p:nvCxnSpPr>
          <p:spPr bwMode="auto">
            <a:xfrm>
              <a:off x="7569736"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92" name="Straight Arrow Connector 191">
              <a:extLst>
                <a:ext uri="{FF2B5EF4-FFF2-40B4-BE49-F238E27FC236}">
                  <a16:creationId xmlns:a16="http://schemas.microsoft.com/office/drawing/2014/main" id="{AA40C509-FA0E-47AB-8C10-9FC9B7631E77}"/>
                </a:ext>
              </a:extLst>
            </p:cNvPr>
            <p:cNvCxnSpPr>
              <a:cxnSpLocks/>
              <a:stCxn id="167" idx="7"/>
              <a:endCxn id="170" idx="3"/>
            </p:cNvCxnSpPr>
            <p:nvPr/>
          </p:nvCxnSpPr>
          <p:spPr bwMode="auto">
            <a:xfrm flipV="1">
              <a:off x="7559382" y="1717603"/>
              <a:ext cx="565555"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93" name="Straight Arrow Connector 192">
              <a:extLst>
                <a:ext uri="{FF2B5EF4-FFF2-40B4-BE49-F238E27FC236}">
                  <a16:creationId xmlns:a16="http://schemas.microsoft.com/office/drawing/2014/main" id="{C90F84C4-9F85-4688-9779-7D5DCF9B5D30}"/>
                </a:ext>
              </a:extLst>
            </p:cNvPr>
            <p:cNvCxnSpPr>
              <a:cxnSpLocks/>
              <a:stCxn id="166" idx="5"/>
              <a:endCxn id="171" idx="1"/>
            </p:cNvCxnSpPr>
            <p:nvPr/>
          </p:nvCxnSpPr>
          <p:spPr bwMode="auto">
            <a:xfrm>
              <a:off x="7561911" y="1717603"/>
              <a:ext cx="560497"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94" name="Straight Arrow Connector 193">
              <a:extLst>
                <a:ext uri="{FF2B5EF4-FFF2-40B4-BE49-F238E27FC236}">
                  <a16:creationId xmlns:a16="http://schemas.microsoft.com/office/drawing/2014/main" id="{F89AE400-4D3D-4D8B-A4AD-F562572A19D0}"/>
                </a:ext>
              </a:extLst>
            </p:cNvPr>
            <p:cNvCxnSpPr>
              <a:cxnSpLocks/>
              <a:stCxn id="168" idx="6"/>
              <a:endCxn id="173" idx="2"/>
            </p:cNvCxnSpPr>
            <p:nvPr/>
          </p:nvCxnSpPr>
          <p:spPr bwMode="auto">
            <a:xfrm>
              <a:off x="7567207" y="2328582"/>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A50C28DB-9FDA-45D0-9061-998F8D5CD2AF}"/>
                  </a:ext>
                </a:extLst>
              </p:cNvPr>
              <p:cNvSpPr txBox="1"/>
              <p:nvPr/>
            </p:nvSpPr>
            <p:spPr>
              <a:xfrm>
                <a:off x="600578"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198" name="TextBox 197">
                <a:extLst>
                  <a:ext uri="{FF2B5EF4-FFF2-40B4-BE49-F238E27FC236}">
                    <a16:creationId xmlns:a16="http://schemas.microsoft.com/office/drawing/2014/main" id="{A50C28DB-9FDA-45D0-9061-998F8D5CD2AF}"/>
                  </a:ext>
                </a:extLst>
              </p:cNvPr>
              <p:cNvSpPr txBox="1">
                <a:spLocks noRot="1" noChangeAspect="1" noMove="1" noResize="1" noEditPoints="1" noAdjustHandles="1" noChangeArrowheads="1" noChangeShapeType="1" noTextEdit="1"/>
              </p:cNvSpPr>
              <p:nvPr/>
            </p:nvSpPr>
            <p:spPr>
              <a:xfrm>
                <a:off x="600578" y="2476468"/>
                <a:ext cx="1545167" cy="338554"/>
              </a:xfrm>
              <a:prstGeom prst="rect">
                <a:avLst/>
              </a:prstGeom>
              <a:blipFill>
                <a:blip r:embed="rId8"/>
                <a:stretch>
                  <a:fillRect b="-5357"/>
                </a:stretch>
              </a:blipFill>
            </p:spPr>
            <p:txBody>
              <a:bodyPr/>
              <a:lstStyle/>
              <a:p>
                <a:r>
                  <a:rPr lang="en-US">
                    <a:noFill/>
                  </a:rPr>
                  <a:t> </a:t>
                </a:r>
              </a:p>
            </p:txBody>
          </p:sp>
        </mc:Fallback>
      </mc:AlternateContent>
      <p:grpSp>
        <p:nvGrpSpPr>
          <p:cNvPr id="199" name="Group 198">
            <a:extLst>
              <a:ext uri="{FF2B5EF4-FFF2-40B4-BE49-F238E27FC236}">
                <a16:creationId xmlns:a16="http://schemas.microsoft.com/office/drawing/2014/main" id="{8627454D-62C7-43A8-9CE2-0964E8BFF7D1}"/>
              </a:ext>
            </a:extLst>
          </p:cNvPr>
          <p:cNvGrpSpPr/>
          <p:nvPr/>
        </p:nvGrpSpPr>
        <p:grpSpPr>
          <a:xfrm>
            <a:off x="515104" y="1201051"/>
            <a:ext cx="1646995" cy="1288153"/>
            <a:chOff x="1904565" y="1085380"/>
            <a:chExt cx="1646995" cy="1288153"/>
          </a:xfrm>
        </p:grpSpPr>
        <p:grpSp>
          <p:nvGrpSpPr>
            <p:cNvPr id="206" name="Group 205">
              <a:extLst>
                <a:ext uri="{FF2B5EF4-FFF2-40B4-BE49-F238E27FC236}">
                  <a16:creationId xmlns:a16="http://schemas.microsoft.com/office/drawing/2014/main" id="{587F55DA-69A7-41A9-BFFB-702F8D8D785C}"/>
                </a:ext>
              </a:extLst>
            </p:cNvPr>
            <p:cNvGrpSpPr/>
            <p:nvPr/>
          </p:nvGrpSpPr>
          <p:grpSpPr>
            <a:xfrm>
              <a:off x="1904565" y="1085380"/>
              <a:ext cx="1508107" cy="1160695"/>
              <a:chOff x="498372" y="1066801"/>
              <a:chExt cx="1508107" cy="1160695"/>
            </a:xfrm>
          </p:grpSpPr>
          <p:sp>
            <p:nvSpPr>
              <p:cNvPr id="208" name="Oval 207">
                <a:extLst>
                  <a:ext uri="{FF2B5EF4-FFF2-40B4-BE49-F238E27FC236}">
                    <a16:creationId xmlns:a16="http://schemas.microsoft.com/office/drawing/2014/main" id="{62BF4A96-7C6C-45AA-A4C3-CEB96690D9BA}"/>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066940A5-D809-4182-ACF7-A4F5139D5919}"/>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EF392433-2ACE-4A05-BD80-57E2E1F3CA55}"/>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AFF981A-87E9-4684-895D-7F07D454557D}"/>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8133FE68-E1E3-4D77-9D11-75D857AF7C87}"/>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E719612D-53A1-462F-9585-786A76441EB3}"/>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F4E45FD3-714C-4361-BA18-A171521A7610}"/>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E8B1C597-7507-4AA5-81DA-270B95D7218E}"/>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2ABAF341-7A1E-4C0E-B4AD-B66570E7B8A5}"/>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217" name="TextBox 216">
                <a:extLst>
                  <a:ext uri="{FF2B5EF4-FFF2-40B4-BE49-F238E27FC236}">
                    <a16:creationId xmlns:a16="http://schemas.microsoft.com/office/drawing/2014/main" id="{7B319645-9051-4DDF-BA29-C1CE3015FBAD}"/>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218" name="TextBox 217">
                <a:extLst>
                  <a:ext uri="{FF2B5EF4-FFF2-40B4-BE49-F238E27FC236}">
                    <a16:creationId xmlns:a16="http://schemas.microsoft.com/office/drawing/2014/main" id="{C3263E0B-83B0-474B-86F6-AB57BF4ACC05}"/>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219" name="TextBox 218">
                <a:extLst>
                  <a:ext uri="{FF2B5EF4-FFF2-40B4-BE49-F238E27FC236}">
                    <a16:creationId xmlns:a16="http://schemas.microsoft.com/office/drawing/2014/main" id="{E5CCBEF0-62AF-4004-B0EE-79EE61A3C9EE}"/>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220" name="TextBox 219">
                <a:extLst>
                  <a:ext uri="{FF2B5EF4-FFF2-40B4-BE49-F238E27FC236}">
                    <a16:creationId xmlns:a16="http://schemas.microsoft.com/office/drawing/2014/main" id="{C8DA119F-1D2E-4B6A-A05F-D3F06C022D81}"/>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221" name="TextBox 220">
                <a:extLst>
                  <a:ext uri="{FF2B5EF4-FFF2-40B4-BE49-F238E27FC236}">
                    <a16:creationId xmlns:a16="http://schemas.microsoft.com/office/drawing/2014/main" id="{E6DBD7E5-51AF-4FBE-BF78-5A43C6365A10}"/>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222" name="TextBox 221">
                <a:extLst>
                  <a:ext uri="{FF2B5EF4-FFF2-40B4-BE49-F238E27FC236}">
                    <a16:creationId xmlns:a16="http://schemas.microsoft.com/office/drawing/2014/main" id="{CFC09B9C-60B0-4DF2-80A8-B06813F454C2}"/>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223" name="TextBox 222">
                <a:extLst>
                  <a:ext uri="{FF2B5EF4-FFF2-40B4-BE49-F238E27FC236}">
                    <a16:creationId xmlns:a16="http://schemas.microsoft.com/office/drawing/2014/main" id="{896C5BFE-1936-4D96-8299-1C736CD26BBC}"/>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207" name="Rectangle 206">
              <a:extLst>
                <a:ext uri="{FF2B5EF4-FFF2-40B4-BE49-F238E27FC236}">
                  <a16:creationId xmlns:a16="http://schemas.microsoft.com/office/drawing/2014/main" id="{D679DB86-ACB8-4B36-8FC7-DC125CC79169}"/>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200" name="Straight Arrow Connector 199">
            <a:extLst>
              <a:ext uri="{FF2B5EF4-FFF2-40B4-BE49-F238E27FC236}">
                <a16:creationId xmlns:a16="http://schemas.microsoft.com/office/drawing/2014/main" id="{85FCB385-058D-46AB-921B-9DA8C982306A}"/>
              </a:ext>
            </a:extLst>
          </p:cNvPr>
          <p:cNvCxnSpPr>
            <a:cxnSpLocks/>
            <a:stCxn id="208" idx="6"/>
            <a:endCxn id="212" idx="2"/>
          </p:cNvCxnSpPr>
          <p:nvPr/>
        </p:nvCxnSpPr>
        <p:spPr bwMode="auto">
          <a:xfrm>
            <a:off x="1070747"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DDCD96F9-BFFE-40AC-88E8-29E8AEBA3EEB}"/>
              </a:ext>
            </a:extLst>
          </p:cNvPr>
          <p:cNvCxnSpPr>
            <a:cxnSpLocks/>
            <a:stCxn id="209" idx="5"/>
            <a:endCxn id="215" idx="1"/>
          </p:cNvCxnSpPr>
          <p:nvPr/>
        </p:nvCxnSpPr>
        <p:spPr bwMode="auto">
          <a:xfrm>
            <a:off x="1062922"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3BF4D193-99B0-47AB-8F5B-A7A636EFE047}"/>
                  </a:ext>
                </a:extLst>
              </p:cNvPr>
              <p:cNvSpPr txBox="1"/>
              <p:nvPr/>
            </p:nvSpPr>
            <p:spPr>
              <a:xfrm>
                <a:off x="623434"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202" name="TextBox 201">
                <a:extLst>
                  <a:ext uri="{FF2B5EF4-FFF2-40B4-BE49-F238E27FC236}">
                    <a16:creationId xmlns:a16="http://schemas.microsoft.com/office/drawing/2014/main" id="{3BF4D193-99B0-47AB-8F5B-A7A636EFE047}"/>
                  </a:ext>
                </a:extLst>
              </p:cNvPr>
              <p:cNvSpPr txBox="1">
                <a:spLocks noRot="1" noChangeAspect="1" noMove="1" noResize="1" noEditPoints="1" noAdjustHandles="1" noChangeArrowheads="1" noChangeShapeType="1" noTextEdit="1"/>
              </p:cNvSpPr>
              <p:nvPr/>
            </p:nvSpPr>
            <p:spPr>
              <a:xfrm>
                <a:off x="623434" y="2867706"/>
                <a:ext cx="1486048" cy="999441"/>
              </a:xfrm>
              <a:prstGeom prst="rect">
                <a:avLst/>
              </a:prstGeom>
              <a:blipFill>
                <a:blip r:embed="rId9"/>
                <a:stretch>
                  <a:fillRect/>
                </a:stretch>
              </a:blipFill>
            </p:spPr>
            <p:txBody>
              <a:bodyPr/>
              <a:lstStyle/>
              <a:p>
                <a:r>
                  <a:rPr lang="en-US">
                    <a:noFill/>
                  </a:rPr>
                  <a:t> </a:t>
                </a:r>
              </a:p>
            </p:txBody>
          </p:sp>
        </mc:Fallback>
      </mc:AlternateContent>
      <p:cxnSp>
        <p:nvCxnSpPr>
          <p:cNvPr id="204" name="Straight Arrow Connector 203">
            <a:extLst>
              <a:ext uri="{FF2B5EF4-FFF2-40B4-BE49-F238E27FC236}">
                <a16:creationId xmlns:a16="http://schemas.microsoft.com/office/drawing/2014/main" id="{F30600E8-E505-4114-B6DA-1A73507028FE}"/>
              </a:ext>
            </a:extLst>
          </p:cNvPr>
          <p:cNvCxnSpPr>
            <a:cxnSpLocks/>
            <a:stCxn id="210" idx="6"/>
            <a:endCxn id="214" idx="2"/>
          </p:cNvCxnSpPr>
          <p:nvPr/>
        </p:nvCxnSpPr>
        <p:spPr bwMode="auto">
          <a:xfrm>
            <a:off x="1068218"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5" name="Straight Arrow Connector 204">
            <a:extLst>
              <a:ext uri="{FF2B5EF4-FFF2-40B4-BE49-F238E27FC236}">
                <a16:creationId xmlns:a16="http://schemas.microsoft.com/office/drawing/2014/main" id="{EBBBC14D-8EB3-4D5E-BEB5-B31DDE346BA9}"/>
              </a:ext>
            </a:extLst>
          </p:cNvPr>
          <p:cNvCxnSpPr>
            <a:cxnSpLocks/>
            <a:stCxn id="211" idx="7"/>
            <a:endCxn id="213" idx="3"/>
          </p:cNvCxnSpPr>
          <p:nvPr/>
        </p:nvCxnSpPr>
        <p:spPr bwMode="auto">
          <a:xfrm flipV="1">
            <a:off x="1060393"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56" name="Oval 255">
            <a:extLst>
              <a:ext uri="{FF2B5EF4-FFF2-40B4-BE49-F238E27FC236}">
                <a16:creationId xmlns:a16="http://schemas.microsoft.com/office/drawing/2014/main" id="{BCBAFA21-0192-4AAC-ACFF-E40705BF29E5}"/>
              </a:ext>
            </a:extLst>
          </p:cNvPr>
          <p:cNvSpPr/>
          <p:nvPr/>
        </p:nvSpPr>
        <p:spPr>
          <a:xfrm>
            <a:off x="1060126"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F86D6BF-521A-4400-8B1F-50DBBED01A5E}"/>
              </a:ext>
            </a:extLst>
          </p:cNvPr>
          <p:cNvSpPr/>
          <p:nvPr/>
        </p:nvSpPr>
        <p:spPr>
          <a:xfrm>
            <a:off x="1060126"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7B347581-6E5A-4097-8FC2-321A328A32B3}"/>
              </a:ext>
            </a:extLst>
          </p:cNvPr>
          <p:cNvSpPr/>
          <p:nvPr/>
        </p:nvSpPr>
        <p:spPr>
          <a:xfrm>
            <a:off x="1057597"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0EECAF2-DFFD-44BC-A0B5-796DB59F2F2F}"/>
              </a:ext>
            </a:extLst>
          </p:cNvPr>
          <p:cNvSpPr/>
          <p:nvPr/>
        </p:nvSpPr>
        <p:spPr>
          <a:xfrm>
            <a:off x="1057597"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61E6FF3F-D455-4459-93AA-1A4A808AF7D3}"/>
              </a:ext>
            </a:extLst>
          </p:cNvPr>
          <p:cNvSpPr/>
          <p:nvPr/>
        </p:nvSpPr>
        <p:spPr>
          <a:xfrm>
            <a:off x="5951637"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57FC5A70-5D48-4537-B3BF-3C42C8621AEF}"/>
              </a:ext>
            </a:extLst>
          </p:cNvPr>
          <p:cNvSpPr/>
          <p:nvPr/>
        </p:nvSpPr>
        <p:spPr>
          <a:xfrm>
            <a:off x="5951637"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926B6277-FFF9-468B-961F-4D1D060D18C5}"/>
              </a:ext>
            </a:extLst>
          </p:cNvPr>
          <p:cNvSpPr/>
          <p:nvPr/>
        </p:nvSpPr>
        <p:spPr>
          <a:xfrm>
            <a:off x="5949108"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EF5A9288-7BEC-4821-A1B4-687851DE9F4A}"/>
              </a:ext>
            </a:extLst>
          </p:cNvPr>
          <p:cNvSpPr/>
          <p:nvPr/>
        </p:nvSpPr>
        <p:spPr>
          <a:xfrm>
            <a:off x="5949108"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064E35ED-3548-4C58-87BE-E134E8E90A71}"/>
              </a:ext>
            </a:extLst>
          </p:cNvPr>
          <p:cNvSpPr txBox="1"/>
          <p:nvPr/>
        </p:nvSpPr>
        <p:spPr>
          <a:xfrm>
            <a:off x="568895" y="4102512"/>
            <a:ext cx="363311" cy="218182"/>
          </a:xfrm>
          <a:prstGeom prst="rect">
            <a:avLst/>
          </a:prstGeom>
          <a:noFill/>
        </p:spPr>
        <p:txBody>
          <a:bodyPr wrap="none" rtlCol="0">
            <a:spAutoFit/>
          </a:bodyPr>
          <a:lstStyle/>
          <a:p>
            <a:pPr algn="just"/>
            <a:r>
              <a:rPr lang="en-US" sz="1600" dirty="0">
                <a:sym typeface="Webdings"/>
              </a:rPr>
              <a:t>(00)</a:t>
            </a:r>
          </a:p>
        </p:txBody>
      </p:sp>
      <p:sp>
        <p:nvSpPr>
          <p:cNvPr id="265" name="TextBox 264">
            <a:extLst>
              <a:ext uri="{FF2B5EF4-FFF2-40B4-BE49-F238E27FC236}">
                <a16:creationId xmlns:a16="http://schemas.microsoft.com/office/drawing/2014/main" id="{5B93BC0A-13B5-4112-8883-29F8D70E28A8}"/>
              </a:ext>
            </a:extLst>
          </p:cNvPr>
          <p:cNvSpPr txBox="1"/>
          <p:nvPr/>
        </p:nvSpPr>
        <p:spPr>
          <a:xfrm>
            <a:off x="557918" y="4416683"/>
            <a:ext cx="363311" cy="218182"/>
          </a:xfrm>
          <a:prstGeom prst="rect">
            <a:avLst/>
          </a:prstGeom>
          <a:noFill/>
        </p:spPr>
        <p:txBody>
          <a:bodyPr wrap="none" rtlCol="0">
            <a:spAutoFit/>
          </a:bodyPr>
          <a:lstStyle/>
          <a:p>
            <a:pPr algn="just"/>
            <a:r>
              <a:rPr lang="en-US" sz="1600" dirty="0">
                <a:sym typeface="Webdings"/>
              </a:rPr>
              <a:t>(01)</a:t>
            </a:r>
          </a:p>
        </p:txBody>
      </p:sp>
      <p:sp>
        <p:nvSpPr>
          <p:cNvPr id="266" name="TextBox 265">
            <a:extLst>
              <a:ext uri="{FF2B5EF4-FFF2-40B4-BE49-F238E27FC236}">
                <a16:creationId xmlns:a16="http://schemas.microsoft.com/office/drawing/2014/main" id="{1F401461-5A45-4B59-92CE-F8AF20C1F671}"/>
              </a:ext>
            </a:extLst>
          </p:cNvPr>
          <p:cNvSpPr txBox="1"/>
          <p:nvPr/>
        </p:nvSpPr>
        <p:spPr>
          <a:xfrm>
            <a:off x="557918" y="4728628"/>
            <a:ext cx="363311" cy="218182"/>
          </a:xfrm>
          <a:prstGeom prst="rect">
            <a:avLst/>
          </a:prstGeom>
          <a:noFill/>
        </p:spPr>
        <p:txBody>
          <a:bodyPr wrap="none" rtlCol="0">
            <a:spAutoFit/>
          </a:bodyPr>
          <a:lstStyle/>
          <a:p>
            <a:pPr algn="just"/>
            <a:r>
              <a:rPr lang="en-US" sz="1600" dirty="0">
                <a:sym typeface="Webdings"/>
              </a:rPr>
              <a:t>(10)</a:t>
            </a:r>
          </a:p>
        </p:txBody>
      </p:sp>
      <p:sp>
        <p:nvSpPr>
          <p:cNvPr id="267" name="TextBox 266">
            <a:extLst>
              <a:ext uri="{FF2B5EF4-FFF2-40B4-BE49-F238E27FC236}">
                <a16:creationId xmlns:a16="http://schemas.microsoft.com/office/drawing/2014/main" id="{721AEA8B-B5B2-4E1E-9F65-71F5753A5DD8}"/>
              </a:ext>
            </a:extLst>
          </p:cNvPr>
          <p:cNvSpPr txBox="1"/>
          <p:nvPr/>
        </p:nvSpPr>
        <p:spPr>
          <a:xfrm>
            <a:off x="557918" y="5045025"/>
            <a:ext cx="363311" cy="218182"/>
          </a:xfrm>
          <a:prstGeom prst="rect">
            <a:avLst/>
          </a:prstGeom>
          <a:noFill/>
        </p:spPr>
        <p:txBody>
          <a:bodyPr wrap="none" rtlCol="0">
            <a:spAutoFit/>
          </a:bodyPr>
          <a:lstStyle/>
          <a:p>
            <a:pPr algn="just"/>
            <a:r>
              <a:rPr lang="en-US" sz="1600" dirty="0">
                <a:sym typeface="Webdings"/>
              </a:rPr>
              <a:t>(11)</a:t>
            </a:r>
          </a:p>
        </p:txBody>
      </p:sp>
      <p:sp>
        <p:nvSpPr>
          <p:cNvPr id="268" name="TextBox 267">
            <a:extLst>
              <a:ext uri="{FF2B5EF4-FFF2-40B4-BE49-F238E27FC236}">
                <a16:creationId xmlns:a16="http://schemas.microsoft.com/office/drawing/2014/main" id="{82596743-8173-4060-9B03-B8749A2F1FD3}"/>
              </a:ext>
            </a:extLst>
          </p:cNvPr>
          <p:cNvSpPr txBox="1"/>
          <p:nvPr/>
        </p:nvSpPr>
        <p:spPr>
          <a:xfrm>
            <a:off x="5993414" y="4102512"/>
            <a:ext cx="363311" cy="218182"/>
          </a:xfrm>
          <a:prstGeom prst="rect">
            <a:avLst/>
          </a:prstGeom>
          <a:noFill/>
        </p:spPr>
        <p:txBody>
          <a:bodyPr wrap="none" rtlCol="0">
            <a:spAutoFit/>
          </a:bodyPr>
          <a:lstStyle/>
          <a:p>
            <a:pPr algn="just"/>
            <a:r>
              <a:rPr lang="en-US" sz="1600" dirty="0">
                <a:sym typeface="Webdings"/>
              </a:rPr>
              <a:t>(00)</a:t>
            </a:r>
          </a:p>
        </p:txBody>
      </p:sp>
      <p:sp>
        <p:nvSpPr>
          <p:cNvPr id="269" name="TextBox 268">
            <a:extLst>
              <a:ext uri="{FF2B5EF4-FFF2-40B4-BE49-F238E27FC236}">
                <a16:creationId xmlns:a16="http://schemas.microsoft.com/office/drawing/2014/main" id="{6EF742CF-3046-414A-85F0-468D972F8409}"/>
              </a:ext>
            </a:extLst>
          </p:cNvPr>
          <p:cNvSpPr txBox="1"/>
          <p:nvPr/>
        </p:nvSpPr>
        <p:spPr>
          <a:xfrm>
            <a:off x="5993414" y="4416683"/>
            <a:ext cx="363311" cy="218182"/>
          </a:xfrm>
          <a:prstGeom prst="rect">
            <a:avLst/>
          </a:prstGeom>
          <a:noFill/>
        </p:spPr>
        <p:txBody>
          <a:bodyPr wrap="none" rtlCol="0">
            <a:spAutoFit/>
          </a:bodyPr>
          <a:lstStyle/>
          <a:p>
            <a:pPr algn="just"/>
            <a:r>
              <a:rPr lang="en-US" sz="1600" dirty="0">
                <a:sym typeface="Webdings"/>
              </a:rPr>
              <a:t>(01)</a:t>
            </a:r>
          </a:p>
        </p:txBody>
      </p:sp>
      <p:sp>
        <p:nvSpPr>
          <p:cNvPr id="270" name="TextBox 269">
            <a:extLst>
              <a:ext uri="{FF2B5EF4-FFF2-40B4-BE49-F238E27FC236}">
                <a16:creationId xmlns:a16="http://schemas.microsoft.com/office/drawing/2014/main" id="{5B406A30-FA6E-44F3-AB75-7EBF35463088}"/>
              </a:ext>
            </a:extLst>
          </p:cNvPr>
          <p:cNvSpPr txBox="1"/>
          <p:nvPr/>
        </p:nvSpPr>
        <p:spPr>
          <a:xfrm>
            <a:off x="5993414" y="4728628"/>
            <a:ext cx="363311" cy="218182"/>
          </a:xfrm>
          <a:prstGeom prst="rect">
            <a:avLst/>
          </a:prstGeom>
          <a:noFill/>
        </p:spPr>
        <p:txBody>
          <a:bodyPr wrap="none" rtlCol="0">
            <a:spAutoFit/>
          </a:bodyPr>
          <a:lstStyle/>
          <a:p>
            <a:pPr algn="just"/>
            <a:r>
              <a:rPr lang="en-US" sz="1600" dirty="0">
                <a:sym typeface="Webdings"/>
              </a:rPr>
              <a:t>(10)</a:t>
            </a:r>
          </a:p>
        </p:txBody>
      </p:sp>
      <p:sp>
        <p:nvSpPr>
          <p:cNvPr id="271" name="TextBox 270">
            <a:extLst>
              <a:ext uri="{FF2B5EF4-FFF2-40B4-BE49-F238E27FC236}">
                <a16:creationId xmlns:a16="http://schemas.microsoft.com/office/drawing/2014/main" id="{DA224EEA-1534-4177-9773-66E148A8F2A2}"/>
              </a:ext>
            </a:extLst>
          </p:cNvPr>
          <p:cNvSpPr txBox="1"/>
          <p:nvPr/>
        </p:nvSpPr>
        <p:spPr>
          <a:xfrm>
            <a:off x="5993414" y="5045025"/>
            <a:ext cx="363311" cy="218182"/>
          </a:xfrm>
          <a:prstGeom prst="rect">
            <a:avLst/>
          </a:prstGeom>
          <a:noFill/>
        </p:spPr>
        <p:txBody>
          <a:bodyPr wrap="none" rtlCol="0">
            <a:spAutoFit/>
          </a:bodyPr>
          <a:lstStyle/>
          <a:p>
            <a:pPr algn="just"/>
            <a:r>
              <a:rPr lang="en-US" sz="1600" dirty="0">
                <a:sym typeface="Webdings"/>
              </a:rPr>
              <a:t>(11)</a:t>
            </a:r>
          </a:p>
        </p:txBody>
      </p:sp>
      <p:cxnSp>
        <p:nvCxnSpPr>
          <p:cNvPr id="272" name="Straight Arrow Connector 271">
            <a:extLst>
              <a:ext uri="{FF2B5EF4-FFF2-40B4-BE49-F238E27FC236}">
                <a16:creationId xmlns:a16="http://schemas.microsoft.com/office/drawing/2014/main" id="{E509CDE2-5E6C-4992-AC10-342BC9E9C174}"/>
              </a:ext>
            </a:extLst>
          </p:cNvPr>
          <p:cNvCxnSpPr>
            <a:cxnSpLocks/>
            <a:stCxn id="256" idx="6"/>
            <a:endCxn id="260" idx="2"/>
          </p:cNvCxnSpPr>
          <p:nvPr/>
        </p:nvCxnSpPr>
        <p:spPr bwMode="auto">
          <a:xfrm>
            <a:off x="1113561" y="4287531"/>
            <a:ext cx="48380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3" name="Straight Arrow Connector 272">
            <a:extLst>
              <a:ext uri="{FF2B5EF4-FFF2-40B4-BE49-F238E27FC236}">
                <a16:creationId xmlns:a16="http://schemas.microsoft.com/office/drawing/2014/main" id="{003FF5B7-722D-45CA-94FF-814D290D64D8}"/>
              </a:ext>
            </a:extLst>
          </p:cNvPr>
          <p:cNvCxnSpPr>
            <a:cxnSpLocks/>
            <a:stCxn id="257" idx="5"/>
            <a:endCxn id="262" idx="1"/>
          </p:cNvCxnSpPr>
          <p:nvPr/>
        </p:nvCxnSpPr>
        <p:spPr bwMode="auto">
          <a:xfrm>
            <a:off x="1105736" y="4619064"/>
            <a:ext cx="4851197"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C74B7809-4971-465A-8D6F-44569496FE0D}"/>
                  </a:ext>
                </a:extLst>
              </p:cNvPr>
              <p:cNvSpPr txBox="1"/>
              <p:nvPr/>
            </p:nvSpPr>
            <p:spPr>
              <a:xfrm>
                <a:off x="1408338" y="5377929"/>
                <a:ext cx="433285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252" name="TextBox 251">
                <a:extLst>
                  <a:ext uri="{FF2B5EF4-FFF2-40B4-BE49-F238E27FC236}">
                    <a16:creationId xmlns:a16="http://schemas.microsoft.com/office/drawing/2014/main" id="{C74B7809-4971-465A-8D6F-44569496FE0D}"/>
                  </a:ext>
                </a:extLst>
              </p:cNvPr>
              <p:cNvSpPr txBox="1">
                <a:spLocks noRot="1" noChangeAspect="1" noMove="1" noResize="1" noEditPoints="1" noAdjustHandles="1" noChangeArrowheads="1" noChangeShapeType="1" noTextEdit="1"/>
              </p:cNvSpPr>
              <p:nvPr/>
            </p:nvSpPr>
            <p:spPr>
              <a:xfrm>
                <a:off x="1408338" y="5377929"/>
                <a:ext cx="4332853" cy="338554"/>
              </a:xfrm>
              <a:prstGeom prst="rect">
                <a:avLst/>
              </a:prstGeom>
              <a:blipFill>
                <a:blip r:embed="rId10"/>
                <a:stretch>
                  <a:fillRect b="-5357"/>
                </a:stretch>
              </a:blipFill>
            </p:spPr>
            <p:txBody>
              <a:bodyPr/>
              <a:lstStyle/>
              <a:p>
                <a:r>
                  <a:rPr lang="en-US">
                    <a:noFill/>
                  </a:rPr>
                  <a:t> </a:t>
                </a:r>
              </a:p>
            </p:txBody>
          </p:sp>
        </mc:Fallback>
      </mc:AlternateContent>
      <p:sp>
        <p:nvSpPr>
          <p:cNvPr id="255" name="Rectangle 254">
            <a:extLst>
              <a:ext uri="{FF2B5EF4-FFF2-40B4-BE49-F238E27FC236}">
                <a16:creationId xmlns:a16="http://schemas.microsoft.com/office/drawing/2014/main" id="{66240E43-1499-43E0-9E36-83F83134F06F}"/>
              </a:ext>
            </a:extLst>
          </p:cNvPr>
          <p:cNvSpPr/>
          <p:nvPr/>
        </p:nvSpPr>
        <p:spPr bwMode="auto">
          <a:xfrm>
            <a:off x="623434" y="4118883"/>
            <a:ext cx="5873007"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482BC8F5-3FEB-4189-94FC-3666D1347310}"/>
                  </a:ext>
                </a:extLst>
              </p:cNvPr>
              <p:cNvSpPr txBox="1"/>
              <p:nvPr/>
            </p:nvSpPr>
            <p:spPr>
              <a:xfrm>
                <a:off x="2928822" y="5769167"/>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274" name="TextBox 273">
                <a:extLst>
                  <a:ext uri="{FF2B5EF4-FFF2-40B4-BE49-F238E27FC236}">
                    <a16:creationId xmlns:a16="http://schemas.microsoft.com/office/drawing/2014/main" id="{482BC8F5-3FEB-4189-94FC-3666D1347310}"/>
                  </a:ext>
                </a:extLst>
              </p:cNvPr>
              <p:cNvSpPr txBox="1">
                <a:spLocks noRot="1" noChangeAspect="1" noMove="1" noResize="1" noEditPoints="1" noAdjustHandles="1" noChangeArrowheads="1" noChangeShapeType="1" noTextEdit="1"/>
              </p:cNvSpPr>
              <p:nvPr/>
            </p:nvSpPr>
            <p:spPr>
              <a:xfrm>
                <a:off x="2928822" y="5769167"/>
                <a:ext cx="1486048" cy="999441"/>
              </a:xfrm>
              <a:prstGeom prst="rect">
                <a:avLst/>
              </a:prstGeom>
              <a:blipFill>
                <a:blip r:embed="rId11"/>
                <a:stretch>
                  <a:fillRect/>
                </a:stretch>
              </a:blipFill>
            </p:spPr>
            <p:txBody>
              <a:bodyPr/>
              <a:lstStyle/>
              <a:p>
                <a:r>
                  <a:rPr lang="en-US">
                    <a:noFill/>
                  </a:rPr>
                  <a:t> </a:t>
                </a:r>
              </a:p>
            </p:txBody>
          </p:sp>
        </mc:Fallback>
      </mc:AlternateContent>
      <p:cxnSp>
        <p:nvCxnSpPr>
          <p:cNvPr id="275" name="Straight Arrow Connector 274">
            <a:extLst>
              <a:ext uri="{FF2B5EF4-FFF2-40B4-BE49-F238E27FC236}">
                <a16:creationId xmlns:a16="http://schemas.microsoft.com/office/drawing/2014/main" id="{71F9DECF-601E-4C8E-B824-95C08857DD15}"/>
              </a:ext>
            </a:extLst>
          </p:cNvPr>
          <p:cNvCxnSpPr>
            <a:cxnSpLocks/>
            <a:stCxn id="258" idx="6"/>
            <a:endCxn id="261" idx="3"/>
          </p:cNvCxnSpPr>
          <p:nvPr/>
        </p:nvCxnSpPr>
        <p:spPr bwMode="auto">
          <a:xfrm flipV="1">
            <a:off x="1111032" y="4619064"/>
            <a:ext cx="4848430" cy="296808"/>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6" name="Straight Arrow Connector 275">
            <a:extLst>
              <a:ext uri="{FF2B5EF4-FFF2-40B4-BE49-F238E27FC236}">
                <a16:creationId xmlns:a16="http://schemas.microsoft.com/office/drawing/2014/main" id="{4308DE29-F4B5-4F1E-B92E-D91E2803EE4D}"/>
              </a:ext>
            </a:extLst>
          </p:cNvPr>
          <p:cNvCxnSpPr>
            <a:cxnSpLocks/>
            <a:stCxn id="259" idx="6"/>
            <a:endCxn id="263" idx="2"/>
          </p:cNvCxnSpPr>
          <p:nvPr/>
        </p:nvCxnSpPr>
        <p:spPr bwMode="auto">
          <a:xfrm>
            <a:off x="1111032" y="5230043"/>
            <a:ext cx="48380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13" name="Freeform: Shape 12">
            <a:extLst>
              <a:ext uri="{FF2B5EF4-FFF2-40B4-BE49-F238E27FC236}">
                <a16:creationId xmlns:a16="http://schemas.microsoft.com/office/drawing/2014/main" id="{820805FD-A822-4F28-89CA-4A8FFA91A7B5}"/>
              </a:ext>
            </a:extLst>
          </p:cNvPr>
          <p:cNvSpPr/>
          <p:nvPr/>
        </p:nvSpPr>
        <p:spPr bwMode="auto">
          <a:xfrm>
            <a:off x="4291248" y="2810748"/>
            <a:ext cx="3516062" cy="3510595"/>
          </a:xfrm>
          <a:custGeom>
            <a:avLst/>
            <a:gdLst>
              <a:gd name="connsiteX0" fmla="*/ 0 w 3590192"/>
              <a:gd name="connsiteY0" fmla="*/ 2329961 h 2342825"/>
              <a:gd name="connsiteX1" fmla="*/ 586154 w 3590192"/>
              <a:gd name="connsiteY1" fmla="*/ 2306515 h 2342825"/>
              <a:gd name="connsiteX2" fmla="*/ 1673469 w 3590192"/>
              <a:gd name="connsiteY2" fmla="*/ 2022231 h 2342825"/>
              <a:gd name="connsiteX3" fmla="*/ 2960077 w 3590192"/>
              <a:gd name="connsiteY3" fmla="*/ 1280746 h 2342825"/>
              <a:gd name="connsiteX4" fmla="*/ 3590192 w 3590192"/>
              <a:gd name="connsiteY4" fmla="*/ 0 h 2342825"/>
              <a:gd name="connsiteX0" fmla="*/ 0 w 3590192"/>
              <a:gd name="connsiteY0" fmla="*/ 2329961 h 2349625"/>
              <a:gd name="connsiteX1" fmla="*/ 586154 w 3590192"/>
              <a:gd name="connsiteY1" fmla="*/ 2306515 h 2349625"/>
              <a:gd name="connsiteX2" fmla="*/ 1986620 w 3590192"/>
              <a:gd name="connsiteY2" fmla="*/ 1912628 h 2349625"/>
              <a:gd name="connsiteX3" fmla="*/ 2960077 w 3590192"/>
              <a:gd name="connsiteY3" fmla="*/ 1280746 h 2349625"/>
              <a:gd name="connsiteX4" fmla="*/ 3590192 w 3590192"/>
              <a:gd name="connsiteY4" fmla="*/ 0 h 2349625"/>
              <a:gd name="connsiteX0" fmla="*/ 0 w 3590192"/>
              <a:gd name="connsiteY0" fmla="*/ 2329961 h 2349625"/>
              <a:gd name="connsiteX1" fmla="*/ 586154 w 3590192"/>
              <a:gd name="connsiteY1" fmla="*/ 2306515 h 2349625"/>
              <a:gd name="connsiteX2" fmla="*/ 1986620 w 3590192"/>
              <a:gd name="connsiteY2" fmla="*/ 1912628 h 2349625"/>
              <a:gd name="connsiteX3" fmla="*/ 3132310 w 3590192"/>
              <a:gd name="connsiteY3" fmla="*/ 1092856 h 2349625"/>
              <a:gd name="connsiteX4" fmla="*/ 3590192 w 3590192"/>
              <a:gd name="connsiteY4" fmla="*/ 0 h 2349625"/>
              <a:gd name="connsiteX0" fmla="*/ 0 w 3590192"/>
              <a:gd name="connsiteY0" fmla="*/ 2329961 h 2336132"/>
              <a:gd name="connsiteX1" fmla="*/ 830412 w 3590192"/>
              <a:gd name="connsiteY1" fmla="*/ 2268937 h 2336132"/>
              <a:gd name="connsiteX2" fmla="*/ 1986620 w 3590192"/>
              <a:gd name="connsiteY2" fmla="*/ 1912628 h 2336132"/>
              <a:gd name="connsiteX3" fmla="*/ 3132310 w 3590192"/>
              <a:gd name="connsiteY3" fmla="*/ 1092856 h 2336132"/>
              <a:gd name="connsiteX4" fmla="*/ 3590192 w 3590192"/>
              <a:gd name="connsiteY4" fmla="*/ 0 h 2336132"/>
              <a:gd name="connsiteX0" fmla="*/ 0 w 3590192"/>
              <a:gd name="connsiteY0" fmla="*/ 2329961 h 2342315"/>
              <a:gd name="connsiteX1" fmla="*/ 861727 w 3590192"/>
              <a:gd name="connsiteY1" fmla="*/ 2290857 h 2342315"/>
              <a:gd name="connsiteX2" fmla="*/ 1986620 w 3590192"/>
              <a:gd name="connsiteY2" fmla="*/ 1912628 h 2342315"/>
              <a:gd name="connsiteX3" fmla="*/ 3132310 w 3590192"/>
              <a:gd name="connsiteY3" fmla="*/ 1092856 h 2342315"/>
              <a:gd name="connsiteX4" fmla="*/ 3590192 w 3590192"/>
              <a:gd name="connsiteY4" fmla="*/ 0 h 2342315"/>
              <a:gd name="connsiteX0" fmla="*/ 0 w 3590192"/>
              <a:gd name="connsiteY0" fmla="*/ 2329961 h 2337438"/>
              <a:gd name="connsiteX1" fmla="*/ 955672 w 3590192"/>
              <a:gd name="connsiteY1" fmla="*/ 2275200 h 2337438"/>
              <a:gd name="connsiteX2" fmla="*/ 1986620 w 3590192"/>
              <a:gd name="connsiteY2" fmla="*/ 1912628 h 2337438"/>
              <a:gd name="connsiteX3" fmla="*/ 3132310 w 3590192"/>
              <a:gd name="connsiteY3" fmla="*/ 1092856 h 2337438"/>
              <a:gd name="connsiteX4" fmla="*/ 3590192 w 3590192"/>
              <a:gd name="connsiteY4" fmla="*/ 0 h 2337438"/>
              <a:gd name="connsiteX0" fmla="*/ 0 w 3590192"/>
              <a:gd name="connsiteY0" fmla="*/ 2329961 h 2339584"/>
              <a:gd name="connsiteX1" fmla="*/ 955672 w 3590192"/>
              <a:gd name="connsiteY1" fmla="*/ 2275200 h 2339584"/>
              <a:gd name="connsiteX2" fmla="*/ 2158853 w 3590192"/>
              <a:gd name="connsiteY2" fmla="*/ 1856261 h 2339584"/>
              <a:gd name="connsiteX3" fmla="*/ 3132310 w 3590192"/>
              <a:gd name="connsiteY3" fmla="*/ 1092856 h 2339584"/>
              <a:gd name="connsiteX4" fmla="*/ 3590192 w 3590192"/>
              <a:gd name="connsiteY4" fmla="*/ 0 h 2339584"/>
              <a:gd name="connsiteX0" fmla="*/ 0 w 3590192"/>
              <a:gd name="connsiteY0" fmla="*/ 2329961 h 2339584"/>
              <a:gd name="connsiteX1" fmla="*/ 955672 w 3590192"/>
              <a:gd name="connsiteY1" fmla="*/ 2275200 h 2339584"/>
              <a:gd name="connsiteX2" fmla="*/ 2158853 w 3590192"/>
              <a:gd name="connsiteY2" fmla="*/ 1856261 h 2339584"/>
              <a:gd name="connsiteX3" fmla="*/ 3194940 w 3590192"/>
              <a:gd name="connsiteY3" fmla="*/ 983253 h 2339584"/>
              <a:gd name="connsiteX4" fmla="*/ 3590192 w 3590192"/>
              <a:gd name="connsiteY4" fmla="*/ 0 h 2339584"/>
              <a:gd name="connsiteX0" fmla="*/ 0 w 3590192"/>
              <a:gd name="connsiteY0" fmla="*/ 2329961 h 2339584"/>
              <a:gd name="connsiteX1" fmla="*/ 955672 w 3590192"/>
              <a:gd name="connsiteY1" fmla="*/ 2275200 h 2339584"/>
              <a:gd name="connsiteX2" fmla="*/ 2158853 w 3590192"/>
              <a:gd name="connsiteY2" fmla="*/ 1856261 h 2339584"/>
              <a:gd name="connsiteX3" fmla="*/ 3194940 w 3590192"/>
              <a:gd name="connsiteY3" fmla="*/ 983253 h 2339584"/>
              <a:gd name="connsiteX4" fmla="*/ 3590192 w 3590192"/>
              <a:gd name="connsiteY4" fmla="*/ 0 h 2339584"/>
              <a:gd name="connsiteX0" fmla="*/ 0 w 3571403"/>
              <a:gd name="connsiteY0" fmla="*/ 2376934 h 2380267"/>
              <a:gd name="connsiteX1" fmla="*/ 936883 w 3571403"/>
              <a:gd name="connsiteY1" fmla="*/ 2275200 h 2380267"/>
              <a:gd name="connsiteX2" fmla="*/ 2140064 w 3571403"/>
              <a:gd name="connsiteY2" fmla="*/ 1856261 h 2380267"/>
              <a:gd name="connsiteX3" fmla="*/ 3176151 w 3571403"/>
              <a:gd name="connsiteY3" fmla="*/ 983253 h 2380267"/>
              <a:gd name="connsiteX4" fmla="*/ 3571403 w 3571403"/>
              <a:gd name="connsiteY4" fmla="*/ 0 h 2380267"/>
              <a:gd name="connsiteX0" fmla="*/ 0 w 3580798"/>
              <a:gd name="connsiteY0" fmla="*/ 2401986 h 2404298"/>
              <a:gd name="connsiteX1" fmla="*/ 946278 w 3580798"/>
              <a:gd name="connsiteY1" fmla="*/ 2275200 h 2404298"/>
              <a:gd name="connsiteX2" fmla="*/ 2149459 w 3580798"/>
              <a:gd name="connsiteY2" fmla="*/ 1856261 h 2404298"/>
              <a:gd name="connsiteX3" fmla="*/ 3185546 w 3580798"/>
              <a:gd name="connsiteY3" fmla="*/ 983253 h 2404298"/>
              <a:gd name="connsiteX4" fmla="*/ 3580798 w 3580798"/>
              <a:gd name="connsiteY4" fmla="*/ 0 h 2404298"/>
              <a:gd name="connsiteX0" fmla="*/ 0 w 3580798"/>
              <a:gd name="connsiteY0" fmla="*/ 2401986 h 2401986"/>
              <a:gd name="connsiteX1" fmla="*/ 946278 w 3580798"/>
              <a:gd name="connsiteY1" fmla="*/ 2275200 h 2401986"/>
              <a:gd name="connsiteX2" fmla="*/ 2149459 w 3580798"/>
              <a:gd name="connsiteY2" fmla="*/ 1856261 h 2401986"/>
              <a:gd name="connsiteX3" fmla="*/ 3185546 w 3580798"/>
              <a:gd name="connsiteY3" fmla="*/ 983253 h 2401986"/>
              <a:gd name="connsiteX4" fmla="*/ 3580798 w 3580798"/>
              <a:gd name="connsiteY4" fmla="*/ 0 h 2401986"/>
              <a:gd name="connsiteX0" fmla="*/ 0 w 3516062"/>
              <a:gd name="connsiteY0" fmla="*/ 3510595 h 3510595"/>
              <a:gd name="connsiteX1" fmla="*/ 946278 w 3516062"/>
              <a:gd name="connsiteY1" fmla="*/ 3383809 h 3510595"/>
              <a:gd name="connsiteX2" fmla="*/ 2149459 w 3516062"/>
              <a:gd name="connsiteY2" fmla="*/ 2964870 h 3510595"/>
              <a:gd name="connsiteX3" fmla="*/ 3185546 w 3516062"/>
              <a:gd name="connsiteY3" fmla="*/ 2091862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185546 w 3516062"/>
              <a:gd name="connsiteY3" fmla="*/ 2091862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258374 w 3516062"/>
              <a:gd name="connsiteY3" fmla="*/ 1946205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258374 w 3516062"/>
              <a:gd name="connsiteY3" fmla="*/ 1946205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258374 w 3516062"/>
              <a:gd name="connsiteY3" fmla="*/ 1946205 h 3510595"/>
              <a:gd name="connsiteX4" fmla="*/ 3516062 w 3516062"/>
              <a:gd name="connsiteY4" fmla="*/ 0 h 3510595"/>
              <a:gd name="connsiteX0" fmla="*/ 0 w 3516062"/>
              <a:gd name="connsiteY0" fmla="*/ 3510595 h 3510595"/>
              <a:gd name="connsiteX1" fmla="*/ 978646 w 3516062"/>
              <a:gd name="connsiteY1" fmla="*/ 3391901 h 3510595"/>
              <a:gd name="connsiteX2" fmla="*/ 2149459 w 3516062"/>
              <a:gd name="connsiteY2" fmla="*/ 2964870 h 3510595"/>
              <a:gd name="connsiteX3" fmla="*/ 3258374 w 3516062"/>
              <a:gd name="connsiteY3" fmla="*/ 1946205 h 3510595"/>
              <a:gd name="connsiteX4" fmla="*/ 3516062 w 3516062"/>
              <a:gd name="connsiteY4" fmla="*/ 0 h 351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062" h="3510595">
                <a:moveTo>
                  <a:pt x="0" y="3510595"/>
                </a:moveTo>
                <a:cubicBezTo>
                  <a:pt x="263224" y="3502595"/>
                  <a:pt x="620403" y="3482855"/>
                  <a:pt x="978646" y="3391901"/>
                </a:cubicBezTo>
                <a:cubicBezTo>
                  <a:pt x="1336889" y="3300947"/>
                  <a:pt x="1769504" y="3205819"/>
                  <a:pt x="2149459" y="2964870"/>
                </a:cubicBezTo>
                <a:cubicBezTo>
                  <a:pt x="2529414" y="2723921"/>
                  <a:pt x="3068370" y="2263674"/>
                  <a:pt x="3258374" y="1946205"/>
                </a:cubicBezTo>
                <a:cubicBezTo>
                  <a:pt x="3496930" y="1580184"/>
                  <a:pt x="3514203" y="506051"/>
                  <a:pt x="3516062"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130" name="Title 1">
            <a:extLst>
              <a:ext uri="{FF2B5EF4-FFF2-40B4-BE49-F238E27FC236}">
                <a16:creationId xmlns:a16="http://schemas.microsoft.com/office/drawing/2014/main" id="{7F3ECA58-F48B-44A8-AB5B-8C01DA7DE675}"/>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133796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25</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grpSp>
        <p:nvGrpSpPr>
          <p:cNvPr id="227" name="Group 226">
            <a:extLst>
              <a:ext uri="{FF2B5EF4-FFF2-40B4-BE49-F238E27FC236}">
                <a16:creationId xmlns:a16="http://schemas.microsoft.com/office/drawing/2014/main" id="{39D46A61-F5CE-47BB-A488-CBA28F634136}"/>
              </a:ext>
            </a:extLst>
          </p:cNvPr>
          <p:cNvGrpSpPr/>
          <p:nvPr/>
        </p:nvGrpSpPr>
        <p:grpSpPr>
          <a:xfrm>
            <a:off x="7792299" y="4386876"/>
            <a:ext cx="1301628" cy="1177158"/>
            <a:chOff x="4047079" y="4748651"/>
            <a:chExt cx="1301628" cy="1177158"/>
          </a:xfrm>
        </p:grpSpPr>
        <p:grpSp>
          <p:nvGrpSpPr>
            <p:cNvPr id="228" name="Group 227">
              <a:extLst>
                <a:ext uri="{FF2B5EF4-FFF2-40B4-BE49-F238E27FC236}">
                  <a16:creationId xmlns:a16="http://schemas.microsoft.com/office/drawing/2014/main" id="{C8C9694A-C2C2-4D1A-B7E2-8BD01AF77D9B}"/>
                </a:ext>
              </a:extLst>
            </p:cNvPr>
            <p:cNvGrpSpPr/>
            <p:nvPr/>
          </p:nvGrpSpPr>
          <p:grpSpPr>
            <a:xfrm>
              <a:off x="4047079" y="4748651"/>
              <a:ext cx="1301628" cy="1177158"/>
              <a:chOff x="4047079" y="4748651"/>
              <a:chExt cx="1301628" cy="1177158"/>
            </a:xfrm>
          </p:grpSpPr>
          <p:grpSp>
            <p:nvGrpSpPr>
              <p:cNvPr id="234" name="Group 233">
                <a:extLst>
                  <a:ext uri="{FF2B5EF4-FFF2-40B4-BE49-F238E27FC236}">
                    <a16:creationId xmlns:a16="http://schemas.microsoft.com/office/drawing/2014/main" id="{624517BC-D261-4397-AFC1-7B848F9B9C59}"/>
                  </a:ext>
                </a:extLst>
              </p:cNvPr>
              <p:cNvGrpSpPr/>
              <p:nvPr/>
            </p:nvGrpSpPr>
            <p:grpSpPr>
              <a:xfrm>
                <a:off x="4047079" y="4748651"/>
                <a:ext cx="1301628" cy="1177158"/>
                <a:chOff x="4047079" y="4748651"/>
                <a:chExt cx="1301628" cy="1177158"/>
              </a:xfrm>
            </p:grpSpPr>
            <p:sp>
              <p:nvSpPr>
                <p:cNvPr id="236" name="Oval 235">
                  <a:extLst>
                    <a:ext uri="{FF2B5EF4-FFF2-40B4-BE49-F238E27FC236}">
                      <a16:creationId xmlns:a16="http://schemas.microsoft.com/office/drawing/2014/main" id="{53173A98-8FE9-4420-AA52-F57CECD60F64}"/>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7" name="Oval 236">
                  <a:extLst>
                    <a:ext uri="{FF2B5EF4-FFF2-40B4-BE49-F238E27FC236}">
                      <a16:creationId xmlns:a16="http://schemas.microsoft.com/office/drawing/2014/main" id="{E4220688-C23A-4D59-97AA-DDA0ED4D0843}"/>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8" name="Oval 237">
                  <a:extLst>
                    <a:ext uri="{FF2B5EF4-FFF2-40B4-BE49-F238E27FC236}">
                      <a16:creationId xmlns:a16="http://schemas.microsoft.com/office/drawing/2014/main" id="{988CFF4D-81EF-4B81-BC56-1EFBC62A4DCD}"/>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9" name="Oval 238">
                  <a:extLst>
                    <a:ext uri="{FF2B5EF4-FFF2-40B4-BE49-F238E27FC236}">
                      <a16:creationId xmlns:a16="http://schemas.microsoft.com/office/drawing/2014/main" id="{09F0B9E3-5551-4780-8125-9F0B26C634B0}"/>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0" name="Oval 239">
                  <a:extLst>
                    <a:ext uri="{FF2B5EF4-FFF2-40B4-BE49-F238E27FC236}">
                      <a16:creationId xmlns:a16="http://schemas.microsoft.com/office/drawing/2014/main" id="{553DE0BD-62F7-4E7E-A59F-FB14A33AA02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1" name="Oval 240">
                  <a:extLst>
                    <a:ext uri="{FF2B5EF4-FFF2-40B4-BE49-F238E27FC236}">
                      <a16:creationId xmlns:a16="http://schemas.microsoft.com/office/drawing/2014/main" id="{3EDF9AD7-FF27-4797-89CA-1D88D6039B5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2" name="Oval 241">
                  <a:extLst>
                    <a:ext uri="{FF2B5EF4-FFF2-40B4-BE49-F238E27FC236}">
                      <a16:creationId xmlns:a16="http://schemas.microsoft.com/office/drawing/2014/main" id="{0A2A373E-91CF-49C4-87B7-E972246C8492}"/>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3" name="Oval 242">
                  <a:extLst>
                    <a:ext uri="{FF2B5EF4-FFF2-40B4-BE49-F238E27FC236}">
                      <a16:creationId xmlns:a16="http://schemas.microsoft.com/office/drawing/2014/main" id="{64F0A8C8-CCF6-4D40-B7D6-37091972A9F6}"/>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4" name="TextBox 243">
                  <a:extLst>
                    <a:ext uri="{FF2B5EF4-FFF2-40B4-BE49-F238E27FC236}">
                      <a16:creationId xmlns:a16="http://schemas.microsoft.com/office/drawing/2014/main" id="{59875E7C-0B68-4686-AA93-A59DD0F873F5}"/>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5" name="TextBox 244">
                  <a:extLst>
                    <a:ext uri="{FF2B5EF4-FFF2-40B4-BE49-F238E27FC236}">
                      <a16:creationId xmlns:a16="http://schemas.microsoft.com/office/drawing/2014/main" id="{09AA7E3F-E49B-4918-84BE-9259BF4501D6}"/>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46" name="TextBox 245">
                  <a:extLst>
                    <a:ext uri="{FF2B5EF4-FFF2-40B4-BE49-F238E27FC236}">
                      <a16:creationId xmlns:a16="http://schemas.microsoft.com/office/drawing/2014/main" id="{6726B653-6E74-463E-B5EB-395F951CCAFC}"/>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47" name="TextBox 246">
                  <a:extLst>
                    <a:ext uri="{FF2B5EF4-FFF2-40B4-BE49-F238E27FC236}">
                      <a16:creationId xmlns:a16="http://schemas.microsoft.com/office/drawing/2014/main" id="{366C9A80-700B-4567-9236-29F23FF115FC}"/>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48" name="TextBox 247">
                  <a:extLst>
                    <a:ext uri="{FF2B5EF4-FFF2-40B4-BE49-F238E27FC236}">
                      <a16:creationId xmlns:a16="http://schemas.microsoft.com/office/drawing/2014/main" id="{6901265F-B343-4D54-84A6-BE03424F93A7}"/>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9" name="TextBox 248">
                  <a:extLst>
                    <a:ext uri="{FF2B5EF4-FFF2-40B4-BE49-F238E27FC236}">
                      <a16:creationId xmlns:a16="http://schemas.microsoft.com/office/drawing/2014/main" id="{A0EBE46E-CA5E-413C-BCCD-F0A34C489E6C}"/>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50" name="TextBox 249">
                  <a:extLst>
                    <a:ext uri="{FF2B5EF4-FFF2-40B4-BE49-F238E27FC236}">
                      <a16:creationId xmlns:a16="http://schemas.microsoft.com/office/drawing/2014/main" id="{04056F33-4AE0-4982-BDC9-B8FDE395D2B4}"/>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51" name="TextBox 250">
                  <a:extLst>
                    <a:ext uri="{FF2B5EF4-FFF2-40B4-BE49-F238E27FC236}">
                      <a16:creationId xmlns:a16="http://schemas.microsoft.com/office/drawing/2014/main" id="{4E60F33D-4519-46C3-A9D7-441867A69596}"/>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35" name="Rectangle 234">
                <a:extLst>
                  <a:ext uri="{FF2B5EF4-FFF2-40B4-BE49-F238E27FC236}">
                    <a16:creationId xmlns:a16="http://schemas.microsoft.com/office/drawing/2014/main" id="{A444C5B8-3C29-44BC-A611-36097CCEA3C5}"/>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9" name="Group 228">
              <a:extLst>
                <a:ext uri="{FF2B5EF4-FFF2-40B4-BE49-F238E27FC236}">
                  <a16:creationId xmlns:a16="http://schemas.microsoft.com/office/drawing/2014/main" id="{6D5BC35B-3FB2-4CB2-AA69-2759D26D2343}"/>
                </a:ext>
              </a:extLst>
            </p:cNvPr>
            <p:cNvGrpSpPr/>
            <p:nvPr/>
          </p:nvGrpSpPr>
          <p:grpSpPr>
            <a:xfrm>
              <a:off x="4494429" y="4891764"/>
              <a:ext cx="412897" cy="900159"/>
              <a:chOff x="4494429" y="4891764"/>
              <a:chExt cx="412897" cy="900159"/>
            </a:xfrm>
          </p:grpSpPr>
          <p:cxnSp>
            <p:nvCxnSpPr>
              <p:cNvPr id="230" name="Straight Arrow Connector 229">
                <a:extLst>
                  <a:ext uri="{FF2B5EF4-FFF2-40B4-BE49-F238E27FC236}">
                    <a16:creationId xmlns:a16="http://schemas.microsoft.com/office/drawing/2014/main" id="{C5858F92-C870-4136-913A-A82ABB44BBDD}"/>
                  </a:ext>
                </a:extLst>
              </p:cNvPr>
              <p:cNvCxnSpPr>
                <a:cxnSpLocks/>
                <a:stCxn id="236" idx="6"/>
                <a:endCxn id="240"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1" name="Straight Arrow Connector 230">
                <a:extLst>
                  <a:ext uri="{FF2B5EF4-FFF2-40B4-BE49-F238E27FC236}">
                    <a16:creationId xmlns:a16="http://schemas.microsoft.com/office/drawing/2014/main" id="{DBA777DD-0269-47CD-B912-39E9939F2F9D}"/>
                  </a:ext>
                </a:extLst>
              </p:cNvPr>
              <p:cNvCxnSpPr>
                <a:cxnSpLocks/>
                <a:stCxn id="238" idx="7"/>
                <a:endCxn id="241"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2" name="Straight Arrow Connector 231">
                <a:extLst>
                  <a:ext uri="{FF2B5EF4-FFF2-40B4-BE49-F238E27FC236}">
                    <a16:creationId xmlns:a16="http://schemas.microsoft.com/office/drawing/2014/main" id="{9049ABA3-FFD3-41A7-A88F-AAB2100231AF}"/>
                  </a:ext>
                </a:extLst>
              </p:cNvPr>
              <p:cNvCxnSpPr>
                <a:cxnSpLocks/>
                <a:stCxn id="237" idx="5"/>
                <a:endCxn id="242"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3" name="Straight Arrow Connector 232">
                <a:extLst>
                  <a:ext uri="{FF2B5EF4-FFF2-40B4-BE49-F238E27FC236}">
                    <a16:creationId xmlns:a16="http://schemas.microsoft.com/office/drawing/2014/main" id="{34F94E34-C081-4510-BE3C-BDBCDB2505F0}"/>
                  </a:ext>
                </a:extLst>
              </p:cNvPr>
              <p:cNvCxnSpPr>
                <a:cxnSpLocks/>
                <a:stCxn id="239" idx="6"/>
                <a:endCxn id="243"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sp>
        <p:nvSpPr>
          <p:cNvPr id="253" name="Freeform: Shape 252">
            <a:extLst>
              <a:ext uri="{FF2B5EF4-FFF2-40B4-BE49-F238E27FC236}">
                <a16:creationId xmlns:a16="http://schemas.microsoft.com/office/drawing/2014/main" id="{3EAC8525-4228-4728-889D-C69ED282966F}"/>
              </a:ext>
            </a:extLst>
          </p:cNvPr>
          <p:cNvSpPr/>
          <p:nvPr/>
        </p:nvSpPr>
        <p:spPr bwMode="auto">
          <a:xfrm flipH="1">
            <a:off x="7142629" y="4695747"/>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Tree>
    <p:extLst>
      <p:ext uri="{BB962C8B-B14F-4D97-AF65-F5344CB8AC3E}">
        <p14:creationId xmlns:p14="http://schemas.microsoft.com/office/powerpoint/2010/main" val="81935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FFF3-41B3-4068-8209-F831AA5355F1}"/>
              </a:ext>
            </a:extLst>
          </p:cNvPr>
          <p:cNvSpPr>
            <a:spLocks noGrp="1"/>
          </p:cNvSpPr>
          <p:nvPr>
            <p:ph type="title"/>
          </p:nvPr>
        </p:nvSpPr>
        <p:spPr>
          <a:xfrm>
            <a:off x="304800" y="228600"/>
            <a:ext cx="8610600" cy="838200"/>
          </a:xfrm>
        </p:spPr>
        <p:txBody>
          <a:bodyPr/>
          <a:lstStyle/>
          <a:p>
            <a:r>
              <a:rPr lang="en-US" dirty="0"/>
              <a:t>Predicate Abstraction</a:t>
            </a:r>
          </a:p>
        </p:txBody>
      </p:sp>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26</a:t>
            </a:fld>
            <a:endParaRPr lang="en-US"/>
          </a:p>
        </p:txBody>
      </p:sp>
      <p:grpSp>
        <p:nvGrpSpPr>
          <p:cNvPr id="524" name="Group 523">
            <a:extLst>
              <a:ext uri="{FF2B5EF4-FFF2-40B4-BE49-F238E27FC236}">
                <a16:creationId xmlns:a16="http://schemas.microsoft.com/office/drawing/2014/main" id="{14F9472E-C253-4A26-9F24-F416B8C3103A}"/>
              </a:ext>
            </a:extLst>
          </p:cNvPr>
          <p:cNvGrpSpPr/>
          <p:nvPr/>
        </p:nvGrpSpPr>
        <p:grpSpPr>
          <a:xfrm>
            <a:off x="483935" y="849382"/>
            <a:ext cx="2012468" cy="4810342"/>
            <a:chOff x="199628" y="849382"/>
            <a:chExt cx="2012468" cy="4810342"/>
          </a:xfrm>
        </p:grpSpPr>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199628" y="425587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199628" y="4255878"/>
                  <a:ext cx="2012468" cy="14038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679F6DCF-8AA2-48E6-B575-C6264A834FDA}"/>
                    </a:ext>
                  </a:extLst>
                </p:cNvPr>
                <p:cNvSpPr txBox="1"/>
                <p:nvPr/>
              </p:nvSpPr>
              <p:spPr>
                <a:xfrm>
                  <a:off x="795846" y="3734381"/>
                  <a:ext cx="82003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600" i="1" smtClean="0">
                            <a:latin typeface="Cambria Math" panose="02040503050406030204" pitchFamily="18" charset="0"/>
                          </a:rPr>
                          <m:t>t</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oMath>
                    </m:oMathPara>
                  </a14:m>
                  <a:endParaRPr lang="en-US" sz="1600" dirty="0"/>
                </a:p>
              </p:txBody>
            </p:sp>
          </mc:Choice>
          <mc:Fallback xmlns="">
            <p:sp>
              <p:nvSpPr>
                <p:cNvPr id="261" name="TextBox 260">
                  <a:extLst>
                    <a:ext uri="{FF2B5EF4-FFF2-40B4-BE49-F238E27FC236}">
                      <a16:creationId xmlns:a16="http://schemas.microsoft.com/office/drawing/2014/main" id="{679F6DCF-8AA2-48E6-B575-C6264A834FDA}"/>
                    </a:ext>
                  </a:extLst>
                </p:cNvPr>
                <p:cNvSpPr txBox="1">
                  <a:spLocks noRot="1" noChangeAspect="1" noMove="1" noResize="1" noEditPoints="1" noAdjustHandles="1" noChangeArrowheads="1" noChangeShapeType="1" noTextEdit="1"/>
                </p:cNvSpPr>
                <p:nvPr/>
              </p:nvSpPr>
              <p:spPr>
                <a:xfrm>
                  <a:off x="795846" y="3734381"/>
                  <a:ext cx="820032" cy="338554"/>
                </a:xfrm>
                <a:prstGeom prst="rect">
                  <a:avLst/>
                </a:prstGeom>
                <a:blipFill>
                  <a:blip r:embed="rId3"/>
                  <a:stretch>
                    <a:fillRect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2" name="TextBox 261">
                  <a:extLst>
                    <a:ext uri="{FF2B5EF4-FFF2-40B4-BE49-F238E27FC236}">
                      <a16:creationId xmlns:a16="http://schemas.microsoft.com/office/drawing/2014/main" id="{23A5C0EC-5741-4AAB-9445-2D055048FC70}"/>
                    </a:ext>
                  </a:extLst>
                </p:cNvPr>
                <p:cNvSpPr txBox="1"/>
                <p:nvPr/>
              </p:nvSpPr>
              <p:spPr>
                <a:xfrm>
                  <a:off x="248025" y="849382"/>
                  <a:ext cx="968535" cy="646331"/>
                </a:xfrm>
                <a:prstGeom prst="rect">
                  <a:avLst/>
                </a:prstGeom>
                <a:noFill/>
              </p:spPr>
              <p:txBody>
                <a:bodyPr wrap="none" rtlCol="0">
                  <a:spAutoFit/>
                </a:bodyPr>
                <a:lstStyle/>
                <a:p>
                  <a:pPr algn="ctr"/>
                  <a:r>
                    <a:rPr lang="en-US" sz="1200" dirty="0"/>
                    <a:t>pre-state</a:t>
                  </a:r>
                </a:p>
                <a:p>
                  <a:pPr algn="ctr"/>
                  <a:r>
                    <a:rPr lang="en-US" sz="1200" dirty="0"/>
                    <a:t>assignment</a:t>
                  </a:r>
                </a:p>
                <a:p>
                  <a:pPr algn="ct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1</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2</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262" name="TextBox 261">
                  <a:extLst>
                    <a:ext uri="{FF2B5EF4-FFF2-40B4-BE49-F238E27FC236}">
                      <a16:creationId xmlns:a16="http://schemas.microsoft.com/office/drawing/2014/main" id="{23A5C0EC-5741-4AAB-9445-2D055048FC70}"/>
                    </a:ext>
                  </a:extLst>
                </p:cNvPr>
                <p:cNvSpPr txBox="1">
                  <a:spLocks noRot="1" noChangeAspect="1" noMove="1" noResize="1" noEditPoints="1" noAdjustHandles="1" noChangeArrowheads="1" noChangeShapeType="1" noTextEdit="1"/>
                </p:cNvSpPr>
                <p:nvPr/>
              </p:nvSpPr>
              <p:spPr>
                <a:xfrm>
                  <a:off x="248025" y="849382"/>
                  <a:ext cx="968535" cy="646331"/>
                </a:xfrm>
                <a:prstGeom prst="rect">
                  <a:avLst/>
                </a:prstGeom>
                <a:blipFill>
                  <a:blip r:embed="rId4"/>
                  <a:stretch>
                    <a:fillRect t="-943" r="-1258"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B242A773-18D3-4DC6-8C06-5F142DF74B70}"/>
                    </a:ext>
                  </a:extLst>
                </p:cNvPr>
                <p:cNvSpPr txBox="1"/>
                <p:nvPr/>
              </p:nvSpPr>
              <p:spPr>
                <a:xfrm>
                  <a:off x="1203709" y="849382"/>
                  <a:ext cx="968535" cy="646331"/>
                </a:xfrm>
                <a:prstGeom prst="rect">
                  <a:avLst/>
                </a:prstGeom>
                <a:noFill/>
              </p:spPr>
              <p:txBody>
                <a:bodyPr wrap="none" rtlCol="0">
                  <a:spAutoFit/>
                </a:bodyPr>
                <a:lstStyle/>
                <a:p>
                  <a:pPr algn="ctr"/>
                  <a:r>
                    <a:rPr lang="en-US" sz="1200" dirty="0"/>
                    <a:t>post-state</a:t>
                  </a:r>
                </a:p>
                <a:p>
                  <a:pPr algn="ctr"/>
                  <a:r>
                    <a:rPr lang="en-US" sz="1200" dirty="0"/>
                    <a:t>assignment</a:t>
                  </a:r>
                </a:p>
                <a:p>
                  <a:pPr algn="ct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𝑝</m:t>
                            </m:r>
                          </m:e>
                          <m:sub>
                            <m:r>
                              <a:rPr lang="en-US" sz="1200" b="0" i="1" smtClean="0">
                                <a:latin typeface="Cambria Math" panose="02040503050406030204" pitchFamily="18" charset="0"/>
                              </a:rPr>
                              <m:t>1</m:t>
                            </m:r>
                          </m:sub>
                          <m:sup>
                            <m:r>
                              <a:rPr lang="en-US" sz="1200" b="0" i="1" smtClean="0">
                                <a:latin typeface="Cambria Math" panose="02040503050406030204" pitchFamily="18" charset="0"/>
                              </a:rPr>
                              <m:t>′</m:t>
                            </m:r>
                          </m:sup>
                        </m:sSubSup>
                        <m:r>
                          <a:rPr lang="en-US" sz="1200" b="0" i="1" smtClean="0">
                            <a:latin typeface="Cambria Math" panose="02040503050406030204" pitchFamily="18" charset="0"/>
                          </a:rPr>
                          <m:t>,</m:t>
                        </m:r>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𝑝</m:t>
                            </m:r>
                          </m:e>
                          <m:sub>
                            <m:r>
                              <a:rPr lang="en-US" sz="1200" b="0" i="1" smtClean="0">
                                <a:latin typeface="Cambria Math" panose="02040503050406030204" pitchFamily="18" charset="0"/>
                              </a:rPr>
                              <m:t>2</m:t>
                            </m:r>
                          </m:sub>
                          <m:sup>
                            <m:r>
                              <a:rPr lang="en-US" sz="1200" b="0" i="1" smtClean="0">
                                <a:latin typeface="Cambria Math" panose="02040503050406030204" pitchFamily="18" charset="0"/>
                              </a:rPr>
                              <m:t>′</m:t>
                            </m:r>
                          </m:sup>
                        </m:sSubSup>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263" name="TextBox 262">
                  <a:extLst>
                    <a:ext uri="{FF2B5EF4-FFF2-40B4-BE49-F238E27FC236}">
                      <a16:creationId xmlns:a16="http://schemas.microsoft.com/office/drawing/2014/main" id="{B242A773-18D3-4DC6-8C06-5F142DF74B70}"/>
                    </a:ext>
                  </a:extLst>
                </p:cNvPr>
                <p:cNvSpPr txBox="1">
                  <a:spLocks noRot="1" noChangeAspect="1" noMove="1" noResize="1" noEditPoints="1" noAdjustHandles="1" noChangeArrowheads="1" noChangeShapeType="1" noTextEdit="1"/>
                </p:cNvSpPr>
                <p:nvPr/>
              </p:nvSpPr>
              <p:spPr>
                <a:xfrm>
                  <a:off x="1203709" y="849382"/>
                  <a:ext cx="968535" cy="646331"/>
                </a:xfrm>
                <a:prstGeom prst="rect">
                  <a:avLst/>
                </a:prstGeom>
                <a:blipFill>
                  <a:blip r:embed="rId5"/>
                  <a:stretch>
                    <a:fillRect t="-943" r="-1258" b="-3774"/>
                  </a:stretch>
                </a:blipFill>
              </p:spPr>
              <p:txBody>
                <a:bodyPr/>
                <a:lstStyle/>
                <a:p>
                  <a:r>
                    <a:rPr lang="en-US">
                      <a:noFill/>
                    </a:rPr>
                    <a:t> </a:t>
                  </a:r>
                </a:p>
              </p:txBody>
            </p:sp>
          </mc:Fallback>
        </mc:AlternateContent>
        <p:cxnSp>
          <p:nvCxnSpPr>
            <p:cNvPr id="264" name="Straight Arrow Connector 263">
              <a:extLst>
                <a:ext uri="{FF2B5EF4-FFF2-40B4-BE49-F238E27FC236}">
                  <a16:creationId xmlns:a16="http://schemas.microsoft.com/office/drawing/2014/main" id="{EF71827B-F9E2-4CAC-8330-A38DD833A517}"/>
                </a:ext>
              </a:extLst>
            </p:cNvPr>
            <p:cNvCxnSpPr>
              <a:cxnSpLocks/>
              <a:stCxn id="262" idx="2"/>
              <a:endCxn id="323" idx="0"/>
            </p:cNvCxnSpPr>
            <p:nvPr/>
          </p:nvCxnSpPr>
          <p:spPr bwMode="auto">
            <a:xfrm flipH="1">
              <a:off x="731725" y="1495713"/>
              <a:ext cx="568" cy="292573"/>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65" name="Straight Arrow Connector 264">
              <a:extLst>
                <a:ext uri="{FF2B5EF4-FFF2-40B4-BE49-F238E27FC236}">
                  <a16:creationId xmlns:a16="http://schemas.microsoft.com/office/drawing/2014/main" id="{CD68DCDB-323B-4D27-9282-8C8B968A6D77}"/>
                </a:ext>
              </a:extLst>
            </p:cNvPr>
            <p:cNvCxnSpPr>
              <a:cxnSpLocks/>
              <a:stCxn id="263" idx="2"/>
              <a:endCxn id="327" idx="0"/>
            </p:cNvCxnSpPr>
            <p:nvPr/>
          </p:nvCxnSpPr>
          <p:spPr bwMode="auto">
            <a:xfrm>
              <a:off x="1687977" y="1495713"/>
              <a:ext cx="3130" cy="27618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314" name="Group 313">
              <a:extLst>
                <a:ext uri="{FF2B5EF4-FFF2-40B4-BE49-F238E27FC236}">
                  <a16:creationId xmlns:a16="http://schemas.microsoft.com/office/drawing/2014/main" id="{66D7C8C2-62E4-4A23-87F4-98024D39179E}"/>
                </a:ext>
              </a:extLst>
            </p:cNvPr>
            <p:cNvGrpSpPr/>
            <p:nvPr/>
          </p:nvGrpSpPr>
          <p:grpSpPr>
            <a:xfrm>
              <a:off x="449550" y="1771898"/>
              <a:ext cx="1512625" cy="1907157"/>
              <a:chOff x="1814543" y="1655365"/>
              <a:chExt cx="1995595" cy="2568778"/>
            </a:xfrm>
          </p:grpSpPr>
          <p:sp>
            <p:nvSpPr>
              <p:cNvPr id="329" name="TextBox 328">
                <a:extLst>
                  <a:ext uri="{FF2B5EF4-FFF2-40B4-BE49-F238E27FC236}">
                    <a16:creationId xmlns:a16="http://schemas.microsoft.com/office/drawing/2014/main" id="{81A355D8-6E88-492B-A799-136CAF8EFCD4}"/>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327" name="TextBox 326">
                <a:extLst>
                  <a:ext uri="{FF2B5EF4-FFF2-40B4-BE49-F238E27FC236}">
                    <a16:creationId xmlns:a16="http://schemas.microsoft.com/office/drawing/2014/main" id="{4640E0D0-ECBD-4278-9395-E46C10D2D2C3}"/>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328" name="TextBox 327">
                <a:extLst>
                  <a:ext uri="{FF2B5EF4-FFF2-40B4-BE49-F238E27FC236}">
                    <a16:creationId xmlns:a16="http://schemas.microsoft.com/office/drawing/2014/main" id="{2B6039EF-4139-4163-941D-D77B1B301165}"/>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330" name="TextBox 329">
                <a:extLst>
                  <a:ext uri="{FF2B5EF4-FFF2-40B4-BE49-F238E27FC236}">
                    <a16:creationId xmlns:a16="http://schemas.microsoft.com/office/drawing/2014/main" id="{DB350C34-D5E3-46E7-A104-BAF2391AECB4}"/>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47" name="TextBox 346">
                <a:extLst>
                  <a:ext uri="{FF2B5EF4-FFF2-40B4-BE49-F238E27FC236}">
                    <a16:creationId xmlns:a16="http://schemas.microsoft.com/office/drawing/2014/main" id="{CF9C794B-7E42-40E1-B440-3E6EE0B250A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48" name="TextBox 347">
                <a:extLst>
                  <a:ext uri="{FF2B5EF4-FFF2-40B4-BE49-F238E27FC236}">
                    <a16:creationId xmlns:a16="http://schemas.microsoft.com/office/drawing/2014/main" id="{59643524-6CB4-4D7B-BC09-FBA4C145FA92}"/>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49" name="TextBox 348">
                <a:extLst>
                  <a:ext uri="{FF2B5EF4-FFF2-40B4-BE49-F238E27FC236}">
                    <a16:creationId xmlns:a16="http://schemas.microsoft.com/office/drawing/2014/main" id="{5BFEC5E6-7D60-4F26-BBF8-A2DA87735C8B}"/>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50" name="TextBox 349">
                <a:extLst>
                  <a:ext uri="{FF2B5EF4-FFF2-40B4-BE49-F238E27FC236}">
                    <a16:creationId xmlns:a16="http://schemas.microsoft.com/office/drawing/2014/main" id="{A4446975-8A19-459D-B686-481CF5AE72C7}"/>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323" name="TextBox 322">
                <a:extLst>
                  <a:ext uri="{FF2B5EF4-FFF2-40B4-BE49-F238E27FC236}">
                    <a16:creationId xmlns:a16="http://schemas.microsoft.com/office/drawing/2014/main" id="{F3B72BFC-3585-498D-BFF1-7AE508C54CF6}"/>
                  </a:ext>
                </a:extLst>
              </p:cNvPr>
              <p:cNvSpPr txBox="1"/>
              <p:nvPr/>
            </p:nvSpPr>
            <p:spPr>
              <a:xfrm>
                <a:off x="1829196" y="1677438"/>
                <a:ext cx="715236" cy="373094"/>
              </a:xfrm>
              <a:prstGeom prst="rect">
                <a:avLst/>
              </a:prstGeom>
              <a:noFill/>
            </p:spPr>
            <p:txBody>
              <a:bodyPr wrap="none" rtlCol="0">
                <a:spAutoFit/>
              </a:bodyPr>
              <a:lstStyle/>
              <a:p>
                <a:pPr algn="just"/>
                <a:r>
                  <a:rPr lang="en-US" sz="1200" dirty="0">
                    <a:sym typeface="Webdings"/>
                  </a:rPr>
                  <a:t>(000)</a:t>
                </a:r>
              </a:p>
            </p:txBody>
          </p:sp>
          <p:sp>
            <p:nvSpPr>
              <p:cNvPr id="324" name="TextBox 323">
                <a:extLst>
                  <a:ext uri="{FF2B5EF4-FFF2-40B4-BE49-F238E27FC236}">
                    <a16:creationId xmlns:a16="http://schemas.microsoft.com/office/drawing/2014/main" id="{8FBBA63F-CBEA-447D-8A06-67B6672A7407}"/>
                  </a:ext>
                </a:extLst>
              </p:cNvPr>
              <p:cNvSpPr txBox="1"/>
              <p:nvPr/>
            </p:nvSpPr>
            <p:spPr>
              <a:xfrm>
                <a:off x="1818219" y="1991609"/>
                <a:ext cx="715236" cy="373094"/>
              </a:xfrm>
              <a:prstGeom prst="rect">
                <a:avLst/>
              </a:prstGeom>
              <a:noFill/>
            </p:spPr>
            <p:txBody>
              <a:bodyPr wrap="none" rtlCol="0">
                <a:spAutoFit/>
              </a:bodyPr>
              <a:lstStyle/>
              <a:p>
                <a:pPr algn="just"/>
                <a:r>
                  <a:rPr lang="en-US" sz="1200" dirty="0">
                    <a:sym typeface="Webdings"/>
                  </a:rPr>
                  <a:t>(001)</a:t>
                </a:r>
              </a:p>
            </p:txBody>
          </p:sp>
          <p:sp>
            <p:nvSpPr>
              <p:cNvPr id="325" name="TextBox 324">
                <a:extLst>
                  <a:ext uri="{FF2B5EF4-FFF2-40B4-BE49-F238E27FC236}">
                    <a16:creationId xmlns:a16="http://schemas.microsoft.com/office/drawing/2014/main" id="{795AD0D4-265D-4AD0-9F8A-10DE9D937CC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26" name="TextBox 325">
                <a:extLst>
                  <a:ext uri="{FF2B5EF4-FFF2-40B4-BE49-F238E27FC236}">
                    <a16:creationId xmlns:a16="http://schemas.microsoft.com/office/drawing/2014/main" id="{EFDE43B3-F166-4A53-BBB8-4E08B7EF1D40}"/>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43" name="TextBox 342">
                <a:extLst>
                  <a:ext uri="{FF2B5EF4-FFF2-40B4-BE49-F238E27FC236}">
                    <a16:creationId xmlns:a16="http://schemas.microsoft.com/office/drawing/2014/main" id="{D48ECFF8-534B-473E-8DF7-8A9034E1D8DF}"/>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44" name="TextBox 343">
                <a:extLst>
                  <a:ext uri="{FF2B5EF4-FFF2-40B4-BE49-F238E27FC236}">
                    <a16:creationId xmlns:a16="http://schemas.microsoft.com/office/drawing/2014/main" id="{6676BC9E-05FF-4EBF-B11C-06409D12B0D3}"/>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45" name="TextBox 344">
                <a:extLst>
                  <a:ext uri="{FF2B5EF4-FFF2-40B4-BE49-F238E27FC236}">
                    <a16:creationId xmlns:a16="http://schemas.microsoft.com/office/drawing/2014/main" id="{E78A3750-6C42-489B-B519-10416895D074}"/>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46" name="TextBox 345">
                <a:extLst>
                  <a:ext uri="{FF2B5EF4-FFF2-40B4-BE49-F238E27FC236}">
                    <a16:creationId xmlns:a16="http://schemas.microsoft.com/office/drawing/2014/main" id="{3E2A5C9A-F4C3-4699-ADEF-5635A6B87864}"/>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15" name="Oval 314">
                <a:extLst>
                  <a:ext uri="{FF2B5EF4-FFF2-40B4-BE49-F238E27FC236}">
                    <a16:creationId xmlns:a16="http://schemas.microsoft.com/office/drawing/2014/main" id="{81A342D1-DD00-41E3-93A0-16F18AD3A55D}"/>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00C0A042-B297-40B0-8DAD-9ECEE632DE24}"/>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7" name="Oval 316">
                <a:extLst>
                  <a:ext uri="{FF2B5EF4-FFF2-40B4-BE49-F238E27FC236}">
                    <a16:creationId xmlns:a16="http://schemas.microsoft.com/office/drawing/2014/main" id="{4DA3C7AD-9AF4-4305-B9AB-C139738C71FE}"/>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8" name="Oval 317">
                <a:extLst>
                  <a:ext uri="{FF2B5EF4-FFF2-40B4-BE49-F238E27FC236}">
                    <a16:creationId xmlns:a16="http://schemas.microsoft.com/office/drawing/2014/main" id="{33EDD1D2-8772-43FC-830F-9347C35F5DBA}"/>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54A645A-7592-4261-B6A1-398CAEF1FE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B67E4CB5-B820-464C-875E-181399105732}"/>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1" name="Oval 320">
                <a:extLst>
                  <a:ext uri="{FF2B5EF4-FFF2-40B4-BE49-F238E27FC236}">
                    <a16:creationId xmlns:a16="http://schemas.microsoft.com/office/drawing/2014/main" id="{CB373DC6-AF58-4F4A-947E-994CF56B6DC7}"/>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2" name="Oval 321">
                <a:extLst>
                  <a:ext uri="{FF2B5EF4-FFF2-40B4-BE49-F238E27FC236}">
                    <a16:creationId xmlns:a16="http://schemas.microsoft.com/office/drawing/2014/main" id="{00BCADE6-921E-44E5-9988-FEA6F222F355}"/>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1" name="Rectangle 330">
                <a:extLst>
                  <a:ext uri="{FF2B5EF4-FFF2-40B4-BE49-F238E27FC236}">
                    <a16:creationId xmlns:a16="http://schemas.microsoft.com/office/drawing/2014/main" id="{39DBE868-06A3-4B80-84A0-DF8D7F1ED751}"/>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32" name="Straight Arrow Connector 331">
                <a:extLst>
                  <a:ext uri="{FF2B5EF4-FFF2-40B4-BE49-F238E27FC236}">
                    <a16:creationId xmlns:a16="http://schemas.microsoft.com/office/drawing/2014/main" id="{F6BC6B8E-6391-489A-85D2-F524361EAE1C}"/>
                  </a:ext>
                </a:extLst>
              </p:cNvPr>
              <p:cNvCxnSpPr>
                <a:cxnSpLocks/>
                <a:stCxn id="315" idx="6"/>
                <a:endCxn id="31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3" name="Straight Arrow Connector 332">
                <a:extLst>
                  <a:ext uri="{FF2B5EF4-FFF2-40B4-BE49-F238E27FC236}">
                    <a16:creationId xmlns:a16="http://schemas.microsoft.com/office/drawing/2014/main" id="{3938DECC-2FFC-44DE-AB76-E10F1A254096}"/>
                  </a:ext>
                </a:extLst>
              </p:cNvPr>
              <p:cNvCxnSpPr>
                <a:cxnSpLocks/>
                <a:stCxn id="316" idx="7"/>
                <a:endCxn id="327" idx="1"/>
              </p:cNvCxnSpPr>
              <p:nvPr/>
            </p:nvCxnSpPr>
            <p:spPr bwMode="auto">
              <a:xfrm flipV="1">
                <a:off x="2541998" y="1841913"/>
                <a:ext cx="552904" cy="2952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4" name="Straight Arrow Connector 333">
                <a:extLst>
                  <a:ext uri="{FF2B5EF4-FFF2-40B4-BE49-F238E27FC236}">
                    <a16:creationId xmlns:a16="http://schemas.microsoft.com/office/drawing/2014/main" id="{CEF6F7AB-8BD7-4B77-9A1B-82389B17B6F3}"/>
                  </a:ext>
                </a:extLst>
              </p:cNvPr>
              <p:cNvCxnSpPr>
                <a:cxnSpLocks/>
                <a:stCxn id="325" idx="3"/>
                <a:endCxn id="329" idx="1"/>
              </p:cNvCxnSpPr>
              <p:nvPr/>
            </p:nvCxnSpPr>
            <p:spPr bwMode="auto">
              <a:xfrm>
                <a:off x="2533455" y="2468029"/>
                <a:ext cx="56144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35" name="Oval 334">
                <a:extLst>
                  <a:ext uri="{FF2B5EF4-FFF2-40B4-BE49-F238E27FC236}">
                    <a16:creationId xmlns:a16="http://schemas.microsoft.com/office/drawing/2014/main" id="{0A2019A6-6F6E-41F6-BAA4-6BE0018CB250}"/>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6" name="Oval 335">
                <a:extLst>
                  <a:ext uri="{FF2B5EF4-FFF2-40B4-BE49-F238E27FC236}">
                    <a16:creationId xmlns:a16="http://schemas.microsoft.com/office/drawing/2014/main" id="{0ADC64D4-5558-4798-A6C7-6EDB6FF5A5B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7" name="Oval 336">
                <a:extLst>
                  <a:ext uri="{FF2B5EF4-FFF2-40B4-BE49-F238E27FC236}">
                    <a16:creationId xmlns:a16="http://schemas.microsoft.com/office/drawing/2014/main" id="{29B35B03-BD15-4F83-8216-38C2BCA229CA}"/>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8" name="Oval 337">
                <a:extLst>
                  <a:ext uri="{FF2B5EF4-FFF2-40B4-BE49-F238E27FC236}">
                    <a16:creationId xmlns:a16="http://schemas.microsoft.com/office/drawing/2014/main" id="{6503B68F-8D47-4059-9308-DF7399D4F364}"/>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9" name="Oval 338">
                <a:extLst>
                  <a:ext uri="{FF2B5EF4-FFF2-40B4-BE49-F238E27FC236}">
                    <a16:creationId xmlns:a16="http://schemas.microsoft.com/office/drawing/2014/main" id="{B68F7B4B-255A-4CF2-BB15-1084A01A3D7B}"/>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0" name="Oval 339">
                <a:extLst>
                  <a:ext uri="{FF2B5EF4-FFF2-40B4-BE49-F238E27FC236}">
                    <a16:creationId xmlns:a16="http://schemas.microsoft.com/office/drawing/2014/main" id="{F8DDE766-BF81-472C-A21A-A195E65AD7BA}"/>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1" name="Oval 340">
                <a:extLst>
                  <a:ext uri="{FF2B5EF4-FFF2-40B4-BE49-F238E27FC236}">
                    <a16:creationId xmlns:a16="http://schemas.microsoft.com/office/drawing/2014/main" id="{92BDF129-1A59-4612-B873-D8A5403642E6}"/>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2" name="Oval 341">
                <a:extLst>
                  <a:ext uri="{FF2B5EF4-FFF2-40B4-BE49-F238E27FC236}">
                    <a16:creationId xmlns:a16="http://schemas.microsoft.com/office/drawing/2014/main" id="{09E416B8-B8F2-4C4A-9DA5-1387EF1FC036}"/>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51" name="Straight Arrow Connector 350">
                <a:extLst>
                  <a:ext uri="{FF2B5EF4-FFF2-40B4-BE49-F238E27FC236}">
                    <a16:creationId xmlns:a16="http://schemas.microsoft.com/office/drawing/2014/main" id="{08755B4A-D7B3-4C4D-9D76-7A89A12123D3}"/>
                  </a:ext>
                </a:extLst>
              </p:cNvPr>
              <p:cNvCxnSpPr>
                <a:cxnSpLocks/>
                <a:stCxn id="338" idx="6"/>
                <a:endCxn id="34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2" name="Straight Arrow Connector 351">
                <a:extLst>
                  <a:ext uri="{FF2B5EF4-FFF2-40B4-BE49-F238E27FC236}">
                    <a16:creationId xmlns:a16="http://schemas.microsoft.com/office/drawing/2014/main" id="{81FAB4EA-077E-4C69-992A-6BB3EB3B1EA5}"/>
                  </a:ext>
                </a:extLst>
              </p:cNvPr>
              <p:cNvCxnSpPr>
                <a:cxnSpLocks/>
                <a:stCxn id="336" idx="6"/>
                <a:endCxn id="340" idx="2"/>
              </p:cNvCxnSpPr>
              <p:nvPr/>
            </p:nvCxnSpPr>
            <p:spPr bwMode="auto">
              <a:xfrm>
                <a:off x="2546149" y="340772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3" name="Straight Arrow Connector 352">
                <a:extLst>
                  <a:ext uri="{FF2B5EF4-FFF2-40B4-BE49-F238E27FC236}">
                    <a16:creationId xmlns:a16="http://schemas.microsoft.com/office/drawing/2014/main" id="{6E83E74B-3BF9-48B8-B0F1-4549E2771575}"/>
                  </a:ext>
                </a:extLst>
              </p:cNvPr>
              <p:cNvCxnSpPr>
                <a:cxnSpLocks/>
                <a:stCxn id="337" idx="5"/>
                <a:endCxn id="342" idx="1"/>
              </p:cNvCxnSpPr>
              <p:nvPr/>
            </p:nvCxnSpPr>
            <p:spPr bwMode="auto">
              <a:xfrm>
                <a:off x="2535794" y="3739259"/>
                <a:ext cx="56302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cxnSp>
          <p:nvCxnSpPr>
            <p:cNvPr id="360" name="Straight Arrow Connector 359">
              <a:extLst>
                <a:ext uri="{FF2B5EF4-FFF2-40B4-BE49-F238E27FC236}">
                  <a16:creationId xmlns:a16="http://schemas.microsoft.com/office/drawing/2014/main" id="{4A0EAB24-CCF4-4947-9F39-61FEFA662FEC}"/>
                </a:ext>
              </a:extLst>
            </p:cNvPr>
            <p:cNvCxnSpPr>
              <a:cxnSpLocks/>
              <a:stCxn id="318" idx="7"/>
              <a:endCxn id="321" idx="3"/>
            </p:cNvCxnSpPr>
            <p:nvPr/>
          </p:nvCxnSpPr>
          <p:spPr bwMode="auto">
            <a:xfrm flipV="1">
              <a:off x="999031" y="2388658"/>
              <a:ext cx="426765" cy="20747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61" name="Straight Arrow Connector 360">
              <a:extLst>
                <a:ext uri="{FF2B5EF4-FFF2-40B4-BE49-F238E27FC236}">
                  <a16:creationId xmlns:a16="http://schemas.microsoft.com/office/drawing/2014/main" id="{315025A3-4A2E-4087-AF40-861E0330950F}"/>
                </a:ext>
              </a:extLst>
            </p:cNvPr>
            <p:cNvCxnSpPr>
              <a:cxnSpLocks/>
              <a:stCxn id="343" idx="3"/>
              <a:endCxn id="340" idx="1"/>
            </p:cNvCxnSpPr>
            <p:nvPr/>
          </p:nvCxnSpPr>
          <p:spPr bwMode="auto">
            <a:xfrm>
              <a:off x="1000006" y="2840799"/>
              <a:ext cx="424921" cy="21922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grpSp>
        <p:nvGrpSpPr>
          <p:cNvPr id="523" name="Group 522">
            <a:extLst>
              <a:ext uri="{FF2B5EF4-FFF2-40B4-BE49-F238E27FC236}">
                <a16:creationId xmlns:a16="http://schemas.microsoft.com/office/drawing/2014/main" id="{9206AACA-439D-48A8-8CBE-34BD3854A345}"/>
              </a:ext>
            </a:extLst>
          </p:cNvPr>
          <p:cNvGrpSpPr/>
          <p:nvPr/>
        </p:nvGrpSpPr>
        <p:grpSpPr>
          <a:xfrm>
            <a:off x="3497908" y="1720585"/>
            <a:ext cx="2012468" cy="3939139"/>
            <a:chOff x="2442802" y="1720585"/>
            <a:chExt cx="2012468" cy="3939139"/>
          </a:xfrm>
        </p:grpSpPr>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EB14C361-5814-4A80-A943-92A270271506}"/>
                    </a:ext>
                  </a:extLst>
                </p:cNvPr>
                <p:cNvSpPr txBox="1"/>
                <p:nvPr/>
              </p:nvSpPr>
              <p:spPr>
                <a:xfrm>
                  <a:off x="2442802" y="425587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8" name="TextBox 357">
                  <a:extLst>
                    <a:ext uri="{FF2B5EF4-FFF2-40B4-BE49-F238E27FC236}">
                      <a16:creationId xmlns:a16="http://schemas.microsoft.com/office/drawing/2014/main" id="{EB14C361-5814-4A80-A943-92A270271506}"/>
                    </a:ext>
                  </a:extLst>
                </p:cNvPr>
                <p:cNvSpPr txBox="1">
                  <a:spLocks noRot="1" noChangeAspect="1" noMove="1" noResize="1" noEditPoints="1" noAdjustHandles="1" noChangeArrowheads="1" noChangeShapeType="1" noTextEdit="1"/>
                </p:cNvSpPr>
                <p:nvPr/>
              </p:nvSpPr>
              <p:spPr>
                <a:xfrm>
                  <a:off x="2442802" y="4255878"/>
                  <a:ext cx="2012468" cy="1403846"/>
                </a:xfrm>
                <a:prstGeom prst="rect">
                  <a:avLst/>
                </a:prstGeom>
                <a:blipFill>
                  <a:blip r:embed="rId6"/>
                  <a:stretch>
                    <a:fillRect/>
                  </a:stretch>
                </a:blipFill>
              </p:spPr>
              <p:txBody>
                <a:bodyPr/>
                <a:lstStyle/>
                <a:p>
                  <a:r>
                    <a:rPr lang="en-US">
                      <a:noFill/>
                    </a:rPr>
                    <a:t> </a:t>
                  </a:r>
                </a:p>
              </p:txBody>
            </p:sp>
          </mc:Fallback>
        </mc:AlternateContent>
        <p:grpSp>
          <p:nvGrpSpPr>
            <p:cNvPr id="274" name="Group 273">
              <a:extLst>
                <a:ext uri="{FF2B5EF4-FFF2-40B4-BE49-F238E27FC236}">
                  <a16:creationId xmlns:a16="http://schemas.microsoft.com/office/drawing/2014/main" id="{4BF0F0F7-9C0E-4DD4-94BB-A3D2BEB8DE1B}"/>
                </a:ext>
              </a:extLst>
            </p:cNvPr>
            <p:cNvGrpSpPr/>
            <p:nvPr/>
          </p:nvGrpSpPr>
          <p:grpSpPr>
            <a:xfrm>
              <a:off x="2692723" y="1720585"/>
              <a:ext cx="1512627" cy="1907157"/>
              <a:chOff x="1814543" y="1655365"/>
              <a:chExt cx="1995595" cy="2568778"/>
            </a:xfrm>
          </p:grpSpPr>
          <p:sp>
            <p:nvSpPr>
              <p:cNvPr id="288" name="TextBox 287">
                <a:extLst>
                  <a:ext uri="{FF2B5EF4-FFF2-40B4-BE49-F238E27FC236}">
                    <a16:creationId xmlns:a16="http://schemas.microsoft.com/office/drawing/2014/main" id="{25E59335-0425-4C4E-9674-D0D37E39A84B}"/>
                  </a:ext>
                </a:extLst>
              </p:cNvPr>
              <p:cNvSpPr txBox="1"/>
              <p:nvPr/>
            </p:nvSpPr>
            <p:spPr>
              <a:xfrm>
                <a:off x="3094894" y="1952424"/>
                <a:ext cx="715235" cy="373094"/>
              </a:xfrm>
              <a:prstGeom prst="rect">
                <a:avLst/>
              </a:prstGeom>
              <a:noFill/>
            </p:spPr>
            <p:txBody>
              <a:bodyPr wrap="none" rtlCol="0">
                <a:spAutoFit/>
              </a:bodyPr>
              <a:lstStyle/>
              <a:p>
                <a:pPr algn="just"/>
                <a:r>
                  <a:rPr lang="en-US" sz="1200" dirty="0">
                    <a:sym typeface="Webdings"/>
                  </a:rPr>
                  <a:t>(001)</a:t>
                </a:r>
              </a:p>
            </p:txBody>
          </p:sp>
          <p:sp>
            <p:nvSpPr>
              <p:cNvPr id="287" name="TextBox 286">
                <a:extLst>
                  <a:ext uri="{FF2B5EF4-FFF2-40B4-BE49-F238E27FC236}">
                    <a16:creationId xmlns:a16="http://schemas.microsoft.com/office/drawing/2014/main" id="{93A8C405-E86E-4D69-B8FF-D4E2BD5EC26E}"/>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89" name="TextBox 288">
                <a:extLst>
                  <a:ext uri="{FF2B5EF4-FFF2-40B4-BE49-F238E27FC236}">
                    <a16:creationId xmlns:a16="http://schemas.microsoft.com/office/drawing/2014/main" id="{652DCD3A-8E4B-4EFB-A09C-D9ACE4016881}"/>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90" name="TextBox 289">
                <a:extLst>
                  <a:ext uri="{FF2B5EF4-FFF2-40B4-BE49-F238E27FC236}">
                    <a16:creationId xmlns:a16="http://schemas.microsoft.com/office/drawing/2014/main" id="{EF537230-BA61-45B0-98E8-14037ECC178A}"/>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07" name="TextBox 306">
                <a:extLst>
                  <a:ext uri="{FF2B5EF4-FFF2-40B4-BE49-F238E27FC236}">
                    <a16:creationId xmlns:a16="http://schemas.microsoft.com/office/drawing/2014/main" id="{C51F8C07-D50A-4D25-885C-151AC92BA6FD}"/>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08" name="TextBox 307">
                <a:extLst>
                  <a:ext uri="{FF2B5EF4-FFF2-40B4-BE49-F238E27FC236}">
                    <a16:creationId xmlns:a16="http://schemas.microsoft.com/office/drawing/2014/main" id="{8DD0FA95-FAF1-4EAB-914A-0E169D258CD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09" name="TextBox 308">
                <a:extLst>
                  <a:ext uri="{FF2B5EF4-FFF2-40B4-BE49-F238E27FC236}">
                    <a16:creationId xmlns:a16="http://schemas.microsoft.com/office/drawing/2014/main" id="{7E36FC78-C1BB-4CF2-91F8-1570DC40C31F}"/>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10" name="TextBox 309">
                <a:extLst>
                  <a:ext uri="{FF2B5EF4-FFF2-40B4-BE49-F238E27FC236}">
                    <a16:creationId xmlns:a16="http://schemas.microsoft.com/office/drawing/2014/main" id="{97FF610F-623F-47EC-9EA9-C2E0E98158B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83" name="TextBox 282">
                <a:extLst>
                  <a:ext uri="{FF2B5EF4-FFF2-40B4-BE49-F238E27FC236}">
                    <a16:creationId xmlns:a16="http://schemas.microsoft.com/office/drawing/2014/main" id="{2A9762C4-6AB4-474C-A41E-56D32BFB4269}"/>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84" name="TextBox 283">
                <a:extLst>
                  <a:ext uri="{FF2B5EF4-FFF2-40B4-BE49-F238E27FC236}">
                    <a16:creationId xmlns:a16="http://schemas.microsoft.com/office/drawing/2014/main" id="{C8780829-3741-446C-8600-1D659257B237}"/>
                  </a:ext>
                </a:extLst>
              </p:cNvPr>
              <p:cNvSpPr txBox="1"/>
              <p:nvPr/>
            </p:nvSpPr>
            <p:spPr>
              <a:xfrm>
                <a:off x="1818219" y="1969536"/>
                <a:ext cx="715236" cy="373094"/>
              </a:xfrm>
              <a:prstGeom prst="rect">
                <a:avLst/>
              </a:prstGeom>
              <a:noFill/>
            </p:spPr>
            <p:txBody>
              <a:bodyPr wrap="none" rtlCol="0">
                <a:spAutoFit/>
              </a:bodyPr>
              <a:lstStyle/>
              <a:p>
                <a:pPr algn="just"/>
                <a:r>
                  <a:rPr lang="en-US" sz="1200" dirty="0">
                    <a:sym typeface="Webdings"/>
                  </a:rPr>
                  <a:t>(001)</a:t>
                </a:r>
              </a:p>
            </p:txBody>
          </p:sp>
          <p:sp>
            <p:nvSpPr>
              <p:cNvPr id="285" name="TextBox 284">
                <a:extLst>
                  <a:ext uri="{FF2B5EF4-FFF2-40B4-BE49-F238E27FC236}">
                    <a16:creationId xmlns:a16="http://schemas.microsoft.com/office/drawing/2014/main" id="{FC34E5FE-A4D8-46F4-B20A-F5C496798B76}"/>
                  </a:ext>
                </a:extLst>
              </p:cNvPr>
              <p:cNvSpPr txBox="1"/>
              <p:nvPr/>
            </p:nvSpPr>
            <p:spPr>
              <a:xfrm>
                <a:off x="1818219" y="2281481"/>
                <a:ext cx="715236" cy="373094"/>
              </a:xfrm>
              <a:prstGeom prst="rect">
                <a:avLst/>
              </a:prstGeom>
              <a:noFill/>
            </p:spPr>
            <p:txBody>
              <a:bodyPr wrap="none" rtlCol="0">
                <a:spAutoFit/>
              </a:bodyPr>
              <a:lstStyle/>
              <a:p>
                <a:pPr algn="just"/>
                <a:r>
                  <a:rPr lang="en-US" sz="1200" dirty="0">
                    <a:sym typeface="Webdings"/>
                  </a:rPr>
                  <a:t>(010)</a:t>
                </a:r>
              </a:p>
            </p:txBody>
          </p:sp>
          <p:sp>
            <p:nvSpPr>
              <p:cNvPr id="286" name="TextBox 285">
                <a:extLst>
                  <a:ext uri="{FF2B5EF4-FFF2-40B4-BE49-F238E27FC236}">
                    <a16:creationId xmlns:a16="http://schemas.microsoft.com/office/drawing/2014/main" id="{EBA7AFD1-9F44-4B70-BA9C-220F422D6FD9}"/>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03" name="TextBox 302">
                <a:extLst>
                  <a:ext uri="{FF2B5EF4-FFF2-40B4-BE49-F238E27FC236}">
                    <a16:creationId xmlns:a16="http://schemas.microsoft.com/office/drawing/2014/main" id="{054E4C64-69B2-4DED-B0EA-09979E75F764}"/>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04" name="TextBox 303">
                <a:extLst>
                  <a:ext uri="{FF2B5EF4-FFF2-40B4-BE49-F238E27FC236}">
                    <a16:creationId xmlns:a16="http://schemas.microsoft.com/office/drawing/2014/main" id="{8316DDA8-390F-4FB0-A640-A0DF2397A96F}"/>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05" name="TextBox 304">
                <a:extLst>
                  <a:ext uri="{FF2B5EF4-FFF2-40B4-BE49-F238E27FC236}">
                    <a16:creationId xmlns:a16="http://schemas.microsoft.com/office/drawing/2014/main" id="{F48168EA-4C19-4D71-B11F-F8DDE210909D}"/>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06" name="TextBox 305">
                <a:extLst>
                  <a:ext uri="{FF2B5EF4-FFF2-40B4-BE49-F238E27FC236}">
                    <a16:creationId xmlns:a16="http://schemas.microsoft.com/office/drawing/2014/main" id="{DFA0781E-F702-4BC1-8C36-DAEBD8562F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275" name="Oval 274">
                <a:extLst>
                  <a:ext uri="{FF2B5EF4-FFF2-40B4-BE49-F238E27FC236}">
                    <a16:creationId xmlns:a16="http://schemas.microsoft.com/office/drawing/2014/main" id="{CD23C5B4-7AE9-4971-803C-1E4A7FCEEBA6}"/>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5FB6E7D6-6707-40EE-873C-2E3A58BD6CBE}"/>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57C85DD3-9787-41A2-861B-EB6B3E70A374}"/>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8" name="Oval 277">
                <a:extLst>
                  <a:ext uri="{FF2B5EF4-FFF2-40B4-BE49-F238E27FC236}">
                    <a16:creationId xmlns:a16="http://schemas.microsoft.com/office/drawing/2014/main" id="{324F350A-97D1-4F6B-A518-FA666A7205EB}"/>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9" name="Oval 278">
                <a:extLst>
                  <a:ext uri="{FF2B5EF4-FFF2-40B4-BE49-F238E27FC236}">
                    <a16:creationId xmlns:a16="http://schemas.microsoft.com/office/drawing/2014/main" id="{F252341C-9C74-4946-B132-D2E815315768}"/>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8C891A90-9220-408C-A46D-EBF68B2173CB}"/>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2" name="Oval 281">
                <a:extLst>
                  <a:ext uri="{FF2B5EF4-FFF2-40B4-BE49-F238E27FC236}">
                    <a16:creationId xmlns:a16="http://schemas.microsoft.com/office/drawing/2014/main" id="{2BE504EF-61CE-4350-B13A-73A395E5750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1" name="Rectangle 290">
                <a:extLst>
                  <a:ext uri="{FF2B5EF4-FFF2-40B4-BE49-F238E27FC236}">
                    <a16:creationId xmlns:a16="http://schemas.microsoft.com/office/drawing/2014/main" id="{C68391AD-827A-4B45-9923-B106A44F4A1D}"/>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292" name="Straight Arrow Connector 291">
                <a:extLst>
                  <a:ext uri="{FF2B5EF4-FFF2-40B4-BE49-F238E27FC236}">
                    <a16:creationId xmlns:a16="http://schemas.microsoft.com/office/drawing/2014/main" id="{7937FD04-A2CD-4FE8-A38D-BDDA3793B719}"/>
                  </a:ext>
                </a:extLst>
              </p:cNvPr>
              <p:cNvCxnSpPr>
                <a:cxnSpLocks/>
                <a:stCxn id="275" idx="6"/>
                <a:endCxn id="27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3" name="Straight Arrow Connector 292">
                <a:extLst>
                  <a:ext uri="{FF2B5EF4-FFF2-40B4-BE49-F238E27FC236}">
                    <a16:creationId xmlns:a16="http://schemas.microsoft.com/office/drawing/2014/main" id="{D7D031BE-1976-4E91-A49B-C9C86BDDBF80}"/>
                  </a:ext>
                </a:extLst>
              </p:cNvPr>
              <p:cNvCxnSpPr>
                <a:cxnSpLocks/>
                <a:stCxn id="276" idx="6"/>
                <a:endCxn id="280" idx="2"/>
              </p:cNvCxnSpPr>
              <p:nvPr/>
            </p:nvCxnSpPr>
            <p:spPr bwMode="auto">
              <a:xfrm>
                <a:off x="2549824" y="215455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4" name="Straight Arrow Connector 293">
                <a:extLst>
                  <a:ext uri="{FF2B5EF4-FFF2-40B4-BE49-F238E27FC236}">
                    <a16:creationId xmlns:a16="http://schemas.microsoft.com/office/drawing/2014/main" id="{6427A804-32D1-458E-AEE8-76026B5D9FEB}"/>
                  </a:ext>
                </a:extLst>
              </p:cNvPr>
              <p:cNvCxnSpPr>
                <a:cxnSpLocks/>
                <a:stCxn id="277" idx="5"/>
                <a:endCxn id="301" idx="1"/>
              </p:cNvCxnSpPr>
              <p:nvPr/>
            </p:nvCxnSpPr>
            <p:spPr bwMode="auto">
              <a:xfrm>
                <a:off x="2539469" y="2486088"/>
                <a:ext cx="559352" cy="121844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95" name="Oval 294">
                <a:extLst>
                  <a:ext uri="{FF2B5EF4-FFF2-40B4-BE49-F238E27FC236}">
                    <a16:creationId xmlns:a16="http://schemas.microsoft.com/office/drawing/2014/main" id="{376BB28E-D9DC-44D5-A2EE-B56C04EAF32A}"/>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6" name="Oval 295">
                <a:extLst>
                  <a:ext uri="{FF2B5EF4-FFF2-40B4-BE49-F238E27FC236}">
                    <a16:creationId xmlns:a16="http://schemas.microsoft.com/office/drawing/2014/main" id="{EE814224-B5A6-43FF-A543-5D78165FE10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7" name="Oval 296">
                <a:extLst>
                  <a:ext uri="{FF2B5EF4-FFF2-40B4-BE49-F238E27FC236}">
                    <a16:creationId xmlns:a16="http://schemas.microsoft.com/office/drawing/2014/main" id="{3A97A3B6-B5D8-4EDE-8DE6-004F2184D6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8" name="Oval 297">
                <a:extLst>
                  <a:ext uri="{FF2B5EF4-FFF2-40B4-BE49-F238E27FC236}">
                    <a16:creationId xmlns:a16="http://schemas.microsoft.com/office/drawing/2014/main" id="{6C033E4B-460A-48FD-B7A0-4696C7CEFFEC}"/>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9" name="Oval 298">
                <a:extLst>
                  <a:ext uri="{FF2B5EF4-FFF2-40B4-BE49-F238E27FC236}">
                    <a16:creationId xmlns:a16="http://schemas.microsoft.com/office/drawing/2014/main" id="{73D87AD7-3E59-4CC2-BBB1-096A64DC8C7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0" name="Oval 299">
                <a:extLst>
                  <a:ext uri="{FF2B5EF4-FFF2-40B4-BE49-F238E27FC236}">
                    <a16:creationId xmlns:a16="http://schemas.microsoft.com/office/drawing/2014/main" id="{6FD460AD-4E28-44D3-8CAA-9EA1CE27E52F}"/>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1" name="Oval 300">
                <a:extLst>
                  <a:ext uri="{FF2B5EF4-FFF2-40B4-BE49-F238E27FC236}">
                    <a16:creationId xmlns:a16="http://schemas.microsoft.com/office/drawing/2014/main" id="{CB4ED089-99A8-4D01-A5D0-6AC03F2E922E}"/>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2" name="Oval 301">
                <a:extLst>
                  <a:ext uri="{FF2B5EF4-FFF2-40B4-BE49-F238E27FC236}">
                    <a16:creationId xmlns:a16="http://schemas.microsoft.com/office/drawing/2014/main" id="{956CA66C-FC53-4526-8CA9-FAD756F07EBF}"/>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11" name="Straight Arrow Connector 310">
                <a:extLst>
                  <a:ext uri="{FF2B5EF4-FFF2-40B4-BE49-F238E27FC236}">
                    <a16:creationId xmlns:a16="http://schemas.microsoft.com/office/drawing/2014/main" id="{69260D71-1AF5-4711-9DBC-618AAF3B24BF}"/>
                  </a:ext>
                </a:extLst>
              </p:cNvPr>
              <p:cNvCxnSpPr>
                <a:cxnSpLocks/>
                <a:stCxn id="298" idx="6"/>
                <a:endCxn id="30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2" name="Straight Arrow Connector 311">
                <a:extLst>
                  <a:ext uri="{FF2B5EF4-FFF2-40B4-BE49-F238E27FC236}">
                    <a16:creationId xmlns:a16="http://schemas.microsoft.com/office/drawing/2014/main" id="{7B1CB161-EE80-4194-A1B2-9B6D0806E1D7}"/>
                  </a:ext>
                </a:extLst>
              </p:cNvPr>
              <p:cNvCxnSpPr>
                <a:cxnSpLocks/>
                <a:stCxn id="296" idx="7"/>
                <a:endCxn id="280" idx="4"/>
              </p:cNvCxnSpPr>
              <p:nvPr/>
            </p:nvCxnSpPr>
            <p:spPr bwMode="auto">
              <a:xfrm flipV="1">
                <a:off x="2538323" y="2179110"/>
                <a:ext cx="585596" cy="121125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3" name="Straight Arrow Connector 312">
                <a:extLst>
                  <a:ext uri="{FF2B5EF4-FFF2-40B4-BE49-F238E27FC236}">
                    <a16:creationId xmlns:a16="http://schemas.microsoft.com/office/drawing/2014/main" id="{052F8775-8302-43B1-84F5-69C590A5D344}"/>
                  </a:ext>
                </a:extLst>
              </p:cNvPr>
              <p:cNvCxnSpPr>
                <a:cxnSpLocks/>
                <a:stCxn id="297" idx="6"/>
                <a:endCxn id="301" idx="2"/>
              </p:cNvCxnSpPr>
              <p:nvPr/>
            </p:nvCxnSpPr>
            <p:spPr bwMode="auto">
              <a:xfrm>
                <a:off x="2543619" y="372189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80" name="Oval 279">
                <a:extLst>
                  <a:ext uri="{FF2B5EF4-FFF2-40B4-BE49-F238E27FC236}">
                    <a16:creationId xmlns:a16="http://schemas.microsoft.com/office/drawing/2014/main" id="{BB4360AB-CC70-450E-A11F-76065F727DCC}"/>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21174C95-2112-4500-A7BF-9D50B78B0B43}"/>
                    </a:ext>
                  </a:extLst>
                </p:cNvPr>
                <p:cNvSpPr txBox="1"/>
                <p:nvPr/>
              </p:nvSpPr>
              <p:spPr>
                <a:xfrm>
                  <a:off x="2962800" y="3734381"/>
                  <a:ext cx="94872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354" name="TextBox 353">
                  <a:extLst>
                    <a:ext uri="{FF2B5EF4-FFF2-40B4-BE49-F238E27FC236}">
                      <a16:creationId xmlns:a16="http://schemas.microsoft.com/office/drawing/2014/main" id="{21174C95-2112-4500-A7BF-9D50B78B0B43}"/>
                    </a:ext>
                  </a:extLst>
                </p:cNvPr>
                <p:cNvSpPr txBox="1">
                  <a:spLocks noRot="1" noChangeAspect="1" noMove="1" noResize="1" noEditPoints="1" noAdjustHandles="1" noChangeArrowheads="1" noChangeShapeType="1" noTextEdit="1"/>
                </p:cNvSpPr>
                <p:nvPr/>
              </p:nvSpPr>
              <p:spPr>
                <a:xfrm>
                  <a:off x="2962800" y="3734381"/>
                  <a:ext cx="948721" cy="338554"/>
                </a:xfrm>
                <a:prstGeom prst="rect">
                  <a:avLst/>
                </a:prstGeom>
                <a:blipFill>
                  <a:blip r:embed="rId7"/>
                  <a:stretch>
                    <a:fillRect b="-5455"/>
                  </a:stretch>
                </a:blipFill>
              </p:spPr>
              <p:txBody>
                <a:bodyPr/>
                <a:lstStyle/>
                <a:p>
                  <a:r>
                    <a:rPr lang="en-US">
                      <a:noFill/>
                    </a:rPr>
                    <a:t> </a:t>
                  </a:r>
                </a:p>
              </p:txBody>
            </p:sp>
          </mc:Fallback>
        </mc:AlternateContent>
        <p:cxnSp>
          <p:nvCxnSpPr>
            <p:cNvPr id="370" name="Straight Arrow Connector 369">
              <a:extLst>
                <a:ext uri="{FF2B5EF4-FFF2-40B4-BE49-F238E27FC236}">
                  <a16:creationId xmlns:a16="http://schemas.microsoft.com/office/drawing/2014/main" id="{981C2B62-93E7-4A49-B960-DF6C04324CFF}"/>
                </a:ext>
              </a:extLst>
            </p:cNvPr>
            <p:cNvCxnSpPr>
              <a:cxnSpLocks/>
              <a:stCxn id="278" idx="5"/>
              <a:endCxn id="302" idx="1"/>
            </p:cNvCxnSpPr>
            <p:nvPr/>
          </p:nvCxnSpPr>
          <p:spPr bwMode="auto">
            <a:xfrm>
              <a:off x="3242205" y="2570597"/>
              <a:ext cx="423979" cy="90462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13" name="Straight Arrow Connector 412">
              <a:extLst>
                <a:ext uri="{FF2B5EF4-FFF2-40B4-BE49-F238E27FC236}">
                  <a16:creationId xmlns:a16="http://schemas.microsoft.com/office/drawing/2014/main" id="{2B94C3A7-0920-4D27-9C9D-F0721C723C82}"/>
                </a:ext>
              </a:extLst>
            </p:cNvPr>
            <p:cNvCxnSpPr>
              <a:cxnSpLocks/>
              <a:stCxn id="295" idx="7"/>
              <a:endCxn id="279" idx="3"/>
            </p:cNvCxnSpPr>
            <p:nvPr/>
          </p:nvCxnSpPr>
          <p:spPr bwMode="auto">
            <a:xfrm flipV="1">
              <a:off x="3241335" y="1870841"/>
              <a:ext cx="429551" cy="90461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grpSp>
        <p:nvGrpSpPr>
          <p:cNvPr id="522" name="Group 521">
            <a:extLst>
              <a:ext uri="{FF2B5EF4-FFF2-40B4-BE49-F238E27FC236}">
                <a16:creationId xmlns:a16="http://schemas.microsoft.com/office/drawing/2014/main" id="{AFD0F10B-3AB0-46E2-821B-7BD06689EA09}"/>
              </a:ext>
            </a:extLst>
          </p:cNvPr>
          <p:cNvGrpSpPr/>
          <p:nvPr/>
        </p:nvGrpSpPr>
        <p:grpSpPr>
          <a:xfrm>
            <a:off x="6511881" y="1748720"/>
            <a:ext cx="2046071" cy="3911004"/>
            <a:chOff x="4685976" y="1748720"/>
            <a:chExt cx="2046071" cy="3911004"/>
          </a:xfrm>
        </p:grpSpPr>
        <p:grpSp>
          <p:nvGrpSpPr>
            <p:cNvPr id="171" name="Group 170">
              <a:extLst>
                <a:ext uri="{FF2B5EF4-FFF2-40B4-BE49-F238E27FC236}">
                  <a16:creationId xmlns:a16="http://schemas.microsoft.com/office/drawing/2014/main" id="{9FA0F557-6ADD-4131-A7F5-A78D138D733B}"/>
                </a:ext>
              </a:extLst>
            </p:cNvPr>
            <p:cNvGrpSpPr/>
            <p:nvPr/>
          </p:nvGrpSpPr>
          <p:grpSpPr>
            <a:xfrm>
              <a:off x="4952699" y="1748720"/>
              <a:ext cx="1512625" cy="1907157"/>
              <a:chOff x="1814543" y="1655365"/>
              <a:chExt cx="1995595" cy="2568778"/>
            </a:xfrm>
          </p:grpSpPr>
          <p:sp>
            <p:nvSpPr>
              <p:cNvPr id="216" name="TextBox 215">
                <a:extLst>
                  <a:ext uri="{FF2B5EF4-FFF2-40B4-BE49-F238E27FC236}">
                    <a16:creationId xmlns:a16="http://schemas.microsoft.com/office/drawing/2014/main" id="{135166C6-C7D6-457E-811E-866E0DE7D7D4}"/>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194" name="TextBox 193">
                <a:extLst>
                  <a:ext uri="{FF2B5EF4-FFF2-40B4-BE49-F238E27FC236}">
                    <a16:creationId xmlns:a16="http://schemas.microsoft.com/office/drawing/2014/main" id="{E681F356-FFB8-48FA-AD72-83637F73F456}"/>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195" name="TextBox 194">
                <a:extLst>
                  <a:ext uri="{FF2B5EF4-FFF2-40B4-BE49-F238E27FC236}">
                    <a16:creationId xmlns:a16="http://schemas.microsoft.com/office/drawing/2014/main" id="{DC3E3B83-142E-4D81-8657-7308F0738936}"/>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196" name="TextBox 195">
                <a:extLst>
                  <a:ext uri="{FF2B5EF4-FFF2-40B4-BE49-F238E27FC236}">
                    <a16:creationId xmlns:a16="http://schemas.microsoft.com/office/drawing/2014/main" id="{AC7B558D-8252-468E-978B-9E2B6FE4AF1E}"/>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197" name="TextBox 196">
                <a:extLst>
                  <a:ext uri="{FF2B5EF4-FFF2-40B4-BE49-F238E27FC236}">
                    <a16:creationId xmlns:a16="http://schemas.microsoft.com/office/drawing/2014/main" id="{F88F0C71-FEBA-4EC2-BDD0-2643CFC475C2}"/>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214" name="TextBox 213">
                <a:extLst>
                  <a:ext uri="{FF2B5EF4-FFF2-40B4-BE49-F238E27FC236}">
                    <a16:creationId xmlns:a16="http://schemas.microsoft.com/office/drawing/2014/main" id="{E1A4DF39-F247-4D2F-AC5C-9A10CB0CA3F8}"/>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215" name="TextBox 214">
                <a:extLst>
                  <a:ext uri="{FF2B5EF4-FFF2-40B4-BE49-F238E27FC236}">
                    <a16:creationId xmlns:a16="http://schemas.microsoft.com/office/drawing/2014/main" id="{988C4DDD-E916-4B7F-82BB-58EA34216841}"/>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217" name="TextBox 216">
                <a:extLst>
                  <a:ext uri="{FF2B5EF4-FFF2-40B4-BE49-F238E27FC236}">
                    <a16:creationId xmlns:a16="http://schemas.microsoft.com/office/drawing/2014/main" id="{05DAB6F1-B02C-4309-B533-506458A31870}"/>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190" name="TextBox 189">
                <a:extLst>
                  <a:ext uri="{FF2B5EF4-FFF2-40B4-BE49-F238E27FC236}">
                    <a16:creationId xmlns:a16="http://schemas.microsoft.com/office/drawing/2014/main" id="{1427E7EF-577A-4DE3-A2E0-E5E781A99E11}"/>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191" name="TextBox 190">
                <a:extLst>
                  <a:ext uri="{FF2B5EF4-FFF2-40B4-BE49-F238E27FC236}">
                    <a16:creationId xmlns:a16="http://schemas.microsoft.com/office/drawing/2014/main" id="{B7993AE4-98A7-4FE0-91E6-674D8BF26C07}"/>
                  </a:ext>
                </a:extLst>
              </p:cNvPr>
              <p:cNvSpPr txBox="1"/>
              <p:nvPr/>
            </p:nvSpPr>
            <p:spPr>
              <a:xfrm>
                <a:off x="1818218" y="1969536"/>
                <a:ext cx="715236" cy="373094"/>
              </a:xfrm>
              <a:prstGeom prst="rect">
                <a:avLst/>
              </a:prstGeom>
              <a:noFill/>
            </p:spPr>
            <p:txBody>
              <a:bodyPr wrap="none" rtlCol="0">
                <a:spAutoFit/>
              </a:bodyPr>
              <a:lstStyle/>
              <a:p>
                <a:pPr algn="just"/>
                <a:r>
                  <a:rPr lang="en-US" sz="1200" dirty="0">
                    <a:sym typeface="Webdings"/>
                  </a:rPr>
                  <a:t>(001)</a:t>
                </a:r>
              </a:p>
            </p:txBody>
          </p:sp>
          <p:sp>
            <p:nvSpPr>
              <p:cNvPr id="192" name="TextBox 191">
                <a:extLst>
                  <a:ext uri="{FF2B5EF4-FFF2-40B4-BE49-F238E27FC236}">
                    <a16:creationId xmlns:a16="http://schemas.microsoft.com/office/drawing/2014/main" id="{4F1AF072-9DE8-44E3-B010-E381D9F1DF8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193" name="TextBox 192">
                <a:extLst>
                  <a:ext uri="{FF2B5EF4-FFF2-40B4-BE49-F238E27FC236}">
                    <a16:creationId xmlns:a16="http://schemas.microsoft.com/office/drawing/2014/main" id="{CD5E74AE-7AB3-4F64-9542-45FC9090E90E}"/>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210" name="TextBox 209">
                <a:extLst>
                  <a:ext uri="{FF2B5EF4-FFF2-40B4-BE49-F238E27FC236}">
                    <a16:creationId xmlns:a16="http://schemas.microsoft.com/office/drawing/2014/main" id="{C7E76EF1-D3F0-49C1-B724-B38C649C687B}"/>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211" name="TextBox 210">
                <a:extLst>
                  <a:ext uri="{FF2B5EF4-FFF2-40B4-BE49-F238E27FC236}">
                    <a16:creationId xmlns:a16="http://schemas.microsoft.com/office/drawing/2014/main" id="{9FE38DE7-3BF9-448B-9AF2-6882F23FE7F6}"/>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212" name="TextBox 211">
                <a:extLst>
                  <a:ext uri="{FF2B5EF4-FFF2-40B4-BE49-F238E27FC236}">
                    <a16:creationId xmlns:a16="http://schemas.microsoft.com/office/drawing/2014/main" id="{8FB1CAE6-41B7-4B9D-8A8A-E8B753155D58}"/>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213" name="TextBox 212">
                <a:extLst>
                  <a:ext uri="{FF2B5EF4-FFF2-40B4-BE49-F238E27FC236}">
                    <a16:creationId xmlns:a16="http://schemas.microsoft.com/office/drawing/2014/main" id="{BC894965-B97C-454D-B99C-D2FF0F4E7571}"/>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173" name="Oval 172">
                <a:extLst>
                  <a:ext uri="{FF2B5EF4-FFF2-40B4-BE49-F238E27FC236}">
                    <a16:creationId xmlns:a16="http://schemas.microsoft.com/office/drawing/2014/main" id="{564C0343-5EE5-441C-972C-91C853DC0055}"/>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4" name="Oval 173">
                <a:extLst>
                  <a:ext uri="{FF2B5EF4-FFF2-40B4-BE49-F238E27FC236}">
                    <a16:creationId xmlns:a16="http://schemas.microsoft.com/office/drawing/2014/main" id="{D34F31FC-9F9C-4F10-AB8D-3D74055E21AF}"/>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5" name="Oval 174">
                <a:extLst>
                  <a:ext uri="{FF2B5EF4-FFF2-40B4-BE49-F238E27FC236}">
                    <a16:creationId xmlns:a16="http://schemas.microsoft.com/office/drawing/2014/main" id="{14FF25F6-DEEB-442E-B03B-5AFDD17B5083}"/>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6" name="Oval 175">
                <a:extLst>
                  <a:ext uri="{FF2B5EF4-FFF2-40B4-BE49-F238E27FC236}">
                    <a16:creationId xmlns:a16="http://schemas.microsoft.com/office/drawing/2014/main" id="{B14C6FFB-F65E-48C5-9986-551FAEF506B5}"/>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881787E0-327D-4F1F-829A-CFE101078C63}"/>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4A644F09-4661-448C-8892-B6C6FE9AC87A}"/>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8" name="Oval 187">
                <a:extLst>
                  <a:ext uri="{FF2B5EF4-FFF2-40B4-BE49-F238E27FC236}">
                    <a16:creationId xmlns:a16="http://schemas.microsoft.com/office/drawing/2014/main" id="{08468E36-3C58-4C48-B0C7-11DE991FD35C}"/>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9" name="Oval 188">
                <a:extLst>
                  <a:ext uri="{FF2B5EF4-FFF2-40B4-BE49-F238E27FC236}">
                    <a16:creationId xmlns:a16="http://schemas.microsoft.com/office/drawing/2014/main" id="{D5797664-6F15-4940-A8EE-4C460B2D17F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8" name="Rectangle 197">
                <a:extLst>
                  <a:ext uri="{FF2B5EF4-FFF2-40B4-BE49-F238E27FC236}">
                    <a16:creationId xmlns:a16="http://schemas.microsoft.com/office/drawing/2014/main" id="{9B217CDC-C5BF-47B2-A021-C6142FB1DF47}"/>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199" name="Straight Arrow Connector 198">
                <a:extLst>
                  <a:ext uri="{FF2B5EF4-FFF2-40B4-BE49-F238E27FC236}">
                    <a16:creationId xmlns:a16="http://schemas.microsoft.com/office/drawing/2014/main" id="{8746037A-783E-4F58-90DF-CB431C39CF49}"/>
                  </a:ext>
                </a:extLst>
              </p:cNvPr>
              <p:cNvCxnSpPr>
                <a:cxnSpLocks/>
                <a:stCxn id="173" idx="6"/>
                <a:endCxn id="186"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0" name="Straight Arrow Connector 199">
                <a:extLst>
                  <a:ext uri="{FF2B5EF4-FFF2-40B4-BE49-F238E27FC236}">
                    <a16:creationId xmlns:a16="http://schemas.microsoft.com/office/drawing/2014/main" id="{79B66A1D-3D65-483A-B048-60CB7B4552FC}"/>
                  </a:ext>
                </a:extLst>
              </p:cNvPr>
              <p:cNvCxnSpPr>
                <a:cxnSpLocks/>
                <a:stCxn id="174" idx="5"/>
                <a:endCxn id="189" idx="1"/>
              </p:cNvCxnSpPr>
              <p:nvPr/>
            </p:nvCxnSpPr>
            <p:spPr bwMode="auto">
              <a:xfrm>
                <a:off x="2541998" y="2171919"/>
                <a:ext cx="560499" cy="59361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AB850411-3BC9-49BA-B680-60B53F568D7C}"/>
                  </a:ext>
                </a:extLst>
              </p:cNvPr>
              <p:cNvCxnSpPr>
                <a:cxnSpLocks/>
                <a:stCxn id="175" idx="7"/>
                <a:endCxn id="186" idx="3"/>
              </p:cNvCxnSpPr>
              <p:nvPr/>
            </p:nvCxnSpPr>
            <p:spPr bwMode="auto">
              <a:xfrm flipV="1">
                <a:off x="2539469" y="1857747"/>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02" name="Oval 201">
                <a:extLst>
                  <a:ext uri="{FF2B5EF4-FFF2-40B4-BE49-F238E27FC236}">
                    <a16:creationId xmlns:a16="http://schemas.microsoft.com/office/drawing/2014/main" id="{E7877D00-1E97-4955-9F5B-CFDBC3B630ED}"/>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BB5EAFE-B02A-4B40-9735-7CD82AF28E77}"/>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293D1ABA-E4E0-4165-9CF3-FF9BF571B2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FC6BDE23-3649-4514-9F53-76F0EF7F3C07}"/>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6" name="Oval 205">
                <a:extLst>
                  <a:ext uri="{FF2B5EF4-FFF2-40B4-BE49-F238E27FC236}">
                    <a16:creationId xmlns:a16="http://schemas.microsoft.com/office/drawing/2014/main" id="{4E2C1124-1209-49F9-896F-5DDCBD13BE99}"/>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7" name="Oval 206">
                <a:extLst>
                  <a:ext uri="{FF2B5EF4-FFF2-40B4-BE49-F238E27FC236}">
                    <a16:creationId xmlns:a16="http://schemas.microsoft.com/office/drawing/2014/main" id="{B649351A-99ED-4E71-843F-74A5F0EADE92}"/>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ADE46AA0-DB9A-49AD-9C87-053F8F2F10F0}"/>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385EAA1E-4DAF-464E-BBEC-BCD3A4743688}"/>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8" name="Straight Arrow Connector 217">
                <a:extLst>
                  <a:ext uri="{FF2B5EF4-FFF2-40B4-BE49-F238E27FC236}">
                    <a16:creationId xmlns:a16="http://schemas.microsoft.com/office/drawing/2014/main" id="{691E59F1-A9E9-4CA8-B661-CE24A8E0E8B7}"/>
                  </a:ext>
                </a:extLst>
              </p:cNvPr>
              <p:cNvCxnSpPr>
                <a:cxnSpLocks/>
                <a:stCxn id="205" idx="6"/>
                <a:endCxn id="209"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19" name="Straight Arrow Connector 218">
                <a:extLst>
                  <a:ext uri="{FF2B5EF4-FFF2-40B4-BE49-F238E27FC236}">
                    <a16:creationId xmlns:a16="http://schemas.microsoft.com/office/drawing/2014/main" id="{E52DB412-BEBA-447B-94AC-4636AEE4EC14}"/>
                  </a:ext>
                </a:extLst>
              </p:cNvPr>
              <p:cNvCxnSpPr>
                <a:cxnSpLocks/>
                <a:stCxn id="203" idx="5"/>
                <a:endCxn id="209" idx="1"/>
              </p:cNvCxnSpPr>
              <p:nvPr/>
            </p:nvCxnSpPr>
            <p:spPr bwMode="auto">
              <a:xfrm>
                <a:off x="2538323" y="3425088"/>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20" name="Straight Arrow Connector 219">
                <a:extLst>
                  <a:ext uri="{FF2B5EF4-FFF2-40B4-BE49-F238E27FC236}">
                    <a16:creationId xmlns:a16="http://schemas.microsoft.com/office/drawing/2014/main" id="{17F3297B-7CBD-46BF-9BA1-35D0327E065D}"/>
                  </a:ext>
                </a:extLst>
              </p:cNvPr>
              <p:cNvCxnSpPr>
                <a:cxnSpLocks/>
                <a:stCxn id="204" idx="7"/>
                <a:endCxn id="214" idx="1"/>
              </p:cNvCxnSpPr>
              <p:nvPr/>
            </p:nvCxnSpPr>
            <p:spPr bwMode="auto">
              <a:xfrm flipV="1">
                <a:off x="2535794" y="3095084"/>
                <a:ext cx="555433" cy="60944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355" name="TextBox 354">
                  <a:extLst>
                    <a:ext uri="{FF2B5EF4-FFF2-40B4-BE49-F238E27FC236}">
                      <a16:creationId xmlns:a16="http://schemas.microsoft.com/office/drawing/2014/main" id="{7FD2BBB0-E714-4BF6-9E28-668E4B954686}"/>
                    </a:ext>
                  </a:extLst>
                </p:cNvPr>
                <p:cNvSpPr txBox="1"/>
                <p:nvPr/>
              </p:nvSpPr>
              <p:spPr>
                <a:xfrm>
                  <a:off x="5293271" y="3734381"/>
                  <a:ext cx="83785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r>
                          <a:rPr lang="en-US" sz="1600" b="0" i="1" smtClean="0">
                            <a:latin typeface="Cambria Math" panose="02040503050406030204" pitchFamily="18" charset="0"/>
                          </a:rPr>
                          <m:t>𝑡</m:t>
                        </m:r>
                      </m:oMath>
                    </m:oMathPara>
                  </a14:m>
                  <a:endParaRPr lang="en-US" sz="1600" dirty="0"/>
                </a:p>
              </p:txBody>
            </p:sp>
          </mc:Choice>
          <mc:Fallback xmlns="">
            <p:sp>
              <p:nvSpPr>
                <p:cNvPr id="355" name="TextBox 354">
                  <a:extLst>
                    <a:ext uri="{FF2B5EF4-FFF2-40B4-BE49-F238E27FC236}">
                      <a16:creationId xmlns:a16="http://schemas.microsoft.com/office/drawing/2014/main" id="{7FD2BBB0-E714-4BF6-9E28-668E4B954686}"/>
                    </a:ext>
                  </a:extLst>
                </p:cNvPr>
                <p:cNvSpPr txBox="1">
                  <a:spLocks noRot="1" noChangeAspect="1" noMove="1" noResize="1" noEditPoints="1" noAdjustHandles="1" noChangeArrowheads="1" noChangeShapeType="1" noTextEdit="1"/>
                </p:cNvSpPr>
                <p:nvPr/>
              </p:nvSpPr>
              <p:spPr>
                <a:xfrm>
                  <a:off x="5293271" y="3734381"/>
                  <a:ext cx="837857" cy="338554"/>
                </a:xfrm>
                <a:prstGeom prst="rect">
                  <a:avLst/>
                </a:prstGeom>
                <a:blipFill>
                  <a:blip r:embed="rId8"/>
                  <a:stretch>
                    <a:fillRect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9" name="TextBox 358">
                  <a:extLst>
                    <a:ext uri="{FF2B5EF4-FFF2-40B4-BE49-F238E27FC236}">
                      <a16:creationId xmlns:a16="http://schemas.microsoft.com/office/drawing/2014/main" id="{7A183F2C-3633-4966-9461-EE8D00EE6887}"/>
                    </a:ext>
                  </a:extLst>
                </p:cNvPr>
                <p:cNvSpPr txBox="1"/>
                <p:nvPr/>
              </p:nvSpPr>
              <p:spPr>
                <a:xfrm>
                  <a:off x="4685976" y="4255878"/>
                  <a:ext cx="2046071"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9" name="TextBox 358">
                  <a:extLst>
                    <a:ext uri="{FF2B5EF4-FFF2-40B4-BE49-F238E27FC236}">
                      <a16:creationId xmlns:a16="http://schemas.microsoft.com/office/drawing/2014/main" id="{7A183F2C-3633-4966-9461-EE8D00EE6887}"/>
                    </a:ext>
                  </a:extLst>
                </p:cNvPr>
                <p:cNvSpPr txBox="1">
                  <a:spLocks noRot="1" noChangeAspect="1" noMove="1" noResize="1" noEditPoints="1" noAdjustHandles="1" noChangeArrowheads="1" noChangeShapeType="1" noTextEdit="1"/>
                </p:cNvSpPr>
                <p:nvPr/>
              </p:nvSpPr>
              <p:spPr>
                <a:xfrm>
                  <a:off x="4685976" y="4255878"/>
                  <a:ext cx="2046071" cy="1403846"/>
                </a:xfrm>
                <a:prstGeom prst="rect">
                  <a:avLst/>
                </a:prstGeom>
                <a:blipFill>
                  <a:blip r:embed="rId9"/>
                  <a:stretch>
                    <a:fillRect/>
                  </a:stretch>
                </a:blipFill>
              </p:spPr>
              <p:txBody>
                <a:bodyPr/>
                <a:lstStyle/>
                <a:p>
                  <a:r>
                    <a:rPr lang="en-US">
                      <a:noFill/>
                    </a:rPr>
                    <a:t> </a:t>
                  </a:r>
                </a:p>
              </p:txBody>
            </p:sp>
          </mc:Fallback>
        </mc:AlternateContent>
        <p:cxnSp>
          <p:nvCxnSpPr>
            <p:cNvPr id="439" name="Straight Arrow Connector 438">
              <a:extLst>
                <a:ext uri="{FF2B5EF4-FFF2-40B4-BE49-F238E27FC236}">
                  <a16:creationId xmlns:a16="http://schemas.microsoft.com/office/drawing/2014/main" id="{CF4BFA4C-ED5D-494A-B15F-48150A0A2A30}"/>
                </a:ext>
              </a:extLst>
            </p:cNvPr>
            <p:cNvCxnSpPr>
              <a:cxnSpLocks/>
              <a:stCxn id="176" idx="6"/>
              <a:endCxn id="189" idx="2"/>
            </p:cNvCxnSpPr>
            <p:nvPr/>
          </p:nvCxnSpPr>
          <p:spPr bwMode="auto">
            <a:xfrm>
              <a:off x="5508112" y="2585841"/>
              <a:ext cx="41490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42" name="Straight Arrow Connector 441">
              <a:extLst>
                <a:ext uri="{FF2B5EF4-FFF2-40B4-BE49-F238E27FC236}">
                  <a16:creationId xmlns:a16="http://schemas.microsoft.com/office/drawing/2014/main" id="{1E270822-D4C0-4C33-AA15-F271B7093788}"/>
                </a:ext>
              </a:extLst>
            </p:cNvPr>
            <p:cNvCxnSpPr>
              <a:cxnSpLocks/>
              <a:stCxn id="202" idx="6"/>
              <a:endCxn id="206" idx="3"/>
            </p:cNvCxnSpPr>
            <p:nvPr/>
          </p:nvCxnSpPr>
          <p:spPr bwMode="auto">
            <a:xfrm>
              <a:off x="5507243" y="2816486"/>
              <a:ext cx="420833" cy="12891"/>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Tree>
    <p:extLst>
      <p:ext uri="{BB962C8B-B14F-4D97-AF65-F5344CB8AC3E}">
        <p14:creationId xmlns:p14="http://schemas.microsoft.com/office/powerpoint/2010/main" val="1677760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ctangle 243">
            <a:extLst>
              <a:ext uri="{FF2B5EF4-FFF2-40B4-BE49-F238E27FC236}">
                <a16:creationId xmlns:a16="http://schemas.microsoft.com/office/drawing/2014/main" id="{37924B17-CB5A-4BC5-8D66-D264D4CF8DEA}"/>
              </a:ext>
            </a:extLst>
          </p:cNvPr>
          <p:cNvSpPr/>
          <p:nvPr/>
        </p:nvSpPr>
        <p:spPr bwMode="auto">
          <a:xfrm>
            <a:off x="556187" y="4648042"/>
            <a:ext cx="5849053" cy="186718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27</a:t>
            </a:fld>
            <a:endParaRPr lang="en-US"/>
          </a:p>
        </p:txBody>
      </p: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199628" y="312161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199628" y="3121618"/>
                <a:ext cx="2012468" cy="14038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679F6DCF-8AA2-48E6-B575-C6264A834FDA}"/>
                  </a:ext>
                </a:extLst>
              </p:cNvPr>
              <p:cNvSpPr txBox="1"/>
              <p:nvPr/>
            </p:nvSpPr>
            <p:spPr>
              <a:xfrm>
                <a:off x="816363" y="2837517"/>
                <a:ext cx="73565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i="1" smtClean="0">
                          <a:latin typeface="Cambria Math" panose="02040503050406030204" pitchFamily="18" charset="0"/>
                        </a:rPr>
                        <m:t>t</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oMath>
                  </m:oMathPara>
                </a14:m>
                <a:endParaRPr lang="en-US" sz="1400" dirty="0"/>
              </a:p>
            </p:txBody>
          </p:sp>
        </mc:Choice>
        <mc:Fallback xmlns="">
          <p:sp>
            <p:nvSpPr>
              <p:cNvPr id="261" name="TextBox 260">
                <a:extLst>
                  <a:ext uri="{FF2B5EF4-FFF2-40B4-BE49-F238E27FC236}">
                    <a16:creationId xmlns:a16="http://schemas.microsoft.com/office/drawing/2014/main" id="{679F6DCF-8AA2-48E6-B575-C6264A834FDA}"/>
                  </a:ext>
                </a:extLst>
              </p:cNvPr>
              <p:cNvSpPr txBox="1">
                <a:spLocks noRot="1" noChangeAspect="1" noMove="1" noResize="1" noEditPoints="1" noAdjustHandles="1" noChangeArrowheads="1" noChangeShapeType="1" noTextEdit="1"/>
              </p:cNvSpPr>
              <p:nvPr/>
            </p:nvSpPr>
            <p:spPr>
              <a:xfrm>
                <a:off x="816363" y="2837517"/>
                <a:ext cx="735650" cy="307777"/>
              </a:xfrm>
              <a:prstGeom prst="rect">
                <a:avLst/>
              </a:prstGeom>
              <a:blipFill>
                <a:blip r:embed="rId3"/>
                <a:stretch>
                  <a:fillRect b="-1961"/>
                </a:stretch>
              </a:blipFill>
            </p:spPr>
            <p:txBody>
              <a:bodyPr/>
              <a:lstStyle/>
              <a:p>
                <a:r>
                  <a:rPr lang="en-US">
                    <a:noFill/>
                  </a:rPr>
                  <a:t> </a:t>
                </a:r>
              </a:p>
            </p:txBody>
          </p:sp>
        </mc:Fallback>
      </mc:AlternateContent>
      <p:grpSp>
        <p:nvGrpSpPr>
          <p:cNvPr id="314" name="Group 313">
            <a:extLst>
              <a:ext uri="{FF2B5EF4-FFF2-40B4-BE49-F238E27FC236}">
                <a16:creationId xmlns:a16="http://schemas.microsoft.com/office/drawing/2014/main" id="{66D7C8C2-62E4-4A23-87F4-98024D39179E}"/>
              </a:ext>
            </a:extLst>
          </p:cNvPr>
          <p:cNvGrpSpPr/>
          <p:nvPr/>
        </p:nvGrpSpPr>
        <p:grpSpPr>
          <a:xfrm>
            <a:off x="449550" y="983459"/>
            <a:ext cx="1512625" cy="1907157"/>
            <a:chOff x="1814543" y="1655365"/>
            <a:chExt cx="1995595" cy="2568778"/>
          </a:xfrm>
        </p:grpSpPr>
        <p:sp>
          <p:nvSpPr>
            <p:cNvPr id="329" name="TextBox 328">
              <a:extLst>
                <a:ext uri="{FF2B5EF4-FFF2-40B4-BE49-F238E27FC236}">
                  <a16:creationId xmlns:a16="http://schemas.microsoft.com/office/drawing/2014/main" id="{81A355D8-6E88-492B-A799-136CAF8EFCD4}"/>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327" name="TextBox 326">
              <a:extLst>
                <a:ext uri="{FF2B5EF4-FFF2-40B4-BE49-F238E27FC236}">
                  <a16:creationId xmlns:a16="http://schemas.microsoft.com/office/drawing/2014/main" id="{4640E0D0-ECBD-4278-9395-E46C10D2D2C3}"/>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328" name="TextBox 327">
              <a:extLst>
                <a:ext uri="{FF2B5EF4-FFF2-40B4-BE49-F238E27FC236}">
                  <a16:creationId xmlns:a16="http://schemas.microsoft.com/office/drawing/2014/main" id="{2B6039EF-4139-4163-941D-D77B1B301165}"/>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330" name="TextBox 329">
              <a:extLst>
                <a:ext uri="{FF2B5EF4-FFF2-40B4-BE49-F238E27FC236}">
                  <a16:creationId xmlns:a16="http://schemas.microsoft.com/office/drawing/2014/main" id="{DB350C34-D5E3-46E7-A104-BAF2391AECB4}"/>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47" name="TextBox 346">
              <a:extLst>
                <a:ext uri="{FF2B5EF4-FFF2-40B4-BE49-F238E27FC236}">
                  <a16:creationId xmlns:a16="http://schemas.microsoft.com/office/drawing/2014/main" id="{CF9C794B-7E42-40E1-B440-3E6EE0B250A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48" name="TextBox 347">
              <a:extLst>
                <a:ext uri="{FF2B5EF4-FFF2-40B4-BE49-F238E27FC236}">
                  <a16:creationId xmlns:a16="http://schemas.microsoft.com/office/drawing/2014/main" id="{59643524-6CB4-4D7B-BC09-FBA4C145FA92}"/>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49" name="TextBox 348">
              <a:extLst>
                <a:ext uri="{FF2B5EF4-FFF2-40B4-BE49-F238E27FC236}">
                  <a16:creationId xmlns:a16="http://schemas.microsoft.com/office/drawing/2014/main" id="{5BFEC5E6-7D60-4F26-BBF8-A2DA87735C8B}"/>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50" name="TextBox 349">
              <a:extLst>
                <a:ext uri="{FF2B5EF4-FFF2-40B4-BE49-F238E27FC236}">
                  <a16:creationId xmlns:a16="http://schemas.microsoft.com/office/drawing/2014/main" id="{A4446975-8A19-459D-B686-481CF5AE72C7}"/>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323" name="TextBox 322">
              <a:extLst>
                <a:ext uri="{FF2B5EF4-FFF2-40B4-BE49-F238E27FC236}">
                  <a16:creationId xmlns:a16="http://schemas.microsoft.com/office/drawing/2014/main" id="{F3B72BFC-3585-498D-BFF1-7AE508C54CF6}"/>
                </a:ext>
              </a:extLst>
            </p:cNvPr>
            <p:cNvSpPr txBox="1"/>
            <p:nvPr/>
          </p:nvSpPr>
          <p:spPr>
            <a:xfrm>
              <a:off x="1829196" y="1677438"/>
              <a:ext cx="715236" cy="373094"/>
            </a:xfrm>
            <a:prstGeom prst="rect">
              <a:avLst/>
            </a:prstGeom>
            <a:noFill/>
          </p:spPr>
          <p:txBody>
            <a:bodyPr wrap="none" rtlCol="0">
              <a:spAutoFit/>
            </a:bodyPr>
            <a:lstStyle/>
            <a:p>
              <a:pPr algn="just"/>
              <a:r>
                <a:rPr lang="en-US" sz="1200" dirty="0">
                  <a:sym typeface="Webdings"/>
                </a:rPr>
                <a:t>(000)</a:t>
              </a:r>
            </a:p>
          </p:txBody>
        </p:sp>
        <p:sp>
          <p:nvSpPr>
            <p:cNvPr id="324" name="TextBox 323">
              <a:extLst>
                <a:ext uri="{FF2B5EF4-FFF2-40B4-BE49-F238E27FC236}">
                  <a16:creationId xmlns:a16="http://schemas.microsoft.com/office/drawing/2014/main" id="{8FBBA63F-CBEA-447D-8A06-67B6672A7407}"/>
                </a:ext>
              </a:extLst>
            </p:cNvPr>
            <p:cNvSpPr txBox="1"/>
            <p:nvPr/>
          </p:nvSpPr>
          <p:spPr>
            <a:xfrm>
              <a:off x="1818219" y="1991609"/>
              <a:ext cx="715236" cy="373094"/>
            </a:xfrm>
            <a:prstGeom prst="rect">
              <a:avLst/>
            </a:prstGeom>
            <a:noFill/>
          </p:spPr>
          <p:txBody>
            <a:bodyPr wrap="none" rtlCol="0">
              <a:spAutoFit/>
            </a:bodyPr>
            <a:lstStyle/>
            <a:p>
              <a:pPr algn="just"/>
              <a:r>
                <a:rPr lang="en-US" sz="1200" dirty="0">
                  <a:sym typeface="Webdings"/>
                </a:rPr>
                <a:t>(001)</a:t>
              </a:r>
            </a:p>
          </p:txBody>
        </p:sp>
        <p:sp>
          <p:nvSpPr>
            <p:cNvPr id="325" name="TextBox 324">
              <a:extLst>
                <a:ext uri="{FF2B5EF4-FFF2-40B4-BE49-F238E27FC236}">
                  <a16:creationId xmlns:a16="http://schemas.microsoft.com/office/drawing/2014/main" id="{795AD0D4-265D-4AD0-9F8A-10DE9D937CC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26" name="TextBox 325">
              <a:extLst>
                <a:ext uri="{FF2B5EF4-FFF2-40B4-BE49-F238E27FC236}">
                  <a16:creationId xmlns:a16="http://schemas.microsoft.com/office/drawing/2014/main" id="{EFDE43B3-F166-4A53-BBB8-4E08B7EF1D40}"/>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43" name="TextBox 342">
              <a:extLst>
                <a:ext uri="{FF2B5EF4-FFF2-40B4-BE49-F238E27FC236}">
                  <a16:creationId xmlns:a16="http://schemas.microsoft.com/office/drawing/2014/main" id="{D48ECFF8-534B-473E-8DF7-8A9034E1D8DF}"/>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44" name="TextBox 343">
              <a:extLst>
                <a:ext uri="{FF2B5EF4-FFF2-40B4-BE49-F238E27FC236}">
                  <a16:creationId xmlns:a16="http://schemas.microsoft.com/office/drawing/2014/main" id="{6676BC9E-05FF-4EBF-B11C-06409D12B0D3}"/>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45" name="TextBox 344">
              <a:extLst>
                <a:ext uri="{FF2B5EF4-FFF2-40B4-BE49-F238E27FC236}">
                  <a16:creationId xmlns:a16="http://schemas.microsoft.com/office/drawing/2014/main" id="{E78A3750-6C42-489B-B519-10416895D074}"/>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46" name="TextBox 345">
              <a:extLst>
                <a:ext uri="{FF2B5EF4-FFF2-40B4-BE49-F238E27FC236}">
                  <a16:creationId xmlns:a16="http://schemas.microsoft.com/office/drawing/2014/main" id="{3E2A5C9A-F4C3-4699-ADEF-5635A6B87864}"/>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15" name="Oval 314">
              <a:extLst>
                <a:ext uri="{FF2B5EF4-FFF2-40B4-BE49-F238E27FC236}">
                  <a16:creationId xmlns:a16="http://schemas.microsoft.com/office/drawing/2014/main" id="{81A342D1-DD00-41E3-93A0-16F18AD3A55D}"/>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00C0A042-B297-40B0-8DAD-9ECEE632DE24}"/>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7" name="Oval 316">
              <a:extLst>
                <a:ext uri="{FF2B5EF4-FFF2-40B4-BE49-F238E27FC236}">
                  <a16:creationId xmlns:a16="http://schemas.microsoft.com/office/drawing/2014/main" id="{4DA3C7AD-9AF4-4305-B9AB-C139738C71FE}"/>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8" name="Oval 317">
              <a:extLst>
                <a:ext uri="{FF2B5EF4-FFF2-40B4-BE49-F238E27FC236}">
                  <a16:creationId xmlns:a16="http://schemas.microsoft.com/office/drawing/2014/main" id="{33EDD1D2-8772-43FC-830F-9347C35F5DBA}"/>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54A645A-7592-4261-B6A1-398CAEF1FE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B67E4CB5-B820-464C-875E-181399105732}"/>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1" name="Oval 320">
              <a:extLst>
                <a:ext uri="{FF2B5EF4-FFF2-40B4-BE49-F238E27FC236}">
                  <a16:creationId xmlns:a16="http://schemas.microsoft.com/office/drawing/2014/main" id="{CB373DC6-AF58-4F4A-947E-994CF56B6DC7}"/>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2" name="Oval 321">
              <a:extLst>
                <a:ext uri="{FF2B5EF4-FFF2-40B4-BE49-F238E27FC236}">
                  <a16:creationId xmlns:a16="http://schemas.microsoft.com/office/drawing/2014/main" id="{00BCADE6-921E-44E5-9988-FEA6F222F355}"/>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1" name="Rectangle 330">
              <a:extLst>
                <a:ext uri="{FF2B5EF4-FFF2-40B4-BE49-F238E27FC236}">
                  <a16:creationId xmlns:a16="http://schemas.microsoft.com/office/drawing/2014/main" id="{39DBE868-06A3-4B80-84A0-DF8D7F1ED751}"/>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32" name="Straight Arrow Connector 331">
              <a:extLst>
                <a:ext uri="{FF2B5EF4-FFF2-40B4-BE49-F238E27FC236}">
                  <a16:creationId xmlns:a16="http://schemas.microsoft.com/office/drawing/2014/main" id="{F6BC6B8E-6391-489A-85D2-F524361EAE1C}"/>
                </a:ext>
              </a:extLst>
            </p:cNvPr>
            <p:cNvCxnSpPr>
              <a:cxnSpLocks/>
              <a:stCxn id="315" idx="6"/>
              <a:endCxn id="31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3" name="Straight Arrow Connector 332">
              <a:extLst>
                <a:ext uri="{FF2B5EF4-FFF2-40B4-BE49-F238E27FC236}">
                  <a16:creationId xmlns:a16="http://schemas.microsoft.com/office/drawing/2014/main" id="{3938DECC-2FFC-44DE-AB76-E10F1A254096}"/>
                </a:ext>
              </a:extLst>
            </p:cNvPr>
            <p:cNvCxnSpPr>
              <a:cxnSpLocks/>
              <a:stCxn id="316" idx="7"/>
              <a:endCxn id="327" idx="1"/>
            </p:cNvCxnSpPr>
            <p:nvPr/>
          </p:nvCxnSpPr>
          <p:spPr bwMode="auto">
            <a:xfrm flipV="1">
              <a:off x="2541998" y="1841913"/>
              <a:ext cx="552904" cy="2952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4" name="Straight Arrow Connector 333">
              <a:extLst>
                <a:ext uri="{FF2B5EF4-FFF2-40B4-BE49-F238E27FC236}">
                  <a16:creationId xmlns:a16="http://schemas.microsoft.com/office/drawing/2014/main" id="{CEF6F7AB-8BD7-4B77-9A1B-82389B17B6F3}"/>
                </a:ext>
              </a:extLst>
            </p:cNvPr>
            <p:cNvCxnSpPr>
              <a:cxnSpLocks/>
              <a:stCxn id="325" idx="3"/>
              <a:endCxn id="329" idx="1"/>
            </p:cNvCxnSpPr>
            <p:nvPr/>
          </p:nvCxnSpPr>
          <p:spPr bwMode="auto">
            <a:xfrm>
              <a:off x="2533455" y="2468029"/>
              <a:ext cx="56144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35" name="Oval 334">
              <a:extLst>
                <a:ext uri="{FF2B5EF4-FFF2-40B4-BE49-F238E27FC236}">
                  <a16:creationId xmlns:a16="http://schemas.microsoft.com/office/drawing/2014/main" id="{0A2019A6-6F6E-41F6-BAA4-6BE0018CB250}"/>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6" name="Oval 335">
              <a:extLst>
                <a:ext uri="{FF2B5EF4-FFF2-40B4-BE49-F238E27FC236}">
                  <a16:creationId xmlns:a16="http://schemas.microsoft.com/office/drawing/2014/main" id="{0ADC64D4-5558-4798-A6C7-6EDB6FF5A5B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7" name="Oval 336">
              <a:extLst>
                <a:ext uri="{FF2B5EF4-FFF2-40B4-BE49-F238E27FC236}">
                  <a16:creationId xmlns:a16="http://schemas.microsoft.com/office/drawing/2014/main" id="{29B35B03-BD15-4F83-8216-38C2BCA229CA}"/>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8" name="Oval 337">
              <a:extLst>
                <a:ext uri="{FF2B5EF4-FFF2-40B4-BE49-F238E27FC236}">
                  <a16:creationId xmlns:a16="http://schemas.microsoft.com/office/drawing/2014/main" id="{6503B68F-8D47-4059-9308-DF7399D4F364}"/>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9" name="Oval 338">
              <a:extLst>
                <a:ext uri="{FF2B5EF4-FFF2-40B4-BE49-F238E27FC236}">
                  <a16:creationId xmlns:a16="http://schemas.microsoft.com/office/drawing/2014/main" id="{B68F7B4B-255A-4CF2-BB15-1084A01A3D7B}"/>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0" name="Oval 339">
              <a:extLst>
                <a:ext uri="{FF2B5EF4-FFF2-40B4-BE49-F238E27FC236}">
                  <a16:creationId xmlns:a16="http://schemas.microsoft.com/office/drawing/2014/main" id="{F8DDE766-BF81-472C-A21A-A195E65AD7BA}"/>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1" name="Oval 340">
              <a:extLst>
                <a:ext uri="{FF2B5EF4-FFF2-40B4-BE49-F238E27FC236}">
                  <a16:creationId xmlns:a16="http://schemas.microsoft.com/office/drawing/2014/main" id="{92BDF129-1A59-4612-B873-D8A5403642E6}"/>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2" name="Oval 341">
              <a:extLst>
                <a:ext uri="{FF2B5EF4-FFF2-40B4-BE49-F238E27FC236}">
                  <a16:creationId xmlns:a16="http://schemas.microsoft.com/office/drawing/2014/main" id="{09E416B8-B8F2-4C4A-9DA5-1387EF1FC036}"/>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51" name="Straight Arrow Connector 350">
              <a:extLst>
                <a:ext uri="{FF2B5EF4-FFF2-40B4-BE49-F238E27FC236}">
                  <a16:creationId xmlns:a16="http://schemas.microsoft.com/office/drawing/2014/main" id="{08755B4A-D7B3-4C4D-9D76-7A89A12123D3}"/>
                </a:ext>
              </a:extLst>
            </p:cNvPr>
            <p:cNvCxnSpPr>
              <a:cxnSpLocks/>
              <a:stCxn id="338" idx="6"/>
              <a:endCxn id="34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2" name="Straight Arrow Connector 351">
              <a:extLst>
                <a:ext uri="{FF2B5EF4-FFF2-40B4-BE49-F238E27FC236}">
                  <a16:creationId xmlns:a16="http://schemas.microsoft.com/office/drawing/2014/main" id="{81FAB4EA-077E-4C69-992A-6BB3EB3B1EA5}"/>
                </a:ext>
              </a:extLst>
            </p:cNvPr>
            <p:cNvCxnSpPr>
              <a:cxnSpLocks/>
              <a:stCxn id="336" idx="6"/>
              <a:endCxn id="340" idx="2"/>
            </p:cNvCxnSpPr>
            <p:nvPr/>
          </p:nvCxnSpPr>
          <p:spPr bwMode="auto">
            <a:xfrm>
              <a:off x="2546149" y="340772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3" name="Straight Arrow Connector 352">
              <a:extLst>
                <a:ext uri="{FF2B5EF4-FFF2-40B4-BE49-F238E27FC236}">
                  <a16:creationId xmlns:a16="http://schemas.microsoft.com/office/drawing/2014/main" id="{6E83E74B-3BF9-48B8-B0F1-4549E2771575}"/>
                </a:ext>
              </a:extLst>
            </p:cNvPr>
            <p:cNvCxnSpPr>
              <a:cxnSpLocks/>
              <a:stCxn id="337" idx="5"/>
              <a:endCxn id="342" idx="1"/>
            </p:cNvCxnSpPr>
            <p:nvPr/>
          </p:nvCxnSpPr>
          <p:spPr bwMode="auto">
            <a:xfrm>
              <a:off x="2535794" y="3739259"/>
              <a:ext cx="56302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cxnSp>
        <p:nvCxnSpPr>
          <p:cNvPr id="360" name="Straight Arrow Connector 359">
            <a:extLst>
              <a:ext uri="{FF2B5EF4-FFF2-40B4-BE49-F238E27FC236}">
                <a16:creationId xmlns:a16="http://schemas.microsoft.com/office/drawing/2014/main" id="{4A0EAB24-CCF4-4947-9F39-61FEFA662FEC}"/>
              </a:ext>
            </a:extLst>
          </p:cNvPr>
          <p:cNvCxnSpPr>
            <a:cxnSpLocks/>
            <a:stCxn id="318" idx="7"/>
            <a:endCxn id="321" idx="3"/>
          </p:cNvCxnSpPr>
          <p:nvPr/>
        </p:nvCxnSpPr>
        <p:spPr bwMode="auto">
          <a:xfrm flipV="1">
            <a:off x="999031" y="1600219"/>
            <a:ext cx="426765" cy="20747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61" name="Straight Arrow Connector 360">
            <a:extLst>
              <a:ext uri="{FF2B5EF4-FFF2-40B4-BE49-F238E27FC236}">
                <a16:creationId xmlns:a16="http://schemas.microsoft.com/office/drawing/2014/main" id="{315025A3-4A2E-4087-AF40-861E0330950F}"/>
              </a:ext>
            </a:extLst>
          </p:cNvPr>
          <p:cNvCxnSpPr>
            <a:cxnSpLocks/>
            <a:stCxn id="343" idx="3"/>
            <a:endCxn id="340" idx="1"/>
          </p:cNvCxnSpPr>
          <p:nvPr/>
        </p:nvCxnSpPr>
        <p:spPr bwMode="auto">
          <a:xfrm>
            <a:off x="1000006" y="2052360"/>
            <a:ext cx="424921" cy="21922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EB14C361-5814-4A80-A943-92A270271506}"/>
                  </a:ext>
                </a:extLst>
              </p:cNvPr>
              <p:cNvSpPr txBox="1"/>
              <p:nvPr/>
            </p:nvSpPr>
            <p:spPr>
              <a:xfrm>
                <a:off x="2442802" y="312161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8" name="TextBox 357">
                <a:extLst>
                  <a:ext uri="{FF2B5EF4-FFF2-40B4-BE49-F238E27FC236}">
                    <a16:creationId xmlns:a16="http://schemas.microsoft.com/office/drawing/2014/main" id="{EB14C361-5814-4A80-A943-92A270271506}"/>
                  </a:ext>
                </a:extLst>
              </p:cNvPr>
              <p:cNvSpPr txBox="1">
                <a:spLocks noRot="1" noChangeAspect="1" noMove="1" noResize="1" noEditPoints="1" noAdjustHandles="1" noChangeArrowheads="1" noChangeShapeType="1" noTextEdit="1"/>
              </p:cNvSpPr>
              <p:nvPr/>
            </p:nvSpPr>
            <p:spPr>
              <a:xfrm>
                <a:off x="2442802" y="3121618"/>
                <a:ext cx="2012468" cy="1403846"/>
              </a:xfrm>
              <a:prstGeom prst="rect">
                <a:avLst/>
              </a:prstGeom>
              <a:blipFill>
                <a:blip r:embed="rId4"/>
                <a:stretch>
                  <a:fillRect/>
                </a:stretch>
              </a:blipFill>
            </p:spPr>
            <p:txBody>
              <a:bodyPr/>
              <a:lstStyle/>
              <a:p>
                <a:r>
                  <a:rPr lang="en-US">
                    <a:noFill/>
                  </a:rPr>
                  <a:t> </a:t>
                </a:r>
              </a:p>
            </p:txBody>
          </p:sp>
        </mc:Fallback>
      </mc:AlternateContent>
      <p:grpSp>
        <p:nvGrpSpPr>
          <p:cNvPr id="274" name="Group 273">
            <a:extLst>
              <a:ext uri="{FF2B5EF4-FFF2-40B4-BE49-F238E27FC236}">
                <a16:creationId xmlns:a16="http://schemas.microsoft.com/office/drawing/2014/main" id="{4BF0F0F7-9C0E-4DD4-94BB-A3D2BEB8DE1B}"/>
              </a:ext>
            </a:extLst>
          </p:cNvPr>
          <p:cNvGrpSpPr/>
          <p:nvPr/>
        </p:nvGrpSpPr>
        <p:grpSpPr>
          <a:xfrm>
            <a:off x="2692723" y="932146"/>
            <a:ext cx="1512627" cy="1907157"/>
            <a:chOff x="1814543" y="1655365"/>
            <a:chExt cx="1995595" cy="2568778"/>
          </a:xfrm>
        </p:grpSpPr>
        <p:sp>
          <p:nvSpPr>
            <p:cNvPr id="288" name="TextBox 287">
              <a:extLst>
                <a:ext uri="{FF2B5EF4-FFF2-40B4-BE49-F238E27FC236}">
                  <a16:creationId xmlns:a16="http://schemas.microsoft.com/office/drawing/2014/main" id="{25E59335-0425-4C4E-9674-D0D37E39A84B}"/>
                </a:ext>
              </a:extLst>
            </p:cNvPr>
            <p:cNvSpPr txBox="1"/>
            <p:nvPr/>
          </p:nvSpPr>
          <p:spPr>
            <a:xfrm>
              <a:off x="3094894" y="1952424"/>
              <a:ext cx="715235" cy="373094"/>
            </a:xfrm>
            <a:prstGeom prst="rect">
              <a:avLst/>
            </a:prstGeom>
            <a:noFill/>
          </p:spPr>
          <p:txBody>
            <a:bodyPr wrap="none" rtlCol="0">
              <a:spAutoFit/>
            </a:bodyPr>
            <a:lstStyle/>
            <a:p>
              <a:pPr algn="just"/>
              <a:r>
                <a:rPr lang="en-US" sz="1200" dirty="0">
                  <a:sym typeface="Webdings"/>
                </a:rPr>
                <a:t>(001)</a:t>
              </a:r>
            </a:p>
          </p:txBody>
        </p:sp>
        <p:sp>
          <p:nvSpPr>
            <p:cNvPr id="287" name="TextBox 286">
              <a:extLst>
                <a:ext uri="{FF2B5EF4-FFF2-40B4-BE49-F238E27FC236}">
                  <a16:creationId xmlns:a16="http://schemas.microsoft.com/office/drawing/2014/main" id="{93A8C405-E86E-4D69-B8FF-D4E2BD5EC26E}"/>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89" name="TextBox 288">
              <a:extLst>
                <a:ext uri="{FF2B5EF4-FFF2-40B4-BE49-F238E27FC236}">
                  <a16:creationId xmlns:a16="http://schemas.microsoft.com/office/drawing/2014/main" id="{652DCD3A-8E4B-4EFB-A09C-D9ACE4016881}"/>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90" name="TextBox 289">
              <a:extLst>
                <a:ext uri="{FF2B5EF4-FFF2-40B4-BE49-F238E27FC236}">
                  <a16:creationId xmlns:a16="http://schemas.microsoft.com/office/drawing/2014/main" id="{EF537230-BA61-45B0-98E8-14037ECC178A}"/>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07" name="TextBox 306">
              <a:extLst>
                <a:ext uri="{FF2B5EF4-FFF2-40B4-BE49-F238E27FC236}">
                  <a16:creationId xmlns:a16="http://schemas.microsoft.com/office/drawing/2014/main" id="{C51F8C07-D50A-4D25-885C-151AC92BA6FD}"/>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08" name="TextBox 307">
              <a:extLst>
                <a:ext uri="{FF2B5EF4-FFF2-40B4-BE49-F238E27FC236}">
                  <a16:creationId xmlns:a16="http://schemas.microsoft.com/office/drawing/2014/main" id="{8DD0FA95-FAF1-4EAB-914A-0E169D258CD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09" name="TextBox 308">
              <a:extLst>
                <a:ext uri="{FF2B5EF4-FFF2-40B4-BE49-F238E27FC236}">
                  <a16:creationId xmlns:a16="http://schemas.microsoft.com/office/drawing/2014/main" id="{7E36FC78-C1BB-4CF2-91F8-1570DC40C31F}"/>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10" name="TextBox 309">
              <a:extLst>
                <a:ext uri="{FF2B5EF4-FFF2-40B4-BE49-F238E27FC236}">
                  <a16:creationId xmlns:a16="http://schemas.microsoft.com/office/drawing/2014/main" id="{97FF610F-623F-47EC-9EA9-C2E0E98158B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83" name="TextBox 282">
              <a:extLst>
                <a:ext uri="{FF2B5EF4-FFF2-40B4-BE49-F238E27FC236}">
                  <a16:creationId xmlns:a16="http://schemas.microsoft.com/office/drawing/2014/main" id="{2A9762C4-6AB4-474C-A41E-56D32BFB4269}"/>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84" name="TextBox 283">
              <a:extLst>
                <a:ext uri="{FF2B5EF4-FFF2-40B4-BE49-F238E27FC236}">
                  <a16:creationId xmlns:a16="http://schemas.microsoft.com/office/drawing/2014/main" id="{C8780829-3741-446C-8600-1D659257B237}"/>
                </a:ext>
              </a:extLst>
            </p:cNvPr>
            <p:cNvSpPr txBox="1"/>
            <p:nvPr/>
          </p:nvSpPr>
          <p:spPr>
            <a:xfrm>
              <a:off x="1818219" y="1969536"/>
              <a:ext cx="715236" cy="373094"/>
            </a:xfrm>
            <a:prstGeom prst="rect">
              <a:avLst/>
            </a:prstGeom>
            <a:noFill/>
          </p:spPr>
          <p:txBody>
            <a:bodyPr wrap="none" rtlCol="0">
              <a:spAutoFit/>
            </a:bodyPr>
            <a:lstStyle/>
            <a:p>
              <a:pPr algn="just"/>
              <a:r>
                <a:rPr lang="en-US" sz="1200" dirty="0">
                  <a:sym typeface="Webdings"/>
                </a:rPr>
                <a:t>(001)</a:t>
              </a:r>
            </a:p>
          </p:txBody>
        </p:sp>
        <p:sp>
          <p:nvSpPr>
            <p:cNvPr id="285" name="TextBox 284">
              <a:extLst>
                <a:ext uri="{FF2B5EF4-FFF2-40B4-BE49-F238E27FC236}">
                  <a16:creationId xmlns:a16="http://schemas.microsoft.com/office/drawing/2014/main" id="{FC34E5FE-A4D8-46F4-B20A-F5C496798B76}"/>
                </a:ext>
              </a:extLst>
            </p:cNvPr>
            <p:cNvSpPr txBox="1"/>
            <p:nvPr/>
          </p:nvSpPr>
          <p:spPr>
            <a:xfrm>
              <a:off x="1818219" y="2281481"/>
              <a:ext cx="715236" cy="373094"/>
            </a:xfrm>
            <a:prstGeom prst="rect">
              <a:avLst/>
            </a:prstGeom>
            <a:noFill/>
          </p:spPr>
          <p:txBody>
            <a:bodyPr wrap="none" rtlCol="0">
              <a:spAutoFit/>
            </a:bodyPr>
            <a:lstStyle/>
            <a:p>
              <a:pPr algn="just"/>
              <a:r>
                <a:rPr lang="en-US" sz="1200" dirty="0">
                  <a:sym typeface="Webdings"/>
                </a:rPr>
                <a:t>(010)</a:t>
              </a:r>
            </a:p>
          </p:txBody>
        </p:sp>
        <p:sp>
          <p:nvSpPr>
            <p:cNvPr id="286" name="TextBox 285">
              <a:extLst>
                <a:ext uri="{FF2B5EF4-FFF2-40B4-BE49-F238E27FC236}">
                  <a16:creationId xmlns:a16="http://schemas.microsoft.com/office/drawing/2014/main" id="{EBA7AFD1-9F44-4B70-BA9C-220F422D6FD9}"/>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03" name="TextBox 302">
              <a:extLst>
                <a:ext uri="{FF2B5EF4-FFF2-40B4-BE49-F238E27FC236}">
                  <a16:creationId xmlns:a16="http://schemas.microsoft.com/office/drawing/2014/main" id="{054E4C64-69B2-4DED-B0EA-09979E75F764}"/>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04" name="TextBox 303">
              <a:extLst>
                <a:ext uri="{FF2B5EF4-FFF2-40B4-BE49-F238E27FC236}">
                  <a16:creationId xmlns:a16="http://schemas.microsoft.com/office/drawing/2014/main" id="{8316DDA8-390F-4FB0-A640-A0DF2397A96F}"/>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05" name="TextBox 304">
              <a:extLst>
                <a:ext uri="{FF2B5EF4-FFF2-40B4-BE49-F238E27FC236}">
                  <a16:creationId xmlns:a16="http://schemas.microsoft.com/office/drawing/2014/main" id="{F48168EA-4C19-4D71-B11F-F8DDE210909D}"/>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06" name="TextBox 305">
              <a:extLst>
                <a:ext uri="{FF2B5EF4-FFF2-40B4-BE49-F238E27FC236}">
                  <a16:creationId xmlns:a16="http://schemas.microsoft.com/office/drawing/2014/main" id="{DFA0781E-F702-4BC1-8C36-DAEBD8562F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275" name="Oval 274">
              <a:extLst>
                <a:ext uri="{FF2B5EF4-FFF2-40B4-BE49-F238E27FC236}">
                  <a16:creationId xmlns:a16="http://schemas.microsoft.com/office/drawing/2014/main" id="{CD23C5B4-7AE9-4971-803C-1E4A7FCEEBA6}"/>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5FB6E7D6-6707-40EE-873C-2E3A58BD6CBE}"/>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57C85DD3-9787-41A2-861B-EB6B3E70A374}"/>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8" name="Oval 277">
              <a:extLst>
                <a:ext uri="{FF2B5EF4-FFF2-40B4-BE49-F238E27FC236}">
                  <a16:creationId xmlns:a16="http://schemas.microsoft.com/office/drawing/2014/main" id="{324F350A-97D1-4F6B-A518-FA666A7205EB}"/>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9" name="Oval 278">
              <a:extLst>
                <a:ext uri="{FF2B5EF4-FFF2-40B4-BE49-F238E27FC236}">
                  <a16:creationId xmlns:a16="http://schemas.microsoft.com/office/drawing/2014/main" id="{F252341C-9C74-4946-B132-D2E815315768}"/>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8C891A90-9220-408C-A46D-EBF68B2173CB}"/>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2" name="Oval 281">
              <a:extLst>
                <a:ext uri="{FF2B5EF4-FFF2-40B4-BE49-F238E27FC236}">
                  <a16:creationId xmlns:a16="http://schemas.microsoft.com/office/drawing/2014/main" id="{2BE504EF-61CE-4350-B13A-73A395E5750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1" name="Rectangle 290">
              <a:extLst>
                <a:ext uri="{FF2B5EF4-FFF2-40B4-BE49-F238E27FC236}">
                  <a16:creationId xmlns:a16="http://schemas.microsoft.com/office/drawing/2014/main" id="{C68391AD-827A-4B45-9923-B106A44F4A1D}"/>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292" name="Straight Arrow Connector 291">
              <a:extLst>
                <a:ext uri="{FF2B5EF4-FFF2-40B4-BE49-F238E27FC236}">
                  <a16:creationId xmlns:a16="http://schemas.microsoft.com/office/drawing/2014/main" id="{7937FD04-A2CD-4FE8-A38D-BDDA3793B719}"/>
                </a:ext>
              </a:extLst>
            </p:cNvPr>
            <p:cNvCxnSpPr>
              <a:cxnSpLocks/>
              <a:stCxn id="275" idx="6"/>
              <a:endCxn id="27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3" name="Straight Arrow Connector 292">
              <a:extLst>
                <a:ext uri="{FF2B5EF4-FFF2-40B4-BE49-F238E27FC236}">
                  <a16:creationId xmlns:a16="http://schemas.microsoft.com/office/drawing/2014/main" id="{D7D031BE-1976-4E91-A49B-C9C86BDDBF80}"/>
                </a:ext>
              </a:extLst>
            </p:cNvPr>
            <p:cNvCxnSpPr>
              <a:cxnSpLocks/>
              <a:stCxn id="276" idx="6"/>
              <a:endCxn id="280" idx="2"/>
            </p:cNvCxnSpPr>
            <p:nvPr/>
          </p:nvCxnSpPr>
          <p:spPr bwMode="auto">
            <a:xfrm>
              <a:off x="2549824" y="215455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4" name="Straight Arrow Connector 293">
              <a:extLst>
                <a:ext uri="{FF2B5EF4-FFF2-40B4-BE49-F238E27FC236}">
                  <a16:creationId xmlns:a16="http://schemas.microsoft.com/office/drawing/2014/main" id="{6427A804-32D1-458E-AEE8-76026B5D9FEB}"/>
                </a:ext>
              </a:extLst>
            </p:cNvPr>
            <p:cNvCxnSpPr>
              <a:cxnSpLocks/>
              <a:stCxn id="277" idx="5"/>
              <a:endCxn id="301" idx="1"/>
            </p:cNvCxnSpPr>
            <p:nvPr/>
          </p:nvCxnSpPr>
          <p:spPr bwMode="auto">
            <a:xfrm>
              <a:off x="2539469" y="2486088"/>
              <a:ext cx="559352" cy="121844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95" name="Oval 294">
              <a:extLst>
                <a:ext uri="{FF2B5EF4-FFF2-40B4-BE49-F238E27FC236}">
                  <a16:creationId xmlns:a16="http://schemas.microsoft.com/office/drawing/2014/main" id="{376BB28E-D9DC-44D5-A2EE-B56C04EAF32A}"/>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6" name="Oval 295">
              <a:extLst>
                <a:ext uri="{FF2B5EF4-FFF2-40B4-BE49-F238E27FC236}">
                  <a16:creationId xmlns:a16="http://schemas.microsoft.com/office/drawing/2014/main" id="{EE814224-B5A6-43FF-A543-5D78165FE10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7" name="Oval 296">
              <a:extLst>
                <a:ext uri="{FF2B5EF4-FFF2-40B4-BE49-F238E27FC236}">
                  <a16:creationId xmlns:a16="http://schemas.microsoft.com/office/drawing/2014/main" id="{3A97A3B6-B5D8-4EDE-8DE6-004F2184D6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8" name="Oval 297">
              <a:extLst>
                <a:ext uri="{FF2B5EF4-FFF2-40B4-BE49-F238E27FC236}">
                  <a16:creationId xmlns:a16="http://schemas.microsoft.com/office/drawing/2014/main" id="{6C033E4B-460A-48FD-B7A0-4696C7CEFFEC}"/>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9" name="Oval 298">
              <a:extLst>
                <a:ext uri="{FF2B5EF4-FFF2-40B4-BE49-F238E27FC236}">
                  <a16:creationId xmlns:a16="http://schemas.microsoft.com/office/drawing/2014/main" id="{73D87AD7-3E59-4CC2-BBB1-096A64DC8C7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0" name="Oval 299">
              <a:extLst>
                <a:ext uri="{FF2B5EF4-FFF2-40B4-BE49-F238E27FC236}">
                  <a16:creationId xmlns:a16="http://schemas.microsoft.com/office/drawing/2014/main" id="{6FD460AD-4E28-44D3-8CAA-9EA1CE27E52F}"/>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1" name="Oval 300">
              <a:extLst>
                <a:ext uri="{FF2B5EF4-FFF2-40B4-BE49-F238E27FC236}">
                  <a16:creationId xmlns:a16="http://schemas.microsoft.com/office/drawing/2014/main" id="{CB4ED089-99A8-4D01-A5D0-6AC03F2E922E}"/>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2" name="Oval 301">
              <a:extLst>
                <a:ext uri="{FF2B5EF4-FFF2-40B4-BE49-F238E27FC236}">
                  <a16:creationId xmlns:a16="http://schemas.microsoft.com/office/drawing/2014/main" id="{956CA66C-FC53-4526-8CA9-FAD756F07EBF}"/>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11" name="Straight Arrow Connector 310">
              <a:extLst>
                <a:ext uri="{FF2B5EF4-FFF2-40B4-BE49-F238E27FC236}">
                  <a16:creationId xmlns:a16="http://schemas.microsoft.com/office/drawing/2014/main" id="{69260D71-1AF5-4711-9DBC-618AAF3B24BF}"/>
                </a:ext>
              </a:extLst>
            </p:cNvPr>
            <p:cNvCxnSpPr>
              <a:cxnSpLocks/>
              <a:stCxn id="298" idx="6"/>
              <a:endCxn id="30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2" name="Straight Arrow Connector 311">
              <a:extLst>
                <a:ext uri="{FF2B5EF4-FFF2-40B4-BE49-F238E27FC236}">
                  <a16:creationId xmlns:a16="http://schemas.microsoft.com/office/drawing/2014/main" id="{7B1CB161-EE80-4194-A1B2-9B6D0806E1D7}"/>
                </a:ext>
              </a:extLst>
            </p:cNvPr>
            <p:cNvCxnSpPr>
              <a:cxnSpLocks/>
              <a:stCxn id="296" idx="7"/>
              <a:endCxn id="280" idx="4"/>
            </p:cNvCxnSpPr>
            <p:nvPr/>
          </p:nvCxnSpPr>
          <p:spPr bwMode="auto">
            <a:xfrm flipV="1">
              <a:off x="2538323" y="2179110"/>
              <a:ext cx="585596" cy="121125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3" name="Straight Arrow Connector 312">
              <a:extLst>
                <a:ext uri="{FF2B5EF4-FFF2-40B4-BE49-F238E27FC236}">
                  <a16:creationId xmlns:a16="http://schemas.microsoft.com/office/drawing/2014/main" id="{052F8775-8302-43B1-84F5-69C590A5D344}"/>
                </a:ext>
              </a:extLst>
            </p:cNvPr>
            <p:cNvCxnSpPr>
              <a:cxnSpLocks/>
              <a:stCxn id="297" idx="6"/>
              <a:endCxn id="301" idx="2"/>
            </p:cNvCxnSpPr>
            <p:nvPr/>
          </p:nvCxnSpPr>
          <p:spPr bwMode="auto">
            <a:xfrm>
              <a:off x="2543619" y="372189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80" name="Oval 279">
              <a:extLst>
                <a:ext uri="{FF2B5EF4-FFF2-40B4-BE49-F238E27FC236}">
                  <a16:creationId xmlns:a16="http://schemas.microsoft.com/office/drawing/2014/main" id="{BB4360AB-CC70-450E-A11F-76065F727DCC}"/>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21174C95-2112-4500-A7BF-9D50B78B0B43}"/>
                  </a:ext>
                </a:extLst>
              </p:cNvPr>
              <p:cNvSpPr txBox="1"/>
              <p:nvPr/>
            </p:nvSpPr>
            <p:spPr>
              <a:xfrm>
                <a:off x="3006765" y="2837517"/>
                <a:ext cx="8511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oMath>
                  </m:oMathPara>
                </a14:m>
                <a:endParaRPr lang="en-US" sz="1400" dirty="0"/>
              </a:p>
            </p:txBody>
          </p:sp>
        </mc:Choice>
        <mc:Fallback xmlns="">
          <p:sp>
            <p:nvSpPr>
              <p:cNvPr id="354" name="TextBox 353">
                <a:extLst>
                  <a:ext uri="{FF2B5EF4-FFF2-40B4-BE49-F238E27FC236}">
                    <a16:creationId xmlns:a16="http://schemas.microsoft.com/office/drawing/2014/main" id="{21174C95-2112-4500-A7BF-9D50B78B0B43}"/>
                  </a:ext>
                </a:extLst>
              </p:cNvPr>
              <p:cNvSpPr txBox="1">
                <a:spLocks noRot="1" noChangeAspect="1" noMove="1" noResize="1" noEditPoints="1" noAdjustHandles="1" noChangeArrowheads="1" noChangeShapeType="1" noTextEdit="1"/>
              </p:cNvSpPr>
              <p:nvPr/>
            </p:nvSpPr>
            <p:spPr>
              <a:xfrm>
                <a:off x="3006765" y="2837517"/>
                <a:ext cx="851194" cy="307777"/>
              </a:xfrm>
              <a:prstGeom prst="rect">
                <a:avLst/>
              </a:prstGeom>
              <a:blipFill>
                <a:blip r:embed="rId5"/>
                <a:stretch>
                  <a:fillRect b="-1961"/>
                </a:stretch>
              </a:blipFill>
            </p:spPr>
            <p:txBody>
              <a:bodyPr/>
              <a:lstStyle/>
              <a:p>
                <a:r>
                  <a:rPr lang="en-US">
                    <a:noFill/>
                  </a:rPr>
                  <a:t> </a:t>
                </a:r>
              </a:p>
            </p:txBody>
          </p:sp>
        </mc:Fallback>
      </mc:AlternateContent>
      <p:cxnSp>
        <p:nvCxnSpPr>
          <p:cNvPr id="370" name="Straight Arrow Connector 369">
            <a:extLst>
              <a:ext uri="{FF2B5EF4-FFF2-40B4-BE49-F238E27FC236}">
                <a16:creationId xmlns:a16="http://schemas.microsoft.com/office/drawing/2014/main" id="{981C2B62-93E7-4A49-B960-DF6C04324CFF}"/>
              </a:ext>
            </a:extLst>
          </p:cNvPr>
          <p:cNvCxnSpPr>
            <a:cxnSpLocks/>
            <a:stCxn id="278" idx="5"/>
            <a:endCxn id="302" idx="1"/>
          </p:cNvCxnSpPr>
          <p:nvPr/>
        </p:nvCxnSpPr>
        <p:spPr bwMode="auto">
          <a:xfrm>
            <a:off x="3242205" y="1782158"/>
            <a:ext cx="423979" cy="90462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13" name="Straight Arrow Connector 412">
            <a:extLst>
              <a:ext uri="{FF2B5EF4-FFF2-40B4-BE49-F238E27FC236}">
                <a16:creationId xmlns:a16="http://schemas.microsoft.com/office/drawing/2014/main" id="{2B94C3A7-0920-4D27-9C9D-F0721C723C82}"/>
              </a:ext>
            </a:extLst>
          </p:cNvPr>
          <p:cNvCxnSpPr>
            <a:cxnSpLocks/>
            <a:stCxn id="295" idx="7"/>
            <a:endCxn id="279" idx="3"/>
          </p:cNvCxnSpPr>
          <p:nvPr/>
        </p:nvCxnSpPr>
        <p:spPr bwMode="auto">
          <a:xfrm flipV="1">
            <a:off x="3241335" y="1082402"/>
            <a:ext cx="429551" cy="90461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185" name="TextBox 184">
            <a:extLst>
              <a:ext uri="{FF2B5EF4-FFF2-40B4-BE49-F238E27FC236}">
                <a16:creationId xmlns:a16="http://schemas.microsoft.com/office/drawing/2014/main" id="{5848D716-5681-441F-8852-BE5753B2FF52}"/>
              </a:ext>
            </a:extLst>
          </p:cNvPr>
          <p:cNvSpPr txBox="1"/>
          <p:nvPr/>
        </p:nvSpPr>
        <p:spPr>
          <a:xfrm>
            <a:off x="5910588" y="5112106"/>
            <a:ext cx="542136" cy="276999"/>
          </a:xfrm>
          <a:prstGeom prst="rect">
            <a:avLst/>
          </a:prstGeom>
          <a:noFill/>
        </p:spPr>
        <p:txBody>
          <a:bodyPr wrap="none" rtlCol="0">
            <a:spAutoFit/>
          </a:bodyPr>
          <a:lstStyle/>
          <a:p>
            <a:pPr algn="just"/>
            <a:r>
              <a:rPr lang="en-US" sz="1200" dirty="0">
                <a:sym typeface="Webdings"/>
              </a:rPr>
              <a:t>(010)</a:t>
            </a:r>
          </a:p>
        </p:txBody>
      </p:sp>
      <p:sp>
        <p:nvSpPr>
          <p:cNvPr id="221" name="TextBox 220">
            <a:extLst>
              <a:ext uri="{FF2B5EF4-FFF2-40B4-BE49-F238E27FC236}">
                <a16:creationId xmlns:a16="http://schemas.microsoft.com/office/drawing/2014/main" id="{8242ED55-699D-4208-B923-D3C177CFE6DA}"/>
              </a:ext>
            </a:extLst>
          </p:cNvPr>
          <p:cNvSpPr txBox="1"/>
          <p:nvPr/>
        </p:nvSpPr>
        <p:spPr>
          <a:xfrm>
            <a:off x="5910588" y="4647254"/>
            <a:ext cx="542136" cy="276999"/>
          </a:xfrm>
          <a:prstGeom prst="rect">
            <a:avLst/>
          </a:prstGeom>
          <a:noFill/>
        </p:spPr>
        <p:txBody>
          <a:bodyPr wrap="none" rtlCol="0">
            <a:spAutoFit/>
          </a:bodyPr>
          <a:lstStyle/>
          <a:p>
            <a:pPr algn="just"/>
            <a:r>
              <a:rPr lang="en-US" sz="1200" dirty="0">
                <a:sym typeface="Webdings"/>
              </a:rPr>
              <a:t>(000)</a:t>
            </a:r>
          </a:p>
        </p:txBody>
      </p:sp>
      <p:sp>
        <p:nvSpPr>
          <p:cNvPr id="222" name="TextBox 221">
            <a:extLst>
              <a:ext uri="{FF2B5EF4-FFF2-40B4-BE49-F238E27FC236}">
                <a16:creationId xmlns:a16="http://schemas.microsoft.com/office/drawing/2014/main" id="{CB38881F-9B9E-4C71-882F-241EE3D9FFCE}"/>
              </a:ext>
            </a:extLst>
          </p:cNvPr>
          <p:cNvSpPr txBox="1"/>
          <p:nvPr/>
        </p:nvSpPr>
        <p:spPr>
          <a:xfrm>
            <a:off x="5910588" y="4880506"/>
            <a:ext cx="542136" cy="276999"/>
          </a:xfrm>
          <a:prstGeom prst="rect">
            <a:avLst/>
          </a:prstGeom>
          <a:noFill/>
        </p:spPr>
        <p:txBody>
          <a:bodyPr wrap="none" rtlCol="0">
            <a:spAutoFit/>
          </a:bodyPr>
          <a:lstStyle/>
          <a:p>
            <a:pPr algn="just"/>
            <a:r>
              <a:rPr lang="en-US" sz="1200" dirty="0">
                <a:sym typeface="Webdings"/>
              </a:rPr>
              <a:t>(001)</a:t>
            </a:r>
          </a:p>
        </p:txBody>
      </p:sp>
      <p:sp>
        <p:nvSpPr>
          <p:cNvPr id="223" name="TextBox 222">
            <a:extLst>
              <a:ext uri="{FF2B5EF4-FFF2-40B4-BE49-F238E27FC236}">
                <a16:creationId xmlns:a16="http://schemas.microsoft.com/office/drawing/2014/main" id="{C9757A71-8B98-41C3-A9DC-E2E42DC29894}"/>
              </a:ext>
            </a:extLst>
          </p:cNvPr>
          <p:cNvSpPr txBox="1"/>
          <p:nvPr/>
        </p:nvSpPr>
        <p:spPr>
          <a:xfrm>
            <a:off x="5916294" y="5347011"/>
            <a:ext cx="530722" cy="276999"/>
          </a:xfrm>
          <a:prstGeom prst="rect">
            <a:avLst/>
          </a:prstGeom>
          <a:noFill/>
        </p:spPr>
        <p:txBody>
          <a:bodyPr wrap="none" rtlCol="0">
            <a:spAutoFit/>
          </a:bodyPr>
          <a:lstStyle/>
          <a:p>
            <a:pPr algn="just"/>
            <a:r>
              <a:rPr lang="en-US" sz="1200" dirty="0">
                <a:sym typeface="Webdings"/>
              </a:rPr>
              <a:t>(011)</a:t>
            </a:r>
          </a:p>
        </p:txBody>
      </p:sp>
      <p:sp>
        <p:nvSpPr>
          <p:cNvPr id="224" name="TextBox 223">
            <a:extLst>
              <a:ext uri="{FF2B5EF4-FFF2-40B4-BE49-F238E27FC236}">
                <a16:creationId xmlns:a16="http://schemas.microsoft.com/office/drawing/2014/main" id="{F84ECA1E-3BCF-493F-84A3-C445C6BF9ABD}"/>
              </a:ext>
            </a:extLst>
          </p:cNvPr>
          <p:cNvSpPr txBox="1"/>
          <p:nvPr/>
        </p:nvSpPr>
        <p:spPr>
          <a:xfrm>
            <a:off x="5907802" y="5577655"/>
            <a:ext cx="542136" cy="276999"/>
          </a:xfrm>
          <a:prstGeom prst="rect">
            <a:avLst/>
          </a:prstGeom>
          <a:noFill/>
        </p:spPr>
        <p:txBody>
          <a:bodyPr wrap="none" rtlCol="0">
            <a:spAutoFit/>
          </a:bodyPr>
          <a:lstStyle/>
          <a:p>
            <a:pPr algn="just"/>
            <a:r>
              <a:rPr lang="en-US" sz="1200" dirty="0">
                <a:sym typeface="Webdings"/>
              </a:rPr>
              <a:t>(100)</a:t>
            </a:r>
          </a:p>
        </p:txBody>
      </p:sp>
      <p:sp>
        <p:nvSpPr>
          <p:cNvPr id="225" name="TextBox 224">
            <a:extLst>
              <a:ext uri="{FF2B5EF4-FFF2-40B4-BE49-F238E27FC236}">
                <a16:creationId xmlns:a16="http://schemas.microsoft.com/office/drawing/2014/main" id="{26A3140A-9052-4D2D-AFA4-8A8054B7E984}"/>
              </a:ext>
            </a:extLst>
          </p:cNvPr>
          <p:cNvSpPr txBox="1"/>
          <p:nvPr/>
        </p:nvSpPr>
        <p:spPr>
          <a:xfrm>
            <a:off x="5907802" y="5810908"/>
            <a:ext cx="542136" cy="276999"/>
          </a:xfrm>
          <a:prstGeom prst="rect">
            <a:avLst/>
          </a:prstGeom>
          <a:noFill/>
        </p:spPr>
        <p:txBody>
          <a:bodyPr wrap="none" rtlCol="0">
            <a:spAutoFit/>
          </a:bodyPr>
          <a:lstStyle/>
          <a:p>
            <a:pPr algn="just"/>
            <a:r>
              <a:rPr lang="en-US" sz="1200" dirty="0">
                <a:sym typeface="Webdings"/>
              </a:rPr>
              <a:t>(101)</a:t>
            </a:r>
          </a:p>
        </p:txBody>
      </p:sp>
      <p:sp>
        <p:nvSpPr>
          <p:cNvPr id="226" name="TextBox 225">
            <a:extLst>
              <a:ext uri="{FF2B5EF4-FFF2-40B4-BE49-F238E27FC236}">
                <a16:creationId xmlns:a16="http://schemas.microsoft.com/office/drawing/2014/main" id="{E20D6212-8B78-4310-8833-0B9B0F97C0E4}"/>
              </a:ext>
            </a:extLst>
          </p:cNvPr>
          <p:cNvSpPr txBox="1"/>
          <p:nvPr/>
        </p:nvSpPr>
        <p:spPr>
          <a:xfrm>
            <a:off x="5913508" y="6042507"/>
            <a:ext cx="530723" cy="276999"/>
          </a:xfrm>
          <a:prstGeom prst="rect">
            <a:avLst/>
          </a:prstGeom>
          <a:noFill/>
        </p:spPr>
        <p:txBody>
          <a:bodyPr wrap="none" rtlCol="0">
            <a:spAutoFit/>
          </a:bodyPr>
          <a:lstStyle/>
          <a:p>
            <a:pPr algn="just"/>
            <a:r>
              <a:rPr lang="en-US" sz="1200" dirty="0">
                <a:sym typeface="Webdings"/>
              </a:rPr>
              <a:t>(110)</a:t>
            </a:r>
          </a:p>
        </p:txBody>
      </p:sp>
      <p:sp>
        <p:nvSpPr>
          <p:cNvPr id="227" name="TextBox 226">
            <a:extLst>
              <a:ext uri="{FF2B5EF4-FFF2-40B4-BE49-F238E27FC236}">
                <a16:creationId xmlns:a16="http://schemas.microsoft.com/office/drawing/2014/main" id="{ED8FF147-21A3-4095-91C3-F90BAD20954B}"/>
              </a:ext>
            </a:extLst>
          </p:cNvPr>
          <p:cNvSpPr txBox="1"/>
          <p:nvPr/>
        </p:nvSpPr>
        <p:spPr>
          <a:xfrm>
            <a:off x="5919216" y="6277412"/>
            <a:ext cx="519309" cy="276999"/>
          </a:xfrm>
          <a:prstGeom prst="rect">
            <a:avLst/>
          </a:prstGeom>
          <a:noFill/>
        </p:spPr>
        <p:txBody>
          <a:bodyPr wrap="none" rtlCol="0">
            <a:spAutoFit/>
          </a:bodyPr>
          <a:lstStyle/>
          <a:p>
            <a:pPr algn="just"/>
            <a:r>
              <a:rPr lang="en-US" sz="1200" dirty="0">
                <a:sym typeface="Webdings"/>
              </a:rPr>
              <a:t>(111)</a:t>
            </a:r>
          </a:p>
        </p:txBody>
      </p:sp>
      <p:sp>
        <p:nvSpPr>
          <p:cNvPr id="228" name="TextBox 227">
            <a:extLst>
              <a:ext uri="{FF2B5EF4-FFF2-40B4-BE49-F238E27FC236}">
                <a16:creationId xmlns:a16="http://schemas.microsoft.com/office/drawing/2014/main" id="{E8CED170-3E12-4716-999B-C86A6095A41C}"/>
              </a:ext>
            </a:extLst>
          </p:cNvPr>
          <p:cNvSpPr txBox="1"/>
          <p:nvPr/>
        </p:nvSpPr>
        <p:spPr>
          <a:xfrm>
            <a:off x="513976" y="4663642"/>
            <a:ext cx="542136" cy="276999"/>
          </a:xfrm>
          <a:prstGeom prst="rect">
            <a:avLst/>
          </a:prstGeom>
          <a:noFill/>
        </p:spPr>
        <p:txBody>
          <a:bodyPr wrap="none" rtlCol="0">
            <a:spAutoFit/>
          </a:bodyPr>
          <a:lstStyle/>
          <a:p>
            <a:pPr algn="just"/>
            <a:r>
              <a:rPr lang="en-US" sz="1200" dirty="0">
                <a:sym typeface="Webdings"/>
              </a:rPr>
              <a:t>(000)</a:t>
            </a:r>
          </a:p>
        </p:txBody>
      </p:sp>
      <p:sp>
        <p:nvSpPr>
          <p:cNvPr id="229" name="TextBox 228">
            <a:extLst>
              <a:ext uri="{FF2B5EF4-FFF2-40B4-BE49-F238E27FC236}">
                <a16:creationId xmlns:a16="http://schemas.microsoft.com/office/drawing/2014/main" id="{5B7B5BB7-A4E2-43EC-B3DC-9E3F84CF45EF}"/>
              </a:ext>
            </a:extLst>
          </p:cNvPr>
          <p:cNvSpPr txBox="1"/>
          <p:nvPr/>
        </p:nvSpPr>
        <p:spPr>
          <a:xfrm>
            <a:off x="505655" y="4896894"/>
            <a:ext cx="542136" cy="276999"/>
          </a:xfrm>
          <a:prstGeom prst="rect">
            <a:avLst/>
          </a:prstGeom>
          <a:noFill/>
        </p:spPr>
        <p:txBody>
          <a:bodyPr wrap="none" rtlCol="0">
            <a:spAutoFit/>
          </a:bodyPr>
          <a:lstStyle/>
          <a:p>
            <a:pPr algn="just"/>
            <a:r>
              <a:rPr lang="en-US" sz="1200" dirty="0">
                <a:sym typeface="Webdings"/>
              </a:rPr>
              <a:t>(001)</a:t>
            </a:r>
          </a:p>
        </p:txBody>
      </p:sp>
      <p:sp>
        <p:nvSpPr>
          <p:cNvPr id="230" name="TextBox 229">
            <a:extLst>
              <a:ext uri="{FF2B5EF4-FFF2-40B4-BE49-F238E27FC236}">
                <a16:creationId xmlns:a16="http://schemas.microsoft.com/office/drawing/2014/main" id="{4E3606B6-E056-4AC8-A2B8-113D77708DEE}"/>
              </a:ext>
            </a:extLst>
          </p:cNvPr>
          <p:cNvSpPr txBox="1"/>
          <p:nvPr/>
        </p:nvSpPr>
        <p:spPr>
          <a:xfrm>
            <a:off x="505655" y="5112106"/>
            <a:ext cx="542136" cy="276999"/>
          </a:xfrm>
          <a:prstGeom prst="rect">
            <a:avLst/>
          </a:prstGeom>
          <a:noFill/>
        </p:spPr>
        <p:txBody>
          <a:bodyPr wrap="none" rtlCol="0">
            <a:spAutoFit/>
          </a:bodyPr>
          <a:lstStyle/>
          <a:p>
            <a:pPr algn="just"/>
            <a:r>
              <a:rPr lang="en-US" sz="1200" dirty="0">
                <a:sym typeface="Webdings"/>
              </a:rPr>
              <a:t>(010)</a:t>
            </a:r>
          </a:p>
        </p:txBody>
      </p:sp>
      <p:sp>
        <p:nvSpPr>
          <p:cNvPr id="231" name="TextBox 230">
            <a:extLst>
              <a:ext uri="{FF2B5EF4-FFF2-40B4-BE49-F238E27FC236}">
                <a16:creationId xmlns:a16="http://schemas.microsoft.com/office/drawing/2014/main" id="{271E62EF-7E0F-487A-8637-C8DB5AE1A1A5}"/>
              </a:ext>
            </a:extLst>
          </p:cNvPr>
          <p:cNvSpPr txBox="1"/>
          <p:nvPr/>
        </p:nvSpPr>
        <p:spPr>
          <a:xfrm>
            <a:off x="511361" y="5347011"/>
            <a:ext cx="530723" cy="276999"/>
          </a:xfrm>
          <a:prstGeom prst="rect">
            <a:avLst/>
          </a:prstGeom>
          <a:noFill/>
        </p:spPr>
        <p:txBody>
          <a:bodyPr wrap="none" rtlCol="0">
            <a:spAutoFit/>
          </a:bodyPr>
          <a:lstStyle/>
          <a:p>
            <a:pPr algn="just"/>
            <a:r>
              <a:rPr lang="en-US" sz="1200" dirty="0">
                <a:sym typeface="Webdings"/>
              </a:rPr>
              <a:t>(011)</a:t>
            </a:r>
          </a:p>
        </p:txBody>
      </p:sp>
      <p:sp>
        <p:nvSpPr>
          <p:cNvPr id="232" name="TextBox 231">
            <a:extLst>
              <a:ext uri="{FF2B5EF4-FFF2-40B4-BE49-F238E27FC236}">
                <a16:creationId xmlns:a16="http://schemas.microsoft.com/office/drawing/2014/main" id="{1D2550B1-BE59-4E37-810B-3DA72B7D411D}"/>
              </a:ext>
            </a:extLst>
          </p:cNvPr>
          <p:cNvSpPr txBox="1"/>
          <p:nvPr/>
        </p:nvSpPr>
        <p:spPr>
          <a:xfrm>
            <a:off x="511189" y="5577655"/>
            <a:ext cx="542136" cy="276999"/>
          </a:xfrm>
          <a:prstGeom prst="rect">
            <a:avLst/>
          </a:prstGeom>
          <a:noFill/>
        </p:spPr>
        <p:txBody>
          <a:bodyPr wrap="none" rtlCol="0">
            <a:spAutoFit/>
          </a:bodyPr>
          <a:lstStyle/>
          <a:p>
            <a:pPr algn="just"/>
            <a:r>
              <a:rPr lang="en-US" sz="1200" dirty="0">
                <a:sym typeface="Webdings"/>
              </a:rPr>
              <a:t>(100)</a:t>
            </a:r>
          </a:p>
        </p:txBody>
      </p:sp>
      <p:sp>
        <p:nvSpPr>
          <p:cNvPr id="233" name="TextBox 232">
            <a:extLst>
              <a:ext uri="{FF2B5EF4-FFF2-40B4-BE49-F238E27FC236}">
                <a16:creationId xmlns:a16="http://schemas.microsoft.com/office/drawing/2014/main" id="{7D94BCF0-1EC9-429B-BF23-8AFD231DC17E}"/>
              </a:ext>
            </a:extLst>
          </p:cNvPr>
          <p:cNvSpPr txBox="1"/>
          <p:nvPr/>
        </p:nvSpPr>
        <p:spPr>
          <a:xfrm>
            <a:off x="502869" y="5810908"/>
            <a:ext cx="542136" cy="276999"/>
          </a:xfrm>
          <a:prstGeom prst="rect">
            <a:avLst/>
          </a:prstGeom>
          <a:noFill/>
        </p:spPr>
        <p:txBody>
          <a:bodyPr wrap="none" rtlCol="0">
            <a:spAutoFit/>
          </a:bodyPr>
          <a:lstStyle/>
          <a:p>
            <a:pPr algn="just"/>
            <a:r>
              <a:rPr lang="en-US" sz="1200" dirty="0">
                <a:sym typeface="Webdings"/>
              </a:rPr>
              <a:t>(101)</a:t>
            </a:r>
          </a:p>
        </p:txBody>
      </p:sp>
      <p:sp>
        <p:nvSpPr>
          <p:cNvPr id="234" name="TextBox 233">
            <a:extLst>
              <a:ext uri="{FF2B5EF4-FFF2-40B4-BE49-F238E27FC236}">
                <a16:creationId xmlns:a16="http://schemas.microsoft.com/office/drawing/2014/main" id="{245BD1A9-86DC-4EE3-B80A-B19993C63AC8}"/>
              </a:ext>
            </a:extLst>
          </p:cNvPr>
          <p:cNvSpPr txBox="1"/>
          <p:nvPr/>
        </p:nvSpPr>
        <p:spPr>
          <a:xfrm>
            <a:off x="508574" y="6042507"/>
            <a:ext cx="530722" cy="276999"/>
          </a:xfrm>
          <a:prstGeom prst="rect">
            <a:avLst/>
          </a:prstGeom>
          <a:noFill/>
        </p:spPr>
        <p:txBody>
          <a:bodyPr wrap="none" rtlCol="0">
            <a:spAutoFit/>
          </a:bodyPr>
          <a:lstStyle/>
          <a:p>
            <a:pPr algn="just"/>
            <a:r>
              <a:rPr lang="en-US" sz="1200" dirty="0">
                <a:sym typeface="Webdings"/>
              </a:rPr>
              <a:t>(110)</a:t>
            </a:r>
          </a:p>
        </p:txBody>
      </p:sp>
      <p:sp>
        <p:nvSpPr>
          <p:cNvPr id="235" name="TextBox 234">
            <a:extLst>
              <a:ext uri="{FF2B5EF4-FFF2-40B4-BE49-F238E27FC236}">
                <a16:creationId xmlns:a16="http://schemas.microsoft.com/office/drawing/2014/main" id="{12508210-5666-4AB4-B397-1109FC0DB0B2}"/>
              </a:ext>
            </a:extLst>
          </p:cNvPr>
          <p:cNvSpPr txBox="1"/>
          <p:nvPr/>
        </p:nvSpPr>
        <p:spPr>
          <a:xfrm>
            <a:off x="514283" y="6277412"/>
            <a:ext cx="519309" cy="276999"/>
          </a:xfrm>
          <a:prstGeom prst="rect">
            <a:avLst/>
          </a:prstGeom>
          <a:noFill/>
        </p:spPr>
        <p:txBody>
          <a:bodyPr wrap="none" rtlCol="0">
            <a:spAutoFit/>
          </a:bodyPr>
          <a:lstStyle/>
          <a:p>
            <a:pPr algn="just"/>
            <a:r>
              <a:rPr lang="en-US" sz="1200" dirty="0">
                <a:sym typeface="Webdings"/>
              </a:rPr>
              <a:t>(111)</a:t>
            </a:r>
          </a:p>
        </p:txBody>
      </p:sp>
      <p:sp>
        <p:nvSpPr>
          <p:cNvPr id="236" name="Oval 235">
            <a:extLst>
              <a:ext uri="{FF2B5EF4-FFF2-40B4-BE49-F238E27FC236}">
                <a16:creationId xmlns:a16="http://schemas.microsoft.com/office/drawing/2014/main" id="{3552BE70-C4DD-450E-81D7-E1FB749A7D42}"/>
              </a:ext>
            </a:extLst>
          </p:cNvPr>
          <p:cNvSpPr/>
          <p:nvPr/>
        </p:nvSpPr>
        <p:spPr>
          <a:xfrm>
            <a:off x="1019696" y="4766389"/>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Oval 236">
            <a:extLst>
              <a:ext uri="{FF2B5EF4-FFF2-40B4-BE49-F238E27FC236}">
                <a16:creationId xmlns:a16="http://schemas.microsoft.com/office/drawing/2014/main" id="{FA40E23F-885A-4DFE-9770-92D3479A0D0F}"/>
              </a:ext>
            </a:extLst>
          </p:cNvPr>
          <p:cNvSpPr/>
          <p:nvPr/>
        </p:nvSpPr>
        <p:spPr>
          <a:xfrm>
            <a:off x="1019696" y="4999642"/>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8" name="Oval 237">
            <a:extLst>
              <a:ext uri="{FF2B5EF4-FFF2-40B4-BE49-F238E27FC236}">
                <a16:creationId xmlns:a16="http://schemas.microsoft.com/office/drawing/2014/main" id="{290A9C3B-1717-49A4-8E2D-06C20F9CA974}"/>
              </a:ext>
            </a:extLst>
          </p:cNvPr>
          <p:cNvSpPr/>
          <p:nvPr/>
        </p:nvSpPr>
        <p:spPr>
          <a:xfrm>
            <a:off x="1017779" y="523289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9" name="Oval 238">
            <a:extLst>
              <a:ext uri="{FF2B5EF4-FFF2-40B4-BE49-F238E27FC236}">
                <a16:creationId xmlns:a16="http://schemas.microsoft.com/office/drawing/2014/main" id="{BD8A5151-81E6-424E-802C-2BE2AAB356EB}"/>
              </a:ext>
            </a:extLst>
          </p:cNvPr>
          <p:cNvSpPr/>
          <p:nvPr/>
        </p:nvSpPr>
        <p:spPr>
          <a:xfrm>
            <a:off x="1017779" y="5466145"/>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0" name="Oval 239">
            <a:extLst>
              <a:ext uri="{FF2B5EF4-FFF2-40B4-BE49-F238E27FC236}">
                <a16:creationId xmlns:a16="http://schemas.microsoft.com/office/drawing/2014/main" id="{AB625A16-818E-4CD9-A09E-F5F99231F85D}"/>
              </a:ext>
            </a:extLst>
          </p:cNvPr>
          <p:cNvSpPr/>
          <p:nvPr/>
        </p:nvSpPr>
        <p:spPr>
          <a:xfrm>
            <a:off x="5912330" y="4766389"/>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1" name="Oval 240">
            <a:extLst>
              <a:ext uri="{FF2B5EF4-FFF2-40B4-BE49-F238E27FC236}">
                <a16:creationId xmlns:a16="http://schemas.microsoft.com/office/drawing/2014/main" id="{3621524A-1937-406E-9BEB-578986DC3726}"/>
              </a:ext>
            </a:extLst>
          </p:cNvPr>
          <p:cNvSpPr/>
          <p:nvPr/>
        </p:nvSpPr>
        <p:spPr>
          <a:xfrm>
            <a:off x="5912330" y="4999642"/>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2" name="Oval 241">
            <a:extLst>
              <a:ext uri="{FF2B5EF4-FFF2-40B4-BE49-F238E27FC236}">
                <a16:creationId xmlns:a16="http://schemas.microsoft.com/office/drawing/2014/main" id="{430A65AD-EB1C-4C63-B3E0-7BA7E7F4DDDA}"/>
              </a:ext>
            </a:extLst>
          </p:cNvPr>
          <p:cNvSpPr/>
          <p:nvPr/>
        </p:nvSpPr>
        <p:spPr>
          <a:xfrm>
            <a:off x="5910413" y="523289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3" name="Oval 242">
            <a:extLst>
              <a:ext uri="{FF2B5EF4-FFF2-40B4-BE49-F238E27FC236}">
                <a16:creationId xmlns:a16="http://schemas.microsoft.com/office/drawing/2014/main" id="{E594F8EC-0504-4CEF-87DA-D84A6A086CAF}"/>
              </a:ext>
            </a:extLst>
          </p:cNvPr>
          <p:cNvSpPr/>
          <p:nvPr/>
        </p:nvSpPr>
        <p:spPr>
          <a:xfrm>
            <a:off x="5910413" y="5466145"/>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45" name="Straight Arrow Connector 244">
            <a:extLst>
              <a:ext uri="{FF2B5EF4-FFF2-40B4-BE49-F238E27FC236}">
                <a16:creationId xmlns:a16="http://schemas.microsoft.com/office/drawing/2014/main" id="{BB2B1D45-5378-4C7C-871A-58DED11B0A21}"/>
              </a:ext>
            </a:extLst>
          </p:cNvPr>
          <p:cNvCxnSpPr>
            <a:cxnSpLocks/>
            <a:stCxn id="236" idx="6"/>
            <a:endCxn id="240" idx="2"/>
          </p:cNvCxnSpPr>
          <p:nvPr/>
        </p:nvCxnSpPr>
        <p:spPr bwMode="auto">
          <a:xfrm>
            <a:off x="1060199" y="4784619"/>
            <a:ext cx="485213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46" name="Straight Arrow Connector 245">
            <a:extLst>
              <a:ext uri="{FF2B5EF4-FFF2-40B4-BE49-F238E27FC236}">
                <a16:creationId xmlns:a16="http://schemas.microsoft.com/office/drawing/2014/main" id="{2D14B3CF-0E6E-4CC7-B15D-CE9BFBF3FBC4}"/>
              </a:ext>
            </a:extLst>
          </p:cNvPr>
          <p:cNvCxnSpPr>
            <a:cxnSpLocks/>
            <a:stCxn id="237" idx="6"/>
            <a:endCxn id="221" idx="1"/>
          </p:cNvCxnSpPr>
          <p:nvPr/>
        </p:nvCxnSpPr>
        <p:spPr bwMode="auto">
          <a:xfrm flipV="1">
            <a:off x="1060199" y="4785754"/>
            <a:ext cx="4850389" cy="232118"/>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47" name="Straight Arrow Connector 246">
            <a:extLst>
              <a:ext uri="{FF2B5EF4-FFF2-40B4-BE49-F238E27FC236}">
                <a16:creationId xmlns:a16="http://schemas.microsoft.com/office/drawing/2014/main" id="{578F5642-DE90-46AE-A7EB-2F3C016A8F80}"/>
              </a:ext>
            </a:extLst>
          </p:cNvPr>
          <p:cNvCxnSpPr>
            <a:cxnSpLocks/>
            <a:stCxn id="238" idx="6"/>
            <a:endCxn id="252" idx="2"/>
          </p:cNvCxnSpPr>
          <p:nvPr/>
        </p:nvCxnSpPr>
        <p:spPr bwMode="auto">
          <a:xfrm>
            <a:off x="1058282" y="5251123"/>
            <a:ext cx="4851262" cy="46389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48" name="Oval 247">
            <a:extLst>
              <a:ext uri="{FF2B5EF4-FFF2-40B4-BE49-F238E27FC236}">
                <a16:creationId xmlns:a16="http://schemas.microsoft.com/office/drawing/2014/main" id="{C256DD88-A040-4407-84F7-67D1FF759CFF}"/>
              </a:ext>
            </a:extLst>
          </p:cNvPr>
          <p:cNvSpPr/>
          <p:nvPr/>
        </p:nvSpPr>
        <p:spPr>
          <a:xfrm>
            <a:off x="1016910" y="5696790"/>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9" name="Oval 248">
            <a:extLst>
              <a:ext uri="{FF2B5EF4-FFF2-40B4-BE49-F238E27FC236}">
                <a16:creationId xmlns:a16="http://schemas.microsoft.com/office/drawing/2014/main" id="{291F0645-F9C3-4AAB-8D87-52D6991BD463}"/>
              </a:ext>
            </a:extLst>
          </p:cNvPr>
          <p:cNvSpPr/>
          <p:nvPr/>
        </p:nvSpPr>
        <p:spPr>
          <a:xfrm>
            <a:off x="1016910" y="593004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0" name="Oval 249">
            <a:extLst>
              <a:ext uri="{FF2B5EF4-FFF2-40B4-BE49-F238E27FC236}">
                <a16:creationId xmlns:a16="http://schemas.microsoft.com/office/drawing/2014/main" id="{03F55AEA-B7CE-427D-B221-42BF1F30EC04}"/>
              </a:ext>
            </a:extLst>
          </p:cNvPr>
          <p:cNvSpPr/>
          <p:nvPr/>
        </p:nvSpPr>
        <p:spPr>
          <a:xfrm>
            <a:off x="1014993" y="6163294"/>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1" name="Oval 250">
            <a:extLst>
              <a:ext uri="{FF2B5EF4-FFF2-40B4-BE49-F238E27FC236}">
                <a16:creationId xmlns:a16="http://schemas.microsoft.com/office/drawing/2014/main" id="{D8A41178-E29A-4782-B11D-3154B1C65AA8}"/>
              </a:ext>
            </a:extLst>
          </p:cNvPr>
          <p:cNvSpPr/>
          <p:nvPr/>
        </p:nvSpPr>
        <p:spPr>
          <a:xfrm>
            <a:off x="1014993" y="6396547"/>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2" name="Oval 251">
            <a:extLst>
              <a:ext uri="{FF2B5EF4-FFF2-40B4-BE49-F238E27FC236}">
                <a16:creationId xmlns:a16="http://schemas.microsoft.com/office/drawing/2014/main" id="{EB224689-ED4B-400C-BB9A-5874F7EBD7F0}"/>
              </a:ext>
            </a:extLst>
          </p:cNvPr>
          <p:cNvSpPr/>
          <p:nvPr/>
        </p:nvSpPr>
        <p:spPr>
          <a:xfrm>
            <a:off x="5909544" y="5696790"/>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3" name="Oval 252">
            <a:extLst>
              <a:ext uri="{FF2B5EF4-FFF2-40B4-BE49-F238E27FC236}">
                <a16:creationId xmlns:a16="http://schemas.microsoft.com/office/drawing/2014/main" id="{B524A946-1CE0-4580-9C06-0580949FA146}"/>
              </a:ext>
            </a:extLst>
          </p:cNvPr>
          <p:cNvSpPr/>
          <p:nvPr/>
        </p:nvSpPr>
        <p:spPr>
          <a:xfrm>
            <a:off x="5909544" y="593004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4" name="Oval 253">
            <a:extLst>
              <a:ext uri="{FF2B5EF4-FFF2-40B4-BE49-F238E27FC236}">
                <a16:creationId xmlns:a16="http://schemas.microsoft.com/office/drawing/2014/main" id="{68B6CCE8-1FEE-4248-95AF-D96238BFE9FD}"/>
              </a:ext>
            </a:extLst>
          </p:cNvPr>
          <p:cNvSpPr/>
          <p:nvPr/>
        </p:nvSpPr>
        <p:spPr>
          <a:xfrm>
            <a:off x="5907627" y="6163294"/>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B61AC7AC-CBCB-432B-A6F9-59772F7A8C85}"/>
              </a:ext>
            </a:extLst>
          </p:cNvPr>
          <p:cNvSpPr/>
          <p:nvPr/>
        </p:nvSpPr>
        <p:spPr>
          <a:xfrm>
            <a:off x="5907627" y="6396547"/>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56" name="Straight Arrow Connector 255">
            <a:extLst>
              <a:ext uri="{FF2B5EF4-FFF2-40B4-BE49-F238E27FC236}">
                <a16:creationId xmlns:a16="http://schemas.microsoft.com/office/drawing/2014/main" id="{8EA5FA3B-3A06-4EC2-87AD-794693BFAE86}"/>
              </a:ext>
            </a:extLst>
          </p:cNvPr>
          <p:cNvCxnSpPr>
            <a:cxnSpLocks/>
            <a:stCxn id="251" idx="6"/>
            <a:endCxn id="255" idx="2"/>
          </p:cNvCxnSpPr>
          <p:nvPr/>
        </p:nvCxnSpPr>
        <p:spPr bwMode="auto">
          <a:xfrm>
            <a:off x="1055496" y="6414777"/>
            <a:ext cx="485213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7" name="Straight Arrow Connector 256">
            <a:extLst>
              <a:ext uri="{FF2B5EF4-FFF2-40B4-BE49-F238E27FC236}">
                <a16:creationId xmlns:a16="http://schemas.microsoft.com/office/drawing/2014/main" id="{3A3F9867-8B9E-49A3-B47E-798F609796D3}"/>
              </a:ext>
            </a:extLst>
          </p:cNvPr>
          <p:cNvCxnSpPr>
            <a:cxnSpLocks/>
            <a:stCxn id="249" idx="6"/>
            <a:endCxn id="243" idx="3"/>
          </p:cNvCxnSpPr>
          <p:nvPr/>
        </p:nvCxnSpPr>
        <p:spPr bwMode="auto">
          <a:xfrm flipV="1">
            <a:off x="1057413" y="5497266"/>
            <a:ext cx="4858932" cy="45100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8" name="Straight Arrow Connector 257">
            <a:extLst>
              <a:ext uri="{FF2B5EF4-FFF2-40B4-BE49-F238E27FC236}">
                <a16:creationId xmlns:a16="http://schemas.microsoft.com/office/drawing/2014/main" id="{1BAF4D6A-C919-4D7F-8B4F-5EA4C8AA0B64}"/>
              </a:ext>
            </a:extLst>
          </p:cNvPr>
          <p:cNvCxnSpPr>
            <a:cxnSpLocks/>
            <a:stCxn id="250" idx="6"/>
            <a:endCxn id="255" idx="1"/>
          </p:cNvCxnSpPr>
          <p:nvPr/>
        </p:nvCxnSpPr>
        <p:spPr bwMode="auto">
          <a:xfrm>
            <a:off x="1055496" y="6181524"/>
            <a:ext cx="4858063" cy="220362"/>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EFAADB99-E3C0-43B1-8DB7-CD8C1BE2B6CF}"/>
              </a:ext>
            </a:extLst>
          </p:cNvPr>
          <p:cNvCxnSpPr>
            <a:cxnSpLocks/>
            <a:stCxn id="239" idx="6"/>
            <a:endCxn id="224" idx="1"/>
          </p:cNvCxnSpPr>
          <p:nvPr/>
        </p:nvCxnSpPr>
        <p:spPr bwMode="auto">
          <a:xfrm>
            <a:off x="1058282" y="5484375"/>
            <a:ext cx="4849520" cy="2317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098A9109-4246-4871-9657-86780E8F4B39}"/>
              </a:ext>
            </a:extLst>
          </p:cNvPr>
          <p:cNvCxnSpPr>
            <a:cxnSpLocks/>
            <a:stCxn id="248" idx="6"/>
            <a:endCxn id="243" idx="4"/>
          </p:cNvCxnSpPr>
          <p:nvPr/>
        </p:nvCxnSpPr>
        <p:spPr bwMode="auto">
          <a:xfrm flipV="1">
            <a:off x="1057413" y="5502605"/>
            <a:ext cx="4873252" cy="2124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262" name="Group 261">
            <a:extLst>
              <a:ext uri="{FF2B5EF4-FFF2-40B4-BE49-F238E27FC236}">
                <a16:creationId xmlns:a16="http://schemas.microsoft.com/office/drawing/2014/main" id="{501343A4-A636-4895-9F28-4915CD3DC9CC}"/>
              </a:ext>
            </a:extLst>
          </p:cNvPr>
          <p:cNvGrpSpPr/>
          <p:nvPr/>
        </p:nvGrpSpPr>
        <p:grpSpPr>
          <a:xfrm>
            <a:off x="4952699" y="960281"/>
            <a:ext cx="1512625" cy="1907157"/>
            <a:chOff x="1814543" y="1655365"/>
            <a:chExt cx="1995595" cy="2568778"/>
          </a:xfrm>
        </p:grpSpPr>
        <p:sp>
          <p:nvSpPr>
            <p:cNvPr id="263" name="TextBox 262">
              <a:extLst>
                <a:ext uri="{FF2B5EF4-FFF2-40B4-BE49-F238E27FC236}">
                  <a16:creationId xmlns:a16="http://schemas.microsoft.com/office/drawing/2014/main" id="{783884AA-C385-46EC-B89B-8962BA17B810}"/>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264" name="TextBox 263">
              <a:extLst>
                <a:ext uri="{FF2B5EF4-FFF2-40B4-BE49-F238E27FC236}">
                  <a16:creationId xmlns:a16="http://schemas.microsoft.com/office/drawing/2014/main" id="{4C190416-E190-4E77-AF35-4039B6DA9566}"/>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65" name="TextBox 264">
              <a:extLst>
                <a:ext uri="{FF2B5EF4-FFF2-40B4-BE49-F238E27FC236}">
                  <a16:creationId xmlns:a16="http://schemas.microsoft.com/office/drawing/2014/main" id="{7BF474BE-D642-42C5-874C-AAE4EF11E503}"/>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266" name="TextBox 265">
              <a:extLst>
                <a:ext uri="{FF2B5EF4-FFF2-40B4-BE49-F238E27FC236}">
                  <a16:creationId xmlns:a16="http://schemas.microsoft.com/office/drawing/2014/main" id="{5D953F94-6943-4905-9141-D68DB7F466EE}"/>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67" name="TextBox 266">
              <a:extLst>
                <a:ext uri="{FF2B5EF4-FFF2-40B4-BE49-F238E27FC236}">
                  <a16:creationId xmlns:a16="http://schemas.microsoft.com/office/drawing/2014/main" id="{CB1ACDA8-CD46-4452-ADBE-50AACEF14E65}"/>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268" name="TextBox 267">
              <a:extLst>
                <a:ext uri="{FF2B5EF4-FFF2-40B4-BE49-F238E27FC236}">
                  <a16:creationId xmlns:a16="http://schemas.microsoft.com/office/drawing/2014/main" id="{499A3FC9-281A-49D2-A41E-32DE50DD3FB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269" name="TextBox 268">
              <a:extLst>
                <a:ext uri="{FF2B5EF4-FFF2-40B4-BE49-F238E27FC236}">
                  <a16:creationId xmlns:a16="http://schemas.microsoft.com/office/drawing/2014/main" id="{8B206F8C-DCCC-4335-9A5D-28B53D10693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270" name="TextBox 269">
              <a:extLst>
                <a:ext uri="{FF2B5EF4-FFF2-40B4-BE49-F238E27FC236}">
                  <a16:creationId xmlns:a16="http://schemas.microsoft.com/office/drawing/2014/main" id="{86AAFB48-2A8C-4452-8310-54865FE5BB1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71" name="TextBox 270">
              <a:extLst>
                <a:ext uri="{FF2B5EF4-FFF2-40B4-BE49-F238E27FC236}">
                  <a16:creationId xmlns:a16="http://schemas.microsoft.com/office/drawing/2014/main" id="{A6F6A192-FC25-44E0-B67B-324F171ECBF4}"/>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72" name="TextBox 271">
              <a:extLst>
                <a:ext uri="{FF2B5EF4-FFF2-40B4-BE49-F238E27FC236}">
                  <a16:creationId xmlns:a16="http://schemas.microsoft.com/office/drawing/2014/main" id="{89C7E3D6-9312-48A0-95BC-B8B17B939BB4}"/>
                </a:ext>
              </a:extLst>
            </p:cNvPr>
            <p:cNvSpPr txBox="1"/>
            <p:nvPr/>
          </p:nvSpPr>
          <p:spPr>
            <a:xfrm>
              <a:off x="1818218" y="1969536"/>
              <a:ext cx="715236" cy="373094"/>
            </a:xfrm>
            <a:prstGeom prst="rect">
              <a:avLst/>
            </a:prstGeom>
            <a:noFill/>
          </p:spPr>
          <p:txBody>
            <a:bodyPr wrap="none" rtlCol="0">
              <a:spAutoFit/>
            </a:bodyPr>
            <a:lstStyle/>
            <a:p>
              <a:pPr algn="just"/>
              <a:r>
                <a:rPr lang="en-US" sz="1200" dirty="0">
                  <a:sym typeface="Webdings"/>
                </a:rPr>
                <a:t>(001)</a:t>
              </a:r>
            </a:p>
          </p:txBody>
        </p:sp>
        <p:sp>
          <p:nvSpPr>
            <p:cNvPr id="273" name="TextBox 272">
              <a:extLst>
                <a:ext uri="{FF2B5EF4-FFF2-40B4-BE49-F238E27FC236}">
                  <a16:creationId xmlns:a16="http://schemas.microsoft.com/office/drawing/2014/main" id="{69DD1A85-351D-42EB-A0E9-FF8FF910A2FA}"/>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56" name="TextBox 355">
              <a:extLst>
                <a:ext uri="{FF2B5EF4-FFF2-40B4-BE49-F238E27FC236}">
                  <a16:creationId xmlns:a16="http://schemas.microsoft.com/office/drawing/2014/main" id="{473110F5-B252-4EF3-91C3-5371B61D3FE3}"/>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57" name="TextBox 356">
              <a:extLst>
                <a:ext uri="{FF2B5EF4-FFF2-40B4-BE49-F238E27FC236}">
                  <a16:creationId xmlns:a16="http://schemas.microsoft.com/office/drawing/2014/main" id="{462B9358-8DC8-430F-919E-55B4049F9A07}"/>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62" name="TextBox 361">
              <a:extLst>
                <a:ext uri="{FF2B5EF4-FFF2-40B4-BE49-F238E27FC236}">
                  <a16:creationId xmlns:a16="http://schemas.microsoft.com/office/drawing/2014/main" id="{7AA4B335-6395-4285-8153-B449A4584981}"/>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63" name="TextBox 362">
              <a:extLst>
                <a:ext uri="{FF2B5EF4-FFF2-40B4-BE49-F238E27FC236}">
                  <a16:creationId xmlns:a16="http://schemas.microsoft.com/office/drawing/2014/main" id="{F5B4BD62-DFEE-4014-864A-5D591BA6950A}"/>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64" name="TextBox 363">
              <a:extLst>
                <a:ext uri="{FF2B5EF4-FFF2-40B4-BE49-F238E27FC236}">
                  <a16:creationId xmlns:a16="http://schemas.microsoft.com/office/drawing/2014/main" id="{E4BB7E6E-EC59-4D1B-83F4-3863B67392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65" name="Oval 364">
              <a:extLst>
                <a:ext uri="{FF2B5EF4-FFF2-40B4-BE49-F238E27FC236}">
                  <a16:creationId xmlns:a16="http://schemas.microsoft.com/office/drawing/2014/main" id="{04D8021B-F4E2-4704-A31E-7D13A188BEF3}"/>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6" name="Oval 365">
              <a:extLst>
                <a:ext uri="{FF2B5EF4-FFF2-40B4-BE49-F238E27FC236}">
                  <a16:creationId xmlns:a16="http://schemas.microsoft.com/office/drawing/2014/main" id="{34088639-FDE4-416E-9B81-1AC517C8339A}"/>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7" name="Oval 366">
              <a:extLst>
                <a:ext uri="{FF2B5EF4-FFF2-40B4-BE49-F238E27FC236}">
                  <a16:creationId xmlns:a16="http://schemas.microsoft.com/office/drawing/2014/main" id="{9DC3B0CD-887D-4DF7-B454-DE9E76D09A05}"/>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8" name="Oval 367">
              <a:extLst>
                <a:ext uri="{FF2B5EF4-FFF2-40B4-BE49-F238E27FC236}">
                  <a16:creationId xmlns:a16="http://schemas.microsoft.com/office/drawing/2014/main" id="{581AFC44-F169-4ED1-9AC6-AB8D541D8AB9}"/>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9" name="Oval 368">
              <a:extLst>
                <a:ext uri="{FF2B5EF4-FFF2-40B4-BE49-F238E27FC236}">
                  <a16:creationId xmlns:a16="http://schemas.microsoft.com/office/drawing/2014/main" id="{F786E32F-A5AF-4C7E-87CD-E94831EAA1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1" name="Oval 370">
              <a:extLst>
                <a:ext uri="{FF2B5EF4-FFF2-40B4-BE49-F238E27FC236}">
                  <a16:creationId xmlns:a16="http://schemas.microsoft.com/office/drawing/2014/main" id="{780D393E-4328-46F5-8A83-BED5AF2BF7FB}"/>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2" name="Oval 371">
              <a:extLst>
                <a:ext uri="{FF2B5EF4-FFF2-40B4-BE49-F238E27FC236}">
                  <a16:creationId xmlns:a16="http://schemas.microsoft.com/office/drawing/2014/main" id="{B999DDF4-A067-4AE0-BABC-3E652E704843}"/>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3" name="Oval 372">
              <a:extLst>
                <a:ext uri="{FF2B5EF4-FFF2-40B4-BE49-F238E27FC236}">
                  <a16:creationId xmlns:a16="http://schemas.microsoft.com/office/drawing/2014/main" id="{15A62CFF-EF52-4E6B-A882-180C775BF2AF}"/>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4" name="Rectangle 373">
              <a:extLst>
                <a:ext uri="{FF2B5EF4-FFF2-40B4-BE49-F238E27FC236}">
                  <a16:creationId xmlns:a16="http://schemas.microsoft.com/office/drawing/2014/main" id="{47302B24-CA7C-4522-AC09-4F0EF6B903F3}"/>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75" name="Straight Arrow Connector 374">
              <a:extLst>
                <a:ext uri="{FF2B5EF4-FFF2-40B4-BE49-F238E27FC236}">
                  <a16:creationId xmlns:a16="http://schemas.microsoft.com/office/drawing/2014/main" id="{86F72667-B7BB-4EFE-B656-FB27EBCB4921}"/>
                </a:ext>
              </a:extLst>
            </p:cNvPr>
            <p:cNvCxnSpPr>
              <a:cxnSpLocks/>
              <a:stCxn id="365" idx="6"/>
              <a:endCxn id="36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76" name="Straight Arrow Connector 375">
              <a:extLst>
                <a:ext uri="{FF2B5EF4-FFF2-40B4-BE49-F238E27FC236}">
                  <a16:creationId xmlns:a16="http://schemas.microsoft.com/office/drawing/2014/main" id="{63DF368C-40F5-4237-A329-8354B3AA4A9F}"/>
                </a:ext>
              </a:extLst>
            </p:cNvPr>
            <p:cNvCxnSpPr>
              <a:cxnSpLocks/>
              <a:stCxn id="366" idx="5"/>
              <a:endCxn id="373" idx="0"/>
            </p:cNvCxnSpPr>
            <p:nvPr/>
          </p:nvCxnSpPr>
          <p:spPr bwMode="auto">
            <a:xfrm>
              <a:off x="2541998" y="2171919"/>
              <a:ext cx="579391" cy="586422"/>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77" name="Straight Arrow Connector 376">
              <a:extLst>
                <a:ext uri="{FF2B5EF4-FFF2-40B4-BE49-F238E27FC236}">
                  <a16:creationId xmlns:a16="http://schemas.microsoft.com/office/drawing/2014/main" id="{FFAFA6AE-5C03-49C0-81BF-9A90580BE33E}"/>
                </a:ext>
              </a:extLst>
            </p:cNvPr>
            <p:cNvCxnSpPr>
              <a:cxnSpLocks/>
              <a:stCxn id="367" idx="7"/>
              <a:endCxn id="369" idx="3"/>
            </p:cNvCxnSpPr>
            <p:nvPr/>
          </p:nvCxnSpPr>
          <p:spPr bwMode="auto">
            <a:xfrm flipV="1">
              <a:off x="2539469" y="1857747"/>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78" name="Oval 377">
              <a:extLst>
                <a:ext uri="{FF2B5EF4-FFF2-40B4-BE49-F238E27FC236}">
                  <a16:creationId xmlns:a16="http://schemas.microsoft.com/office/drawing/2014/main" id="{0C627BA7-A83A-4F5B-BCFE-F8642C174509}"/>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9" name="Oval 378">
              <a:extLst>
                <a:ext uri="{FF2B5EF4-FFF2-40B4-BE49-F238E27FC236}">
                  <a16:creationId xmlns:a16="http://schemas.microsoft.com/office/drawing/2014/main" id="{0802A098-6C15-44E5-B813-69BC8B461FE7}"/>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0" name="Oval 379">
              <a:extLst>
                <a:ext uri="{FF2B5EF4-FFF2-40B4-BE49-F238E27FC236}">
                  <a16:creationId xmlns:a16="http://schemas.microsoft.com/office/drawing/2014/main" id="{4E1D521C-62A3-4F43-BBBB-F32610BBEE01}"/>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1" name="Oval 380">
              <a:extLst>
                <a:ext uri="{FF2B5EF4-FFF2-40B4-BE49-F238E27FC236}">
                  <a16:creationId xmlns:a16="http://schemas.microsoft.com/office/drawing/2014/main" id="{C5A51698-230C-450B-BFF5-10EF1CEE37A2}"/>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2" name="Oval 381">
              <a:extLst>
                <a:ext uri="{FF2B5EF4-FFF2-40B4-BE49-F238E27FC236}">
                  <a16:creationId xmlns:a16="http://schemas.microsoft.com/office/drawing/2014/main" id="{7D0B0C4E-AEA3-427D-B7F6-0EF1F71ED1D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3" name="Oval 382">
              <a:extLst>
                <a:ext uri="{FF2B5EF4-FFF2-40B4-BE49-F238E27FC236}">
                  <a16:creationId xmlns:a16="http://schemas.microsoft.com/office/drawing/2014/main" id="{0407258F-3D99-49AE-921F-FE839CFF9A29}"/>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4" name="Oval 383">
              <a:extLst>
                <a:ext uri="{FF2B5EF4-FFF2-40B4-BE49-F238E27FC236}">
                  <a16:creationId xmlns:a16="http://schemas.microsoft.com/office/drawing/2014/main" id="{C46D9E03-87A1-4FA0-AED8-EA9E33E0CDD8}"/>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5" name="Oval 384">
              <a:extLst>
                <a:ext uri="{FF2B5EF4-FFF2-40B4-BE49-F238E27FC236}">
                  <a16:creationId xmlns:a16="http://schemas.microsoft.com/office/drawing/2014/main" id="{DA99A154-78F4-4DC0-9D68-35374A3D0E1A}"/>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86" name="Straight Arrow Connector 385">
              <a:extLst>
                <a:ext uri="{FF2B5EF4-FFF2-40B4-BE49-F238E27FC236}">
                  <a16:creationId xmlns:a16="http://schemas.microsoft.com/office/drawing/2014/main" id="{B5F8F1B0-F34D-469A-B61B-71E2C0B4217B}"/>
                </a:ext>
              </a:extLst>
            </p:cNvPr>
            <p:cNvCxnSpPr>
              <a:cxnSpLocks/>
              <a:stCxn id="381" idx="6"/>
              <a:endCxn id="385"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87" name="Straight Arrow Connector 386">
              <a:extLst>
                <a:ext uri="{FF2B5EF4-FFF2-40B4-BE49-F238E27FC236}">
                  <a16:creationId xmlns:a16="http://schemas.microsoft.com/office/drawing/2014/main" id="{6F8CBF1D-607C-4D9D-A99F-BACD80B7BD85}"/>
                </a:ext>
              </a:extLst>
            </p:cNvPr>
            <p:cNvCxnSpPr>
              <a:cxnSpLocks/>
              <a:stCxn id="379" idx="5"/>
              <a:endCxn id="385" idx="1"/>
            </p:cNvCxnSpPr>
            <p:nvPr/>
          </p:nvCxnSpPr>
          <p:spPr bwMode="auto">
            <a:xfrm>
              <a:off x="2538323" y="3425088"/>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88" name="Straight Arrow Connector 387">
              <a:extLst>
                <a:ext uri="{FF2B5EF4-FFF2-40B4-BE49-F238E27FC236}">
                  <a16:creationId xmlns:a16="http://schemas.microsoft.com/office/drawing/2014/main" id="{77C295EB-10E7-4AE7-8713-9987ADABAAB4}"/>
                </a:ext>
              </a:extLst>
            </p:cNvPr>
            <p:cNvCxnSpPr>
              <a:cxnSpLocks/>
              <a:stCxn id="380" idx="7"/>
              <a:endCxn id="382" idx="3"/>
            </p:cNvCxnSpPr>
            <p:nvPr/>
          </p:nvCxnSpPr>
          <p:spPr bwMode="auto">
            <a:xfrm flipV="1">
              <a:off x="2535794" y="3110918"/>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389" name="TextBox 388">
                <a:extLst>
                  <a:ext uri="{FF2B5EF4-FFF2-40B4-BE49-F238E27FC236}">
                    <a16:creationId xmlns:a16="http://schemas.microsoft.com/office/drawing/2014/main" id="{93F24E94-C248-4732-BBBC-0A11D98F8F2D}"/>
                  </a:ext>
                </a:extLst>
              </p:cNvPr>
              <p:cNvSpPr txBox="1"/>
              <p:nvPr/>
            </p:nvSpPr>
            <p:spPr>
              <a:xfrm>
                <a:off x="5322581" y="2837517"/>
                <a:ext cx="7537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oMath>
                  </m:oMathPara>
                </a14:m>
                <a:endParaRPr lang="en-US" sz="1400" dirty="0"/>
              </a:p>
            </p:txBody>
          </p:sp>
        </mc:Choice>
        <mc:Fallback xmlns="">
          <p:sp>
            <p:nvSpPr>
              <p:cNvPr id="389" name="TextBox 388">
                <a:extLst>
                  <a:ext uri="{FF2B5EF4-FFF2-40B4-BE49-F238E27FC236}">
                    <a16:creationId xmlns:a16="http://schemas.microsoft.com/office/drawing/2014/main" id="{93F24E94-C248-4732-BBBC-0A11D98F8F2D}"/>
                  </a:ext>
                </a:extLst>
              </p:cNvPr>
              <p:cNvSpPr txBox="1">
                <a:spLocks noRot="1" noChangeAspect="1" noMove="1" noResize="1" noEditPoints="1" noAdjustHandles="1" noChangeArrowheads="1" noChangeShapeType="1" noTextEdit="1"/>
              </p:cNvSpPr>
              <p:nvPr/>
            </p:nvSpPr>
            <p:spPr>
              <a:xfrm>
                <a:off x="5322581" y="2837517"/>
                <a:ext cx="753796" cy="307777"/>
              </a:xfrm>
              <a:prstGeom prst="rect">
                <a:avLst/>
              </a:prstGeom>
              <a:blipFill>
                <a:blip r:embed="rId6"/>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0" name="TextBox 389">
                <a:extLst>
                  <a:ext uri="{FF2B5EF4-FFF2-40B4-BE49-F238E27FC236}">
                    <a16:creationId xmlns:a16="http://schemas.microsoft.com/office/drawing/2014/main" id="{07329A8C-97B3-4AD8-8602-4BE437EA511B}"/>
                  </a:ext>
                </a:extLst>
              </p:cNvPr>
              <p:cNvSpPr txBox="1"/>
              <p:nvPr/>
            </p:nvSpPr>
            <p:spPr>
              <a:xfrm>
                <a:off x="4685976" y="3121618"/>
                <a:ext cx="2046071"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90" name="TextBox 389">
                <a:extLst>
                  <a:ext uri="{FF2B5EF4-FFF2-40B4-BE49-F238E27FC236}">
                    <a16:creationId xmlns:a16="http://schemas.microsoft.com/office/drawing/2014/main" id="{07329A8C-97B3-4AD8-8602-4BE437EA511B}"/>
                  </a:ext>
                </a:extLst>
              </p:cNvPr>
              <p:cNvSpPr txBox="1">
                <a:spLocks noRot="1" noChangeAspect="1" noMove="1" noResize="1" noEditPoints="1" noAdjustHandles="1" noChangeArrowheads="1" noChangeShapeType="1" noTextEdit="1"/>
              </p:cNvSpPr>
              <p:nvPr/>
            </p:nvSpPr>
            <p:spPr>
              <a:xfrm>
                <a:off x="4685976" y="3121618"/>
                <a:ext cx="2046071" cy="1403846"/>
              </a:xfrm>
              <a:prstGeom prst="rect">
                <a:avLst/>
              </a:prstGeom>
              <a:blipFill>
                <a:blip r:embed="rId7"/>
                <a:stretch>
                  <a:fillRect/>
                </a:stretch>
              </a:blipFill>
            </p:spPr>
            <p:txBody>
              <a:bodyPr/>
              <a:lstStyle/>
              <a:p>
                <a:r>
                  <a:rPr lang="en-US">
                    <a:noFill/>
                  </a:rPr>
                  <a:t> </a:t>
                </a:r>
              </a:p>
            </p:txBody>
          </p:sp>
        </mc:Fallback>
      </mc:AlternateContent>
      <p:cxnSp>
        <p:nvCxnSpPr>
          <p:cNvPr id="391" name="Straight Arrow Connector 390">
            <a:extLst>
              <a:ext uri="{FF2B5EF4-FFF2-40B4-BE49-F238E27FC236}">
                <a16:creationId xmlns:a16="http://schemas.microsoft.com/office/drawing/2014/main" id="{08E09744-9CBE-47D0-8533-E176CC75EF78}"/>
              </a:ext>
            </a:extLst>
          </p:cNvPr>
          <p:cNvCxnSpPr>
            <a:cxnSpLocks/>
            <a:stCxn id="368" idx="6"/>
            <a:endCxn id="373" idx="2"/>
          </p:cNvCxnSpPr>
          <p:nvPr/>
        </p:nvCxnSpPr>
        <p:spPr bwMode="auto">
          <a:xfrm>
            <a:off x="5508112" y="1797402"/>
            <a:ext cx="41490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92" name="Straight Arrow Connector 391">
            <a:extLst>
              <a:ext uri="{FF2B5EF4-FFF2-40B4-BE49-F238E27FC236}">
                <a16:creationId xmlns:a16="http://schemas.microsoft.com/office/drawing/2014/main" id="{8D973F69-31FC-4565-8024-501F87AE737B}"/>
              </a:ext>
            </a:extLst>
          </p:cNvPr>
          <p:cNvCxnSpPr>
            <a:cxnSpLocks/>
            <a:stCxn id="378" idx="6"/>
            <a:endCxn id="268" idx="1"/>
          </p:cNvCxnSpPr>
          <p:nvPr/>
        </p:nvCxnSpPr>
        <p:spPr bwMode="auto">
          <a:xfrm>
            <a:off x="5507243" y="2028047"/>
            <a:ext cx="413159" cy="113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419" name="TextBox 418">
                <a:extLst>
                  <a:ext uri="{FF2B5EF4-FFF2-40B4-BE49-F238E27FC236}">
                    <a16:creationId xmlns:a16="http://schemas.microsoft.com/office/drawing/2014/main" id="{7768382B-9F90-4CAA-849B-8C7883759795}"/>
                  </a:ext>
                </a:extLst>
              </p:cNvPr>
              <p:cNvSpPr txBox="1"/>
              <p:nvPr/>
            </p:nvSpPr>
            <p:spPr>
              <a:xfrm>
                <a:off x="7481126" y="5687771"/>
                <a:ext cx="121475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𝑠𝑤𝑎𝑝</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419" name="TextBox 418">
                <a:extLst>
                  <a:ext uri="{FF2B5EF4-FFF2-40B4-BE49-F238E27FC236}">
                    <a16:creationId xmlns:a16="http://schemas.microsoft.com/office/drawing/2014/main" id="{7768382B-9F90-4CAA-849B-8C7883759795}"/>
                  </a:ext>
                </a:extLst>
              </p:cNvPr>
              <p:cNvSpPr txBox="1">
                <a:spLocks noRot="1" noChangeAspect="1" noMove="1" noResize="1" noEditPoints="1" noAdjustHandles="1" noChangeArrowheads="1" noChangeShapeType="1" noTextEdit="1"/>
              </p:cNvSpPr>
              <p:nvPr/>
            </p:nvSpPr>
            <p:spPr>
              <a:xfrm>
                <a:off x="7481126" y="5687771"/>
                <a:ext cx="1214756" cy="307777"/>
              </a:xfrm>
              <a:prstGeom prst="rect">
                <a:avLst/>
              </a:prstGeom>
              <a:blipFill>
                <a:blip r:embed="rId8"/>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6" name="TextBox 445">
                <a:extLst>
                  <a:ext uri="{FF2B5EF4-FFF2-40B4-BE49-F238E27FC236}">
                    <a16:creationId xmlns:a16="http://schemas.microsoft.com/office/drawing/2014/main" id="{E31DA20D-1722-48EC-BDE1-24293DA57691}"/>
                  </a:ext>
                </a:extLst>
              </p:cNvPr>
              <p:cNvSpPr txBox="1"/>
              <p:nvPr/>
            </p:nvSpPr>
            <p:spPr>
              <a:xfrm>
                <a:off x="7492771" y="5952709"/>
                <a:ext cx="1159099" cy="7727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smtClean="0">
                                        <a:latin typeface="Cambria Math" panose="02040503050406030204" pitchFamily="18" charset="0"/>
                                      </a:rPr>
                                    </m:ctrlPr>
                                  </m:mPr>
                                  <m:mr>
                                    <m:e>
                                      <m:r>
                                        <m:rPr>
                                          <m:brk m:alnAt="7"/>
                                        </m:rPr>
                                        <a:rPr lang="en-US" sz="1200" b="0" i="1" smtClean="0">
                                          <a:latin typeface="Cambria Math" panose="02040503050406030204" pitchFamily="18" charset="0"/>
                                        </a:rPr>
                                        <m:t>1</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0</m:t>
                                      </m:r>
                                    </m:e>
                                    <m:e>
                                      <m:r>
                                        <m:rPr>
                                          <m:brk m:alnAt="7"/>
                                        </m:rPr>
                                        <a:rPr lang="en-US" sz="1200" b="0" i="1" smtClean="0">
                                          <a:latin typeface="Cambria Math" panose="02040503050406030204" pitchFamily="18" charset="0"/>
                                        </a:rPr>
                                        <m:t>0</m:t>
                                      </m:r>
                                    </m:e>
                                  </m:mr>
                                </m:m>
                              </m:e>
                              <m:e>
                                <m:m>
                                  <m:mPr>
                                    <m:mcs>
                                      <m:mc>
                                        <m:mcPr>
                                          <m:count m:val="2"/>
                                          <m:mcJc m:val="center"/>
                                        </m:mcPr>
                                      </m:mc>
                                    </m:mcs>
                                    <m:ctrlPr>
                                      <a:rPr lang="en-US" sz="1200" i="1" smtClean="0">
                                        <a:latin typeface="Cambria Math" panose="02040503050406030204" pitchFamily="18" charset="0"/>
                                      </a:rPr>
                                    </m:ctrlPr>
                                  </m:mPr>
                                  <m:mr>
                                    <m:e>
                                      <m:r>
                                        <m:rPr>
                                          <m:brk m:alnAt="7"/>
                                        </m:rPr>
                                        <a:rPr lang="en-US" sz="1200" b="0" i="1" smtClean="0">
                                          <a:latin typeface="Cambria Math" panose="02040503050406030204" pitchFamily="18" charset="0"/>
                                        </a:rPr>
                                        <m:t>0</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r>
                              <m:e>
                                <m:m>
                                  <m:mPr>
                                    <m:mcs>
                                      <m:mc>
                                        <m:mcPr>
                                          <m:count m:val="2"/>
                                          <m:mcJc m:val="center"/>
                                        </m:mcPr>
                                      </m:mc>
                                    </m:mcs>
                                    <m:ctrlPr>
                                      <a:rPr lang="en-US" sz="1200" i="1" smtClean="0">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b="0" i="1" smtClean="0">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smtClean="0">
                                        <a:latin typeface="Cambria Math" panose="02040503050406030204" pitchFamily="18" charset="0"/>
                                      </a:rPr>
                                    </m:ctrlPr>
                                  </m:mPr>
                                  <m:mr>
                                    <m:e>
                                      <m:r>
                                        <m:rPr>
                                          <m:brk m:alnAt="7"/>
                                        </m:rPr>
                                        <a:rPr lang="en-US" sz="1200" b="0" i="1" smtClean="0">
                                          <a:latin typeface="Cambria Math" panose="02040503050406030204" pitchFamily="18" charset="0"/>
                                        </a:rPr>
                                        <m:t>0</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
                              </m:e>
                            </m:mr>
                          </m:m>
                        </m:e>
                      </m:d>
                    </m:oMath>
                  </m:oMathPara>
                </a14:m>
                <a:endParaRPr lang="en-US" sz="1200" dirty="0"/>
              </a:p>
            </p:txBody>
          </p:sp>
        </mc:Choice>
        <mc:Fallback xmlns="">
          <p:sp>
            <p:nvSpPr>
              <p:cNvPr id="446" name="TextBox 445">
                <a:extLst>
                  <a:ext uri="{FF2B5EF4-FFF2-40B4-BE49-F238E27FC236}">
                    <a16:creationId xmlns:a16="http://schemas.microsoft.com/office/drawing/2014/main" id="{E31DA20D-1722-48EC-BDE1-24293DA57691}"/>
                  </a:ext>
                </a:extLst>
              </p:cNvPr>
              <p:cNvSpPr txBox="1">
                <a:spLocks noRot="1" noChangeAspect="1" noMove="1" noResize="1" noEditPoints="1" noAdjustHandles="1" noChangeArrowheads="1" noChangeShapeType="1" noTextEdit="1"/>
              </p:cNvSpPr>
              <p:nvPr/>
            </p:nvSpPr>
            <p:spPr>
              <a:xfrm>
                <a:off x="7492771" y="5952709"/>
                <a:ext cx="1159099" cy="772712"/>
              </a:xfrm>
              <a:prstGeom prst="rect">
                <a:avLst/>
              </a:prstGeom>
              <a:blipFill>
                <a:blip r:embed="rId9"/>
                <a:stretch>
                  <a:fillRect/>
                </a:stretch>
              </a:blipFill>
            </p:spPr>
            <p:txBody>
              <a:bodyPr/>
              <a:lstStyle/>
              <a:p>
                <a:r>
                  <a:rPr lang="en-US">
                    <a:noFill/>
                  </a:rPr>
                  <a:t> </a:t>
                </a:r>
              </a:p>
            </p:txBody>
          </p:sp>
        </mc:Fallback>
      </mc:AlternateContent>
      <p:grpSp>
        <p:nvGrpSpPr>
          <p:cNvPr id="447" name="Group 446">
            <a:extLst>
              <a:ext uri="{FF2B5EF4-FFF2-40B4-BE49-F238E27FC236}">
                <a16:creationId xmlns:a16="http://schemas.microsoft.com/office/drawing/2014/main" id="{316290AA-C016-46BD-A0F8-AEB23282BE7D}"/>
              </a:ext>
            </a:extLst>
          </p:cNvPr>
          <p:cNvGrpSpPr/>
          <p:nvPr/>
        </p:nvGrpSpPr>
        <p:grpSpPr>
          <a:xfrm>
            <a:off x="7416394" y="4537932"/>
            <a:ext cx="1238994" cy="1164711"/>
            <a:chOff x="6999399" y="1236223"/>
            <a:chExt cx="1238994" cy="1164711"/>
          </a:xfrm>
        </p:grpSpPr>
        <p:grpSp>
          <p:nvGrpSpPr>
            <p:cNvPr id="448" name="Group 447">
              <a:extLst>
                <a:ext uri="{FF2B5EF4-FFF2-40B4-BE49-F238E27FC236}">
                  <a16:creationId xmlns:a16="http://schemas.microsoft.com/office/drawing/2014/main" id="{0A761E72-5210-4F15-B865-C93ECDFE080D}"/>
                </a:ext>
              </a:extLst>
            </p:cNvPr>
            <p:cNvGrpSpPr/>
            <p:nvPr/>
          </p:nvGrpSpPr>
          <p:grpSpPr>
            <a:xfrm>
              <a:off x="6999399" y="1236223"/>
              <a:ext cx="1238994" cy="1164711"/>
              <a:chOff x="6999399" y="1236223"/>
              <a:chExt cx="1238994" cy="1164711"/>
            </a:xfrm>
          </p:grpSpPr>
          <p:grpSp>
            <p:nvGrpSpPr>
              <p:cNvPr id="497" name="Group 496">
                <a:extLst>
                  <a:ext uri="{FF2B5EF4-FFF2-40B4-BE49-F238E27FC236}">
                    <a16:creationId xmlns:a16="http://schemas.microsoft.com/office/drawing/2014/main" id="{3E0E9F6F-74EE-459A-82A5-B02B15CF1A05}"/>
                  </a:ext>
                </a:extLst>
              </p:cNvPr>
              <p:cNvGrpSpPr/>
              <p:nvPr/>
            </p:nvGrpSpPr>
            <p:grpSpPr>
              <a:xfrm>
                <a:off x="6999399" y="1236223"/>
                <a:ext cx="1178224" cy="1164711"/>
                <a:chOff x="6999399" y="1236223"/>
                <a:chExt cx="1178224" cy="1164711"/>
              </a:xfrm>
            </p:grpSpPr>
            <p:sp>
              <p:nvSpPr>
                <p:cNvPr id="499" name="Oval 498">
                  <a:extLst>
                    <a:ext uri="{FF2B5EF4-FFF2-40B4-BE49-F238E27FC236}">
                      <a16:creationId xmlns:a16="http://schemas.microsoft.com/office/drawing/2014/main" id="{CB07CA4E-CB94-47C9-AEBB-3A1D41F4265A}"/>
                    </a:ext>
                  </a:extLst>
                </p:cNvPr>
                <p:cNvSpPr/>
                <p:nvPr/>
              </p:nvSpPr>
              <p:spPr>
                <a:xfrm>
                  <a:off x="7406838" y="1355886"/>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0" name="Oval 499">
                  <a:extLst>
                    <a:ext uri="{FF2B5EF4-FFF2-40B4-BE49-F238E27FC236}">
                      <a16:creationId xmlns:a16="http://schemas.microsoft.com/office/drawing/2014/main" id="{58E4669D-E967-413D-9BA6-4E71727622CC}"/>
                    </a:ext>
                  </a:extLst>
                </p:cNvPr>
                <p:cNvSpPr/>
                <p:nvPr/>
              </p:nvSpPr>
              <p:spPr>
                <a:xfrm>
                  <a:off x="7406838" y="1655939"/>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1" name="Oval 500">
                  <a:extLst>
                    <a:ext uri="{FF2B5EF4-FFF2-40B4-BE49-F238E27FC236}">
                      <a16:creationId xmlns:a16="http://schemas.microsoft.com/office/drawing/2014/main" id="{EC7F5028-F547-4C14-978B-608DDF523EB2}"/>
                    </a:ext>
                  </a:extLst>
                </p:cNvPr>
                <p:cNvSpPr/>
                <p:nvPr/>
              </p:nvSpPr>
              <p:spPr>
                <a:xfrm>
                  <a:off x="7404992" y="1955991"/>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2" name="Oval 501">
                  <a:extLst>
                    <a:ext uri="{FF2B5EF4-FFF2-40B4-BE49-F238E27FC236}">
                      <a16:creationId xmlns:a16="http://schemas.microsoft.com/office/drawing/2014/main" id="{3FA69FAC-8691-4AEB-B7AF-D7352B8A9E9F}"/>
                    </a:ext>
                  </a:extLst>
                </p:cNvPr>
                <p:cNvSpPr/>
                <p:nvPr/>
              </p:nvSpPr>
              <p:spPr>
                <a:xfrm>
                  <a:off x="7404992" y="2256044"/>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3" name="Oval 502">
                  <a:extLst>
                    <a:ext uri="{FF2B5EF4-FFF2-40B4-BE49-F238E27FC236}">
                      <a16:creationId xmlns:a16="http://schemas.microsoft.com/office/drawing/2014/main" id="{0A052F85-9B0A-4123-BD79-DAB624DCBC67}"/>
                    </a:ext>
                  </a:extLst>
                </p:cNvPr>
                <p:cNvSpPr/>
                <p:nvPr/>
              </p:nvSpPr>
              <p:spPr>
                <a:xfrm>
                  <a:off x="7845475" y="1355886"/>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4" name="Oval 503">
                  <a:extLst>
                    <a:ext uri="{FF2B5EF4-FFF2-40B4-BE49-F238E27FC236}">
                      <a16:creationId xmlns:a16="http://schemas.microsoft.com/office/drawing/2014/main" id="{9EC90FC8-6851-4223-9237-A6E2C00BF8A0}"/>
                    </a:ext>
                  </a:extLst>
                </p:cNvPr>
                <p:cNvSpPr/>
                <p:nvPr/>
              </p:nvSpPr>
              <p:spPr>
                <a:xfrm>
                  <a:off x="7845475" y="1655939"/>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5" name="Oval 504">
                  <a:extLst>
                    <a:ext uri="{FF2B5EF4-FFF2-40B4-BE49-F238E27FC236}">
                      <a16:creationId xmlns:a16="http://schemas.microsoft.com/office/drawing/2014/main" id="{341ED023-2ED3-42D0-A39A-EB20B0F3DDF1}"/>
                    </a:ext>
                  </a:extLst>
                </p:cNvPr>
                <p:cNvSpPr/>
                <p:nvPr/>
              </p:nvSpPr>
              <p:spPr>
                <a:xfrm>
                  <a:off x="7843629" y="1955991"/>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6" name="Oval 505">
                  <a:extLst>
                    <a:ext uri="{FF2B5EF4-FFF2-40B4-BE49-F238E27FC236}">
                      <a16:creationId xmlns:a16="http://schemas.microsoft.com/office/drawing/2014/main" id="{AC4C7F66-950F-4076-BE5E-A3D330C03CD3}"/>
                    </a:ext>
                  </a:extLst>
                </p:cNvPr>
                <p:cNvSpPr/>
                <p:nvPr/>
              </p:nvSpPr>
              <p:spPr>
                <a:xfrm>
                  <a:off x="7843629" y="2256044"/>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7" name="TextBox 506">
                  <a:extLst>
                    <a:ext uri="{FF2B5EF4-FFF2-40B4-BE49-F238E27FC236}">
                      <a16:creationId xmlns:a16="http://schemas.microsoft.com/office/drawing/2014/main" id="{4EBC0E55-3500-4E6C-B9A4-2ADDE0C65EEF}"/>
                    </a:ext>
                  </a:extLst>
                </p:cNvPr>
                <p:cNvSpPr txBox="1"/>
                <p:nvPr/>
              </p:nvSpPr>
              <p:spPr>
                <a:xfrm>
                  <a:off x="7007413" y="1236223"/>
                  <a:ext cx="333772" cy="264552"/>
                </a:xfrm>
                <a:prstGeom prst="rect">
                  <a:avLst/>
                </a:prstGeom>
                <a:noFill/>
              </p:spPr>
              <p:txBody>
                <a:bodyPr wrap="none" rtlCol="0">
                  <a:spAutoFit/>
                </a:bodyPr>
                <a:lstStyle/>
                <a:p>
                  <a:pPr algn="just"/>
                  <a:r>
                    <a:rPr lang="en-US" sz="1200" dirty="0">
                      <a:sym typeface="Webdings"/>
                    </a:rPr>
                    <a:t>(00)</a:t>
                  </a:r>
                </a:p>
              </p:txBody>
            </p:sp>
            <p:sp>
              <p:nvSpPr>
                <p:cNvPr id="508" name="TextBox 507">
                  <a:extLst>
                    <a:ext uri="{FF2B5EF4-FFF2-40B4-BE49-F238E27FC236}">
                      <a16:creationId xmlns:a16="http://schemas.microsoft.com/office/drawing/2014/main" id="{A37D9241-5450-4519-9CF7-75BF39D06C91}"/>
                    </a:ext>
                  </a:extLst>
                </p:cNvPr>
                <p:cNvSpPr txBox="1"/>
                <p:nvPr/>
              </p:nvSpPr>
              <p:spPr>
                <a:xfrm>
                  <a:off x="6999399" y="1536276"/>
                  <a:ext cx="333772" cy="264552"/>
                </a:xfrm>
                <a:prstGeom prst="rect">
                  <a:avLst/>
                </a:prstGeom>
                <a:noFill/>
              </p:spPr>
              <p:txBody>
                <a:bodyPr wrap="none" rtlCol="0">
                  <a:spAutoFit/>
                </a:bodyPr>
                <a:lstStyle/>
                <a:p>
                  <a:pPr algn="just"/>
                  <a:r>
                    <a:rPr lang="en-US" sz="1200" dirty="0">
                      <a:sym typeface="Webdings"/>
                    </a:rPr>
                    <a:t>(01)</a:t>
                  </a:r>
                </a:p>
              </p:txBody>
            </p:sp>
            <p:sp>
              <p:nvSpPr>
                <p:cNvPr id="509" name="TextBox 508">
                  <a:extLst>
                    <a:ext uri="{FF2B5EF4-FFF2-40B4-BE49-F238E27FC236}">
                      <a16:creationId xmlns:a16="http://schemas.microsoft.com/office/drawing/2014/main" id="{332F6767-11FB-4637-B0BC-A059970B7E39}"/>
                    </a:ext>
                  </a:extLst>
                </p:cNvPr>
                <p:cNvSpPr txBox="1"/>
                <p:nvPr/>
              </p:nvSpPr>
              <p:spPr>
                <a:xfrm>
                  <a:off x="6999399" y="1834203"/>
                  <a:ext cx="333772" cy="264552"/>
                </a:xfrm>
                <a:prstGeom prst="rect">
                  <a:avLst/>
                </a:prstGeom>
                <a:noFill/>
              </p:spPr>
              <p:txBody>
                <a:bodyPr wrap="none" rtlCol="0">
                  <a:spAutoFit/>
                </a:bodyPr>
                <a:lstStyle/>
                <a:p>
                  <a:pPr algn="just"/>
                  <a:r>
                    <a:rPr lang="en-US" sz="1200" dirty="0">
                      <a:sym typeface="Webdings"/>
                    </a:rPr>
                    <a:t>(10)</a:t>
                  </a:r>
                </a:p>
              </p:txBody>
            </p:sp>
            <p:sp>
              <p:nvSpPr>
                <p:cNvPr id="510" name="TextBox 509">
                  <a:extLst>
                    <a:ext uri="{FF2B5EF4-FFF2-40B4-BE49-F238E27FC236}">
                      <a16:creationId xmlns:a16="http://schemas.microsoft.com/office/drawing/2014/main" id="{9DC7EB23-1A87-4500-B0E5-572F2B8B3FC7}"/>
                    </a:ext>
                  </a:extLst>
                </p:cNvPr>
                <p:cNvSpPr txBox="1"/>
                <p:nvPr/>
              </p:nvSpPr>
              <p:spPr>
                <a:xfrm>
                  <a:off x="7003566" y="2136382"/>
                  <a:ext cx="325440" cy="264552"/>
                </a:xfrm>
                <a:prstGeom prst="rect">
                  <a:avLst/>
                </a:prstGeom>
                <a:noFill/>
              </p:spPr>
              <p:txBody>
                <a:bodyPr wrap="none" rtlCol="0">
                  <a:spAutoFit/>
                </a:bodyPr>
                <a:lstStyle/>
                <a:p>
                  <a:pPr algn="just"/>
                  <a:r>
                    <a:rPr lang="en-US" sz="1200" dirty="0">
                      <a:sym typeface="Webdings"/>
                    </a:rPr>
                    <a:t>(11)</a:t>
                  </a:r>
                </a:p>
              </p:txBody>
            </p:sp>
            <p:sp>
              <p:nvSpPr>
                <p:cNvPr id="511" name="TextBox 510">
                  <a:extLst>
                    <a:ext uri="{FF2B5EF4-FFF2-40B4-BE49-F238E27FC236}">
                      <a16:creationId xmlns:a16="http://schemas.microsoft.com/office/drawing/2014/main" id="{759D5692-716A-4AE4-A165-68EB44F5BBB5}"/>
                    </a:ext>
                  </a:extLst>
                </p:cNvPr>
                <p:cNvSpPr txBox="1"/>
                <p:nvPr/>
              </p:nvSpPr>
              <p:spPr>
                <a:xfrm>
                  <a:off x="7843851" y="1236223"/>
                  <a:ext cx="333772" cy="264552"/>
                </a:xfrm>
                <a:prstGeom prst="rect">
                  <a:avLst/>
                </a:prstGeom>
                <a:noFill/>
              </p:spPr>
              <p:txBody>
                <a:bodyPr wrap="none" rtlCol="0">
                  <a:spAutoFit/>
                </a:bodyPr>
                <a:lstStyle/>
                <a:p>
                  <a:pPr algn="just"/>
                  <a:r>
                    <a:rPr lang="en-US" sz="1200" dirty="0">
                      <a:sym typeface="Webdings"/>
                    </a:rPr>
                    <a:t>(00)</a:t>
                  </a:r>
                </a:p>
              </p:txBody>
            </p:sp>
            <p:sp>
              <p:nvSpPr>
                <p:cNvPr id="512" name="TextBox 511">
                  <a:extLst>
                    <a:ext uri="{FF2B5EF4-FFF2-40B4-BE49-F238E27FC236}">
                      <a16:creationId xmlns:a16="http://schemas.microsoft.com/office/drawing/2014/main" id="{512AF5D2-E025-4EF6-8BB5-C1BB33DD6818}"/>
                    </a:ext>
                  </a:extLst>
                </p:cNvPr>
                <p:cNvSpPr txBox="1"/>
                <p:nvPr/>
              </p:nvSpPr>
              <p:spPr>
                <a:xfrm>
                  <a:off x="7843851" y="1536276"/>
                  <a:ext cx="333772" cy="264552"/>
                </a:xfrm>
                <a:prstGeom prst="rect">
                  <a:avLst/>
                </a:prstGeom>
                <a:noFill/>
              </p:spPr>
              <p:txBody>
                <a:bodyPr wrap="none" rtlCol="0">
                  <a:spAutoFit/>
                </a:bodyPr>
                <a:lstStyle/>
                <a:p>
                  <a:pPr algn="just"/>
                  <a:r>
                    <a:rPr lang="en-US" sz="1200" dirty="0">
                      <a:sym typeface="Webdings"/>
                    </a:rPr>
                    <a:t>(01)</a:t>
                  </a:r>
                </a:p>
              </p:txBody>
            </p:sp>
            <p:sp>
              <p:nvSpPr>
                <p:cNvPr id="513" name="TextBox 512">
                  <a:extLst>
                    <a:ext uri="{FF2B5EF4-FFF2-40B4-BE49-F238E27FC236}">
                      <a16:creationId xmlns:a16="http://schemas.microsoft.com/office/drawing/2014/main" id="{DE37F3B0-2182-4F66-84D4-0DBCD1FB6AD8}"/>
                    </a:ext>
                  </a:extLst>
                </p:cNvPr>
                <p:cNvSpPr txBox="1"/>
                <p:nvPr/>
              </p:nvSpPr>
              <p:spPr>
                <a:xfrm>
                  <a:off x="7843851" y="1834203"/>
                  <a:ext cx="333772" cy="264552"/>
                </a:xfrm>
                <a:prstGeom prst="rect">
                  <a:avLst/>
                </a:prstGeom>
                <a:noFill/>
              </p:spPr>
              <p:txBody>
                <a:bodyPr wrap="none" rtlCol="0">
                  <a:spAutoFit/>
                </a:bodyPr>
                <a:lstStyle/>
                <a:p>
                  <a:pPr algn="just"/>
                  <a:r>
                    <a:rPr lang="en-US" sz="1200" dirty="0">
                      <a:sym typeface="Webdings"/>
                    </a:rPr>
                    <a:t>(10)</a:t>
                  </a:r>
                </a:p>
              </p:txBody>
            </p:sp>
            <p:sp>
              <p:nvSpPr>
                <p:cNvPr id="514" name="TextBox 513">
                  <a:extLst>
                    <a:ext uri="{FF2B5EF4-FFF2-40B4-BE49-F238E27FC236}">
                      <a16:creationId xmlns:a16="http://schemas.microsoft.com/office/drawing/2014/main" id="{E8A1C1AD-5218-4EEE-8740-175633078D73}"/>
                    </a:ext>
                  </a:extLst>
                </p:cNvPr>
                <p:cNvSpPr txBox="1"/>
                <p:nvPr/>
              </p:nvSpPr>
              <p:spPr>
                <a:xfrm>
                  <a:off x="7848017" y="2136382"/>
                  <a:ext cx="325440" cy="264552"/>
                </a:xfrm>
                <a:prstGeom prst="rect">
                  <a:avLst/>
                </a:prstGeom>
                <a:noFill/>
              </p:spPr>
              <p:txBody>
                <a:bodyPr wrap="none" rtlCol="0">
                  <a:spAutoFit/>
                </a:bodyPr>
                <a:lstStyle/>
                <a:p>
                  <a:pPr algn="just"/>
                  <a:r>
                    <a:rPr lang="en-US" sz="1200" dirty="0">
                      <a:sym typeface="Webdings"/>
                    </a:rPr>
                    <a:t>(11)</a:t>
                  </a:r>
                </a:p>
              </p:txBody>
            </p:sp>
          </p:grpSp>
          <p:sp>
            <p:nvSpPr>
              <p:cNvPr id="498" name="Rectangle 497">
                <a:extLst>
                  <a:ext uri="{FF2B5EF4-FFF2-40B4-BE49-F238E27FC236}">
                    <a16:creationId xmlns:a16="http://schemas.microsoft.com/office/drawing/2014/main" id="{FCECE6A8-2013-46AE-957C-B1068FD64953}"/>
                  </a:ext>
                </a:extLst>
              </p:cNvPr>
              <p:cNvSpPr/>
              <p:nvPr/>
            </p:nvSpPr>
            <p:spPr bwMode="auto">
              <a:xfrm>
                <a:off x="7069021" y="1277052"/>
                <a:ext cx="1169372" cy="111667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grpSp>
        <p:cxnSp>
          <p:nvCxnSpPr>
            <p:cNvPr id="449" name="Straight Arrow Connector 448">
              <a:extLst>
                <a:ext uri="{FF2B5EF4-FFF2-40B4-BE49-F238E27FC236}">
                  <a16:creationId xmlns:a16="http://schemas.microsoft.com/office/drawing/2014/main" id="{F497B4E2-1202-4C9D-8C05-368A0EC3650A}"/>
                </a:ext>
              </a:extLst>
            </p:cNvPr>
            <p:cNvCxnSpPr>
              <a:cxnSpLocks/>
              <a:stCxn id="499" idx="6"/>
              <a:endCxn id="503" idx="2"/>
            </p:cNvCxnSpPr>
            <p:nvPr/>
          </p:nvCxnSpPr>
          <p:spPr bwMode="auto">
            <a:xfrm>
              <a:off x="7445850" y="1379336"/>
              <a:ext cx="399625"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50" name="Straight Arrow Connector 449">
              <a:extLst>
                <a:ext uri="{FF2B5EF4-FFF2-40B4-BE49-F238E27FC236}">
                  <a16:creationId xmlns:a16="http://schemas.microsoft.com/office/drawing/2014/main" id="{C1996AF7-218A-4745-A30C-0D9C69C61A71}"/>
                </a:ext>
              </a:extLst>
            </p:cNvPr>
            <p:cNvCxnSpPr>
              <a:cxnSpLocks/>
              <a:stCxn id="501" idx="7"/>
              <a:endCxn id="504" idx="3"/>
            </p:cNvCxnSpPr>
            <p:nvPr/>
          </p:nvCxnSpPr>
          <p:spPr bwMode="auto">
            <a:xfrm flipV="1">
              <a:off x="7438291" y="1695971"/>
              <a:ext cx="412897" cy="26688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51" name="Straight Arrow Connector 450">
              <a:extLst>
                <a:ext uri="{FF2B5EF4-FFF2-40B4-BE49-F238E27FC236}">
                  <a16:creationId xmlns:a16="http://schemas.microsoft.com/office/drawing/2014/main" id="{60915AB0-695B-4DA9-8992-59832D4A5B7C}"/>
                </a:ext>
              </a:extLst>
            </p:cNvPr>
            <p:cNvCxnSpPr>
              <a:cxnSpLocks/>
              <a:stCxn id="500" idx="5"/>
              <a:endCxn id="505" idx="1"/>
            </p:cNvCxnSpPr>
            <p:nvPr/>
          </p:nvCxnSpPr>
          <p:spPr bwMode="auto">
            <a:xfrm>
              <a:off x="7440137" y="1695971"/>
              <a:ext cx="409204" cy="26688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52" name="Straight Arrow Connector 451">
              <a:extLst>
                <a:ext uri="{FF2B5EF4-FFF2-40B4-BE49-F238E27FC236}">
                  <a16:creationId xmlns:a16="http://schemas.microsoft.com/office/drawing/2014/main" id="{85D641B4-6CB4-475C-8132-207D4AD21644}"/>
                </a:ext>
              </a:extLst>
            </p:cNvPr>
            <p:cNvCxnSpPr>
              <a:cxnSpLocks/>
              <a:stCxn id="502" idx="6"/>
              <a:endCxn id="506" idx="2"/>
            </p:cNvCxnSpPr>
            <p:nvPr/>
          </p:nvCxnSpPr>
          <p:spPr bwMode="auto">
            <a:xfrm>
              <a:off x="7444004" y="2279495"/>
              <a:ext cx="399625"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
        <p:nvSpPr>
          <p:cNvPr id="14" name="Arrow: Right 13">
            <a:extLst>
              <a:ext uri="{FF2B5EF4-FFF2-40B4-BE49-F238E27FC236}">
                <a16:creationId xmlns:a16="http://schemas.microsoft.com/office/drawing/2014/main" id="{9EEF322A-0449-4850-8331-61DE824D94BD}"/>
              </a:ext>
            </a:extLst>
          </p:cNvPr>
          <p:cNvSpPr/>
          <p:nvPr/>
        </p:nvSpPr>
        <p:spPr bwMode="auto">
          <a:xfrm>
            <a:off x="6484177" y="5403760"/>
            <a:ext cx="898917" cy="108161"/>
          </a:xfrm>
          <a:prstGeom prst="rightArrow">
            <a:avLst>
              <a:gd name="adj1" fmla="val 50000"/>
              <a:gd name="adj2" fmla="val 136707"/>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15" name="TextBox 14">
            <a:extLst>
              <a:ext uri="{FF2B5EF4-FFF2-40B4-BE49-F238E27FC236}">
                <a16:creationId xmlns:a16="http://schemas.microsoft.com/office/drawing/2014/main" id="{9DC01F21-0816-4563-BAFC-09C116B77D56}"/>
              </a:ext>
            </a:extLst>
          </p:cNvPr>
          <p:cNvSpPr txBox="1"/>
          <p:nvPr/>
        </p:nvSpPr>
        <p:spPr>
          <a:xfrm flipH="1">
            <a:off x="6499735" y="5119235"/>
            <a:ext cx="903294" cy="646331"/>
          </a:xfrm>
          <a:prstGeom prst="rect">
            <a:avLst/>
          </a:prstGeom>
          <a:noFill/>
        </p:spPr>
        <p:txBody>
          <a:bodyPr wrap="square" rtlCol="0">
            <a:spAutoFit/>
          </a:bodyPr>
          <a:lstStyle/>
          <a:p>
            <a:pPr algn="ctr"/>
            <a:r>
              <a:rPr lang="en-US" dirty="0"/>
              <a:t>exit scope</a:t>
            </a:r>
          </a:p>
        </p:txBody>
      </p:sp>
      <p:sp>
        <p:nvSpPr>
          <p:cNvPr id="355" name="Title 1">
            <a:extLst>
              <a:ext uri="{FF2B5EF4-FFF2-40B4-BE49-F238E27FC236}">
                <a16:creationId xmlns:a16="http://schemas.microsoft.com/office/drawing/2014/main" id="{82C7CF7F-14B1-4A83-B112-486BE92CF0B8}"/>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4047575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28</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grpSp>
        <p:nvGrpSpPr>
          <p:cNvPr id="226" name="Group 225">
            <a:extLst>
              <a:ext uri="{FF2B5EF4-FFF2-40B4-BE49-F238E27FC236}">
                <a16:creationId xmlns:a16="http://schemas.microsoft.com/office/drawing/2014/main" id="{5B92B827-D78D-4E8D-8573-8D44CBE3EC2C}"/>
              </a:ext>
            </a:extLst>
          </p:cNvPr>
          <p:cNvGrpSpPr/>
          <p:nvPr/>
        </p:nvGrpSpPr>
        <p:grpSpPr>
          <a:xfrm>
            <a:off x="3531649" y="4378481"/>
            <a:ext cx="1301628" cy="1177158"/>
            <a:chOff x="4047079" y="4748651"/>
            <a:chExt cx="1301628" cy="1177158"/>
          </a:xfrm>
        </p:grpSpPr>
        <p:grpSp>
          <p:nvGrpSpPr>
            <p:cNvPr id="224" name="Group 223">
              <a:extLst>
                <a:ext uri="{FF2B5EF4-FFF2-40B4-BE49-F238E27FC236}">
                  <a16:creationId xmlns:a16="http://schemas.microsoft.com/office/drawing/2014/main" id="{8DAED938-5724-415D-B4AA-AEB1614C8BBB}"/>
                </a:ext>
              </a:extLst>
            </p:cNvPr>
            <p:cNvGrpSpPr/>
            <p:nvPr/>
          </p:nvGrpSpPr>
          <p:grpSpPr>
            <a:xfrm>
              <a:off x="4047079" y="4748651"/>
              <a:ext cx="1301628" cy="1177158"/>
              <a:chOff x="4047079" y="4748651"/>
              <a:chExt cx="1301628" cy="1177158"/>
            </a:xfrm>
          </p:grpSpPr>
          <p:grpSp>
            <p:nvGrpSpPr>
              <p:cNvPr id="223" name="Group 222">
                <a:extLst>
                  <a:ext uri="{FF2B5EF4-FFF2-40B4-BE49-F238E27FC236}">
                    <a16:creationId xmlns:a16="http://schemas.microsoft.com/office/drawing/2014/main" id="{AF2FC9CF-46E9-476F-B090-532D5035AB50}"/>
                  </a:ext>
                </a:extLst>
              </p:cNvPr>
              <p:cNvGrpSpPr/>
              <p:nvPr/>
            </p:nvGrpSpPr>
            <p:grpSpPr>
              <a:xfrm>
                <a:off x="4047079" y="4748651"/>
                <a:ext cx="1301628" cy="1177158"/>
                <a:chOff x="4047079" y="4748651"/>
                <a:chExt cx="1301628" cy="1177158"/>
              </a:xfrm>
            </p:grpSpPr>
            <p:sp>
              <p:nvSpPr>
                <p:cNvPr id="207" name="Oval 206">
                  <a:extLst>
                    <a:ext uri="{FF2B5EF4-FFF2-40B4-BE49-F238E27FC236}">
                      <a16:creationId xmlns:a16="http://schemas.microsoft.com/office/drawing/2014/main" id="{9BCBB38E-4B2E-4A8B-A955-9E5727B5714F}"/>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8" name="Oval 207">
                  <a:extLst>
                    <a:ext uri="{FF2B5EF4-FFF2-40B4-BE49-F238E27FC236}">
                      <a16:creationId xmlns:a16="http://schemas.microsoft.com/office/drawing/2014/main" id="{3E7871A2-93AE-4AFC-AF03-1D6DBD5CF9D0}"/>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9" name="Oval 208">
                  <a:extLst>
                    <a:ext uri="{FF2B5EF4-FFF2-40B4-BE49-F238E27FC236}">
                      <a16:creationId xmlns:a16="http://schemas.microsoft.com/office/drawing/2014/main" id="{42EF2B35-2303-418B-9651-B5A99F43F04E}"/>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0" name="Oval 209">
                  <a:extLst>
                    <a:ext uri="{FF2B5EF4-FFF2-40B4-BE49-F238E27FC236}">
                      <a16:creationId xmlns:a16="http://schemas.microsoft.com/office/drawing/2014/main" id="{D994F8ED-DE5E-4A7C-8088-2EF2B86CE3E8}"/>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1" name="Oval 210">
                  <a:extLst>
                    <a:ext uri="{FF2B5EF4-FFF2-40B4-BE49-F238E27FC236}">
                      <a16:creationId xmlns:a16="http://schemas.microsoft.com/office/drawing/2014/main" id="{B5E8F042-75C5-41CE-8052-8DB89A6D1CF1}"/>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2" name="Oval 211">
                  <a:extLst>
                    <a:ext uri="{FF2B5EF4-FFF2-40B4-BE49-F238E27FC236}">
                      <a16:creationId xmlns:a16="http://schemas.microsoft.com/office/drawing/2014/main" id="{18684D90-9108-43B9-B641-D19ED1EE0CC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3" name="Oval 212">
                  <a:extLst>
                    <a:ext uri="{FF2B5EF4-FFF2-40B4-BE49-F238E27FC236}">
                      <a16:creationId xmlns:a16="http://schemas.microsoft.com/office/drawing/2014/main" id="{A079E4A6-A387-411B-86D7-ACF9E55912E6}"/>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4" name="Oval 213">
                  <a:extLst>
                    <a:ext uri="{FF2B5EF4-FFF2-40B4-BE49-F238E27FC236}">
                      <a16:creationId xmlns:a16="http://schemas.microsoft.com/office/drawing/2014/main" id="{74DB8BA8-410F-4D9E-82F5-A70DE6CFCFB2}"/>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5" name="TextBox 214">
                  <a:extLst>
                    <a:ext uri="{FF2B5EF4-FFF2-40B4-BE49-F238E27FC236}">
                      <a16:creationId xmlns:a16="http://schemas.microsoft.com/office/drawing/2014/main" id="{F2568C91-A31E-4D6C-A7A6-644E32840913}"/>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16" name="TextBox 215">
                  <a:extLst>
                    <a:ext uri="{FF2B5EF4-FFF2-40B4-BE49-F238E27FC236}">
                      <a16:creationId xmlns:a16="http://schemas.microsoft.com/office/drawing/2014/main" id="{A591B23F-EA7A-4BB2-9195-AE802A982ACA}"/>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17" name="TextBox 216">
                  <a:extLst>
                    <a:ext uri="{FF2B5EF4-FFF2-40B4-BE49-F238E27FC236}">
                      <a16:creationId xmlns:a16="http://schemas.microsoft.com/office/drawing/2014/main" id="{D2F52BA8-372C-45A4-B3E3-B0D38525EB67}"/>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18" name="TextBox 217">
                  <a:extLst>
                    <a:ext uri="{FF2B5EF4-FFF2-40B4-BE49-F238E27FC236}">
                      <a16:creationId xmlns:a16="http://schemas.microsoft.com/office/drawing/2014/main" id="{7CDAFD06-0BA3-4B18-BF45-218E8D1C668A}"/>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19" name="TextBox 218">
                  <a:extLst>
                    <a:ext uri="{FF2B5EF4-FFF2-40B4-BE49-F238E27FC236}">
                      <a16:creationId xmlns:a16="http://schemas.microsoft.com/office/drawing/2014/main" id="{848CBF6C-4493-4F3E-8276-2FB044095EFA}"/>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20" name="TextBox 219">
                  <a:extLst>
                    <a:ext uri="{FF2B5EF4-FFF2-40B4-BE49-F238E27FC236}">
                      <a16:creationId xmlns:a16="http://schemas.microsoft.com/office/drawing/2014/main" id="{7B44CC03-3B49-49E5-B442-D6FD90A01124}"/>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21" name="TextBox 220">
                  <a:extLst>
                    <a:ext uri="{FF2B5EF4-FFF2-40B4-BE49-F238E27FC236}">
                      <a16:creationId xmlns:a16="http://schemas.microsoft.com/office/drawing/2014/main" id="{7A529A4B-AB53-4FC9-8D92-FDE2E84E8E6B}"/>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22" name="TextBox 221">
                  <a:extLst>
                    <a:ext uri="{FF2B5EF4-FFF2-40B4-BE49-F238E27FC236}">
                      <a16:creationId xmlns:a16="http://schemas.microsoft.com/office/drawing/2014/main" id="{69ACC064-140E-4D42-90FF-6FA838421D22}"/>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06" name="Rectangle 205">
                <a:extLst>
                  <a:ext uri="{FF2B5EF4-FFF2-40B4-BE49-F238E27FC236}">
                    <a16:creationId xmlns:a16="http://schemas.microsoft.com/office/drawing/2014/main" id="{CC5EDE24-8FB4-4D1F-BEA1-85FA991207EF}"/>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5" name="Group 224">
              <a:extLst>
                <a:ext uri="{FF2B5EF4-FFF2-40B4-BE49-F238E27FC236}">
                  <a16:creationId xmlns:a16="http://schemas.microsoft.com/office/drawing/2014/main" id="{37D154B4-750D-4715-884B-DFE51AA691A1}"/>
                </a:ext>
              </a:extLst>
            </p:cNvPr>
            <p:cNvGrpSpPr/>
            <p:nvPr/>
          </p:nvGrpSpPr>
          <p:grpSpPr>
            <a:xfrm>
              <a:off x="4494429" y="4891764"/>
              <a:ext cx="412897" cy="900159"/>
              <a:chOff x="4494429" y="4891764"/>
              <a:chExt cx="412897" cy="900159"/>
            </a:xfrm>
          </p:grpSpPr>
          <p:cxnSp>
            <p:nvCxnSpPr>
              <p:cNvPr id="201" name="Straight Arrow Connector 200">
                <a:extLst>
                  <a:ext uri="{FF2B5EF4-FFF2-40B4-BE49-F238E27FC236}">
                    <a16:creationId xmlns:a16="http://schemas.microsoft.com/office/drawing/2014/main" id="{488D1A58-B89A-43DF-94A5-C4B6D8A0A808}"/>
                  </a:ext>
                </a:extLst>
              </p:cNvPr>
              <p:cNvCxnSpPr>
                <a:cxnSpLocks/>
                <a:stCxn id="207" idx="6"/>
                <a:endCxn id="211"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2" name="Straight Arrow Connector 201">
                <a:extLst>
                  <a:ext uri="{FF2B5EF4-FFF2-40B4-BE49-F238E27FC236}">
                    <a16:creationId xmlns:a16="http://schemas.microsoft.com/office/drawing/2014/main" id="{CAEA5A2E-446E-4786-9767-007D811132FD}"/>
                  </a:ext>
                </a:extLst>
              </p:cNvPr>
              <p:cNvCxnSpPr>
                <a:cxnSpLocks/>
                <a:stCxn id="209" idx="7"/>
                <a:endCxn id="212"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3" name="Straight Arrow Connector 202">
                <a:extLst>
                  <a:ext uri="{FF2B5EF4-FFF2-40B4-BE49-F238E27FC236}">
                    <a16:creationId xmlns:a16="http://schemas.microsoft.com/office/drawing/2014/main" id="{122CB340-098D-4356-9D7C-38B0BBF12A4A}"/>
                  </a:ext>
                </a:extLst>
              </p:cNvPr>
              <p:cNvCxnSpPr>
                <a:cxnSpLocks/>
                <a:stCxn id="208" idx="5"/>
                <a:endCxn id="213"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4" name="Straight Arrow Connector 203">
                <a:extLst>
                  <a:ext uri="{FF2B5EF4-FFF2-40B4-BE49-F238E27FC236}">
                    <a16:creationId xmlns:a16="http://schemas.microsoft.com/office/drawing/2014/main" id="{D3354250-91CD-4F7F-BD3D-C611B609F9DC}"/>
                  </a:ext>
                </a:extLst>
              </p:cNvPr>
              <p:cNvCxnSpPr>
                <a:cxnSpLocks/>
                <a:stCxn id="210" idx="6"/>
                <a:endCxn id="214"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nvGrpSpPr>
          <p:cNvPr id="227" name="Group 226">
            <a:extLst>
              <a:ext uri="{FF2B5EF4-FFF2-40B4-BE49-F238E27FC236}">
                <a16:creationId xmlns:a16="http://schemas.microsoft.com/office/drawing/2014/main" id="{39D46A61-F5CE-47BB-A488-CBA28F634136}"/>
              </a:ext>
            </a:extLst>
          </p:cNvPr>
          <p:cNvGrpSpPr/>
          <p:nvPr/>
        </p:nvGrpSpPr>
        <p:grpSpPr>
          <a:xfrm>
            <a:off x="7792299" y="4386876"/>
            <a:ext cx="1301628" cy="1177158"/>
            <a:chOff x="4047079" y="4748651"/>
            <a:chExt cx="1301628" cy="1177158"/>
          </a:xfrm>
        </p:grpSpPr>
        <p:grpSp>
          <p:nvGrpSpPr>
            <p:cNvPr id="228" name="Group 227">
              <a:extLst>
                <a:ext uri="{FF2B5EF4-FFF2-40B4-BE49-F238E27FC236}">
                  <a16:creationId xmlns:a16="http://schemas.microsoft.com/office/drawing/2014/main" id="{C8C9694A-C2C2-4D1A-B7E2-8BD01AF77D9B}"/>
                </a:ext>
              </a:extLst>
            </p:cNvPr>
            <p:cNvGrpSpPr/>
            <p:nvPr/>
          </p:nvGrpSpPr>
          <p:grpSpPr>
            <a:xfrm>
              <a:off x="4047079" y="4748651"/>
              <a:ext cx="1301628" cy="1177158"/>
              <a:chOff x="4047079" y="4748651"/>
              <a:chExt cx="1301628" cy="1177158"/>
            </a:xfrm>
          </p:grpSpPr>
          <p:grpSp>
            <p:nvGrpSpPr>
              <p:cNvPr id="234" name="Group 233">
                <a:extLst>
                  <a:ext uri="{FF2B5EF4-FFF2-40B4-BE49-F238E27FC236}">
                    <a16:creationId xmlns:a16="http://schemas.microsoft.com/office/drawing/2014/main" id="{624517BC-D261-4397-AFC1-7B848F9B9C59}"/>
                  </a:ext>
                </a:extLst>
              </p:cNvPr>
              <p:cNvGrpSpPr/>
              <p:nvPr/>
            </p:nvGrpSpPr>
            <p:grpSpPr>
              <a:xfrm>
                <a:off x="4047079" y="4748651"/>
                <a:ext cx="1301628" cy="1177158"/>
                <a:chOff x="4047079" y="4748651"/>
                <a:chExt cx="1301628" cy="1177158"/>
              </a:xfrm>
            </p:grpSpPr>
            <p:sp>
              <p:nvSpPr>
                <p:cNvPr id="236" name="Oval 235">
                  <a:extLst>
                    <a:ext uri="{FF2B5EF4-FFF2-40B4-BE49-F238E27FC236}">
                      <a16:creationId xmlns:a16="http://schemas.microsoft.com/office/drawing/2014/main" id="{53173A98-8FE9-4420-AA52-F57CECD60F64}"/>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7" name="Oval 236">
                  <a:extLst>
                    <a:ext uri="{FF2B5EF4-FFF2-40B4-BE49-F238E27FC236}">
                      <a16:creationId xmlns:a16="http://schemas.microsoft.com/office/drawing/2014/main" id="{E4220688-C23A-4D59-97AA-DDA0ED4D0843}"/>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8" name="Oval 237">
                  <a:extLst>
                    <a:ext uri="{FF2B5EF4-FFF2-40B4-BE49-F238E27FC236}">
                      <a16:creationId xmlns:a16="http://schemas.microsoft.com/office/drawing/2014/main" id="{988CFF4D-81EF-4B81-BC56-1EFBC62A4DCD}"/>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9" name="Oval 238">
                  <a:extLst>
                    <a:ext uri="{FF2B5EF4-FFF2-40B4-BE49-F238E27FC236}">
                      <a16:creationId xmlns:a16="http://schemas.microsoft.com/office/drawing/2014/main" id="{09F0B9E3-5551-4780-8125-9F0B26C634B0}"/>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0" name="Oval 239">
                  <a:extLst>
                    <a:ext uri="{FF2B5EF4-FFF2-40B4-BE49-F238E27FC236}">
                      <a16:creationId xmlns:a16="http://schemas.microsoft.com/office/drawing/2014/main" id="{553DE0BD-62F7-4E7E-A59F-FB14A33AA02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1" name="Oval 240">
                  <a:extLst>
                    <a:ext uri="{FF2B5EF4-FFF2-40B4-BE49-F238E27FC236}">
                      <a16:creationId xmlns:a16="http://schemas.microsoft.com/office/drawing/2014/main" id="{3EDF9AD7-FF27-4797-89CA-1D88D6039B5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2" name="Oval 241">
                  <a:extLst>
                    <a:ext uri="{FF2B5EF4-FFF2-40B4-BE49-F238E27FC236}">
                      <a16:creationId xmlns:a16="http://schemas.microsoft.com/office/drawing/2014/main" id="{0A2A373E-91CF-49C4-87B7-E972246C8492}"/>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3" name="Oval 242">
                  <a:extLst>
                    <a:ext uri="{FF2B5EF4-FFF2-40B4-BE49-F238E27FC236}">
                      <a16:creationId xmlns:a16="http://schemas.microsoft.com/office/drawing/2014/main" id="{64F0A8C8-CCF6-4D40-B7D6-37091972A9F6}"/>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4" name="TextBox 243">
                  <a:extLst>
                    <a:ext uri="{FF2B5EF4-FFF2-40B4-BE49-F238E27FC236}">
                      <a16:creationId xmlns:a16="http://schemas.microsoft.com/office/drawing/2014/main" id="{59875E7C-0B68-4686-AA93-A59DD0F873F5}"/>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5" name="TextBox 244">
                  <a:extLst>
                    <a:ext uri="{FF2B5EF4-FFF2-40B4-BE49-F238E27FC236}">
                      <a16:creationId xmlns:a16="http://schemas.microsoft.com/office/drawing/2014/main" id="{09AA7E3F-E49B-4918-84BE-9259BF4501D6}"/>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46" name="TextBox 245">
                  <a:extLst>
                    <a:ext uri="{FF2B5EF4-FFF2-40B4-BE49-F238E27FC236}">
                      <a16:creationId xmlns:a16="http://schemas.microsoft.com/office/drawing/2014/main" id="{6726B653-6E74-463E-B5EB-395F951CCAFC}"/>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47" name="TextBox 246">
                  <a:extLst>
                    <a:ext uri="{FF2B5EF4-FFF2-40B4-BE49-F238E27FC236}">
                      <a16:creationId xmlns:a16="http://schemas.microsoft.com/office/drawing/2014/main" id="{366C9A80-700B-4567-9236-29F23FF115FC}"/>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48" name="TextBox 247">
                  <a:extLst>
                    <a:ext uri="{FF2B5EF4-FFF2-40B4-BE49-F238E27FC236}">
                      <a16:creationId xmlns:a16="http://schemas.microsoft.com/office/drawing/2014/main" id="{6901265F-B343-4D54-84A6-BE03424F93A7}"/>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9" name="TextBox 248">
                  <a:extLst>
                    <a:ext uri="{FF2B5EF4-FFF2-40B4-BE49-F238E27FC236}">
                      <a16:creationId xmlns:a16="http://schemas.microsoft.com/office/drawing/2014/main" id="{A0EBE46E-CA5E-413C-BCCD-F0A34C489E6C}"/>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50" name="TextBox 249">
                  <a:extLst>
                    <a:ext uri="{FF2B5EF4-FFF2-40B4-BE49-F238E27FC236}">
                      <a16:creationId xmlns:a16="http://schemas.microsoft.com/office/drawing/2014/main" id="{04056F33-4AE0-4982-BDC9-B8FDE395D2B4}"/>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51" name="TextBox 250">
                  <a:extLst>
                    <a:ext uri="{FF2B5EF4-FFF2-40B4-BE49-F238E27FC236}">
                      <a16:creationId xmlns:a16="http://schemas.microsoft.com/office/drawing/2014/main" id="{4E60F33D-4519-46C3-A9D7-441867A69596}"/>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35" name="Rectangle 234">
                <a:extLst>
                  <a:ext uri="{FF2B5EF4-FFF2-40B4-BE49-F238E27FC236}">
                    <a16:creationId xmlns:a16="http://schemas.microsoft.com/office/drawing/2014/main" id="{A444C5B8-3C29-44BC-A611-36097CCEA3C5}"/>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9" name="Group 228">
              <a:extLst>
                <a:ext uri="{FF2B5EF4-FFF2-40B4-BE49-F238E27FC236}">
                  <a16:creationId xmlns:a16="http://schemas.microsoft.com/office/drawing/2014/main" id="{6D5BC35B-3FB2-4CB2-AA69-2759D26D2343}"/>
                </a:ext>
              </a:extLst>
            </p:cNvPr>
            <p:cNvGrpSpPr/>
            <p:nvPr/>
          </p:nvGrpSpPr>
          <p:grpSpPr>
            <a:xfrm>
              <a:off x="4494429" y="4891764"/>
              <a:ext cx="412897" cy="900159"/>
              <a:chOff x="4494429" y="4891764"/>
              <a:chExt cx="412897" cy="900159"/>
            </a:xfrm>
          </p:grpSpPr>
          <p:cxnSp>
            <p:nvCxnSpPr>
              <p:cNvPr id="230" name="Straight Arrow Connector 229">
                <a:extLst>
                  <a:ext uri="{FF2B5EF4-FFF2-40B4-BE49-F238E27FC236}">
                    <a16:creationId xmlns:a16="http://schemas.microsoft.com/office/drawing/2014/main" id="{C5858F92-C870-4136-913A-A82ABB44BBDD}"/>
                  </a:ext>
                </a:extLst>
              </p:cNvPr>
              <p:cNvCxnSpPr>
                <a:cxnSpLocks/>
                <a:stCxn id="236" idx="6"/>
                <a:endCxn id="240"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1" name="Straight Arrow Connector 230">
                <a:extLst>
                  <a:ext uri="{FF2B5EF4-FFF2-40B4-BE49-F238E27FC236}">
                    <a16:creationId xmlns:a16="http://schemas.microsoft.com/office/drawing/2014/main" id="{DBA777DD-0269-47CD-B912-39E9939F2F9D}"/>
                  </a:ext>
                </a:extLst>
              </p:cNvPr>
              <p:cNvCxnSpPr>
                <a:cxnSpLocks/>
                <a:stCxn id="238" idx="7"/>
                <a:endCxn id="241"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2" name="Straight Arrow Connector 231">
                <a:extLst>
                  <a:ext uri="{FF2B5EF4-FFF2-40B4-BE49-F238E27FC236}">
                    <a16:creationId xmlns:a16="http://schemas.microsoft.com/office/drawing/2014/main" id="{9049ABA3-FFD3-41A7-A88F-AAB2100231AF}"/>
                  </a:ext>
                </a:extLst>
              </p:cNvPr>
              <p:cNvCxnSpPr>
                <a:cxnSpLocks/>
                <a:stCxn id="237" idx="5"/>
                <a:endCxn id="242"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3" name="Straight Arrow Connector 232">
                <a:extLst>
                  <a:ext uri="{FF2B5EF4-FFF2-40B4-BE49-F238E27FC236}">
                    <a16:creationId xmlns:a16="http://schemas.microsoft.com/office/drawing/2014/main" id="{34F94E34-C081-4510-BE3C-BDBCDB2505F0}"/>
                  </a:ext>
                </a:extLst>
              </p:cNvPr>
              <p:cNvCxnSpPr>
                <a:cxnSpLocks/>
                <a:stCxn id="239" idx="6"/>
                <a:endCxn id="243"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sp>
        <p:nvSpPr>
          <p:cNvPr id="252" name="Freeform: Shape 251">
            <a:extLst>
              <a:ext uri="{FF2B5EF4-FFF2-40B4-BE49-F238E27FC236}">
                <a16:creationId xmlns:a16="http://schemas.microsoft.com/office/drawing/2014/main" id="{D0FD01E5-5EA1-4985-A0FC-D4F5E10DC9BF}"/>
              </a:ext>
            </a:extLst>
          </p:cNvPr>
          <p:cNvSpPr/>
          <p:nvPr/>
        </p:nvSpPr>
        <p:spPr bwMode="auto">
          <a:xfrm>
            <a:off x="4769286" y="4644023"/>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53" name="Freeform: Shape 252">
            <a:extLst>
              <a:ext uri="{FF2B5EF4-FFF2-40B4-BE49-F238E27FC236}">
                <a16:creationId xmlns:a16="http://schemas.microsoft.com/office/drawing/2014/main" id="{3EAC8525-4228-4728-889D-C69ED282966F}"/>
              </a:ext>
            </a:extLst>
          </p:cNvPr>
          <p:cNvSpPr/>
          <p:nvPr/>
        </p:nvSpPr>
        <p:spPr bwMode="auto">
          <a:xfrm flipH="1">
            <a:off x="7142629" y="4695747"/>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grpSp>
        <p:nvGrpSpPr>
          <p:cNvPr id="281" name="Group 280">
            <a:extLst>
              <a:ext uri="{FF2B5EF4-FFF2-40B4-BE49-F238E27FC236}">
                <a16:creationId xmlns:a16="http://schemas.microsoft.com/office/drawing/2014/main" id="{5A771CFE-93A4-43F0-BDE4-16EE449B1333}"/>
              </a:ext>
            </a:extLst>
          </p:cNvPr>
          <p:cNvGrpSpPr/>
          <p:nvPr/>
        </p:nvGrpSpPr>
        <p:grpSpPr>
          <a:xfrm>
            <a:off x="4938386" y="5559498"/>
            <a:ext cx="4205614" cy="1293966"/>
            <a:chOff x="4938386" y="5564034"/>
            <a:chExt cx="4205614" cy="1293966"/>
          </a:xfrm>
        </p:grpSpPr>
        <p:sp>
          <p:nvSpPr>
            <p:cNvPr id="280" name="Rectangle 279">
              <a:extLst>
                <a:ext uri="{FF2B5EF4-FFF2-40B4-BE49-F238E27FC236}">
                  <a16:creationId xmlns:a16="http://schemas.microsoft.com/office/drawing/2014/main" id="{14757520-98F1-46B0-9B4F-C444F596113C}"/>
                </a:ext>
              </a:extLst>
            </p:cNvPr>
            <p:cNvSpPr/>
            <p:nvPr/>
          </p:nvSpPr>
          <p:spPr bwMode="auto">
            <a:xfrm>
              <a:off x="4938386" y="5912285"/>
              <a:ext cx="4205614" cy="9457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255" name="Group 254">
              <a:extLst>
                <a:ext uri="{FF2B5EF4-FFF2-40B4-BE49-F238E27FC236}">
                  <a16:creationId xmlns:a16="http://schemas.microsoft.com/office/drawing/2014/main" id="{9DB20081-7342-4B9C-812B-A5FFDC9E984A}"/>
                </a:ext>
              </a:extLst>
            </p:cNvPr>
            <p:cNvGrpSpPr/>
            <p:nvPr/>
          </p:nvGrpSpPr>
          <p:grpSpPr>
            <a:xfrm>
              <a:off x="5542465" y="5564034"/>
              <a:ext cx="1339212" cy="1177158"/>
              <a:chOff x="4047079" y="4748651"/>
              <a:chExt cx="1339212" cy="1177158"/>
            </a:xfrm>
          </p:grpSpPr>
          <p:grpSp>
            <p:nvGrpSpPr>
              <p:cNvPr id="256" name="Group 255">
                <a:extLst>
                  <a:ext uri="{FF2B5EF4-FFF2-40B4-BE49-F238E27FC236}">
                    <a16:creationId xmlns:a16="http://schemas.microsoft.com/office/drawing/2014/main" id="{064751B7-9409-4466-A440-3B7AA9231382}"/>
                  </a:ext>
                </a:extLst>
              </p:cNvPr>
              <p:cNvGrpSpPr/>
              <p:nvPr/>
            </p:nvGrpSpPr>
            <p:grpSpPr>
              <a:xfrm>
                <a:off x="4047079" y="4748651"/>
                <a:ext cx="1339212" cy="1177158"/>
                <a:chOff x="4047079" y="4748651"/>
                <a:chExt cx="1339212" cy="1177158"/>
              </a:xfrm>
            </p:grpSpPr>
            <p:grpSp>
              <p:nvGrpSpPr>
                <p:cNvPr id="262" name="Group 261">
                  <a:extLst>
                    <a:ext uri="{FF2B5EF4-FFF2-40B4-BE49-F238E27FC236}">
                      <a16:creationId xmlns:a16="http://schemas.microsoft.com/office/drawing/2014/main" id="{0949F2CC-C5CD-4C46-AEB8-244A9A6048FE}"/>
                    </a:ext>
                  </a:extLst>
                </p:cNvPr>
                <p:cNvGrpSpPr/>
                <p:nvPr/>
              </p:nvGrpSpPr>
              <p:grpSpPr>
                <a:xfrm>
                  <a:off x="4047079" y="4748651"/>
                  <a:ext cx="1339212" cy="1177158"/>
                  <a:chOff x="4047079" y="4748651"/>
                  <a:chExt cx="1339212" cy="1177158"/>
                </a:xfrm>
              </p:grpSpPr>
              <p:sp>
                <p:nvSpPr>
                  <p:cNvPr id="264" name="Oval 263">
                    <a:extLst>
                      <a:ext uri="{FF2B5EF4-FFF2-40B4-BE49-F238E27FC236}">
                        <a16:creationId xmlns:a16="http://schemas.microsoft.com/office/drawing/2014/main" id="{6BF90AFA-50B7-4989-97B5-C259FCC10B1A}"/>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5" name="Oval 264">
                    <a:extLst>
                      <a:ext uri="{FF2B5EF4-FFF2-40B4-BE49-F238E27FC236}">
                        <a16:creationId xmlns:a16="http://schemas.microsoft.com/office/drawing/2014/main" id="{733B3A08-1FD9-42AB-B06B-7637B27588C6}"/>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6" name="Oval 265">
                    <a:extLst>
                      <a:ext uri="{FF2B5EF4-FFF2-40B4-BE49-F238E27FC236}">
                        <a16:creationId xmlns:a16="http://schemas.microsoft.com/office/drawing/2014/main" id="{8DF4BC89-6D24-4F37-846C-2580146277B8}"/>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7" name="Oval 266">
                    <a:extLst>
                      <a:ext uri="{FF2B5EF4-FFF2-40B4-BE49-F238E27FC236}">
                        <a16:creationId xmlns:a16="http://schemas.microsoft.com/office/drawing/2014/main" id="{4FB20F8E-8DEE-4079-8E2C-BEE02D43D83C}"/>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8" name="Oval 267">
                    <a:extLst>
                      <a:ext uri="{FF2B5EF4-FFF2-40B4-BE49-F238E27FC236}">
                        <a16:creationId xmlns:a16="http://schemas.microsoft.com/office/drawing/2014/main" id="{D406A194-499D-439C-8E34-3151670C93A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9" name="Oval 268">
                    <a:extLst>
                      <a:ext uri="{FF2B5EF4-FFF2-40B4-BE49-F238E27FC236}">
                        <a16:creationId xmlns:a16="http://schemas.microsoft.com/office/drawing/2014/main" id="{80905D97-4D4C-44AB-942C-755681CC89FE}"/>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0" name="Oval 269">
                    <a:extLst>
                      <a:ext uri="{FF2B5EF4-FFF2-40B4-BE49-F238E27FC236}">
                        <a16:creationId xmlns:a16="http://schemas.microsoft.com/office/drawing/2014/main" id="{C5D926E2-4650-4A6B-BEB7-53DF782F0A80}"/>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1" name="Oval 270">
                    <a:extLst>
                      <a:ext uri="{FF2B5EF4-FFF2-40B4-BE49-F238E27FC236}">
                        <a16:creationId xmlns:a16="http://schemas.microsoft.com/office/drawing/2014/main" id="{3A4E0EE5-1832-41D6-B658-42AB0DDC0025}"/>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2" name="TextBox 271">
                    <a:extLst>
                      <a:ext uri="{FF2B5EF4-FFF2-40B4-BE49-F238E27FC236}">
                        <a16:creationId xmlns:a16="http://schemas.microsoft.com/office/drawing/2014/main" id="{1F074D37-8FD2-446C-8508-BCFD2F05949E}"/>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3" name="TextBox 272">
                    <a:extLst>
                      <a:ext uri="{FF2B5EF4-FFF2-40B4-BE49-F238E27FC236}">
                        <a16:creationId xmlns:a16="http://schemas.microsoft.com/office/drawing/2014/main" id="{504BB8B9-2DCE-44E1-A45E-890231C9BEF5}"/>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4" name="TextBox 273">
                    <a:extLst>
                      <a:ext uri="{FF2B5EF4-FFF2-40B4-BE49-F238E27FC236}">
                        <a16:creationId xmlns:a16="http://schemas.microsoft.com/office/drawing/2014/main" id="{0047BE7F-4AE7-4BE4-B160-A5B17C09CFDA}"/>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5" name="TextBox 274">
                    <a:extLst>
                      <a:ext uri="{FF2B5EF4-FFF2-40B4-BE49-F238E27FC236}">
                        <a16:creationId xmlns:a16="http://schemas.microsoft.com/office/drawing/2014/main" id="{DB34C3AC-6E7A-4B31-9A8C-6F460DFEEC73}"/>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76" name="TextBox 275">
                    <a:extLst>
                      <a:ext uri="{FF2B5EF4-FFF2-40B4-BE49-F238E27FC236}">
                        <a16:creationId xmlns:a16="http://schemas.microsoft.com/office/drawing/2014/main" id="{C7695AA8-5ACF-4EB7-814C-1DDD80B087BF}"/>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7" name="TextBox 276">
                    <a:extLst>
                      <a:ext uri="{FF2B5EF4-FFF2-40B4-BE49-F238E27FC236}">
                        <a16:creationId xmlns:a16="http://schemas.microsoft.com/office/drawing/2014/main" id="{EB495D4E-5580-4B58-AC90-00ABB75CFA59}"/>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8" name="TextBox 277">
                    <a:extLst>
                      <a:ext uri="{FF2B5EF4-FFF2-40B4-BE49-F238E27FC236}">
                        <a16:creationId xmlns:a16="http://schemas.microsoft.com/office/drawing/2014/main" id="{480B1C82-511B-47EE-9E41-618C7E926712}"/>
                      </a:ext>
                    </a:extLst>
                  </p:cNvPr>
                  <p:cNvSpPr txBox="1"/>
                  <p:nvPr/>
                </p:nvSpPr>
                <p:spPr>
                  <a:xfrm>
                    <a:off x="4929115"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9" name="TextBox 278">
                    <a:extLst>
                      <a:ext uri="{FF2B5EF4-FFF2-40B4-BE49-F238E27FC236}">
                        <a16:creationId xmlns:a16="http://schemas.microsoft.com/office/drawing/2014/main" id="{5A40204C-EED7-496A-A93C-356BAF67138C}"/>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63" name="Rectangle 262">
                  <a:extLst>
                    <a:ext uri="{FF2B5EF4-FFF2-40B4-BE49-F238E27FC236}">
                      <a16:creationId xmlns:a16="http://schemas.microsoft.com/office/drawing/2014/main" id="{4ADEA61A-9185-4264-949B-921E512EE2F1}"/>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57" name="Group 256">
                <a:extLst>
                  <a:ext uri="{FF2B5EF4-FFF2-40B4-BE49-F238E27FC236}">
                    <a16:creationId xmlns:a16="http://schemas.microsoft.com/office/drawing/2014/main" id="{3819EDD1-22A6-4F76-8D88-3C32D4D53E6F}"/>
                  </a:ext>
                </a:extLst>
              </p:cNvPr>
              <p:cNvGrpSpPr/>
              <p:nvPr/>
            </p:nvGrpSpPr>
            <p:grpSpPr>
              <a:xfrm>
                <a:off x="4494429" y="4891764"/>
                <a:ext cx="412897" cy="900159"/>
                <a:chOff x="4494429" y="4891764"/>
                <a:chExt cx="412897" cy="900159"/>
              </a:xfrm>
            </p:grpSpPr>
            <p:cxnSp>
              <p:nvCxnSpPr>
                <p:cNvPr id="258" name="Straight Arrow Connector 257">
                  <a:extLst>
                    <a:ext uri="{FF2B5EF4-FFF2-40B4-BE49-F238E27FC236}">
                      <a16:creationId xmlns:a16="http://schemas.microsoft.com/office/drawing/2014/main" id="{48CAFC9A-C434-4A4E-857D-9173742486DB}"/>
                    </a:ext>
                  </a:extLst>
                </p:cNvPr>
                <p:cNvCxnSpPr>
                  <a:cxnSpLocks/>
                  <a:stCxn id="264" idx="6"/>
                  <a:endCxn id="268"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6279C4F1-D16C-4783-A2A5-B58419A82CDB}"/>
                    </a:ext>
                  </a:extLst>
                </p:cNvPr>
                <p:cNvCxnSpPr>
                  <a:cxnSpLocks/>
                  <a:stCxn id="266" idx="7"/>
                  <a:endCxn id="269"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291D365B-5E0A-4009-B4B8-18CF0181490A}"/>
                    </a:ext>
                  </a:extLst>
                </p:cNvPr>
                <p:cNvCxnSpPr>
                  <a:cxnSpLocks/>
                  <a:stCxn id="265" idx="5"/>
                  <a:endCxn id="270"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1" name="Straight Arrow Connector 260">
                  <a:extLst>
                    <a:ext uri="{FF2B5EF4-FFF2-40B4-BE49-F238E27FC236}">
                      <a16:creationId xmlns:a16="http://schemas.microsoft.com/office/drawing/2014/main" id="{E61047F2-86C5-4D13-B07E-8DCD63354430}"/>
                    </a:ext>
                  </a:extLst>
                </p:cNvPr>
                <p:cNvCxnSpPr>
                  <a:cxnSpLocks/>
                  <a:stCxn id="267" idx="6"/>
                  <a:endCxn id="271"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sp>
        <p:nvSpPr>
          <p:cNvPr id="111" name="Arrow: Down 110">
            <a:extLst>
              <a:ext uri="{FF2B5EF4-FFF2-40B4-BE49-F238E27FC236}">
                <a16:creationId xmlns:a16="http://schemas.microsoft.com/office/drawing/2014/main" id="{DAFCC122-9E86-4E65-BADB-22E71667A08F}"/>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EEF73AC-C3EF-4B4A-860C-FB53E4F82700}"/>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EEF73AC-C3EF-4B4A-860C-FB53E4F82700}"/>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B2560E34-3CE5-47F6-AA3A-BDEC31EBF7BA}"/>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348439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1000"/>
                                        <p:tgtEl>
                                          <p:spTgt spid="70"/>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dissolve">
                                      <p:cBhvr>
                                        <p:cTn id="11" dur="1000"/>
                                        <p:tgtEl>
                                          <p:spTgt spid="227"/>
                                        </p:tgtEl>
                                      </p:cBhvr>
                                    </p:animEffect>
                                  </p:childTnLst>
                                </p:cTn>
                              </p:par>
                              <p:par>
                                <p:cTn id="12" presetID="9" presetClass="entr" presetSubtype="0" fill="hold" grpId="1" nodeType="withEffect">
                                  <p:stCondLst>
                                    <p:cond delay="0"/>
                                  </p:stCondLst>
                                  <p:childTnLst>
                                    <p:set>
                                      <p:cBhvr>
                                        <p:cTn id="13" dur="1" fill="hold">
                                          <p:stCondLst>
                                            <p:cond delay="0"/>
                                          </p:stCondLst>
                                        </p:cTn>
                                        <p:tgtEl>
                                          <p:spTgt spid="253"/>
                                        </p:tgtEl>
                                        <p:attrNameLst>
                                          <p:attrName>style.visibility</p:attrName>
                                        </p:attrNameLst>
                                      </p:cBhvr>
                                      <p:to>
                                        <p:strVal val="visible"/>
                                      </p:to>
                                    </p:set>
                                    <p:animEffect transition="in" filter="dissolve">
                                      <p:cBhvr>
                                        <p:cTn id="14" dur="500"/>
                                        <p:tgtEl>
                                          <p:spTgt spid="25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up)">
                                      <p:cBhvr>
                                        <p:cTn id="19" dur="1000"/>
                                        <p:tgtEl>
                                          <p:spTgt spid="64"/>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226"/>
                                        </p:tgtEl>
                                        <p:attrNameLst>
                                          <p:attrName>style.visibility</p:attrName>
                                        </p:attrNameLst>
                                      </p:cBhvr>
                                      <p:to>
                                        <p:strVal val="visible"/>
                                      </p:to>
                                    </p:set>
                                    <p:animEffect transition="in" filter="dissolve">
                                      <p:cBhvr>
                                        <p:cTn id="23" dur="1000"/>
                                        <p:tgtEl>
                                          <p:spTgt spid="226"/>
                                        </p:tgtEl>
                                      </p:cBhvr>
                                    </p:animEffect>
                                  </p:childTnLst>
                                </p:cTn>
                              </p:par>
                              <p:par>
                                <p:cTn id="24" presetID="9" presetClass="entr" presetSubtype="0" fill="hold" grpId="1" nodeType="withEffect">
                                  <p:stCondLst>
                                    <p:cond delay="0"/>
                                  </p:stCondLst>
                                  <p:childTnLst>
                                    <p:set>
                                      <p:cBhvr>
                                        <p:cTn id="25" dur="1" fill="hold">
                                          <p:stCondLst>
                                            <p:cond delay="0"/>
                                          </p:stCondLst>
                                        </p:cTn>
                                        <p:tgtEl>
                                          <p:spTgt spid="252"/>
                                        </p:tgtEl>
                                        <p:attrNameLst>
                                          <p:attrName>style.visibility</p:attrName>
                                        </p:attrNameLst>
                                      </p:cBhvr>
                                      <p:to>
                                        <p:strVal val="visible"/>
                                      </p:to>
                                    </p:set>
                                    <p:animEffect transition="in" filter="dissolve">
                                      <p:cBhvr>
                                        <p:cTn id="26" dur="500"/>
                                        <p:tgtEl>
                                          <p:spTgt spid="25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54"/>
                                        </p:tgtEl>
                                        <p:attrNameLst>
                                          <p:attrName>style.visibility</p:attrName>
                                        </p:attrNameLst>
                                      </p:cBhvr>
                                      <p:to>
                                        <p:strVal val="visible"/>
                                      </p:to>
                                    </p:set>
                                    <p:animEffect transition="in" filter="dissolve">
                                      <p:cBhvr>
                                        <p:cTn id="31" dur="500"/>
                                        <p:tgtEl>
                                          <p:spTgt spid="25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81"/>
                                        </p:tgtEl>
                                        <p:attrNameLst>
                                          <p:attrName>style.visibility</p:attrName>
                                        </p:attrNameLst>
                                      </p:cBhvr>
                                      <p:to>
                                        <p:strVal val="visible"/>
                                      </p:to>
                                    </p:set>
                                    <p:animEffect transition="in" filter="dissolve">
                                      <p:cBhvr>
                                        <p:cTn id="36" dur="500"/>
                                        <p:tgtEl>
                                          <p:spTgt spid="28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226"/>
                                        </p:tgtEl>
                                      </p:cBhvr>
                                    </p:animEffect>
                                    <p:set>
                                      <p:cBhvr>
                                        <p:cTn id="41" dur="1" fill="hold">
                                          <p:stCondLst>
                                            <p:cond delay="499"/>
                                          </p:stCondLst>
                                        </p:cTn>
                                        <p:tgtEl>
                                          <p:spTgt spid="226"/>
                                        </p:tgtEl>
                                        <p:attrNameLst>
                                          <p:attrName>style.visibility</p:attrName>
                                        </p:attrNameLst>
                                      </p:cBhvr>
                                      <p:to>
                                        <p:strVal val="hidden"/>
                                      </p:to>
                                    </p:set>
                                  </p:childTnLst>
                                </p:cTn>
                              </p:par>
                              <p:par>
                                <p:cTn id="42" presetID="9" presetClass="exit" presetSubtype="0" fill="hold" grpId="0" nodeType="withEffect">
                                  <p:stCondLst>
                                    <p:cond delay="0"/>
                                  </p:stCondLst>
                                  <p:childTnLst>
                                    <p:animEffect transition="out" filter="dissolve">
                                      <p:cBhvr>
                                        <p:cTn id="43" dur="500"/>
                                        <p:tgtEl>
                                          <p:spTgt spid="252"/>
                                        </p:tgtEl>
                                      </p:cBhvr>
                                    </p:animEffect>
                                    <p:set>
                                      <p:cBhvr>
                                        <p:cTn id="44" dur="1" fill="hold">
                                          <p:stCondLst>
                                            <p:cond delay="499"/>
                                          </p:stCondLst>
                                        </p:cTn>
                                        <p:tgtEl>
                                          <p:spTgt spid="252"/>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227"/>
                                        </p:tgtEl>
                                      </p:cBhvr>
                                    </p:animEffect>
                                    <p:set>
                                      <p:cBhvr>
                                        <p:cTn id="47" dur="1" fill="hold">
                                          <p:stCondLst>
                                            <p:cond delay="499"/>
                                          </p:stCondLst>
                                        </p:cTn>
                                        <p:tgtEl>
                                          <p:spTgt spid="227"/>
                                        </p:tgtEl>
                                        <p:attrNameLst>
                                          <p:attrName>style.visibility</p:attrName>
                                        </p:attrNameLst>
                                      </p:cBhvr>
                                      <p:to>
                                        <p:strVal val="hidden"/>
                                      </p:to>
                                    </p:set>
                                  </p:childTnLst>
                                </p:cTn>
                              </p:par>
                              <p:par>
                                <p:cTn id="48" presetID="9" presetClass="exit" presetSubtype="0" fill="hold" grpId="0" nodeType="withEffect">
                                  <p:stCondLst>
                                    <p:cond delay="0"/>
                                  </p:stCondLst>
                                  <p:childTnLst>
                                    <p:animEffect transition="out" filter="dissolve">
                                      <p:cBhvr>
                                        <p:cTn id="49" dur="500"/>
                                        <p:tgtEl>
                                          <p:spTgt spid="253"/>
                                        </p:tgtEl>
                                      </p:cBhvr>
                                    </p:animEffect>
                                    <p:set>
                                      <p:cBhvr>
                                        <p:cTn id="50" dur="1" fill="hold">
                                          <p:stCondLst>
                                            <p:cond delay="499"/>
                                          </p:stCondLst>
                                        </p:cTn>
                                        <p:tgtEl>
                                          <p:spTgt spid="253"/>
                                        </p:tgtEl>
                                        <p:attrNameLst>
                                          <p:attrName>style.visibility</p:attrName>
                                        </p:attrNameLst>
                                      </p:cBhvr>
                                      <p:to>
                                        <p:strVal val="hidden"/>
                                      </p:to>
                                    </p:set>
                                  </p:childTnLst>
                                </p:cTn>
                              </p:par>
                              <p:par>
                                <p:cTn id="51" presetID="22" presetClass="entr" presetSubtype="1" fill="hold" grpId="0" nodeType="with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wipe(up)">
                                      <p:cBhvr>
                                        <p:cTn id="53" dur="500"/>
                                        <p:tgtEl>
                                          <p:spTgt spid="111"/>
                                        </p:tgtEl>
                                      </p:cBhvr>
                                    </p:animEffect>
                                  </p:childTnLst>
                                </p:cTn>
                              </p:par>
                            </p:childTnLst>
                          </p:cTn>
                        </p:par>
                        <p:par>
                          <p:cTn id="54" fill="hold">
                            <p:stCondLst>
                              <p:cond delay="500"/>
                            </p:stCondLst>
                            <p:childTnLst>
                              <p:par>
                                <p:cTn id="55" presetID="9" presetClass="entr" presetSubtype="0" fill="hold" nodeType="afterEffect">
                                  <p:stCondLst>
                                    <p:cond delay="0"/>
                                  </p:stCondLst>
                                  <p:childTnLst>
                                    <p:set>
                                      <p:cBhvr>
                                        <p:cTn id="56" dur="1" fill="hold">
                                          <p:stCondLst>
                                            <p:cond delay="0"/>
                                          </p:stCondLst>
                                        </p:cTn>
                                        <p:tgtEl>
                                          <p:spTgt spid="113"/>
                                        </p:tgtEl>
                                        <p:attrNameLst>
                                          <p:attrName>style.visibility</p:attrName>
                                        </p:attrNameLst>
                                      </p:cBhvr>
                                      <p:to>
                                        <p:strVal val="visible"/>
                                      </p:to>
                                    </p:set>
                                    <p:animEffect transition="in" filter="dissolve">
                                      <p:cBhvr>
                                        <p:cTn id="57" dur="500"/>
                                        <p:tgtEl>
                                          <p:spTgt spid="113"/>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12"/>
                                        </p:tgtEl>
                                        <p:attrNameLst>
                                          <p:attrName>style.visibility</p:attrName>
                                        </p:attrNameLst>
                                      </p:cBhvr>
                                      <p:to>
                                        <p:strVal val="visible"/>
                                      </p:to>
                                    </p:set>
                                    <p:animEffect transition="in" filter="dissolve">
                                      <p:cBhvr>
                                        <p:cTn id="6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0" grpId="0" animBg="1"/>
      <p:bldP spid="252" grpId="0" animBg="1"/>
      <p:bldP spid="252" grpId="1" animBg="1"/>
      <p:bldP spid="253" grpId="0" animBg="1"/>
      <p:bldP spid="253" grpId="1" animBg="1"/>
      <p:bldP spid="254" grpId="0"/>
      <p:bldP spid="111" grpId="0" animBg="1"/>
      <p:bldP spid="1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29</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1" name="Freeform: Shape 60">
            <a:extLst>
              <a:ext uri="{FF2B5EF4-FFF2-40B4-BE49-F238E27FC236}">
                <a16:creationId xmlns:a16="http://schemas.microsoft.com/office/drawing/2014/main" id="{ED199A0A-3C73-44E2-91B7-7AD452902DF1}"/>
              </a:ext>
            </a:extLst>
          </p:cNvPr>
          <p:cNvSpPr/>
          <p:nvPr/>
        </p:nvSpPr>
        <p:spPr bwMode="auto">
          <a:xfrm>
            <a:off x="5420161" y="490011"/>
            <a:ext cx="773118" cy="139570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Lst>
            <a:ahLst/>
            <a:cxnLst>
              <a:cxn ang="0">
                <a:pos x="connsiteX0" y="connsiteY0"/>
              </a:cxn>
              <a:cxn ang="0">
                <a:pos x="connsiteX1" y="connsiteY1"/>
              </a:cxn>
              <a:cxn ang="0">
                <a:pos x="connsiteX2" y="connsiteY2"/>
              </a:cxn>
              <a:cxn ang="0">
                <a:pos x="connsiteX3" y="connsiteY3"/>
              </a:cxn>
            </a:cxnLst>
            <a:rect l="l" t="t" r="r" b="b"/>
            <a:pathLst>
              <a:path w="773118" h="1395701">
                <a:moveTo>
                  <a:pt x="772144" y="0"/>
                </a:moveTo>
                <a:cubicBezTo>
                  <a:pt x="781181" y="199292"/>
                  <a:pt x="726717" y="425449"/>
                  <a:pt x="634398" y="612530"/>
                </a:cubicBezTo>
                <a:cubicBezTo>
                  <a:pt x="542079" y="799611"/>
                  <a:pt x="323736" y="992066"/>
                  <a:pt x="218228" y="1122485"/>
                </a:cubicBezTo>
                <a:cubicBezTo>
                  <a:pt x="112720" y="1252904"/>
                  <a:pt x="-14524" y="1407013"/>
                  <a:pt x="1351" y="1395046"/>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2" name="Freeform: Shape 61">
            <a:extLst>
              <a:ext uri="{FF2B5EF4-FFF2-40B4-BE49-F238E27FC236}">
                <a16:creationId xmlns:a16="http://schemas.microsoft.com/office/drawing/2014/main" id="{44443042-A440-4D01-A2A5-7837BDB15AB9}"/>
              </a:ext>
            </a:extLst>
          </p:cNvPr>
          <p:cNvSpPr/>
          <p:nvPr/>
        </p:nvSpPr>
        <p:spPr bwMode="auto">
          <a:xfrm>
            <a:off x="5282745" y="484150"/>
            <a:ext cx="820684" cy="2458915"/>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4" h="2458915">
                <a:moveTo>
                  <a:pt x="819435" y="0"/>
                </a:moveTo>
                <a:cubicBezTo>
                  <a:pt x="831402" y="222738"/>
                  <a:pt x="755447" y="448895"/>
                  <a:pt x="675828" y="618391"/>
                </a:cubicBezTo>
                <a:cubicBezTo>
                  <a:pt x="596209" y="787887"/>
                  <a:pt x="449791" y="865554"/>
                  <a:pt x="341719" y="1016977"/>
                </a:cubicBezTo>
                <a:cubicBezTo>
                  <a:pt x="233647" y="1168400"/>
                  <a:pt x="61589" y="1312985"/>
                  <a:pt x="27397" y="1526931"/>
                </a:cubicBezTo>
                <a:cubicBezTo>
                  <a:pt x="-6795" y="1740877"/>
                  <a:pt x="-4722" y="2241550"/>
                  <a:pt x="10542" y="2458915"/>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3" name="Freeform: Shape 62">
            <a:extLst>
              <a:ext uri="{FF2B5EF4-FFF2-40B4-BE49-F238E27FC236}">
                <a16:creationId xmlns:a16="http://schemas.microsoft.com/office/drawing/2014/main" id="{CF4E8D22-8AE1-4318-A4D3-81F5294B1748}"/>
              </a:ext>
            </a:extLst>
          </p:cNvPr>
          <p:cNvSpPr/>
          <p:nvPr/>
        </p:nvSpPr>
        <p:spPr bwMode="auto">
          <a:xfrm>
            <a:off x="5213237" y="481253"/>
            <a:ext cx="810265" cy="350813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65" h="3508130">
                <a:moveTo>
                  <a:pt x="809016" y="0"/>
                </a:moveTo>
                <a:cubicBezTo>
                  <a:pt x="820983" y="222738"/>
                  <a:pt x="745028" y="448895"/>
                  <a:pt x="665409" y="618391"/>
                </a:cubicBezTo>
                <a:cubicBezTo>
                  <a:pt x="585790" y="787887"/>
                  <a:pt x="439372" y="865554"/>
                  <a:pt x="331300" y="1016977"/>
                </a:cubicBezTo>
                <a:cubicBezTo>
                  <a:pt x="223228" y="1168400"/>
                  <a:pt x="51170" y="1312985"/>
                  <a:pt x="16978" y="1526931"/>
                </a:cubicBezTo>
                <a:cubicBezTo>
                  <a:pt x="-17214" y="1740877"/>
                  <a:pt x="8305" y="3290765"/>
                  <a:pt x="23569" y="350813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7" name="Freeform: Shape 66">
            <a:extLst>
              <a:ext uri="{FF2B5EF4-FFF2-40B4-BE49-F238E27FC236}">
                <a16:creationId xmlns:a16="http://schemas.microsoft.com/office/drawing/2014/main" id="{5223BC10-0110-43E6-BF1A-268C40BF31B7}"/>
              </a:ext>
            </a:extLst>
          </p:cNvPr>
          <p:cNvSpPr/>
          <p:nvPr/>
        </p:nvSpPr>
        <p:spPr bwMode="auto">
          <a:xfrm flipH="1">
            <a:off x="6302583" y="498926"/>
            <a:ext cx="941622" cy="136746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 name="connsiteX0" fmla="*/ 940569 w 941543"/>
              <a:gd name="connsiteY0" fmla="*/ 0 h 1367627"/>
              <a:gd name="connsiteX1" fmla="*/ 802823 w 941543"/>
              <a:gd name="connsiteY1" fmla="*/ 612530 h 1367627"/>
              <a:gd name="connsiteX2" fmla="*/ 386653 w 941543"/>
              <a:gd name="connsiteY2" fmla="*/ 1122485 h 1367627"/>
              <a:gd name="connsiteX3" fmla="*/ 674 w 941543"/>
              <a:gd name="connsiteY3" fmla="*/ 1366863 h 1367627"/>
              <a:gd name="connsiteX0" fmla="*/ 940609 w 941622"/>
              <a:gd name="connsiteY0" fmla="*/ 0 h 1367467"/>
              <a:gd name="connsiteX1" fmla="*/ 802863 w 941622"/>
              <a:gd name="connsiteY1" fmla="*/ 612530 h 1367467"/>
              <a:gd name="connsiteX2" fmla="*/ 371036 w 941622"/>
              <a:gd name="connsiteY2" fmla="*/ 1084907 h 1367467"/>
              <a:gd name="connsiteX3" fmla="*/ 714 w 941622"/>
              <a:gd name="connsiteY3" fmla="*/ 1366863 h 1367467"/>
            </a:gdLst>
            <a:ahLst/>
            <a:cxnLst>
              <a:cxn ang="0">
                <a:pos x="connsiteX0" y="connsiteY0"/>
              </a:cxn>
              <a:cxn ang="0">
                <a:pos x="connsiteX1" y="connsiteY1"/>
              </a:cxn>
              <a:cxn ang="0">
                <a:pos x="connsiteX2" y="connsiteY2"/>
              </a:cxn>
              <a:cxn ang="0">
                <a:pos x="connsiteX3" y="connsiteY3"/>
              </a:cxn>
            </a:cxnLst>
            <a:rect l="l" t="t" r="r" b="b"/>
            <a:pathLst>
              <a:path w="941622" h="1367467">
                <a:moveTo>
                  <a:pt x="940609" y="0"/>
                </a:moveTo>
                <a:cubicBezTo>
                  <a:pt x="949646" y="199292"/>
                  <a:pt x="897792" y="431712"/>
                  <a:pt x="802863" y="612530"/>
                </a:cubicBezTo>
                <a:cubicBezTo>
                  <a:pt x="707934" y="793348"/>
                  <a:pt x="504727" y="959185"/>
                  <a:pt x="371036" y="1084907"/>
                </a:cubicBezTo>
                <a:cubicBezTo>
                  <a:pt x="237345" y="1210629"/>
                  <a:pt x="-15161" y="1378830"/>
                  <a:pt x="714" y="1366863"/>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8" name="Freeform: Shape 67">
            <a:extLst>
              <a:ext uri="{FF2B5EF4-FFF2-40B4-BE49-F238E27FC236}">
                <a16:creationId xmlns:a16="http://schemas.microsoft.com/office/drawing/2014/main" id="{31936A96-256C-4F67-9B31-B8BD1519C0DA}"/>
              </a:ext>
            </a:extLst>
          </p:cNvPr>
          <p:cNvSpPr/>
          <p:nvPr/>
        </p:nvSpPr>
        <p:spPr bwMode="auto">
          <a:xfrm flipH="1">
            <a:off x="6396640" y="494894"/>
            <a:ext cx="1007635" cy="242760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1003907 w 1005156"/>
              <a:gd name="connsiteY0" fmla="*/ 0 h 2427600"/>
              <a:gd name="connsiteX1" fmla="*/ 860300 w 1005156"/>
              <a:gd name="connsiteY1" fmla="*/ 618391 h 2427600"/>
              <a:gd name="connsiteX2" fmla="*/ 526191 w 1005156"/>
              <a:gd name="connsiteY2" fmla="*/ 1016977 h 2427600"/>
              <a:gd name="connsiteX3" fmla="*/ 211869 w 1005156"/>
              <a:gd name="connsiteY3" fmla="*/ 1526931 h 2427600"/>
              <a:gd name="connsiteX4" fmla="*/ 861 w 1005156"/>
              <a:gd name="connsiteY4" fmla="*/ 2427600 h 2427600"/>
              <a:gd name="connsiteX0" fmla="*/ 1005959 w 1007208"/>
              <a:gd name="connsiteY0" fmla="*/ 0 h 2427600"/>
              <a:gd name="connsiteX1" fmla="*/ 862352 w 1007208"/>
              <a:gd name="connsiteY1" fmla="*/ 618391 h 2427600"/>
              <a:gd name="connsiteX2" fmla="*/ 528243 w 1007208"/>
              <a:gd name="connsiteY2" fmla="*/ 1016977 h 2427600"/>
              <a:gd name="connsiteX3" fmla="*/ 69871 w 1007208"/>
              <a:gd name="connsiteY3" fmla="*/ 1479959 h 2427600"/>
              <a:gd name="connsiteX4" fmla="*/ 2913 w 1007208"/>
              <a:gd name="connsiteY4" fmla="*/ 2427600 h 2427600"/>
              <a:gd name="connsiteX0" fmla="*/ 1005959 w 1007284"/>
              <a:gd name="connsiteY0" fmla="*/ 0 h 2427600"/>
              <a:gd name="connsiteX1" fmla="*/ 862352 w 1007284"/>
              <a:gd name="connsiteY1" fmla="*/ 618391 h 2427600"/>
              <a:gd name="connsiteX2" fmla="*/ 496928 w 1007284"/>
              <a:gd name="connsiteY2" fmla="*/ 1001319 h 2427600"/>
              <a:gd name="connsiteX3" fmla="*/ 69871 w 1007284"/>
              <a:gd name="connsiteY3" fmla="*/ 1479959 h 2427600"/>
              <a:gd name="connsiteX4" fmla="*/ 2913 w 1007284"/>
              <a:gd name="connsiteY4" fmla="*/ 2427600 h 2427600"/>
              <a:gd name="connsiteX0" fmla="*/ 1005959 w 1007309"/>
              <a:gd name="connsiteY0" fmla="*/ 0 h 2427600"/>
              <a:gd name="connsiteX1" fmla="*/ 862352 w 1007309"/>
              <a:gd name="connsiteY1" fmla="*/ 618391 h 2427600"/>
              <a:gd name="connsiteX2" fmla="*/ 487534 w 1007309"/>
              <a:gd name="connsiteY2" fmla="*/ 1032635 h 2427600"/>
              <a:gd name="connsiteX3" fmla="*/ 69871 w 1007309"/>
              <a:gd name="connsiteY3" fmla="*/ 1479959 h 2427600"/>
              <a:gd name="connsiteX4" fmla="*/ 2913 w 1007309"/>
              <a:gd name="connsiteY4" fmla="*/ 2427600 h 2427600"/>
              <a:gd name="connsiteX0" fmla="*/ 1006285 w 1007635"/>
              <a:gd name="connsiteY0" fmla="*/ 0 h 2427600"/>
              <a:gd name="connsiteX1" fmla="*/ 862678 w 1007635"/>
              <a:gd name="connsiteY1" fmla="*/ 618391 h 2427600"/>
              <a:gd name="connsiteX2" fmla="*/ 487860 w 1007635"/>
              <a:gd name="connsiteY2" fmla="*/ 1032635 h 2427600"/>
              <a:gd name="connsiteX3" fmla="*/ 63934 w 1007635"/>
              <a:gd name="connsiteY3" fmla="*/ 1448644 h 2427600"/>
              <a:gd name="connsiteX4" fmla="*/ 3239 w 1007635"/>
              <a:gd name="connsiteY4" fmla="*/ 2427600 h 24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635" h="2427600">
                <a:moveTo>
                  <a:pt x="1006285" y="0"/>
                </a:moveTo>
                <a:cubicBezTo>
                  <a:pt x="1018252" y="222738"/>
                  <a:pt x="949082" y="446285"/>
                  <a:pt x="862678" y="618391"/>
                </a:cubicBezTo>
                <a:cubicBezTo>
                  <a:pt x="776274" y="790497"/>
                  <a:pt x="620984" y="894260"/>
                  <a:pt x="487860" y="1032635"/>
                </a:cubicBezTo>
                <a:cubicBezTo>
                  <a:pt x="354736" y="1171010"/>
                  <a:pt x="98126" y="1234698"/>
                  <a:pt x="63934" y="1448644"/>
                </a:cubicBezTo>
                <a:cubicBezTo>
                  <a:pt x="29742" y="1662590"/>
                  <a:pt x="-12025" y="2210235"/>
                  <a:pt x="3239" y="24276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9" name="Freeform: Shape 68">
            <a:extLst>
              <a:ext uri="{FF2B5EF4-FFF2-40B4-BE49-F238E27FC236}">
                <a16:creationId xmlns:a16="http://schemas.microsoft.com/office/drawing/2014/main" id="{03CEBB66-CD6C-41C8-BC5B-C8049987EF89}"/>
              </a:ext>
            </a:extLst>
          </p:cNvPr>
          <p:cNvSpPr/>
          <p:nvPr/>
        </p:nvSpPr>
        <p:spPr bwMode="auto">
          <a:xfrm flipH="1">
            <a:off x="6496234" y="498925"/>
            <a:ext cx="993012" cy="347055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1136696 w 1137945"/>
              <a:gd name="connsiteY0" fmla="*/ 0 h 3470551"/>
              <a:gd name="connsiteX1" fmla="*/ 993089 w 1137945"/>
              <a:gd name="connsiteY1" fmla="*/ 618391 h 3470551"/>
              <a:gd name="connsiteX2" fmla="*/ 658980 w 1137945"/>
              <a:gd name="connsiteY2" fmla="*/ 1016977 h 3470551"/>
              <a:gd name="connsiteX3" fmla="*/ 344658 w 1137945"/>
              <a:gd name="connsiteY3" fmla="*/ 1526931 h 3470551"/>
              <a:gd name="connsiteX4" fmla="*/ 520 w 1137945"/>
              <a:gd name="connsiteY4" fmla="*/ 3470551 h 3470551"/>
              <a:gd name="connsiteX0" fmla="*/ 1137072 w 1138321"/>
              <a:gd name="connsiteY0" fmla="*/ 0 h 3470551"/>
              <a:gd name="connsiteX1" fmla="*/ 993465 w 1138321"/>
              <a:gd name="connsiteY1" fmla="*/ 618391 h 3470551"/>
              <a:gd name="connsiteX2" fmla="*/ 659356 w 1138321"/>
              <a:gd name="connsiteY2" fmla="*/ 1016977 h 3470551"/>
              <a:gd name="connsiteX3" fmla="*/ 204116 w 1138321"/>
              <a:gd name="connsiteY3" fmla="*/ 1511273 h 3470551"/>
              <a:gd name="connsiteX4" fmla="*/ 896 w 1138321"/>
              <a:gd name="connsiteY4" fmla="*/ 3470551 h 3470551"/>
              <a:gd name="connsiteX0" fmla="*/ 1137072 w 1139088"/>
              <a:gd name="connsiteY0" fmla="*/ 0 h 3470551"/>
              <a:gd name="connsiteX1" fmla="*/ 993465 w 1139088"/>
              <a:gd name="connsiteY1" fmla="*/ 618391 h 3470551"/>
              <a:gd name="connsiteX2" fmla="*/ 446413 w 1139088"/>
              <a:gd name="connsiteY2" fmla="*/ 1120316 h 3470551"/>
              <a:gd name="connsiteX3" fmla="*/ 204116 w 1139088"/>
              <a:gd name="connsiteY3" fmla="*/ 1511273 h 3470551"/>
              <a:gd name="connsiteX4" fmla="*/ 896 w 1139088"/>
              <a:gd name="connsiteY4" fmla="*/ 3470551 h 3470551"/>
              <a:gd name="connsiteX0" fmla="*/ 1137150 w 1139166"/>
              <a:gd name="connsiteY0" fmla="*/ 0 h 3470551"/>
              <a:gd name="connsiteX1" fmla="*/ 993543 w 1139166"/>
              <a:gd name="connsiteY1" fmla="*/ 618391 h 3470551"/>
              <a:gd name="connsiteX2" fmla="*/ 446491 w 1139166"/>
              <a:gd name="connsiteY2" fmla="*/ 1120316 h 3470551"/>
              <a:gd name="connsiteX3" fmla="*/ 188537 w 1139166"/>
              <a:gd name="connsiteY3" fmla="*/ 1495616 h 3470551"/>
              <a:gd name="connsiteX4" fmla="*/ 974 w 1139166"/>
              <a:gd name="connsiteY4" fmla="*/ 3470551 h 3470551"/>
              <a:gd name="connsiteX0" fmla="*/ 991296 w 993312"/>
              <a:gd name="connsiteY0" fmla="*/ 0 h 3470551"/>
              <a:gd name="connsiteX1" fmla="*/ 847689 w 993312"/>
              <a:gd name="connsiteY1" fmla="*/ 618391 h 3470551"/>
              <a:gd name="connsiteX2" fmla="*/ 300637 w 993312"/>
              <a:gd name="connsiteY2" fmla="*/ 1120316 h 3470551"/>
              <a:gd name="connsiteX3" fmla="*/ 42683 w 993312"/>
              <a:gd name="connsiteY3" fmla="*/ 1495616 h 3470551"/>
              <a:gd name="connsiteX4" fmla="*/ 5432 w 993312"/>
              <a:gd name="connsiteY4" fmla="*/ 3470551 h 3470551"/>
              <a:gd name="connsiteX0" fmla="*/ 991296 w 993012"/>
              <a:gd name="connsiteY0" fmla="*/ 0 h 3470551"/>
              <a:gd name="connsiteX1" fmla="*/ 847689 w 993012"/>
              <a:gd name="connsiteY1" fmla="*/ 618391 h 3470551"/>
              <a:gd name="connsiteX2" fmla="*/ 363267 w 993012"/>
              <a:gd name="connsiteY2" fmla="*/ 1089001 h 3470551"/>
              <a:gd name="connsiteX3" fmla="*/ 42683 w 993012"/>
              <a:gd name="connsiteY3" fmla="*/ 1495616 h 3470551"/>
              <a:gd name="connsiteX4" fmla="*/ 5432 w 993012"/>
              <a:gd name="connsiteY4" fmla="*/ 3470551 h 347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12" h="3470551">
                <a:moveTo>
                  <a:pt x="991296" y="0"/>
                </a:moveTo>
                <a:cubicBezTo>
                  <a:pt x="1003263" y="222738"/>
                  <a:pt x="952360" y="436891"/>
                  <a:pt x="847689" y="618391"/>
                </a:cubicBezTo>
                <a:cubicBezTo>
                  <a:pt x="743018" y="799891"/>
                  <a:pt x="497435" y="942797"/>
                  <a:pt x="363267" y="1089001"/>
                </a:cubicBezTo>
                <a:cubicBezTo>
                  <a:pt x="229099" y="1235205"/>
                  <a:pt x="76875" y="1281670"/>
                  <a:pt x="42683" y="1495616"/>
                </a:cubicBezTo>
                <a:cubicBezTo>
                  <a:pt x="8491" y="1709562"/>
                  <a:pt x="-9832" y="3253186"/>
                  <a:pt x="5432" y="3470551"/>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grpSp>
        <p:nvGrpSpPr>
          <p:cNvPr id="226" name="Group 225">
            <a:extLst>
              <a:ext uri="{FF2B5EF4-FFF2-40B4-BE49-F238E27FC236}">
                <a16:creationId xmlns:a16="http://schemas.microsoft.com/office/drawing/2014/main" id="{5B92B827-D78D-4E8D-8573-8D44CBE3EC2C}"/>
              </a:ext>
            </a:extLst>
          </p:cNvPr>
          <p:cNvGrpSpPr/>
          <p:nvPr/>
        </p:nvGrpSpPr>
        <p:grpSpPr>
          <a:xfrm>
            <a:off x="3531649" y="4378481"/>
            <a:ext cx="1301628" cy="1177158"/>
            <a:chOff x="4047079" y="4748651"/>
            <a:chExt cx="1301628" cy="1177158"/>
          </a:xfrm>
        </p:grpSpPr>
        <p:grpSp>
          <p:nvGrpSpPr>
            <p:cNvPr id="224" name="Group 223">
              <a:extLst>
                <a:ext uri="{FF2B5EF4-FFF2-40B4-BE49-F238E27FC236}">
                  <a16:creationId xmlns:a16="http://schemas.microsoft.com/office/drawing/2014/main" id="{8DAED938-5724-415D-B4AA-AEB1614C8BBB}"/>
                </a:ext>
              </a:extLst>
            </p:cNvPr>
            <p:cNvGrpSpPr/>
            <p:nvPr/>
          </p:nvGrpSpPr>
          <p:grpSpPr>
            <a:xfrm>
              <a:off x="4047079" y="4748651"/>
              <a:ext cx="1301628" cy="1177158"/>
              <a:chOff x="4047079" y="4748651"/>
              <a:chExt cx="1301628" cy="1177158"/>
            </a:xfrm>
          </p:grpSpPr>
          <p:grpSp>
            <p:nvGrpSpPr>
              <p:cNvPr id="223" name="Group 222">
                <a:extLst>
                  <a:ext uri="{FF2B5EF4-FFF2-40B4-BE49-F238E27FC236}">
                    <a16:creationId xmlns:a16="http://schemas.microsoft.com/office/drawing/2014/main" id="{AF2FC9CF-46E9-476F-B090-532D5035AB50}"/>
                  </a:ext>
                </a:extLst>
              </p:cNvPr>
              <p:cNvGrpSpPr/>
              <p:nvPr/>
            </p:nvGrpSpPr>
            <p:grpSpPr>
              <a:xfrm>
                <a:off x="4047079" y="4748651"/>
                <a:ext cx="1301628" cy="1177158"/>
                <a:chOff x="4047079" y="4748651"/>
                <a:chExt cx="1301628" cy="1177158"/>
              </a:xfrm>
            </p:grpSpPr>
            <p:sp>
              <p:nvSpPr>
                <p:cNvPr id="207" name="Oval 206">
                  <a:extLst>
                    <a:ext uri="{FF2B5EF4-FFF2-40B4-BE49-F238E27FC236}">
                      <a16:creationId xmlns:a16="http://schemas.microsoft.com/office/drawing/2014/main" id="{9BCBB38E-4B2E-4A8B-A955-9E5727B5714F}"/>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8" name="Oval 207">
                  <a:extLst>
                    <a:ext uri="{FF2B5EF4-FFF2-40B4-BE49-F238E27FC236}">
                      <a16:creationId xmlns:a16="http://schemas.microsoft.com/office/drawing/2014/main" id="{3E7871A2-93AE-4AFC-AF03-1D6DBD5CF9D0}"/>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9" name="Oval 208">
                  <a:extLst>
                    <a:ext uri="{FF2B5EF4-FFF2-40B4-BE49-F238E27FC236}">
                      <a16:creationId xmlns:a16="http://schemas.microsoft.com/office/drawing/2014/main" id="{42EF2B35-2303-418B-9651-B5A99F43F04E}"/>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0" name="Oval 209">
                  <a:extLst>
                    <a:ext uri="{FF2B5EF4-FFF2-40B4-BE49-F238E27FC236}">
                      <a16:creationId xmlns:a16="http://schemas.microsoft.com/office/drawing/2014/main" id="{D994F8ED-DE5E-4A7C-8088-2EF2B86CE3E8}"/>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1" name="Oval 210">
                  <a:extLst>
                    <a:ext uri="{FF2B5EF4-FFF2-40B4-BE49-F238E27FC236}">
                      <a16:creationId xmlns:a16="http://schemas.microsoft.com/office/drawing/2014/main" id="{B5E8F042-75C5-41CE-8052-8DB89A6D1CF1}"/>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2" name="Oval 211">
                  <a:extLst>
                    <a:ext uri="{FF2B5EF4-FFF2-40B4-BE49-F238E27FC236}">
                      <a16:creationId xmlns:a16="http://schemas.microsoft.com/office/drawing/2014/main" id="{18684D90-9108-43B9-B641-D19ED1EE0CC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3" name="Oval 212">
                  <a:extLst>
                    <a:ext uri="{FF2B5EF4-FFF2-40B4-BE49-F238E27FC236}">
                      <a16:creationId xmlns:a16="http://schemas.microsoft.com/office/drawing/2014/main" id="{A079E4A6-A387-411B-86D7-ACF9E55912E6}"/>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4" name="Oval 213">
                  <a:extLst>
                    <a:ext uri="{FF2B5EF4-FFF2-40B4-BE49-F238E27FC236}">
                      <a16:creationId xmlns:a16="http://schemas.microsoft.com/office/drawing/2014/main" id="{74DB8BA8-410F-4D9E-82F5-A70DE6CFCFB2}"/>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5" name="TextBox 214">
                  <a:extLst>
                    <a:ext uri="{FF2B5EF4-FFF2-40B4-BE49-F238E27FC236}">
                      <a16:creationId xmlns:a16="http://schemas.microsoft.com/office/drawing/2014/main" id="{F2568C91-A31E-4D6C-A7A6-644E32840913}"/>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16" name="TextBox 215">
                  <a:extLst>
                    <a:ext uri="{FF2B5EF4-FFF2-40B4-BE49-F238E27FC236}">
                      <a16:creationId xmlns:a16="http://schemas.microsoft.com/office/drawing/2014/main" id="{A591B23F-EA7A-4BB2-9195-AE802A982ACA}"/>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17" name="TextBox 216">
                  <a:extLst>
                    <a:ext uri="{FF2B5EF4-FFF2-40B4-BE49-F238E27FC236}">
                      <a16:creationId xmlns:a16="http://schemas.microsoft.com/office/drawing/2014/main" id="{D2F52BA8-372C-45A4-B3E3-B0D38525EB67}"/>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18" name="TextBox 217">
                  <a:extLst>
                    <a:ext uri="{FF2B5EF4-FFF2-40B4-BE49-F238E27FC236}">
                      <a16:creationId xmlns:a16="http://schemas.microsoft.com/office/drawing/2014/main" id="{7CDAFD06-0BA3-4B18-BF45-218E8D1C668A}"/>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19" name="TextBox 218">
                  <a:extLst>
                    <a:ext uri="{FF2B5EF4-FFF2-40B4-BE49-F238E27FC236}">
                      <a16:creationId xmlns:a16="http://schemas.microsoft.com/office/drawing/2014/main" id="{848CBF6C-4493-4F3E-8276-2FB044095EFA}"/>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20" name="TextBox 219">
                  <a:extLst>
                    <a:ext uri="{FF2B5EF4-FFF2-40B4-BE49-F238E27FC236}">
                      <a16:creationId xmlns:a16="http://schemas.microsoft.com/office/drawing/2014/main" id="{7B44CC03-3B49-49E5-B442-D6FD90A01124}"/>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21" name="TextBox 220">
                  <a:extLst>
                    <a:ext uri="{FF2B5EF4-FFF2-40B4-BE49-F238E27FC236}">
                      <a16:creationId xmlns:a16="http://schemas.microsoft.com/office/drawing/2014/main" id="{7A529A4B-AB53-4FC9-8D92-FDE2E84E8E6B}"/>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22" name="TextBox 221">
                  <a:extLst>
                    <a:ext uri="{FF2B5EF4-FFF2-40B4-BE49-F238E27FC236}">
                      <a16:creationId xmlns:a16="http://schemas.microsoft.com/office/drawing/2014/main" id="{69ACC064-140E-4D42-90FF-6FA838421D22}"/>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06" name="Rectangle 205">
                <a:extLst>
                  <a:ext uri="{FF2B5EF4-FFF2-40B4-BE49-F238E27FC236}">
                    <a16:creationId xmlns:a16="http://schemas.microsoft.com/office/drawing/2014/main" id="{CC5EDE24-8FB4-4D1F-BEA1-85FA991207EF}"/>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5" name="Group 224">
              <a:extLst>
                <a:ext uri="{FF2B5EF4-FFF2-40B4-BE49-F238E27FC236}">
                  <a16:creationId xmlns:a16="http://schemas.microsoft.com/office/drawing/2014/main" id="{37D154B4-750D-4715-884B-DFE51AA691A1}"/>
                </a:ext>
              </a:extLst>
            </p:cNvPr>
            <p:cNvGrpSpPr/>
            <p:nvPr/>
          </p:nvGrpSpPr>
          <p:grpSpPr>
            <a:xfrm>
              <a:off x="4494429" y="4891764"/>
              <a:ext cx="412897" cy="900159"/>
              <a:chOff x="4494429" y="4891764"/>
              <a:chExt cx="412897" cy="900159"/>
            </a:xfrm>
          </p:grpSpPr>
          <p:cxnSp>
            <p:nvCxnSpPr>
              <p:cNvPr id="201" name="Straight Arrow Connector 200">
                <a:extLst>
                  <a:ext uri="{FF2B5EF4-FFF2-40B4-BE49-F238E27FC236}">
                    <a16:creationId xmlns:a16="http://schemas.microsoft.com/office/drawing/2014/main" id="{488D1A58-B89A-43DF-94A5-C4B6D8A0A808}"/>
                  </a:ext>
                </a:extLst>
              </p:cNvPr>
              <p:cNvCxnSpPr>
                <a:cxnSpLocks/>
                <a:stCxn id="207" idx="6"/>
                <a:endCxn id="211"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2" name="Straight Arrow Connector 201">
                <a:extLst>
                  <a:ext uri="{FF2B5EF4-FFF2-40B4-BE49-F238E27FC236}">
                    <a16:creationId xmlns:a16="http://schemas.microsoft.com/office/drawing/2014/main" id="{CAEA5A2E-446E-4786-9767-007D811132FD}"/>
                  </a:ext>
                </a:extLst>
              </p:cNvPr>
              <p:cNvCxnSpPr>
                <a:cxnSpLocks/>
                <a:stCxn id="209" idx="7"/>
                <a:endCxn id="212"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3" name="Straight Arrow Connector 202">
                <a:extLst>
                  <a:ext uri="{FF2B5EF4-FFF2-40B4-BE49-F238E27FC236}">
                    <a16:creationId xmlns:a16="http://schemas.microsoft.com/office/drawing/2014/main" id="{122CB340-098D-4356-9D7C-38B0BBF12A4A}"/>
                  </a:ext>
                </a:extLst>
              </p:cNvPr>
              <p:cNvCxnSpPr>
                <a:cxnSpLocks/>
                <a:stCxn id="208" idx="5"/>
                <a:endCxn id="213"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4" name="Straight Arrow Connector 203">
                <a:extLst>
                  <a:ext uri="{FF2B5EF4-FFF2-40B4-BE49-F238E27FC236}">
                    <a16:creationId xmlns:a16="http://schemas.microsoft.com/office/drawing/2014/main" id="{D3354250-91CD-4F7F-BD3D-C611B609F9DC}"/>
                  </a:ext>
                </a:extLst>
              </p:cNvPr>
              <p:cNvCxnSpPr>
                <a:cxnSpLocks/>
                <a:stCxn id="210" idx="6"/>
                <a:endCxn id="214"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nvGrpSpPr>
          <p:cNvPr id="227" name="Group 226">
            <a:extLst>
              <a:ext uri="{FF2B5EF4-FFF2-40B4-BE49-F238E27FC236}">
                <a16:creationId xmlns:a16="http://schemas.microsoft.com/office/drawing/2014/main" id="{39D46A61-F5CE-47BB-A488-CBA28F634136}"/>
              </a:ext>
            </a:extLst>
          </p:cNvPr>
          <p:cNvGrpSpPr/>
          <p:nvPr/>
        </p:nvGrpSpPr>
        <p:grpSpPr>
          <a:xfrm>
            <a:off x="7792299" y="4386876"/>
            <a:ext cx="1301628" cy="1177158"/>
            <a:chOff x="4047079" y="4748651"/>
            <a:chExt cx="1301628" cy="1177158"/>
          </a:xfrm>
        </p:grpSpPr>
        <p:grpSp>
          <p:nvGrpSpPr>
            <p:cNvPr id="228" name="Group 227">
              <a:extLst>
                <a:ext uri="{FF2B5EF4-FFF2-40B4-BE49-F238E27FC236}">
                  <a16:creationId xmlns:a16="http://schemas.microsoft.com/office/drawing/2014/main" id="{C8C9694A-C2C2-4D1A-B7E2-8BD01AF77D9B}"/>
                </a:ext>
              </a:extLst>
            </p:cNvPr>
            <p:cNvGrpSpPr/>
            <p:nvPr/>
          </p:nvGrpSpPr>
          <p:grpSpPr>
            <a:xfrm>
              <a:off x="4047079" y="4748651"/>
              <a:ext cx="1301628" cy="1177158"/>
              <a:chOff x="4047079" y="4748651"/>
              <a:chExt cx="1301628" cy="1177158"/>
            </a:xfrm>
          </p:grpSpPr>
          <p:grpSp>
            <p:nvGrpSpPr>
              <p:cNvPr id="234" name="Group 233">
                <a:extLst>
                  <a:ext uri="{FF2B5EF4-FFF2-40B4-BE49-F238E27FC236}">
                    <a16:creationId xmlns:a16="http://schemas.microsoft.com/office/drawing/2014/main" id="{624517BC-D261-4397-AFC1-7B848F9B9C59}"/>
                  </a:ext>
                </a:extLst>
              </p:cNvPr>
              <p:cNvGrpSpPr/>
              <p:nvPr/>
            </p:nvGrpSpPr>
            <p:grpSpPr>
              <a:xfrm>
                <a:off x="4047079" y="4748651"/>
                <a:ext cx="1301628" cy="1177158"/>
                <a:chOff x="4047079" y="4748651"/>
                <a:chExt cx="1301628" cy="1177158"/>
              </a:xfrm>
            </p:grpSpPr>
            <p:sp>
              <p:nvSpPr>
                <p:cNvPr id="236" name="Oval 235">
                  <a:extLst>
                    <a:ext uri="{FF2B5EF4-FFF2-40B4-BE49-F238E27FC236}">
                      <a16:creationId xmlns:a16="http://schemas.microsoft.com/office/drawing/2014/main" id="{53173A98-8FE9-4420-AA52-F57CECD60F64}"/>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7" name="Oval 236">
                  <a:extLst>
                    <a:ext uri="{FF2B5EF4-FFF2-40B4-BE49-F238E27FC236}">
                      <a16:creationId xmlns:a16="http://schemas.microsoft.com/office/drawing/2014/main" id="{E4220688-C23A-4D59-97AA-DDA0ED4D0843}"/>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8" name="Oval 237">
                  <a:extLst>
                    <a:ext uri="{FF2B5EF4-FFF2-40B4-BE49-F238E27FC236}">
                      <a16:creationId xmlns:a16="http://schemas.microsoft.com/office/drawing/2014/main" id="{988CFF4D-81EF-4B81-BC56-1EFBC62A4DCD}"/>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9" name="Oval 238">
                  <a:extLst>
                    <a:ext uri="{FF2B5EF4-FFF2-40B4-BE49-F238E27FC236}">
                      <a16:creationId xmlns:a16="http://schemas.microsoft.com/office/drawing/2014/main" id="{09F0B9E3-5551-4780-8125-9F0B26C634B0}"/>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0" name="Oval 239">
                  <a:extLst>
                    <a:ext uri="{FF2B5EF4-FFF2-40B4-BE49-F238E27FC236}">
                      <a16:creationId xmlns:a16="http://schemas.microsoft.com/office/drawing/2014/main" id="{553DE0BD-62F7-4E7E-A59F-FB14A33AA02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1" name="Oval 240">
                  <a:extLst>
                    <a:ext uri="{FF2B5EF4-FFF2-40B4-BE49-F238E27FC236}">
                      <a16:creationId xmlns:a16="http://schemas.microsoft.com/office/drawing/2014/main" id="{3EDF9AD7-FF27-4797-89CA-1D88D6039B5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2" name="Oval 241">
                  <a:extLst>
                    <a:ext uri="{FF2B5EF4-FFF2-40B4-BE49-F238E27FC236}">
                      <a16:creationId xmlns:a16="http://schemas.microsoft.com/office/drawing/2014/main" id="{0A2A373E-91CF-49C4-87B7-E972246C8492}"/>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3" name="Oval 242">
                  <a:extLst>
                    <a:ext uri="{FF2B5EF4-FFF2-40B4-BE49-F238E27FC236}">
                      <a16:creationId xmlns:a16="http://schemas.microsoft.com/office/drawing/2014/main" id="{64F0A8C8-CCF6-4D40-B7D6-37091972A9F6}"/>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4" name="TextBox 243">
                  <a:extLst>
                    <a:ext uri="{FF2B5EF4-FFF2-40B4-BE49-F238E27FC236}">
                      <a16:creationId xmlns:a16="http://schemas.microsoft.com/office/drawing/2014/main" id="{59875E7C-0B68-4686-AA93-A59DD0F873F5}"/>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5" name="TextBox 244">
                  <a:extLst>
                    <a:ext uri="{FF2B5EF4-FFF2-40B4-BE49-F238E27FC236}">
                      <a16:creationId xmlns:a16="http://schemas.microsoft.com/office/drawing/2014/main" id="{09AA7E3F-E49B-4918-84BE-9259BF4501D6}"/>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46" name="TextBox 245">
                  <a:extLst>
                    <a:ext uri="{FF2B5EF4-FFF2-40B4-BE49-F238E27FC236}">
                      <a16:creationId xmlns:a16="http://schemas.microsoft.com/office/drawing/2014/main" id="{6726B653-6E74-463E-B5EB-395F951CCAFC}"/>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47" name="TextBox 246">
                  <a:extLst>
                    <a:ext uri="{FF2B5EF4-FFF2-40B4-BE49-F238E27FC236}">
                      <a16:creationId xmlns:a16="http://schemas.microsoft.com/office/drawing/2014/main" id="{366C9A80-700B-4567-9236-29F23FF115FC}"/>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48" name="TextBox 247">
                  <a:extLst>
                    <a:ext uri="{FF2B5EF4-FFF2-40B4-BE49-F238E27FC236}">
                      <a16:creationId xmlns:a16="http://schemas.microsoft.com/office/drawing/2014/main" id="{6901265F-B343-4D54-84A6-BE03424F93A7}"/>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9" name="TextBox 248">
                  <a:extLst>
                    <a:ext uri="{FF2B5EF4-FFF2-40B4-BE49-F238E27FC236}">
                      <a16:creationId xmlns:a16="http://schemas.microsoft.com/office/drawing/2014/main" id="{A0EBE46E-CA5E-413C-BCCD-F0A34C489E6C}"/>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50" name="TextBox 249">
                  <a:extLst>
                    <a:ext uri="{FF2B5EF4-FFF2-40B4-BE49-F238E27FC236}">
                      <a16:creationId xmlns:a16="http://schemas.microsoft.com/office/drawing/2014/main" id="{04056F33-4AE0-4982-BDC9-B8FDE395D2B4}"/>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51" name="TextBox 250">
                  <a:extLst>
                    <a:ext uri="{FF2B5EF4-FFF2-40B4-BE49-F238E27FC236}">
                      <a16:creationId xmlns:a16="http://schemas.microsoft.com/office/drawing/2014/main" id="{4E60F33D-4519-46C3-A9D7-441867A69596}"/>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35" name="Rectangle 234">
                <a:extLst>
                  <a:ext uri="{FF2B5EF4-FFF2-40B4-BE49-F238E27FC236}">
                    <a16:creationId xmlns:a16="http://schemas.microsoft.com/office/drawing/2014/main" id="{A444C5B8-3C29-44BC-A611-36097CCEA3C5}"/>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9" name="Group 228">
              <a:extLst>
                <a:ext uri="{FF2B5EF4-FFF2-40B4-BE49-F238E27FC236}">
                  <a16:creationId xmlns:a16="http://schemas.microsoft.com/office/drawing/2014/main" id="{6D5BC35B-3FB2-4CB2-AA69-2759D26D2343}"/>
                </a:ext>
              </a:extLst>
            </p:cNvPr>
            <p:cNvGrpSpPr/>
            <p:nvPr/>
          </p:nvGrpSpPr>
          <p:grpSpPr>
            <a:xfrm>
              <a:off x="4494429" y="4891764"/>
              <a:ext cx="412897" cy="900159"/>
              <a:chOff x="4494429" y="4891764"/>
              <a:chExt cx="412897" cy="900159"/>
            </a:xfrm>
          </p:grpSpPr>
          <p:cxnSp>
            <p:nvCxnSpPr>
              <p:cNvPr id="230" name="Straight Arrow Connector 229">
                <a:extLst>
                  <a:ext uri="{FF2B5EF4-FFF2-40B4-BE49-F238E27FC236}">
                    <a16:creationId xmlns:a16="http://schemas.microsoft.com/office/drawing/2014/main" id="{C5858F92-C870-4136-913A-A82ABB44BBDD}"/>
                  </a:ext>
                </a:extLst>
              </p:cNvPr>
              <p:cNvCxnSpPr>
                <a:cxnSpLocks/>
                <a:stCxn id="236" idx="6"/>
                <a:endCxn id="240"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1" name="Straight Arrow Connector 230">
                <a:extLst>
                  <a:ext uri="{FF2B5EF4-FFF2-40B4-BE49-F238E27FC236}">
                    <a16:creationId xmlns:a16="http://schemas.microsoft.com/office/drawing/2014/main" id="{DBA777DD-0269-47CD-B912-39E9939F2F9D}"/>
                  </a:ext>
                </a:extLst>
              </p:cNvPr>
              <p:cNvCxnSpPr>
                <a:cxnSpLocks/>
                <a:stCxn id="238" idx="7"/>
                <a:endCxn id="241"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2" name="Straight Arrow Connector 231">
                <a:extLst>
                  <a:ext uri="{FF2B5EF4-FFF2-40B4-BE49-F238E27FC236}">
                    <a16:creationId xmlns:a16="http://schemas.microsoft.com/office/drawing/2014/main" id="{9049ABA3-FFD3-41A7-A88F-AAB2100231AF}"/>
                  </a:ext>
                </a:extLst>
              </p:cNvPr>
              <p:cNvCxnSpPr>
                <a:cxnSpLocks/>
                <a:stCxn id="237" idx="5"/>
                <a:endCxn id="242"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3" name="Straight Arrow Connector 232">
                <a:extLst>
                  <a:ext uri="{FF2B5EF4-FFF2-40B4-BE49-F238E27FC236}">
                    <a16:creationId xmlns:a16="http://schemas.microsoft.com/office/drawing/2014/main" id="{34F94E34-C081-4510-BE3C-BDBCDB2505F0}"/>
                  </a:ext>
                </a:extLst>
              </p:cNvPr>
              <p:cNvCxnSpPr>
                <a:cxnSpLocks/>
                <a:stCxn id="239" idx="6"/>
                <a:endCxn id="243"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sp>
        <p:nvSpPr>
          <p:cNvPr id="252" name="Freeform: Shape 251">
            <a:extLst>
              <a:ext uri="{FF2B5EF4-FFF2-40B4-BE49-F238E27FC236}">
                <a16:creationId xmlns:a16="http://schemas.microsoft.com/office/drawing/2014/main" id="{D0FD01E5-5EA1-4985-A0FC-D4F5E10DC9BF}"/>
              </a:ext>
            </a:extLst>
          </p:cNvPr>
          <p:cNvSpPr/>
          <p:nvPr/>
        </p:nvSpPr>
        <p:spPr bwMode="auto">
          <a:xfrm>
            <a:off x="4769286" y="4644023"/>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53" name="Freeform: Shape 252">
            <a:extLst>
              <a:ext uri="{FF2B5EF4-FFF2-40B4-BE49-F238E27FC236}">
                <a16:creationId xmlns:a16="http://schemas.microsoft.com/office/drawing/2014/main" id="{3EAC8525-4228-4728-889D-C69ED282966F}"/>
              </a:ext>
            </a:extLst>
          </p:cNvPr>
          <p:cNvSpPr/>
          <p:nvPr/>
        </p:nvSpPr>
        <p:spPr bwMode="auto">
          <a:xfrm flipH="1">
            <a:off x="7142629" y="4695747"/>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grpSp>
        <p:nvGrpSpPr>
          <p:cNvPr id="281" name="Group 280">
            <a:extLst>
              <a:ext uri="{FF2B5EF4-FFF2-40B4-BE49-F238E27FC236}">
                <a16:creationId xmlns:a16="http://schemas.microsoft.com/office/drawing/2014/main" id="{5A771CFE-93A4-43F0-BDE4-16EE449B1333}"/>
              </a:ext>
            </a:extLst>
          </p:cNvPr>
          <p:cNvGrpSpPr/>
          <p:nvPr/>
        </p:nvGrpSpPr>
        <p:grpSpPr>
          <a:xfrm>
            <a:off x="4938386" y="5559498"/>
            <a:ext cx="4205614" cy="1293966"/>
            <a:chOff x="4938386" y="5564034"/>
            <a:chExt cx="4205614" cy="1293966"/>
          </a:xfrm>
        </p:grpSpPr>
        <p:sp>
          <p:nvSpPr>
            <p:cNvPr id="280" name="Rectangle 279">
              <a:extLst>
                <a:ext uri="{FF2B5EF4-FFF2-40B4-BE49-F238E27FC236}">
                  <a16:creationId xmlns:a16="http://schemas.microsoft.com/office/drawing/2014/main" id="{14757520-98F1-46B0-9B4F-C444F596113C}"/>
                </a:ext>
              </a:extLst>
            </p:cNvPr>
            <p:cNvSpPr/>
            <p:nvPr/>
          </p:nvSpPr>
          <p:spPr bwMode="auto">
            <a:xfrm>
              <a:off x="4938386" y="5912285"/>
              <a:ext cx="4205614" cy="9457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255" name="Group 254">
              <a:extLst>
                <a:ext uri="{FF2B5EF4-FFF2-40B4-BE49-F238E27FC236}">
                  <a16:creationId xmlns:a16="http://schemas.microsoft.com/office/drawing/2014/main" id="{9DB20081-7342-4B9C-812B-A5FFDC9E984A}"/>
                </a:ext>
              </a:extLst>
            </p:cNvPr>
            <p:cNvGrpSpPr/>
            <p:nvPr/>
          </p:nvGrpSpPr>
          <p:grpSpPr>
            <a:xfrm>
              <a:off x="5542465" y="5564034"/>
              <a:ext cx="1339212" cy="1177158"/>
              <a:chOff x="4047079" y="4748651"/>
              <a:chExt cx="1339212" cy="1177158"/>
            </a:xfrm>
          </p:grpSpPr>
          <p:grpSp>
            <p:nvGrpSpPr>
              <p:cNvPr id="256" name="Group 255">
                <a:extLst>
                  <a:ext uri="{FF2B5EF4-FFF2-40B4-BE49-F238E27FC236}">
                    <a16:creationId xmlns:a16="http://schemas.microsoft.com/office/drawing/2014/main" id="{064751B7-9409-4466-A440-3B7AA9231382}"/>
                  </a:ext>
                </a:extLst>
              </p:cNvPr>
              <p:cNvGrpSpPr/>
              <p:nvPr/>
            </p:nvGrpSpPr>
            <p:grpSpPr>
              <a:xfrm>
                <a:off x="4047079" y="4748651"/>
                <a:ext cx="1339212" cy="1177158"/>
                <a:chOff x="4047079" y="4748651"/>
                <a:chExt cx="1339212" cy="1177158"/>
              </a:xfrm>
            </p:grpSpPr>
            <p:grpSp>
              <p:nvGrpSpPr>
                <p:cNvPr id="262" name="Group 261">
                  <a:extLst>
                    <a:ext uri="{FF2B5EF4-FFF2-40B4-BE49-F238E27FC236}">
                      <a16:creationId xmlns:a16="http://schemas.microsoft.com/office/drawing/2014/main" id="{0949F2CC-C5CD-4C46-AEB8-244A9A6048FE}"/>
                    </a:ext>
                  </a:extLst>
                </p:cNvPr>
                <p:cNvGrpSpPr/>
                <p:nvPr/>
              </p:nvGrpSpPr>
              <p:grpSpPr>
                <a:xfrm>
                  <a:off x="4047079" y="4748651"/>
                  <a:ext cx="1339212" cy="1177158"/>
                  <a:chOff x="4047079" y="4748651"/>
                  <a:chExt cx="1339212" cy="1177158"/>
                </a:xfrm>
              </p:grpSpPr>
              <p:sp>
                <p:nvSpPr>
                  <p:cNvPr id="264" name="Oval 263">
                    <a:extLst>
                      <a:ext uri="{FF2B5EF4-FFF2-40B4-BE49-F238E27FC236}">
                        <a16:creationId xmlns:a16="http://schemas.microsoft.com/office/drawing/2014/main" id="{6BF90AFA-50B7-4989-97B5-C259FCC10B1A}"/>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5" name="Oval 264">
                    <a:extLst>
                      <a:ext uri="{FF2B5EF4-FFF2-40B4-BE49-F238E27FC236}">
                        <a16:creationId xmlns:a16="http://schemas.microsoft.com/office/drawing/2014/main" id="{733B3A08-1FD9-42AB-B06B-7637B27588C6}"/>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6" name="Oval 265">
                    <a:extLst>
                      <a:ext uri="{FF2B5EF4-FFF2-40B4-BE49-F238E27FC236}">
                        <a16:creationId xmlns:a16="http://schemas.microsoft.com/office/drawing/2014/main" id="{8DF4BC89-6D24-4F37-846C-2580146277B8}"/>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7" name="Oval 266">
                    <a:extLst>
                      <a:ext uri="{FF2B5EF4-FFF2-40B4-BE49-F238E27FC236}">
                        <a16:creationId xmlns:a16="http://schemas.microsoft.com/office/drawing/2014/main" id="{4FB20F8E-8DEE-4079-8E2C-BEE02D43D83C}"/>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8" name="Oval 267">
                    <a:extLst>
                      <a:ext uri="{FF2B5EF4-FFF2-40B4-BE49-F238E27FC236}">
                        <a16:creationId xmlns:a16="http://schemas.microsoft.com/office/drawing/2014/main" id="{D406A194-499D-439C-8E34-3151670C93A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9" name="Oval 268">
                    <a:extLst>
                      <a:ext uri="{FF2B5EF4-FFF2-40B4-BE49-F238E27FC236}">
                        <a16:creationId xmlns:a16="http://schemas.microsoft.com/office/drawing/2014/main" id="{80905D97-4D4C-44AB-942C-755681CC89FE}"/>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0" name="Oval 269">
                    <a:extLst>
                      <a:ext uri="{FF2B5EF4-FFF2-40B4-BE49-F238E27FC236}">
                        <a16:creationId xmlns:a16="http://schemas.microsoft.com/office/drawing/2014/main" id="{C5D926E2-4650-4A6B-BEB7-53DF782F0A80}"/>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1" name="Oval 270">
                    <a:extLst>
                      <a:ext uri="{FF2B5EF4-FFF2-40B4-BE49-F238E27FC236}">
                        <a16:creationId xmlns:a16="http://schemas.microsoft.com/office/drawing/2014/main" id="{3A4E0EE5-1832-41D6-B658-42AB0DDC0025}"/>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2" name="TextBox 271">
                    <a:extLst>
                      <a:ext uri="{FF2B5EF4-FFF2-40B4-BE49-F238E27FC236}">
                        <a16:creationId xmlns:a16="http://schemas.microsoft.com/office/drawing/2014/main" id="{1F074D37-8FD2-446C-8508-BCFD2F05949E}"/>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3" name="TextBox 272">
                    <a:extLst>
                      <a:ext uri="{FF2B5EF4-FFF2-40B4-BE49-F238E27FC236}">
                        <a16:creationId xmlns:a16="http://schemas.microsoft.com/office/drawing/2014/main" id="{504BB8B9-2DCE-44E1-A45E-890231C9BEF5}"/>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4" name="TextBox 273">
                    <a:extLst>
                      <a:ext uri="{FF2B5EF4-FFF2-40B4-BE49-F238E27FC236}">
                        <a16:creationId xmlns:a16="http://schemas.microsoft.com/office/drawing/2014/main" id="{0047BE7F-4AE7-4BE4-B160-A5B17C09CFDA}"/>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5" name="TextBox 274">
                    <a:extLst>
                      <a:ext uri="{FF2B5EF4-FFF2-40B4-BE49-F238E27FC236}">
                        <a16:creationId xmlns:a16="http://schemas.microsoft.com/office/drawing/2014/main" id="{DB34C3AC-6E7A-4B31-9A8C-6F460DFEEC73}"/>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76" name="TextBox 275">
                    <a:extLst>
                      <a:ext uri="{FF2B5EF4-FFF2-40B4-BE49-F238E27FC236}">
                        <a16:creationId xmlns:a16="http://schemas.microsoft.com/office/drawing/2014/main" id="{C7695AA8-5ACF-4EB7-814C-1DDD80B087BF}"/>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7" name="TextBox 276">
                    <a:extLst>
                      <a:ext uri="{FF2B5EF4-FFF2-40B4-BE49-F238E27FC236}">
                        <a16:creationId xmlns:a16="http://schemas.microsoft.com/office/drawing/2014/main" id="{EB495D4E-5580-4B58-AC90-00ABB75CFA59}"/>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8" name="TextBox 277">
                    <a:extLst>
                      <a:ext uri="{FF2B5EF4-FFF2-40B4-BE49-F238E27FC236}">
                        <a16:creationId xmlns:a16="http://schemas.microsoft.com/office/drawing/2014/main" id="{480B1C82-511B-47EE-9E41-618C7E926712}"/>
                      </a:ext>
                    </a:extLst>
                  </p:cNvPr>
                  <p:cNvSpPr txBox="1"/>
                  <p:nvPr/>
                </p:nvSpPr>
                <p:spPr>
                  <a:xfrm>
                    <a:off x="4929115"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9" name="TextBox 278">
                    <a:extLst>
                      <a:ext uri="{FF2B5EF4-FFF2-40B4-BE49-F238E27FC236}">
                        <a16:creationId xmlns:a16="http://schemas.microsoft.com/office/drawing/2014/main" id="{5A40204C-EED7-496A-A93C-356BAF67138C}"/>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63" name="Rectangle 262">
                  <a:extLst>
                    <a:ext uri="{FF2B5EF4-FFF2-40B4-BE49-F238E27FC236}">
                      <a16:creationId xmlns:a16="http://schemas.microsoft.com/office/drawing/2014/main" id="{4ADEA61A-9185-4264-949B-921E512EE2F1}"/>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57" name="Group 256">
                <a:extLst>
                  <a:ext uri="{FF2B5EF4-FFF2-40B4-BE49-F238E27FC236}">
                    <a16:creationId xmlns:a16="http://schemas.microsoft.com/office/drawing/2014/main" id="{3819EDD1-22A6-4F76-8D88-3C32D4D53E6F}"/>
                  </a:ext>
                </a:extLst>
              </p:cNvPr>
              <p:cNvGrpSpPr/>
              <p:nvPr/>
            </p:nvGrpSpPr>
            <p:grpSpPr>
              <a:xfrm>
                <a:off x="4494429" y="4891764"/>
                <a:ext cx="412897" cy="900159"/>
                <a:chOff x="4494429" y="4891764"/>
                <a:chExt cx="412897" cy="900159"/>
              </a:xfrm>
            </p:grpSpPr>
            <p:cxnSp>
              <p:nvCxnSpPr>
                <p:cNvPr id="258" name="Straight Arrow Connector 257">
                  <a:extLst>
                    <a:ext uri="{FF2B5EF4-FFF2-40B4-BE49-F238E27FC236}">
                      <a16:creationId xmlns:a16="http://schemas.microsoft.com/office/drawing/2014/main" id="{48CAFC9A-C434-4A4E-857D-9173742486DB}"/>
                    </a:ext>
                  </a:extLst>
                </p:cNvPr>
                <p:cNvCxnSpPr>
                  <a:cxnSpLocks/>
                  <a:stCxn id="264" idx="6"/>
                  <a:endCxn id="268"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6279C4F1-D16C-4783-A2A5-B58419A82CDB}"/>
                    </a:ext>
                  </a:extLst>
                </p:cNvPr>
                <p:cNvCxnSpPr>
                  <a:cxnSpLocks/>
                  <a:stCxn id="266" idx="7"/>
                  <a:endCxn id="269"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291D365B-5E0A-4009-B4B8-18CF0181490A}"/>
                    </a:ext>
                  </a:extLst>
                </p:cNvPr>
                <p:cNvCxnSpPr>
                  <a:cxnSpLocks/>
                  <a:stCxn id="265" idx="5"/>
                  <a:endCxn id="270"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1" name="Straight Arrow Connector 260">
                  <a:extLst>
                    <a:ext uri="{FF2B5EF4-FFF2-40B4-BE49-F238E27FC236}">
                      <a16:creationId xmlns:a16="http://schemas.microsoft.com/office/drawing/2014/main" id="{E61047F2-86C5-4D13-B07E-8DCD63354430}"/>
                    </a:ext>
                  </a:extLst>
                </p:cNvPr>
                <p:cNvCxnSpPr>
                  <a:cxnSpLocks/>
                  <a:stCxn id="267" idx="6"/>
                  <a:endCxn id="271"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sp>
        <p:nvSpPr>
          <p:cNvPr id="111" name="Arrow: Down 110">
            <a:extLst>
              <a:ext uri="{FF2B5EF4-FFF2-40B4-BE49-F238E27FC236}">
                <a16:creationId xmlns:a16="http://schemas.microsoft.com/office/drawing/2014/main" id="{DAFCC122-9E86-4E65-BADB-22E71667A08F}"/>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EEF73AC-C3EF-4B4A-860C-FB53E4F82700}"/>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EEF73AC-C3EF-4B4A-860C-FB53E4F82700}"/>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B2560E34-3CE5-47F6-AA3A-BDEC31EBF7BA}"/>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9801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up)">
                                      <p:cBhvr>
                                        <p:cTn id="11" dur="1000"/>
                                        <p:tgtEl>
                                          <p:spTgt spid="6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up)">
                                      <p:cBhvr>
                                        <p:cTn id="15" dur="1000"/>
                                        <p:tgtEl>
                                          <p:spTgt spid="63"/>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up)">
                                      <p:cBhvr>
                                        <p:cTn id="19" dur="1000"/>
                                        <p:tgtEl>
                                          <p:spTgt spid="64"/>
                                        </p:tgtEl>
                                      </p:cBhvr>
                                    </p:animEffect>
                                  </p:childTnLst>
                                </p:cTn>
                              </p:par>
                            </p:childTnLst>
                          </p:cTn>
                        </p:par>
                        <p:par>
                          <p:cTn id="20" fill="hold">
                            <p:stCondLst>
                              <p:cond delay="3500"/>
                            </p:stCondLst>
                            <p:childTnLst>
                              <p:par>
                                <p:cTn id="21" presetID="9" presetClass="entr" presetSubtype="0" fill="hold" nodeType="afterEffect">
                                  <p:stCondLst>
                                    <p:cond delay="0"/>
                                  </p:stCondLst>
                                  <p:childTnLst>
                                    <p:set>
                                      <p:cBhvr>
                                        <p:cTn id="22" dur="1" fill="hold">
                                          <p:stCondLst>
                                            <p:cond delay="0"/>
                                          </p:stCondLst>
                                        </p:cTn>
                                        <p:tgtEl>
                                          <p:spTgt spid="226"/>
                                        </p:tgtEl>
                                        <p:attrNameLst>
                                          <p:attrName>style.visibility</p:attrName>
                                        </p:attrNameLst>
                                      </p:cBhvr>
                                      <p:to>
                                        <p:strVal val="visible"/>
                                      </p:to>
                                    </p:set>
                                    <p:animEffect transition="in" filter="dissolve">
                                      <p:cBhvr>
                                        <p:cTn id="23" dur="1000"/>
                                        <p:tgtEl>
                                          <p:spTgt spid="226"/>
                                        </p:tgtEl>
                                      </p:cBhvr>
                                    </p:animEffect>
                                  </p:childTnLst>
                                </p:cTn>
                              </p:par>
                              <p:par>
                                <p:cTn id="24" presetID="9" presetClass="entr" presetSubtype="0" fill="hold" grpId="1" nodeType="withEffect">
                                  <p:stCondLst>
                                    <p:cond delay="0"/>
                                  </p:stCondLst>
                                  <p:childTnLst>
                                    <p:set>
                                      <p:cBhvr>
                                        <p:cTn id="25" dur="1" fill="hold">
                                          <p:stCondLst>
                                            <p:cond delay="0"/>
                                          </p:stCondLst>
                                        </p:cTn>
                                        <p:tgtEl>
                                          <p:spTgt spid="252"/>
                                        </p:tgtEl>
                                        <p:attrNameLst>
                                          <p:attrName>style.visibility</p:attrName>
                                        </p:attrNameLst>
                                      </p:cBhvr>
                                      <p:to>
                                        <p:strVal val="visible"/>
                                      </p:to>
                                    </p:set>
                                    <p:animEffect transition="in" filter="dissolve">
                                      <p:cBhvr>
                                        <p:cTn id="26" dur="500"/>
                                        <p:tgtEl>
                                          <p:spTgt spid="25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wipe(up)">
                                      <p:cBhvr>
                                        <p:cTn id="31" dur="500"/>
                                        <p:tgtEl>
                                          <p:spTgt spid="67"/>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up)">
                                      <p:cBhvr>
                                        <p:cTn id="35" dur="1000"/>
                                        <p:tgtEl>
                                          <p:spTgt spid="68"/>
                                        </p:tgtEl>
                                      </p:cBhvr>
                                    </p:animEffect>
                                  </p:childTnLst>
                                </p:cTn>
                              </p:par>
                            </p:childTnLst>
                          </p:cTn>
                        </p:par>
                        <p:par>
                          <p:cTn id="36" fill="hold">
                            <p:stCondLst>
                              <p:cond delay="1500"/>
                            </p:stCondLst>
                            <p:childTnLst>
                              <p:par>
                                <p:cTn id="37" presetID="22" presetClass="entr" presetSubtype="1"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wipe(up)">
                                      <p:cBhvr>
                                        <p:cTn id="39" dur="1000"/>
                                        <p:tgtEl>
                                          <p:spTgt spid="69"/>
                                        </p:tgtEl>
                                      </p:cBhvr>
                                    </p:animEffect>
                                  </p:childTnLst>
                                </p:cTn>
                              </p:par>
                            </p:childTnLst>
                          </p:cTn>
                        </p:par>
                        <p:par>
                          <p:cTn id="40" fill="hold">
                            <p:stCondLst>
                              <p:cond delay="2500"/>
                            </p:stCondLst>
                            <p:childTnLst>
                              <p:par>
                                <p:cTn id="41" presetID="22" presetClass="entr" presetSubtype="1" fill="hold" grpId="0" nodeType="after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up)">
                                      <p:cBhvr>
                                        <p:cTn id="43" dur="1000"/>
                                        <p:tgtEl>
                                          <p:spTgt spid="70"/>
                                        </p:tgtEl>
                                      </p:cBhvr>
                                    </p:animEffect>
                                  </p:childTnLst>
                                </p:cTn>
                              </p:par>
                            </p:childTnLst>
                          </p:cTn>
                        </p:par>
                        <p:par>
                          <p:cTn id="44" fill="hold">
                            <p:stCondLst>
                              <p:cond delay="3500"/>
                            </p:stCondLst>
                            <p:childTnLst>
                              <p:par>
                                <p:cTn id="45" presetID="9" presetClass="entr" presetSubtype="0" fill="hold" nodeType="afterEffect">
                                  <p:stCondLst>
                                    <p:cond delay="0"/>
                                  </p:stCondLst>
                                  <p:childTnLst>
                                    <p:set>
                                      <p:cBhvr>
                                        <p:cTn id="46" dur="1" fill="hold">
                                          <p:stCondLst>
                                            <p:cond delay="0"/>
                                          </p:stCondLst>
                                        </p:cTn>
                                        <p:tgtEl>
                                          <p:spTgt spid="227"/>
                                        </p:tgtEl>
                                        <p:attrNameLst>
                                          <p:attrName>style.visibility</p:attrName>
                                        </p:attrNameLst>
                                      </p:cBhvr>
                                      <p:to>
                                        <p:strVal val="visible"/>
                                      </p:to>
                                    </p:set>
                                    <p:animEffect transition="in" filter="dissolve">
                                      <p:cBhvr>
                                        <p:cTn id="47" dur="1000"/>
                                        <p:tgtEl>
                                          <p:spTgt spid="227"/>
                                        </p:tgtEl>
                                      </p:cBhvr>
                                    </p:animEffect>
                                  </p:childTnLst>
                                </p:cTn>
                              </p:par>
                              <p:par>
                                <p:cTn id="48" presetID="9" presetClass="entr" presetSubtype="0" fill="hold" grpId="1" nodeType="withEffect">
                                  <p:stCondLst>
                                    <p:cond delay="0"/>
                                  </p:stCondLst>
                                  <p:childTnLst>
                                    <p:set>
                                      <p:cBhvr>
                                        <p:cTn id="49" dur="1" fill="hold">
                                          <p:stCondLst>
                                            <p:cond delay="0"/>
                                          </p:stCondLst>
                                        </p:cTn>
                                        <p:tgtEl>
                                          <p:spTgt spid="253"/>
                                        </p:tgtEl>
                                        <p:attrNameLst>
                                          <p:attrName>style.visibility</p:attrName>
                                        </p:attrNameLst>
                                      </p:cBhvr>
                                      <p:to>
                                        <p:strVal val="visible"/>
                                      </p:to>
                                    </p:set>
                                    <p:animEffect transition="in" filter="dissolve">
                                      <p:cBhvr>
                                        <p:cTn id="50" dur="500"/>
                                        <p:tgtEl>
                                          <p:spTgt spid="25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54"/>
                                        </p:tgtEl>
                                        <p:attrNameLst>
                                          <p:attrName>style.visibility</p:attrName>
                                        </p:attrNameLst>
                                      </p:cBhvr>
                                      <p:to>
                                        <p:strVal val="visible"/>
                                      </p:to>
                                    </p:set>
                                    <p:animEffect transition="in" filter="dissolve">
                                      <p:cBhvr>
                                        <p:cTn id="55" dur="500"/>
                                        <p:tgtEl>
                                          <p:spTgt spid="25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nodeType="clickEffect">
                                  <p:stCondLst>
                                    <p:cond delay="0"/>
                                  </p:stCondLst>
                                  <p:childTnLst>
                                    <p:animEffect transition="out" filter="dissolve">
                                      <p:cBhvr>
                                        <p:cTn id="59" dur="500"/>
                                        <p:tgtEl>
                                          <p:spTgt spid="226"/>
                                        </p:tgtEl>
                                      </p:cBhvr>
                                    </p:animEffect>
                                    <p:set>
                                      <p:cBhvr>
                                        <p:cTn id="60" dur="1" fill="hold">
                                          <p:stCondLst>
                                            <p:cond delay="499"/>
                                          </p:stCondLst>
                                        </p:cTn>
                                        <p:tgtEl>
                                          <p:spTgt spid="226"/>
                                        </p:tgtEl>
                                        <p:attrNameLst>
                                          <p:attrName>style.visibility</p:attrName>
                                        </p:attrNameLst>
                                      </p:cBhvr>
                                      <p:to>
                                        <p:strVal val="hidden"/>
                                      </p:to>
                                    </p:set>
                                  </p:childTnLst>
                                </p:cTn>
                              </p:par>
                              <p:par>
                                <p:cTn id="61" presetID="9" presetClass="exit" presetSubtype="0" fill="hold" grpId="0" nodeType="withEffect">
                                  <p:stCondLst>
                                    <p:cond delay="0"/>
                                  </p:stCondLst>
                                  <p:childTnLst>
                                    <p:animEffect transition="out" filter="dissolve">
                                      <p:cBhvr>
                                        <p:cTn id="62" dur="500"/>
                                        <p:tgtEl>
                                          <p:spTgt spid="252"/>
                                        </p:tgtEl>
                                      </p:cBhvr>
                                    </p:animEffect>
                                    <p:set>
                                      <p:cBhvr>
                                        <p:cTn id="63" dur="1" fill="hold">
                                          <p:stCondLst>
                                            <p:cond delay="499"/>
                                          </p:stCondLst>
                                        </p:cTn>
                                        <p:tgtEl>
                                          <p:spTgt spid="252"/>
                                        </p:tgtEl>
                                        <p:attrNameLst>
                                          <p:attrName>style.visibility</p:attrName>
                                        </p:attrNameLst>
                                      </p:cBhvr>
                                      <p:to>
                                        <p:strVal val="hidden"/>
                                      </p:to>
                                    </p:set>
                                  </p:childTnLst>
                                </p:cTn>
                              </p:par>
                              <p:par>
                                <p:cTn id="64" presetID="9" presetClass="exit" presetSubtype="0" fill="hold" nodeType="withEffect">
                                  <p:stCondLst>
                                    <p:cond delay="0"/>
                                  </p:stCondLst>
                                  <p:childTnLst>
                                    <p:animEffect transition="out" filter="dissolve">
                                      <p:cBhvr>
                                        <p:cTn id="65" dur="500"/>
                                        <p:tgtEl>
                                          <p:spTgt spid="227"/>
                                        </p:tgtEl>
                                      </p:cBhvr>
                                    </p:animEffect>
                                    <p:set>
                                      <p:cBhvr>
                                        <p:cTn id="66" dur="1" fill="hold">
                                          <p:stCondLst>
                                            <p:cond delay="499"/>
                                          </p:stCondLst>
                                        </p:cTn>
                                        <p:tgtEl>
                                          <p:spTgt spid="227"/>
                                        </p:tgtEl>
                                        <p:attrNameLst>
                                          <p:attrName>style.visibility</p:attrName>
                                        </p:attrNameLst>
                                      </p:cBhvr>
                                      <p:to>
                                        <p:strVal val="hidden"/>
                                      </p:to>
                                    </p:set>
                                  </p:childTnLst>
                                </p:cTn>
                              </p:par>
                              <p:par>
                                <p:cTn id="67" presetID="9" presetClass="exit" presetSubtype="0" fill="hold" grpId="0" nodeType="withEffect">
                                  <p:stCondLst>
                                    <p:cond delay="0"/>
                                  </p:stCondLst>
                                  <p:childTnLst>
                                    <p:animEffect transition="out" filter="dissolve">
                                      <p:cBhvr>
                                        <p:cTn id="68" dur="500"/>
                                        <p:tgtEl>
                                          <p:spTgt spid="253"/>
                                        </p:tgtEl>
                                      </p:cBhvr>
                                    </p:animEffect>
                                    <p:set>
                                      <p:cBhvr>
                                        <p:cTn id="69" dur="1" fill="hold">
                                          <p:stCondLst>
                                            <p:cond delay="499"/>
                                          </p:stCondLst>
                                        </p:cTn>
                                        <p:tgtEl>
                                          <p:spTgt spid="253"/>
                                        </p:tgtEl>
                                        <p:attrNameLst>
                                          <p:attrName>style.visibility</p:attrName>
                                        </p:attrNameLst>
                                      </p:cBhvr>
                                      <p:to>
                                        <p:strVal val="hidden"/>
                                      </p:to>
                                    </p:set>
                                  </p:childTnLst>
                                </p:cTn>
                              </p:par>
                              <p:par>
                                <p:cTn id="70" presetID="22" presetClass="entr" presetSubtype="1" fill="hold" grpId="0" nodeType="withEffect">
                                  <p:stCondLst>
                                    <p:cond delay="0"/>
                                  </p:stCondLst>
                                  <p:childTnLst>
                                    <p:set>
                                      <p:cBhvr>
                                        <p:cTn id="71" dur="1" fill="hold">
                                          <p:stCondLst>
                                            <p:cond delay="0"/>
                                          </p:stCondLst>
                                        </p:cTn>
                                        <p:tgtEl>
                                          <p:spTgt spid="111"/>
                                        </p:tgtEl>
                                        <p:attrNameLst>
                                          <p:attrName>style.visibility</p:attrName>
                                        </p:attrNameLst>
                                      </p:cBhvr>
                                      <p:to>
                                        <p:strVal val="visible"/>
                                      </p:to>
                                    </p:set>
                                    <p:animEffect transition="in" filter="wipe(up)">
                                      <p:cBhvr>
                                        <p:cTn id="72" dur="500"/>
                                        <p:tgtEl>
                                          <p:spTgt spid="111"/>
                                        </p:tgtEl>
                                      </p:cBhvr>
                                    </p:animEffect>
                                  </p:childTnLst>
                                </p:cTn>
                              </p:par>
                            </p:childTnLst>
                          </p:cTn>
                        </p:par>
                        <p:par>
                          <p:cTn id="73" fill="hold">
                            <p:stCondLst>
                              <p:cond delay="500"/>
                            </p:stCondLst>
                            <p:childTnLst>
                              <p:par>
                                <p:cTn id="74" presetID="9" presetClass="entr" presetSubtype="0" fill="hold" nodeType="afterEffect">
                                  <p:stCondLst>
                                    <p:cond delay="0"/>
                                  </p:stCondLst>
                                  <p:childTnLst>
                                    <p:set>
                                      <p:cBhvr>
                                        <p:cTn id="75" dur="1" fill="hold">
                                          <p:stCondLst>
                                            <p:cond delay="0"/>
                                          </p:stCondLst>
                                        </p:cTn>
                                        <p:tgtEl>
                                          <p:spTgt spid="113"/>
                                        </p:tgtEl>
                                        <p:attrNameLst>
                                          <p:attrName>style.visibility</p:attrName>
                                        </p:attrNameLst>
                                      </p:cBhvr>
                                      <p:to>
                                        <p:strVal val="visible"/>
                                      </p:to>
                                    </p:set>
                                    <p:animEffect transition="in" filter="dissolve">
                                      <p:cBhvr>
                                        <p:cTn id="76" dur="500"/>
                                        <p:tgtEl>
                                          <p:spTgt spid="113"/>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12"/>
                                        </p:tgtEl>
                                        <p:attrNameLst>
                                          <p:attrName>style.visibility</p:attrName>
                                        </p:attrNameLst>
                                      </p:cBhvr>
                                      <p:to>
                                        <p:strVal val="visible"/>
                                      </p:to>
                                    </p:set>
                                    <p:animEffect transition="in" filter="dissolve">
                                      <p:cBhvr>
                                        <p:cTn id="79" dur="500"/>
                                        <p:tgtEl>
                                          <p:spTgt spid="112"/>
                                        </p:tgtEl>
                                      </p:cBhvr>
                                    </p:animEffect>
                                  </p:childTnLst>
                                </p:cTn>
                              </p:par>
                              <p:par>
                                <p:cTn id="80" presetID="9" presetClass="entr" presetSubtype="0" fill="hold" nodeType="withEffect">
                                  <p:stCondLst>
                                    <p:cond delay="0"/>
                                  </p:stCondLst>
                                  <p:childTnLst>
                                    <p:set>
                                      <p:cBhvr>
                                        <p:cTn id="81" dur="1" fill="hold">
                                          <p:stCondLst>
                                            <p:cond delay="0"/>
                                          </p:stCondLst>
                                        </p:cTn>
                                        <p:tgtEl>
                                          <p:spTgt spid="281"/>
                                        </p:tgtEl>
                                        <p:attrNameLst>
                                          <p:attrName>style.visibility</p:attrName>
                                        </p:attrNameLst>
                                      </p:cBhvr>
                                      <p:to>
                                        <p:strVal val="visible"/>
                                      </p:to>
                                    </p:set>
                                    <p:animEffect transition="in" filter="dissolve">
                                      <p:cBhvr>
                                        <p:cTn id="82"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7" grpId="0" animBg="1"/>
      <p:bldP spid="68" grpId="0" animBg="1"/>
      <p:bldP spid="69" grpId="0" animBg="1"/>
      <p:bldP spid="70" grpId="0" animBg="1"/>
      <p:bldP spid="252" grpId="0" animBg="1"/>
      <p:bldP spid="252" grpId="1" animBg="1"/>
      <p:bldP spid="253" grpId="0" animBg="1"/>
      <p:bldP spid="253" grpId="1" animBg="1"/>
      <p:bldP spid="254" grpId="0"/>
      <p:bldP spid="111" grpId="0" animBg="1"/>
      <p:bldP spid="1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026"/>
          <p:cNvSpPr>
            <a:spLocks noGrp="1" noChangeArrowheads="1"/>
          </p:cNvSpPr>
          <p:nvPr>
            <p:ph type="title"/>
          </p:nvPr>
        </p:nvSpPr>
        <p:spPr>
          <a:xfrm>
            <a:off x="752475" y="95250"/>
            <a:ext cx="7639050" cy="1028700"/>
          </a:xfrm>
        </p:spPr>
        <p:txBody>
          <a:bodyPr/>
          <a:lstStyle/>
          <a:p>
            <a:pPr>
              <a:lnSpc>
                <a:spcPct val="90000"/>
              </a:lnSpc>
            </a:pPr>
            <a:r>
              <a:rPr lang="en-US" altLang="en-US" dirty="0"/>
              <a:t>Path Semantics for</a:t>
            </a:r>
            <a:br>
              <a:rPr lang="en-US" altLang="en-US" dirty="0"/>
            </a:br>
            <a:r>
              <a:rPr lang="en-US" altLang="en-US" u="sng" dirty="0"/>
              <a:t>Intra</a:t>
            </a:r>
            <a:r>
              <a:rPr lang="en-US" altLang="en-US" dirty="0"/>
              <a:t>procedural Analysis</a:t>
            </a:r>
          </a:p>
        </p:txBody>
      </p:sp>
      <p:grpSp>
        <p:nvGrpSpPr>
          <p:cNvPr id="428035" name="Group 1027"/>
          <p:cNvGrpSpPr>
            <a:grpSpLocks/>
          </p:cNvGrpSpPr>
          <p:nvPr/>
        </p:nvGrpSpPr>
        <p:grpSpPr bwMode="auto">
          <a:xfrm>
            <a:off x="749300" y="1733550"/>
            <a:ext cx="7645400" cy="769938"/>
            <a:chOff x="472" y="1092"/>
            <a:chExt cx="4816" cy="485"/>
          </a:xfrm>
        </p:grpSpPr>
        <p:sp>
          <p:nvSpPr>
            <p:cNvPr id="428036" name="Oval 1028"/>
            <p:cNvSpPr>
              <a:spLocks noChangeArrowheads="1"/>
            </p:cNvSpPr>
            <p:nvPr/>
          </p:nvSpPr>
          <p:spPr bwMode="auto">
            <a:xfrm>
              <a:off x="74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7" name="Oval 1029"/>
            <p:cNvSpPr>
              <a:spLocks noChangeArrowheads="1"/>
            </p:cNvSpPr>
            <p:nvPr/>
          </p:nvSpPr>
          <p:spPr bwMode="auto">
            <a:xfrm>
              <a:off x="3339"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8" name="Oval 1030"/>
            <p:cNvSpPr>
              <a:spLocks noChangeArrowheads="1"/>
            </p:cNvSpPr>
            <p:nvPr/>
          </p:nvSpPr>
          <p:spPr bwMode="auto">
            <a:xfrm>
              <a:off x="1606"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9" name="Oval 1031"/>
            <p:cNvSpPr>
              <a:spLocks noChangeArrowheads="1"/>
            </p:cNvSpPr>
            <p:nvPr/>
          </p:nvSpPr>
          <p:spPr bwMode="auto">
            <a:xfrm>
              <a:off x="246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0" name="Oval 1032"/>
            <p:cNvSpPr>
              <a:spLocks noChangeArrowheads="1"/>
            </p:cNvSpPr>
            <p:nvPr/>
          </p:nvSpPr>
          <p:spPr bwMode="auto">
            <a:xfrm>
              <a:off x="4205"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1" name="Oval 1033"/>
            <p:cNvSpPr>
              <a:spLocks noChangeArrowheads="1"/>
            </p:cNvSpPr>
            <p:nvPr/>
          </p:nvSpPr>
          <p:spPr bwMode="auto">
            <a:xfrm>
              <a:off x="5072"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2" name="Line 1034"/>
            <p:cNvSpPr>
              <a:spLocks noChangeShapeType="1"/>
            </p:cNvSpPr>
            <p:nvPr/>
          </p:nvSpPr>
          <p:spPr bwMode="auto">
            <a:xfrm>
              <a:off x="440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3" name="Line 1035"/>
            <p:cNvSpPr>
              <a:spLocks noChangeShapeType="1"/>
            </p:cNvSpPr>
            <p:nvPr/>
          </p:nvSpPr>
          <p:spPr bwMode="auto">
            <a:xfrm>
              <a:off x="352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4" name="Line 1036"/>
            <p:cNvSpPr>
              <a:spLocks noChangeShapeType="1"/>
            </p:cNvSpPr>
            <p:nvPr/>
          </p:nvSpPr>
          <p:spPr bwMode="auto">
            <a:xfrm>
              <a:off x="178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5" name="Line 1037"/>
            <p:cNvSpPr>
              <a:spLocks noChangeShapeType="1"/>
            </p:cNvSpPr>
            <p:nvPr/>
          </p:nvSpPr>
          <p:spPr bwMode="auto">
            <a:xfrm>
              <a:off x="92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046" name="Group 1038"/>
            <p:cNvGrpSpPr>
              <a:grpSpLocks/>
            </p:cNvGrpSpPr>
            <p:nvPr/>
          </p:nvGrpSpPr>
          <p:grpSpPr bwMode="auto">
            <a:xfrm>
              <a:off x="2714" y="1128"/>
              <a:ext cx="491" cy="47"/>
              <a:chOff x="2616" y="2136"/>
              <a:chExt cx="491" cy="47"/>
            </a:xfrm>
          </p:grpSpPr>
          <p:sp>
            <p:nvSpPr>
              <p:cNvPr id="428047" name="Oval 1039"/>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8" name="Oval 1040"/>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9" name="Oval 1041"/>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50" name="Oval 1042"/>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8051" name="Text Box 1043"/>
            <p:cNvSpPr txBox="1">
              <a:spLocks noChangeArrowheads="1"/>
            </p:cNvSpPr>
            <p:nvPr/>
          </p:nvSpPr>
          <p:spPr bwMode="auto">
            <a:xfrm>
              <a:off x="472" y="1212"/>
              <a:ext cx="58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28052" name="Text Box 1044"/>
            <p:cNvSpPr txBox="1">
              <a:spLocks noChangeArrowheads="1"/>
            </p:cNvSpPr>
            <p:nvPr/>
          </p:nvSpPr>
          <p:spPr bwMode="auto">
            <a:xfrm>
              <a:off x="5044" y="1188"/>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n</a:t>
              </a:r>
              <a:endParaRPr lang="en-US" altLang="en-US" sz="3200">
                <a:solidFill>
                  <a:schemeClr val="tx1"/>
                </a:solidFill>
              </a:endParaRPr>
            </a:p>
          </p:txBody>
        </p:sp>
      </p:grpSp>
      <p:sp>
        <p:nvSpPr>
          <p:cNvPr id="428053" name="Text Box 1045"/>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C3F6DF-479A-4CC2-ACAA-E75FB7C6FD4A}"/>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3" name="TextBox 2">
                <a:extLst>
                  <a:ext uri="{FF2B5EF4-FFF2-40B4-BE49-F238E27FC236}">
                    <a16:creationId xmlns:a16="http://schemas.microsoft.com/office/drawing/2014/main" id="{46C3F6DF-479A-4CC2-ACAA-E75FB7C6FD4A}"/>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BA745F-F69F-42B9-8BD6-77CB6000A887}"/>
                  </a:ext>
                </a:extLst>
              </p:cNvPr>
              <p:cNvSpPr txBox="1"/>
              <p:nvPr/>
            </p:nvSpPr>
            <p:spPr>
              <a:xfrm>
                <a:off x="2970489" y="1148770"/>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32" name="TextBox 31">
                <a:extLst>
                  <a:ext uri="{FF2B5EF4-FFF2-40B4-BE49-F238E27FC236}">
                    <a16:creationId xmlns:a16="http://schemas.microsoft.com/office/drawing/2014/main" id="{3BBA745F-F69F-42B9-8BD6-77CB6000A887}"/>
                  </a:ext>
                </a:extLst>
              </p:cNvPr>
              <p:cNvSpPr txBox="1">
                <a:spLocks noRot="1" noChangeAspect="1" noMove="1" noResize="1" noEditPoints="1" noAdjustHandles="1" noChangeArrowheads="1" noChangeShapeType="1" noTextEdit="1"/>
              </p:cNvSpPr>
              <p:nvPr/>
            </p:nvSpPr>
            <p:spPr>
              <a:xfrm>
                <a:off x="2970489" y="1148770"/>
                <a:ext cx="65056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6FEC92B-D283-4DA2-8747-49C53EA141F0}"/>
                  </a:ext>
                </a:extLst>
              </p:cNvPr>
              <p:cNvSpPr txBox="1"/>
              <p:nvPr/>
            </p:nvSpPr>
            <p:spPr>
              <a:xfrm>
                <a:off x="5561257" y="113136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33" name="TextBox 32">
                <a:extLst>
                  <a:ext uri="{FF2B5EF4-FFF2-40B4-BE49-F238E27FC236}">
                    <a16:creationId xmlns:a16="http://schemas.microsoft.com/office/drawing/2014/main" id="{46FEC92B-D283-4DA2-8747-49C53EA141F0}"/>
                  </a:ext>
                </a:extLst>
              </p:cNvPr>
              <p:cNvSpPr txBox="1">
                <a:spLocks noRot="1" noChangeAspect="1" noMove="1" noResize="1" noEditPoints="1" noAdjustHandles="1" noChangeArrowheads="1" noChangeShapeType="1" noTextEdit="1"/>
              </p:cNvSpPr>
              <p:nvPr/>
            </p:nvSpPr>
            <p:spPr>
              <a:xfrm>
                <a:off x="5561257" y="1131360"/>
                <a:ext cx="1058495"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C78691-B3F7-4708-8200-7BCC7B8D4A15}"/>
                  </a:ext>
                </a:extLst>
              </p:cNvPr>
              <p:cNvSpPr txBox="1"/>
              <p:nvPr/>
            </p:nvSpPr>
            <p:spPr>
              <a:xfrm>
                <a:off x="7080465" y="11795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34" name="TextBox 33">
                <a:extLst>
                  <a:ext uri="{FF2B5EF4-FFF2-40B4-BE49-F238E27FC236}">
                    <a16:creationId xmlns:a16="http://schemas.microsoft.com/office/drawing/2014/main" id="{64C78691-B3F7-4708-8200-7BCC7B8D4A15}"/>
                  </a:ext>
                </a:extLst>
              </p:cNvPr>
              <p:cNvSpPr txBox="1">
                <a:spLocks noRot="1" noChangeAspect="1" noMove="1" noResize="1" noEditPoints="1" noAdjustHandles="1" noChangeArrowheads="1" noChangeShapeType="1" noTextEdit="1"/>
              </p:cNvSpPr>
              <p:nvPr/>
            </p:nvSpPr>
            <p:spPr>
              <a:xfrm>
                <a:off x="7080465" y="1179512"/>
                <a:ext cx="66736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5BDB4ED-38CA-4407-95A0-620D5ED1F1AA}"/>
                  </a:ext>
                </a:extLst>
              </p:cNvPr>
              <p:cNvSpPr txBox="1"/>
              <p:nvPr/>
            </p:nvSpPr>
            <p:spPr>
              <a:xfrm>
                <a:off x="1783080" y="2926080"/>
                <a:ext cx="6656438"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𝑝</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2</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r>
                            <a:rPr lang="en-US" sz="3600" i="1">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sub>
                      </m:sSub>
                    </m:oMath>
                  </m:oMathPara>
                </a14:m>
                <a:endParaRPr lang="en-US" sz="3600" dirty="0"/>
              </a:p>
            </p:txBody>
          </p:sp>
        </mc:Choice>
        <mc:Fallback xmlns="">
          <p:sp>
            <p:nvSpPr>
              <p:cNvPr id="35" name="TextBox 34">
                <a:extLst>
                  <a:ext uri="{FF2B5EF4-FFF2-40B4-BE49-F238E27FC236}">
                    <a16:creationId xmlns:a16="http://schemas.microsoft.com/office/drawing/2014/main" id="{75BDB4ED-38CA-4407-95A0-620D5ED1F1AA}"/>
                  </a:ext>
                </a:extLst>
              </p:cNvPr>
              <p:cNvSpPr txBox="1">
                <a:spLocks noRot="1" noChangeAspect="1" noMove="1" noResize="1" noEditPoints="1" noAdjustHandles="1" noChangeArrowheads="1" noChangeShapeType="1" noTextEdit="1"/>
              </p:cNvSpPr>
              <p:nvPr/>
            </p:nvSpPr>
            <p:spPr>
              <a:xfrm>
                <a:off x="1783080" y="2926080"/>
                <a:ext cx="6656438" cy="6890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24D9FC8-36C5-4426-B1B9-FAF3C00ABFD8}"/>
                  </a:ext>
                </a:extLst>
              </p:cNvPr>
              <p:cNvSpPr txBox="1"/>
              <p:nvPr/>
            </p:nvSpPr>
            <p:spPr>
              <a:xfrm flipH="1">
                <a:off x="1335024" y="4096512"/>
                <a:ext cx="5918273" cy="13608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𝐽𝑂𝑃</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𝑛</m:t>
                          </m:r>
                        </m:e>
                      </m:d>
                      <m:r>
                        <a:rPr lang="en-US" sz="3200" b="0" i="1" smtClean="0">
                          <a:latin typeface="Cambria Math" panose="02040503050406030204" pitchFamily="18" charset="0"/>
                        </a:rPr>
                        <m:t>=</m:t>
                      </m:r>
                      <m:nary>
                        <m:naryPr>
                          <m:chr m:val="⨁"/>
                          <m:supHide m:val="on"/>
                          <m:ctrlPr>
                            <a:rPr lang="en-US" sz="3200" b="0" i="1" smtClean="0">
                              <a:latin typeface="Cambria Math" panose="02040503050406030204" pitchFamily="18" charset="0"/>
                            </a:rPr>
                          </m:ctrlPr>
                        </m:naryPr>
                        <m:sub>
                          <m:r>
                            <a:rPr lang="en-US" sz="3200" b="0" i="1" smtClean="0">
                              <a:latin typeface="Cambria Math" panose="02040503050406030204" pitchFamily="18" charset="0"/>
                            </a:rPr>
                            <m:t>𝑝</m:t>
                          </m:r>
                          <m:r>
                            <a:rPr lang="en-US" sz="3200" b="0" i="1" smtClean="0">
                              <a:latin typeface="Cambria Math" panose="02040503050406030204" pitchFamily="18" charset="0"/>
                            </a:rPr>
                            <m:t>∈</m:t>
                          </m:r>
                          <m:r>
                            <a:rPr lang="en-US" sz="3200" b="0" i="1" smtClean="0">
                              <a:latin typeface="Cambria Math" panose="02040503050406030204" pitchFamily="18" charset="0"/>
                            </a:rPr>
                            <m:t>𝑃𝑎𝑡h𝑠𝑇𝑜</m:t>
                          </m:r>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b="0" i="1" smtClean="0">
                              <a:latin typeface="Cambria Math" panose="02040503050406030204" pitchFamily="18" charset="0"/>
                            </a:rPr>
                            <m:t>]</m:t>
                          </m:r>
                        </m:sub>
                        <m:sup/>
                        <m:e>
                          <m:r>
                            <a:rPr lang="en-US" sz="3200" b="0" i="1" smtClean="0">
                              <a:latin typeface="Cambria Math" panose="02040503050406030204" pitchFamily="18" charset="0"/>
                            </a:rPr>
                            <m:t>𝑝</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𝑝</m:t>
                              </m:r>
                            </m:sub>
                          </m:sSub>
                          <m:r>
                            <a:rPr lang="en-US" sz="3200" b="0" i="1" smtClean="0">
                              <a:latin typeface="Cambria Math" panose="02040503050406030204" pitchFamily="18" charset="0"/>
                            </a:rPr>
                            <m:t>(</m:t>
                          </m:r>
                          <m:r>
                            <a:rPr lang="en-US" sz="3200" b="0" i="1" smtClean="0">
                              <a:latin typeface="Cambria Math" panose="02040503050406030204" pitchFamily="18" charset="0"/>
                            </a:rPr>
                            <m:t>𝐶</m:t>
                          </m:r>
                          <m:r>
                            <a:rPr lang="en-US" sz="3200" b="0" i="1" smtClean="0">
                              <a:latin typeface="Cambria Math" panose="02040503050406030204" pitchFamily="18" charset="0"/>
                            </a:rPr>
                            <m:t>)</m:t>
                          </m:r>
                        </m:e>
                      </m:nary>
                    </m:oMath>
                  </m:oMathPara>
                </a14:m>
                <a:endParaRPr lang="en-US" sz="3200" dirty="0"/>
              </a:p>
            </p:txBody>
          </p:sp>
        </mc:Choice>
        <mc:Fallback xmlns="">
          <p:sp>
            <p:nvSpPr>
              <p:cNvPr id="38" name="TextBox 37">
                <a:extLst>
                  <a:ext uri="{FF2B5EF4-FFF2-40B4-BE49-F238E27FC236}">
                    <a16:creationId xmlns:a16="http://schemas.microsoft.com/office/drawing/2014/main" id="{824D9FC8-36C5-4426-B1B9-FAF3C00ABFD8}"/>
                  </a:ext>
                </a:extLst>
              </p:cNvPr>
              <p:cNvSpPr txBox="1">
                <a:spLocks noRot="1" noChangeAspect="1" noMove="1" noResize="1" noEditPoints="1" noAdjustHandles="1" noChangeArrowheads="1" noChangeShapeType="1" noTextEdit="1"/>
              </p:cNvSpPr>
              <p:nvPr/>
            </p:nvSpPr>
            <p:spPr>
              <a:xfrm flipH="1">
                <a:off x="1335024" y="4096512"/>
                <a:ext cx="5918273" cy="13608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868917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704850" y="438150"/>
            <a:ext cx="7772400" cy="781050"/>
          </a:xfrm>
        </p:spPr>
        <p:txBody>
          <a:bodyPr/>
          <a:lstStyle/>
          <a:p>
            <a:r>
              <a:rPr lang="en-US" altLang="en-US"/>
              <a:t>Representing Dataflow Functions</a:t>
            </a:r>
          </a:p>
        </p:txBody>
      </p:sp>
      <p:sp>
        <p:nvSpPr>
          <p:cNvPr id="431107" name="Text Box 3"/>
          <p:cNvSpPr txBox="1">
            <a:spLocks noChangeArrowheads="1"/>
          </p:cNvSpPr>
          <p:nvPr/>
        </p:nvSpPr>
        <p:spPr bwMode="auto">
          <a:xfrm>
            <a:off x="245330" y="1543050"/>
            <a:ext cx="28232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Identity Function</a:t>
            </a:r>
          </a:p>
        </p:txBody>
      </p:sp>
      <p:sp>
        <p:nvSpPr>
          <p:cNvPr id="431110" name="Text Box 6"/>
          <p:cNvSpPr txBox="1">
            <a:spLocks noChangeArrowheads="1"/>
          </p:cNvSpPr>
          <p:nvPr/>
        </p:nvSpPr>
        <p:spPr bwMode="auto">
          <a:xfrm>
            <a:off x="245330" y="4133850"/>
            <a:ext cx="31037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Constant Function</a:t>
            </a:r>
          </a:p>
        </p:txBody>
      </p:sp>
      <p:grpSp>
        <p:nvGrpSpPr>
          <p:cNvPr id="431113" name="Group 9"/>
          <p:cNvGrpSpPr>
            <a:grpSpLocks/>
          </p:cNvGrpSpPr>
          <p:nvPr/>
        </p:nvGrpSpPr>
        <p:grpSpPr bwMode="auto">
          <a:xfrm>
            <a:off x="4071880" y="1787525"/>
            <a:ext cx="2201863" cy="155575"/>
            <a:chOff x="3284" y="1282"/>
            <a:chExt cx="1387" cy="98"/>
          </a:xfrm>
        </p:grpSpPr>
        <p:sp>
          <p:nvSpPr>
            <p:cNvPr id="431114" name="Oval 10"/>
            <p:cNvSpPr>
              <a:spLocks noChangeArrowheads="1"/>
            </p:cNvSpPr>
            <p:nvPr/>
          </p:nvSpPr>
          <p:spPr bwMode="auto">
            <a:xfrm>
              <a:off x="328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5" name="Oval 11"/>
            <p:cNvSpPr>
              <a:spLocks noChangeArrowheads="1"/>
            </p:cNvSpPr>
            <p:nvPr/>
          </p:nvSpPr>
          <p:spPr bwMode="auto">
            <a:xfrm>
              <a:off x="3730"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6" name="Oval 12"/>
            <p:cNvSpPr>
              <a:spLocks noChangeArrowheads="1"/>
            </p:cNvSpPr>
            <p:nvPr/>
          </p:nvSpPr>
          <p:spPr bwMode="auto">
            <a:xfrm>
              <a:off x="4171"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7" name="Oval 13"/>
            <p:cNvSpPr>
              <a:spLocks noChangeArrowheads="1"/>
            </p:cNvSpPr>
            <p:nvPr/>
          </p:nvSpPr>
          <p:spPr bwMode="auto">
            <a:xfrm>
              <a:off x="4587" y="1282"/>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1118" name="Group 14"/>
          <p:cNvGrpSpPr>
            <a:grpSpLocks/>
          </p:cNvGrpSpPr>
          <p:nvPr/>
        </p:nvGrpSpPr>
        <p:grpSpPr bwMode="auto">
          <a:xfrm>
            <a:off x="4090760" y="3246438"/>
            <a:ext cx="2189163" cy="163513"/>
            <a:chOff x="3252" y="1277"/>
            <a:chExt cx="1379" cy="103"/>
          </a:xfrm>
        </p:grpSpPr>
        <p:sp>
          <p:nvSpPr>
            <p:cNvPr id="431119" name="Oval 15"/>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0" name="Oval 16"/>
            <p:cNvSpPr>
              <a:spLocks noChangeArrowheads="1"/>
            </p:cNvSpPr>
            <p:nvPr/>
          </p:nvSpPr>
          <p:spPr bwMode="auto">
            <a:xfrm>
              <a:off x="3689" y="1287"/>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1" name="Oval 17"/>
            <p:cNvSpPr>
              <a:spLocks noChangeArrowheads="1"/>
            </p:cNvSpPr>
            <p:nvPr/>
          </p:nvSpPr>
          <p:spPr bwMode="auto">
            <a:xfrm>
              <a:off x="4124" y="1277"/>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2" name="Oval 18"/>
            <p:cNvSpPr>
              <a:spLocks noChangeArrowheads="1"/>
            </p:cNvSpPr>
            <p:nvPr/>
          </p:nvSpPr>
          <p:spPr bwMode="auto">
            <a:xfrm>
              <a:off x="4547" y="1288"/>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431123" name="AutoShape 19"/>
          <p:cNvCxnSpPr>
            <a:cxnSpLocks noChangeShapeType="1"/>
            <a:stCxn id="431114" idx="4"/>
            <a:endCxn id="431119" idx="0"/>
          </p:cNvCxnSpPr>
          <p:nvPr/>
        </p:nvCxnSpPr>
        <p:spPr bwMode="auto">
          <a:xfrm>
            <a:off x="4138555" y="1943100"/>
            <a:ext cx="18880" cy="133350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4" name="AutoShape 20"/>
          <p:cNvCxnSpPr>
            <a:cxnSpLocks noChangeShapeType="1"/>
          </p:cNvCxnSpPr>
          <p:nvPr/>
        </p:nvCxnSpPr>
        <p:spPr bwMode="auto">
          <a:xfrm>
            <a:off x="4844094" y="19431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5" name="AutoShape 21"/>
          <p:cNvCxnSpPr>
            <a:cxnSpLocks noChangeShapeType="1"/>
            <a:stCxn id="431116" idx="4"/>
            <a:endCxn id="431121" idx="0"/>
          </p:cNvCxnSpPr>
          <p:nvPr/>
        </p:nvCxnSpPr>
        <p:spPr bwMode="auto">
          <a:xfrm flipH="1">
            <a:off x="5541735" y="1943100"/>
            <a:ext cx="4933" cy="130333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6" name="AutoShape 22"/>
          <p:cNvCxnSpPr>
            <a:cxnSpLocks noChangeShapeType="1"/>
            <a:stCxn id="431117" idx="4"/>
            <a:endCxn id="431122" idx="0"/>
          </p:cNvCxnSpPr>
          <p:nvPr/>
        </p:nvCxnSpPr>
        <p:spPr bwMode="auto">
          <a:xfrm>
            <a:off x="6207068" y="1920875"/>
            <a:ext cx="6180" cy="1343026"/>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28" name="Text Box 24"/>
          <p:cNvSpPr txBox="1">
            <a:spLocks noChangeArrowheads="1"/>
          </p:cNvSpPr>
          <p:nvPr/>
        </p:nvSpPr>
        <p:spPr bwMode="auto">
          <a:xfrm>
            <a:off x="4656812" y="1331913"/>
            <a:ext cx="3857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1129" name="Text Box 25"/>
          <p:cNvSpPr txBox="1">
            <a:spLocks noChangeArrowheads="1"/>
          </p:cNvSpPr>
          <p:nvPr/>
        </p:nvSpPr>
        <p:spPr bwMode="auto">
          <a:xfrm>
            <a:off x="5356173" y="1331913"/>
            <a:ext cx="3857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b</a:t>
            </a:r>
            <a:endParaRPr lang="en-US" altLang="en-US" sz="2000" dirty="0">
              <a:solidFill>
                <a:schemeClr val="tx1"/>
              </a:solidFill>
            </a:endParaRPr>
          </a:p>
        </p:txBody>
      </p:sp>
      <p:sp>
        <p:nvSpPr>
          <p:cNvPr id="431130" name="Text Box 26"/>
          <p:cNvSpPr txBox="1">
            <a:spLocks noChangeArrowheads="1"/>
          </p:cNvSpPr>
          <p:nvPr/>
        </p:nvSpPr>
        <p:spPr bwMode="auto">
          <a:xfrm>
            <a:off x="6014302" y="1331913"/>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c</a:t>
            </a:r>
            <a:endParaRPr lang="en-US" altLang="en-US" sz="2000" dirty="0">
              <a:solidFill>
                <a:schemeClr val="tx1"/>
              </a:solidFill>
            </a:endParaRPr>
          </a:p>
        </p:txBody>
      </p:sp>
      <p:grpSp>
        <p:nvGrpSpPr>
          <p:cNvPr id="431131" name="Group 27"/>
          <p:cNvGrpSpPr>
            <a:grpSpLocks/>
          </p:cNvGrpSpPr>
          <p:nvPr/>
        </p:nvGrpSpPr>
        <p:grpSpPr bwMode="auto">
          <a:xfrm>
            <a:off x="4090758" y="4495800"/>
            <a:ext cx="2035557" cy="1619250"/>
            <a:chOff x="3300" y="1128"/>
            <a:chExt cx="1500" cy="1020"/>
          </a:xfrm>
        </p:grpSpPr>
        <p:grpSp>
          <p:nvGrpSpPr>
            <p:cNvPr id="431132" name="Group 28"/>
            <p:cNvGrpSpPr>
              <a:grpSpLocks/>
            </p:cNvGrpSpPr>
            <p:nvPr/>
          </p:nvGrpSpPr>
          <p:grpSpPr bwMode="auto">
            <a:xfrm>
              <a:off x="3300" y="1128"/>
              <a:ext cx="1500" cy="96"/>
              <a:chOff x="3252" y="1284"/>
              <a:chExt cx="1500" cy="96"/>
            </a:xfrm>
          </p:grpSpPr>
          <p:sp>
            <p:nvSpPr>
              <p:cNvPr id="431133" name="Oval 29"/>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4" name="Oval 30"/>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5" name="Oval 31"/>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6" name="Oval 32"/>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1137" name="Group 33"/>
            <p:cNvGrpSpPr>
              <a:grpSpLocks/>
            </p:cNvGrpSpPr>
            <p:nvPr/>
          </p:nvGrpSpPr>
          <p:grpSpPr bwMode="auto">
            <a:xfrm>
              <a:off x="3300" y="2052"/>
              <a:ext cx="1500" cy="96"/>
              <a:chOff x="3252" y="1284"/>
              <a:chExt cx="1500" cy="96"/>
            </a:xfrm>
          </p:grpSpPr>
          <p:sp>
            <p:nvSpPr>
              <p:cNvPr id="431138" name="Oval 34"/>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9" name="Oval 35"/>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40" name="Oval 36"/>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41" name="Oval 37"/>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1142" name="AutoShape 38"/>
          <p:cNvCxnSpPr>
            <a:cxnSpLocks noChangeShapeType="1"/>
            <a:stCxn id="431133" idx="4"/>
            <a:endCxn id="431138" idx="0"/>
          </p:cNvCxnSpPr>
          <p:nvPr/>
        </p:nvCxnSpPr>
        <p:spPr bwMode="auto">
          <a:xfrm>
            <a:off x="4147754" y="46482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44" name="Text Box 40"/>
          <p:cNvSpPr txBox="1">
            <a:spLocks noChangeArrowheads="1"/>
          </p:cNvSpPr>
          <p:nvPr/>
        </p:nvSpPr>
        <p:spPr bwMode="auto">
          <a:xfrm>
            <a:off x="4609849" y="4037668"/>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1145" name="Text Box 41"/>
          <p:cNvSpPr txBox="1">
            <a:spLocks noChangeArrowheads="1"/>
          </p:cNvSpPr>
          <p:nvPr/>
        </p:nvSpPr>
        <p:spPr bwMode="auto">
          <a:xfrm>
            <a:off x="5246581" y="4037668"/>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b</a:t>
            </a:r>
            <a:endParaRPr lang="en-US" altLang="en-US" sz="2000" dirty="0">
              <a:solidFill>
                <a:schemeClr val="tx1"/>
              </a:solidFill>
            </a:endParaRPr>
          </a:p>
        </p:txBody>
      </p:sp>
      <p:sp>
        <p:nvSpPr>
          <p:cNvPr id="431146" name="Text Box 42"/>
          <p:cNvSpPr txBox="1">
            <a:spLocks noChangeArrowheads="1"/>
          </p:cNvSpPr>
          <p:nvPr/>
        </p:nvSpPr>
        <p:spPr bwMode="auto">
          <a:xfrm>
            <a:off x="5882811" y="403766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c</a:t>
            </a:r>
            <a:endParaRPr lang="en-US" altLang="en-US" sz="2000" dirty="0">
              <a:solidFill>
                <a:schemeClr val="tx1"/>
              </a:solidFill>
            </a:endParaRPr>
          </a:p>
        </p:txBody>
      </p:sp>
      <p:cxnSp>
        <p:nvCxnSpPr>
          <p:cNvPr id="431147" name="AutoShape 43"/>
          <p:cNvCxnSpPr>
            <a:cxnSpLocks noChangeShapeType="1"/>
            <a:stCxn id="431133" idx="5"/>
            <a:endCxn id="431140" idx="1"/>
          </p:cNvCxnSpPr>
          <p:nvPr/>
        </p:nvCxnSpPr>
        <p:spPr bwMode="auto">
          <a:xfrm>
            <a:off x="4188055" y="4628671"/>
            <a:ext cx="1200441" cy="137255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48" name="Oval 44"/>
          <p:cNvSpPr>
            <a:spLocks noChangeArrowheads="1"/>
          </p:cNvSpPr>
          <p:nvPr/>
        </p:nvSpPr>
        <p:spPr bwMode="auto">
          <a:xfrm>
            <a:off x="4717852"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49" name="Group 45"/>
          <p:cNvGrpSpPr>
            <a:grpSpLocks/>
          </p:cNvGrpSpPr>
          <p:nvPr/>
        </p:nvGrpSpPr>
        <p:grpSpPr bwMode="auto">
          <a:xfrm>
            <a:off x="4713918" y="2000251"/>
            <a:ext cx="247650" cy="1390650"/>
            <a:chOff x="3816" y="1260"/>
            <a:chExt cx="156" cy="876"/>
          </a:xfrm>
        </p:grpSpPr>
        <p:sp>
          <p:nvSpPr>
            <p:cNvPr id="431150" name="Oval 46"/>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51" name="AutoShape 47"/>
            <p:cNvCxnSpPr>
              <a:cxnSpLocks noChangeShapeType="1"/>
              <a:stCxn id="431148" idx="4"/>
              <a:endCxn id="431150" idx="0"/>
            </p:cNvCxnSpPr>
            <p:nvPr/>
          </p:nvCxnSpPr>
          <p:spPr bwMode="auto">
            <a:xfrm flipH="1">
              <a:off x="3894" y="1260"/>
              <a:ext cx="2" cy="7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52" name="Oval 48"/>
          <p:cNvSpPr>
            <a:spLocks noChangeArrowheads="1"/>
          </p:cNvSpPr>
          <p:nvPr/>
        </p:nvSpPr>
        <p:spPr bwMode="auto">
          <a:xfrm>
            <a:off x="5414733" y="1758952"/>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53" name="Group 49"/>
          <p:cNvGrpSpPr>
            <a:grpSpLocks/>
          </p:cNvGrpSpPr>
          <p:nvPr/>
        </p:nvGrpSpPr>
        <p:grpSpPr bwMode="auto">
          <a:xfrm>
            <a:off x="5425118" y="1987812"/>
            <a:ext cx="247650" cy="1430403"/>
            <a:chOff x="3816" y="1147"/>
            <a:chExt cx="156" cy="989"/>
          </a:xfrm>
        </p:grpSpPr>
        <p:sp>
          <p:nvSpPr>
            <p:cNvPr id="431154" name="Oval 50"/>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431155" name="AutoShape 51"/>
            <p:cNvCxnSpPr>
              <a:cxnSpLocks noChangeShapeType="1"/>
              <a:stCxn id="431152" idx="4"/>
              <a:endCxn id="431154" idx="0"/>
            </p:cNvCxnSpPr>
            <p:nvPr/>
          </p:nvCxnSpPr>
          <p:spPr bwMode="auto">
            <a:xfrm>
              <a:off x="3887" y="1147"/>
              <a:ext cx="7" cy="845"/>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56" name="Oval 52"/>
          <p:cNvSpPr>
            <a:spLocks noChangeArrowheads="1"/>
          </p:cNvSpPr>
          <p:nvPr/>
        </p:nvSpPr>
        <p:spPr bwMode="auto">
          <a:xfrm>
            <a:off x="4014730"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57" name="Group 53"/>
          <p:cNvGrpSpPr>
            <a:grpSpLocks/>
          </p:cNvGrpSpPr>
          <p:nvPr/>
        </p:nvGrpSpPr>
        <p:grpSpPr bwMode="auto">
          <a:xfrm>
            <a:off x="4033608" y="2000251"/>
            <a:ext cx="247650" cy="1390650"/>
            <a:chOff x="3816" y="1260"/>
            <a:chExt cx="156" cy="876"/>
          </a:xfrm>
        </p:grpSpPr>
        <p:sp>
          <p:nvSpPr>
            <p:cNvPr id="431158" name="Oval 54"/>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59" name="AutoShape 55"/>
            <p:cNvCxnSpPr>
              <a:cxnSpLocks noChangeShapeType="1"/>
              <a:stCxn id="431156" idx="4"/>
              <a:endCxn id="431158" idx="0"/>
            </p:cNvCxnSpPr>
            <p:nvPr/>
          </p:nvCxnSpPr>
          <p:spPr bwMode="auto">
            <a:xfrm>
              <a:off x="3882" y="1260"/>
              <a:ext cx="12" cy="7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62" name="Oval 58"/>
          <p:cNvSpPr>
            <a:spLocks noChangeArrowheads="1"/>
          </p:cNvSpPr>
          <p:nvPr/>
        </p:nvSpPr>
        <p:spPr bwMode="auto">
          <a:xfrm>
            <a:off x="4033608" y="44767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1163" name="Group 59"/>
          <p:cNvGrpSpPr>
            <a:grpSpLocks/>
          </p:cNvGrpSpPr>
          <p:nvPr/>
        </p:nvGrpSpPr>
        <p:grpSpPr bwMode="auto">
          <a:xfrm>
            <a:off x="4033608" y="4672016"/>
            <a:ext cx="1514475" cy="1492251"/>
            <a:chOff x="3348" y="2943"/>
            <a:chExt cx="954" cy="940"/>
          </a:xfrm>
        </p:grpSpPr>
        <p:grpSp>
          <p:nvGrpSpPr>
            <p:cNvPr id="431164" name="Group 60"/>
            <p:cNvGrpSpPr>
              <a:grpSpLocks/>
            </p:cNvGrpSpPr>
            <p:nvPr/>
          </p:nvGrpSpPr>
          <p:grpSpPr bwMode="auto">
            <a:xfrm>
              <a:off x="3348" y="2964"/>
              <a:ext cx="156" cy="910"/>
              <a:chOff x="3816" y="1260"/>
              <a:chExt cx="156" cy="910"/>
            </a:xfrm>
          </p:grpSpPr>
          <p:sp>
            <p:nvSpPr>
              <p:cNvPr id="431165" name="Oval 61"/>
              <p:cNvSpPr>
                <a:spLocks noChangeArrowheads="1"/>
              </p:cNvSpPr>
              <p:nvPr/>
            </p:nvSpPr>
            <p:spPr bwMode="auto">
              <a:xfrm>
                <a:off x="3816" y="2026"/>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66" name="AutoShape 62"/>
              <p:cNvCxnSpPr>
                <a:cxnSpLocks noChangeShapeType="1"/>
                <a:stCxn id="431162" idx="4"/>
                <a:endCxn id="431165" idx="0"/>
              </p:cNvCxnSpPr>
              <p:nvPr/>
            </p:nvCxnSpPr>
            <p:spPr bwMode="auto">
              <a:xfrm>
                <a:off x="3894" y="1260"/>
                <a:ext cx="0" cy="766"/>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1167" name="Group 63"/>
            <p:cNvGrpSpPr>
              <a:grpSpLocks/>
            </p:cNvGrpSpPr>
            <p:nvPr/>
          </p:nvGrpSpPr>
          <p:grpSpPr bwMode="auto">
            <a:xfrm>
              <a:off x="3481" y="2943"/>
              <a:ext cx="821" cy="940"/>
              <a:chOff x="3481" y="2943"/>
              <a:chExt cx="821" cy="940"/>
            </a:xfrm>
          </p:grpSpPr>
          <p:sp>
            <p:nvSpPr>
              <p:cNvPr id="431168" name="Oval 64"/>
              <p:cNvSpPr>
                <a:spLocks noChangeArrowheads="1"/>
              </p:cNvSpPr>
              <p:nvPr/>
            </p:nvSpPr>
            <p:spPr bwMode="auto">
              <a:xfrm>
                <a:off x="4146" y="3739"/>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69" name="AutoShape 65"/>
              <p:cNvCxnSpPr>
                <a:cxnSpLocks noChangeShapeType="1"/>
                <a:stCxn id="431162" idx="5"/>
                <a:endCxn id="431168" idx="1"/>
              </p:cNvCxnSpPr>
              <p:nvPr/>
            </p:nvCxnSpPr>
            <p:spPr bwMode="auto">
              <a:xfrm>
                <a:off x="3481" y="2943"/>
                <a:ext cx="688" cy="817"/>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69" name="Group 68">
            <a:extLst>
              <a:ext uri="{FF2B5EF4-FFF2-40B4-BE49-F238E27FC236}">
                <a16:creationId xmlns:a16="http://schemas.microsoft.com/office/drawing/2014/main" id="{D2DC5752-7A2A-467A-8240-64EFEDB4B548}"/>
              </a:ext>
            </a:extLst>
          </p:cNvPr>
          <p:cNvGrpSpPr/>
          <p:nvPr/>
        </p:nvGrpSpPr>
        <p:grpSpPr>
          <a:xfrm>
            <a:off x="4828577" y="4609621"/>
            <a:ext cx="1200441" cy="1372079"/>
            <a:chOff x="4828577" y="4609621"/>
            <a:chExt cx="1200441" cy="1372079"/>
          </a:xfrm>
        </p:grpSpPr>
        <p:cxnSp>
          <p:nvCxnSpPr>
            <p:cNvPr id="431173" name="AutoShape 69"/>
            <p:cNvCxnSpPr>
              <a:cxnSpLocks noChangeShapeType="1"/>
              <a:stCxn id="431134" idx="5"/>
              <a:endCxn id="431140" idx="0"/>
            </p:cNvCxnSpPr>
            <p:nvPr/>
          </p:nvCxnSpPr>
          <p:spPr bwMode="auto">
            <a:xfrm>
              <a:off x="4828577" y="4628671"/>
              <a:ext cx="600221" cy="135302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74" name="AutoShape 70"/>
            <p:cNvCxnSpPr>
              <a:cxnSpLocks noChangeShapeType="1"/>
              <a:stCxn id="431135" idx="4"/>
              <a:endCxn id="431140" idx="0"/>
            </p:cNvCxnSpPr>
            <p:nvPr/>
          </p:nvCxnSpPr>
          <p:spPr bwMode="auto">
            <a:xfrm>
              <a:off x="5428798" y="46482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75" name="AutoShape 71"/>
            <p:cNvCxnSpPr>
              <a:cxnSpLocks noChangeShapeType="1"/>
              <a:stCxn id="431136" idx="3"/>
              <a:endCxn id="431140" idx="0"/>
            </p:cNvCxnSpPr>
            <p:nvPr/>
          </p:nvCxnSpPr>
          <p:spPr bwMode="auto">
            <a:xfrm flipH="1">
              <a:off x="5428798" y="4609621"/>
              <a:ext cx="600220" cy="137207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F0ED3B7-0030-4489-BB7D-069DF593C072}"/>
                  </a:ext>
                </a:extLst>
              </p:cNvPr>
              <p:cNvSpPr txBox="1"/>
              <p:nvPr/>
            </p:nvSpPr>
            <p:spPr>
              <a:xfrm>
                <a:off x="245330" y="2157164"/>
                <a:ext cx="175253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 </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𝑆</m:t>
                      </m:r>
                    </m:oMath>
                  </m:oMathPara>
                </a14:m>
                <a:endParaRPr lang="en-US" sz="2800" b="0" dirty="0"/>
              </a:p>
            </p:txBody>
          </p:sp>
        </mc:Choice>
        <mc:Fallback xmlns="">
          <p:sp>
            <p:nvSpPr>
              <p:cNvPr id="2" name="TextBox 1">
                <a:extLst>
                  <a:ext uri="{FF2B5EF4-FFF2-40B4-BE49-F238E27FC236}">
                    <a16:creationId xmlns:a16="http://schemas.microsoft.com/office/drawing/2014/main" id="{EF0ED3B7-0030-4489-BB7D-069DF593C072}"/>
                  </a:ext>
                </a:extLst>
              </p:cNvPr>
              <p:cNvSpPr txBox="1">
                <a:spLocks noRot="1" noChangeAspect="1" noMove="1" noResize="1" noEditPoints="1" noAdjustHandles="1" noChangeArrowheads="1" noChangeShapeType="1" noTextEdit="1"/>
              </p:cNvSpPr>
              <p:nvPr/>
            </p:nvSpPr>
            <p:spPr>
              <a:xfrm>
                <a:off x="245330" y="2157164"/>
                <a:ext cx="1752531"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B9540D0-5488-4B0A-8E42-DB8D060F31E4}"/>
                  </a:ext>
                </a:extLst>
              </p:cNvPr>
              <p:cNvSpPr txBox="1"/>
              <p:nvPr/>
            </p:nvSpPr>
            <p:spPr>
              <a:xfrm>
                <a:off x="248894" y="2834860"/>
                <a:ext cx="3292247" cy="58477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e>
                          </m:d>
                        </m:e>
                      </m:d>
                      <m:r>
                        <a:rPr lang="en-US" sz="3200" b="0" i="1" smtClean="0">
                          <a:latin typeface="Cambria Math" panose="02040503050406030204" pitchFamily="18" charset="0"/>
                        </a:rPr>
                        <m:t>={</m:t>
                      </m:r>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r>
                        <a:rPr lang="en-US" sz="3200" b="0" i="1" smtClean="0">
                          <a:latin typeface="Cambria Math" panose="02040503050406030204" pitchFamily="18" charset="0"/>
                        </a:rPr>
                        <m:t>}</m:t>
                      </m:r>
                    </m:oMath>
                  </m:oMathPara>
                </a14:m>
                <a:endParaRPr lang="en-US" sz="3200" dirty="0"/>
              </a:p>
            </p:txBody>
          </p:sp>
        </mc:Choice>
        <mc:Fallback xmlns="">
          <p:sp>
            <p:nvSpPr>
              <p:cNvPr id="3" name="TextBox 2">
                <a:extLst>
                  <a:ext uri="{FF2B5EF4-FFF2-40B4-BE49-F238E27FC236}">
                    <a16:creationId xmlns:a16="http://schemas.microsoft.com/office/drawing/2014/main" id="{9B9540D0-5488-4B0A-8E42-DB8D060F31E4}"/>
                  </a:ext>
                </a:extLst>
              </p:cNvPr>
              <p:cNvSpPr txBox="1">
                <a:spLocks noRot="1" noChangeAspect="1" noMove="1" noResize="1" noEditPoints="1" noAdjustHandles="1" noChangeArrowheads="1" noChangeShapeType="1" noTextEdit="1"/>
              </p:cNvSpPr>
              <p:nvPr/>
            </p:nvSpPr>
            <p:spPr>
              <a:xfrm>
                <a:off x="248894" y="2834860"/>
                <a:ext cx="3292247" cy="584775"/>
              </a:xfrm>
              <a:prstGeom prst="rect">
                <a:avLst/>
              </a:prstGeom>
              <a:blipFill>
                <a:blip r:embed="rId3"/>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23A97F2-F0BB-4227-BC48-42560FB5B320}"/>
                  </a:ext>
                </a:extLst>
              </p:cNvPr>
              <p:cNvSpPr txBox="1"/>
              <p:nvPr/>
            </p:nvSpPr>
            <p:spPr>
              <a:xfrm>
                <a:off x="247006" y="4705350"/>
                <a:ext cx="203555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 </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𝑏</m:t>
                      </m:r>
                      <m:r>
                        <a:rPr lang="en-US" sz="2800" b="0" i="1" smtClean="0">
                          <a:latin typeface="Cambria Math" panose="02040503050406030204" pitchFamily="18" charset="0"/>
                        </a:rPr>
                        <m:t>}</m:t>
                      </m:r>
                    </m:oMath>
                  </m:oMathPara>
                </a14:m>
                <a:endParaRPr lang="en-US" sz="2800" b="0" dirty="0"/>
              </a:p>
            </p:txBody>
          </p:sp>
        </mc:Choice>
        <mc:Fallback xmlns="">
          <p:sp>
            <p:nvSpPr>
              <p:cNvPr id="74" name="TextBox 73">
                <a:extLst>
                  <a:ext uri="{FF2B5EF4-FFF2-40B4-BE49-F238E27FC236}">
                    <a16:creationId xmlns:a16="http://schemas.microsoft.com/office/drawing/2014/main" id="{723A97F2-F0BB-4227-BC48-42560FB5B320}"/>
                  </a:ext>
                </a:extLst>
              </p:cNvPr>
              <p:cNvSpPr txBox="1">
                <a:spLocks noRot="1" noChangeAspect="1" noMove="1" noResize="1" noEditPoints="1" noAdjustHandles="1" noChangeArrowheads="1" noChangeShapeType="1" noTextEdit="1"/>
              </p:cNvSpPr>
              <p:nvPr/>
            </p:nvSpPr>
            <p:spPr>
              <a:xfrm>
                <a:off x="247006" y="4705350"/>
                <a:ext cx="203555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BA06129-AC21-4049-93A8-C9518AB63C83}"/>
                  </a:ext>
                </a:extLst>
              </p:cNvPr>
              <p:cNvSpPr txBox="1"/>
              <p:nvPr/>
            </p:nvSpPr>
            <p:spPr>
              <a:xfrm>
                <a:off x="248894" y="5465978"/>
                <a:ext cx="2899640" cy="58477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e>
                          </m:d>
                        </m:e>
                      </m:d>
                      <m:r>
                        <a:rPr lang="en-US" sz="3200" b="0" i="1" smtClean="0">
                          <a:latin typeface="Cambria Math" panose="02040503050406030204" pitchFamily="18" charset="0"/>
                        </a:rPr>
                        <m:t>={</m:t>
                      </m:r>
                      <m:r>
                        <a:rPr lang="en-US" sz="3200" b="0" i="1" smtClean="0">
                          <a:latin typeface="Cambria Math" panose="02040503050406030204" pitchFamily="18" charset="0"/>
                        </a:rPr>
                        <m:t>𝑏</m:t>
                      </m:r>
                      <m:r>
                        <a:rPr lang="en-US" sz="3200" b="0" i="1" smtClean="0">
                          <a:latin typeface="Cambria Math" panose="02040503050406030204" pitchFamily="18" charset="0"/>
                        </a:rPr>
                        <m:t>}</m:t>
                      </m:r>
                    </m:oMath>
                  </m:oMathPara>
                </a14:m>
                <a:endParaRPr lang="en-US" sz="3200" dirty="0"/>
              </a:p>
            </p:txBody>
          </p:sp>
        </mc:Choice>
        <mc:Fallback xmlns="">
          <p:sp>
            <p:nvSpPr>
              <p:cNvPr id="75" name="TextBox 74">
                <a:extLst>
                  <a:ext uri="{FF2B5EF4-FFF2-40B4-BE49-F238E27FC236}">
                    <a16:creationId xmlns:a16="http://schemas.microsoft.com/office/drawing/2014/main" id="{5BA06129-AC21-4049-93A8-C9518AB63C83}"/>
                  </a:ext>
                </a:extLst>
              </p:cNvPr>
              <p:cNvSpPr txBox="1">
                <a:spLocks noRot="1" noChangeAspect="1" noMove="1" noResize="1" noEditPoints="1" noAdjustHandles="1" noChangeArrowheads="1" noChangeShapeType="1" noTextEdit="1"/>
              </p:cNvSpPr>
              <p:nvPr/>
            </p:nvSpPr>
            <p:spPr>
              <a:xfrm>
                <a:off x="248894" y="5465978"/>
                <a:ext cx="2899640" cy="584775"/>
              </a:xfrm>
              <a:prstGeom prst="rect">
                <a:avLst/>
              </a:prstGeom>
              <a:blipFill>
                <a:blip r:embed="rId5"/>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5BAE421F-5E85-4A59-A0D3-A98EC9D6C09F}"/>
                  </a:ext>
                </a:extLst>
              </p:cNvPr>
              <p:cNvSpPr txBox="1"/>
              <p:nvPr/>
            </p:nvSpPr>
            <p:spPr>
              <a:xfrm>
                <a:off x="3906402" y="1332568"/>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87" name="TextBox 86">
                <a:extLst>
                  <a:ext uri="{FF2B5EF4-FFF2-40B4-BE49-F238E27FC236}">
                    <a16:creationId xmlns:a16="http://schemas.microsoft.com/office/drawing/2014/main" id="{5BAE421F-5E85-4A59-A0D3-A98EC9D6C09F}"/>
                  </a:ext>
                </a:extLst>
              </p:cNvPr>
              <p:cNvSpPr txBox="1">
                <a:spLocks noRot="1" noChangeAspect="1" noMove="1" noResize="1" noEditPoints="1" noAdjustHandles="1" noChangeArrowheads="1" noChangeShapeType="1" noTextEdit="1"/>
              </p:cNvSpPr>
              <p:nvPr/>
            </p:nvSpPr>
            <p:spPr>
              <a:xfrm>
                <a:off x="3906402" y="1332568"/>
                <a:ext cx="50206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6FE96C50-A984-473B-B6D5-9E7E44BEA5A0}"/>
                  </a:ext>
                </a:extLst>
              </p:cNvPr>
              <p:cNvSpPr txBox="1"/>
              <p:nvPr/>
            </p:nvSpPr>
            <p:spPr>
              <a:xfrm>
                <a:off x="3908001" y="4037668"/>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88" name="TextBox 87">
                <a:extLst>
                  <a:ext uri="{FF2B5EF4-FFF2-40B4-BE49-F238E27FC236}">
                    <a16:creationId xmlns:a16="http://schemas.microsoft.com/office/drawing/2014/main" id="{6FE96C50-A984-473B-B6D5-9E7E44BEA5A0}"/>
                  </a:ext>
                </a:extLst>
              </p:cNvPr>
              <p:cNvSpPr txBox="1">
                <a:spLocks noRot="1" noChangeAspect="1" noMove="1" noResize="1" noEditPoints="1" noAdjustHandles="1" noChangeArrowheads="1" noChangeShapeType="1" noTextEdit="1"/>
              </p:cNvSpPr>
              <p:nvPr/>
            </p:nvSpPr>
            <p:spPr>
              <a:xfrm>
                <a:off x="3908001" y="4037668"/>
                <a:ext cx="502061" cy="523220"/>
              </a:xfrm>
              <a:prstGeom prst="rect">
                <a:avLst/>
              </a:prstGeom>
              <a:blipFill>
                <a:blip r:embed="rId7"/>
                <a:stretch>
                  <a:fillRect/>
                </a:stretch>
              </a:blipFill>
            </p:spPr>
            <p:txBody>
              <a:bodyPr/>
              <a:lstStyle/>
              <a:p>
                <a:r>
                  <a:rPr lang="en-US">
                    <a:noFill/>
                  </a:rPr>
                  <a:t> </a:t>
                </a:r>
              </a:p>
            </p:txBody>
          </p:sp>
        </mc:Fallback>
      </mc:AlternateContent>
      <p:sp>
        <p:nvSpPr>
          <p:cNvPr id="431161" name="Oval 57"/>
          <p:cNvSpPr>
            <a:spLocks noChangeArrowheads="1"/>
          </p:cNvSpPr>
          <p:nvPr/>
        </p:nvSpPr>
        <p:spPr bwMode="auto">
          <a:xfrm>
            <a:off x="5308371" y="448048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sp>
        <p:nvSpPr>
          <p:cNvPr id="431160" name="Oval 56"/>
          <p:cNvSpPr>
            <a:spLocks noChangeArrowheads="1"/>
          </p:cNvSpPr>
          <p:nvPr/>
        </p:nvSpPr>
        <p:spPr bwMode="auto">
          <a:xfrm>
            <a:off x="4673909" y="448048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715DA8EF-3FD8-4BAF-9429-7C8265A8A1E4}"/>
                  </a:ext>
                </a:extLst>
              </p:cNvPr>
              <p:cNvSpPr txBox="1"/>
              <p:nvPr/>
            </p:nvSpPr>
            <p:spPr>
              <a:xfrm>
                <a:off x="6940323" y="1819544"/>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mr>
                          </m:m>
                        </m:e>
                      </m:d>
                    </m:oMath>
                  </m:oMathPara>
                </a14:m>
                <a:endParaRPr lang="en-US" sz="2400" dirty="0"/>
              </a:p>
            </p:txBody>
          </p:sp>
        </mc:Choice>
        <mc:Fallback xmlns="">
          <p:sp>
            <p:nvSpPr>
              <p:cNvPr id="113" name="TextBox 112">
                <a:extLst>
                  <a:ext uri="{FF2B5EF4-FFF2-40B4-BE49-F238E27FC236}">
                    <a16:creationId xmlns:a16="http://schemas.microsoft.com/office/drawing/2014/main" id="{715DA8EF-3FD8-4BAF-9429-7C8265A8A1E4}"/>
                  </a:ext>
                </a:extLst>
              </p:cNvPr>
              <p:cNvSpPr txBox="1">
                <a:spLocks noRot="1" noChangeAspect="1" noMove="1" noResize="1" noEditPoints="1" noAdjustHandles="1" noChangeArrowheads="1" noChangeShapeType="1" noTextEdit="1"/>
              </p:cNvSpPr>
              <p:nvPr/>
            </p:nvSpPr>
            <p:spPr>
              <a:xfrm>
                <a:off x="6940323" y="1819544"/>
                <a:ext cx="1926465" cy="14529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D6225F3-524A-47D6-B179-CBA78D1CD032}"/>
                  </a:ext>
                </a:extLst>
              </p:cNvPr>
              <p:cNvSpPr txBox="1"/>
              <p:nvPr/>
            </p:nvSpPr>
            <p:spPr>
              <a:xfrm>
                <a:off x="6968641" y="4329969"/>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
                        </m:e>
                      </m:d>
                    </m:oMath>
                  </m:oMathPara>
                </a14:m>
                <a:endParaRPr lang="en-US" sz="2400" dirty="0"/>
              </a:p>
            </p:txBody>
          </p:sp>
        </mc:Choice>
        <mc:Fallback xmlns="">
          <p:sp>
            <p:nvSpPr>
              <p:cNvPr id="114" name="TextBox 113">
                <a:extLst>
                  <a:ext uri="{FF2B5EF4-FFF2-40B4-BE49-F238E27FC236}">
                    <a16:creationId xmlns:a16="http://schemas.microsoft.com/office/drawing/2014/main" id="{ED6225F3-524A-47D6-B179-CBA78D1CD032}"/>
                  </a:ext>
                </a:extLst>
              </p:cNvPr>
              <p:cNvSpPr txBox="1">
                <a:spLocks noRot="1" noChangeAspect="1" noMove="1" noResize="1" noEditPoints="1" noAdjustHandles="1" noChangeArrowheads="1" noChangeShapeType="1" noTextEdit="1"/>
              </p:cNvSpPr>
              <p:nvPr/>
            </p:nvSpPr>
            <p:spPr>
              <a:xfrm>
                <a:off x="6968641" y="4329969"/>
                <a:ext cx="1926465" cy="145296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012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48"/>
                                        </p:tgtEl>
                                        <p:attrNameLst>
                                          <p:attrName>style.visibility</p:attrName>
                                        </p:attrNameLst>
                                      </p:cBhvr>
                                      <p:to>
                                        <p:strVal val="visible"/>
                                      </p:to>
                                    </p:set>
                                    <p:animEffect transition="in" filter="dissolve">
                                      <p:cBhvr>
                                        <p:cTn id="7" dur="500"/>
                                        <p:tgtEl>
                                          <p:spTgt spid="431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31149"/>
                                        </p:tgtEl>
                                        <p:attrNameLst>
                                          <p:attrName>style.visibility</p:attrName>
                                        </p:attrNameLst>
                                      </p:cBhvr>
                                      <p:to>
                                        <p:strVal val="visible"/>
                                      </p:to>
                                    </p:set>
                                    <p:animEffect transition="in" filter="wipe(up)">
                                      <p:cBhvr>
                                        <p:cTn id="12" dur="500"/>
                                        <p:tgtEl>
                                          <p:spTgt spid="431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1152"/>
                                        </p:tgtEl>
                                        <p:attrNameLst>
                                          <p:attrName>style.visibility</p:attrName>
                                        </p:attrNameLst>
                                      </p:cBhvr>
                                      <p:to>
                                        <p:strVal val="visible"/>
                                      </p:to>
                                    </p:set>
                                    <p:animEffect transition="in" filter="dissolve">
                                      <p:cBhvr>
                                        <p:cTn id="17" dur="500"/>
                                        <p:tgtEl>
                                          <p:spTgt spid="4311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31153"/>
                                        </p:tgtEl>
                                        <p:attrNameLst>
                                          <p:attrName>style.visibility</p:attrName>
                                        </p:attrNameLst>
                                      </p:cBhvr>
                                      <p:to>
                                        <p:strVal val="visible"/>
                                      </p:to>
                                    </p:set>
                                    <p:animEffect transition="in" filter="wipe(up)">
                                      <p:cBhvr>
                                        <p:cTn id="22" dur="500"/>
                                        <p:tgtEl>
                                          <p:spTgt spid="43115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31156"/>
                                        </p:tgtEl>
                                        <p:attrNameLst>
                                          <p:attrName>style.visibility</p:attrName>
                                        </p:attrNameLst>
                                      </p:cBhvr>
                                      <p:to>
                                        <p:strVal val="visible"/>
                                      </p:to>
                                    </p:set>
                                    <p:animEffect transition="in" filter="dissolve">
                                      <p:cBhvr>
                                        <p:cTn id="27" dur="500"/>
                                        <p:tgtEl>
                                          <p:spTgt spid="4311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431157"/>
                                        </p:tgtEl>
                                        <p:attrNameLst>
                                          <p:attrName>style.visibility</p:attrName>
                                        </p:attrNameLst>
                                      </p:cBhvr>
                                      <p:to>
                                        <p:strVal val="visible"/>
                                      </p:to>
                                    </p:set>
                                    <p:animEffect transition="in" filter="wipe(up)">
                                      <p:cBhvr>
                                        <p:cTn id="32" dur="500"/>
                                        <p:tgtEl>
                                          <p:spTgt spid="4311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wipe(up)">
                                      <p:cBhvr>
                                        <p:cTn id="42" dur="500"/>
                                        <p:tgtEl>
                                          <p:spTgt spid="6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431147"/>
                                        </p:tgtEl>
                                        <p:attrNameLst>
                                          <p:attrName>style.visibility</p:attrName>
                                        </p:attrNameLst>
                                      </p:cBhvr>
                                      <p:to>
                                        <p:strVal val="visible"/>
                                      </p:to>
                                    </p:set>
                                    <p:animEffect transition="in" filter="wipe(up)">
                                      <p:cBhvr>
                                        <p:cTn id="47" dur="500"/>
                                        <p:tgtEl>
                                          <p:spTgt spid="431147"/>
                                        </p:tgtEl>
                                      </p:cBhvr>
                                    </p:animEffect>
                                  </p:childTnLst>
                                </p:cTn>
                              </p:par>
                              <p:par>
                                <p:cTn id="48" presetID="9" presetClass="exit" presetSubtype="0" fill="hold" nodeType="withEffect">
                                  <p:stCondLst>
                                    <p:cond delay="0"/>
                                  </p:stCondLst>
                                  <p:childTnLst>
                                    <p:animEffect transition="out" filter="dissolve">
                                      <p:cBhvr>
                                        <p:cTn id="49" dur="500"/>
                                        <p:tgtEl>
                                          <p:spTgt spid="69"/>
                                        </p:tgtEl>
                                      </p:cBhvr>
                                    </p:animEffect>
                                    <p:set>
                                      <p:cBhvr>
                                        <p:cTn id="50" dur="1" fill="hold">
                                          <p:stCondLst>
                                            <p:cond delay="499"/>
                                          </p:stCondLst>
                                        </p:cTn>
                                        <p:tgtEl>
                                          <p:spTgt spid="6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431160"/>
                                        </p:tgtEl>
                                        <p:attrNameLst>
                                          <p:attrName>style.visibility</p:attrName>
                                        </p:attrNameLst>
                                      </p:cBhvr>
                                      <p:to>
                                        <p:strVal val="visible"/>
                                      </p:to>
                                    </p:set>
                                    <p:animEffect transition="in" filter="dissolve">
                                      <p:cBhvr>
                                        <p:cTn id="55" dur="500"/>
                                        <p:tgtEl>
                                          <p:spTgt spid="43116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431161"/>
                                        </p:tgtEl>
                                        <p:attrNameLst>
                                          <p:attrName>style.visibility</p:attrName>
                                        </p:attrNameLst>
                                      </p:cBhvr>
                                      <p:to>
                                        <p:strVal val="visible"/>
                                      </p:to>
                                    </p:set>
                                    <p:animEffect transition="in" filter="dissolve">
                                      <p:cBhvr>
                                        <p:cTn id="60" dur="500"/>
                                        <p:tgtEl>
                                          <p:spTgt spid="43116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31162"/>
                                        </p:tgtEl>
                                        <p:attrNameLst>
                                          <p:attrName>style.visibility</p:attrName>
                                        </p:attrNameLst>
                                      </p:cBhvr>
                                      <p:to>
                                        <p:strVal val="visible"/>
                                      </p:to>
                                    </p:set>
                                    <p:animEffect transition="in" filter="dissolve">
                                      <p:cBhvr>
                                        <p:cTn id="65" dur="500"/>
                                        <p:tgtEl>
                                          <p:spTgt spid="43116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nodeType="clickEffect">
                                  <p:stCondLst>
                                    <p:cond delay="0"/>
                                  </p:stCondLst>
                                  <p:childTnLst>
                                    <p:set>
                                      <p:cBhvr>
                                        <p:cTn id="69" dur="1" fill="hold">
                                          <p:stCondLst>
                                            <p:cond delay="0"/>
                                          </p:stCondLst>
                                        </p:cTn>
                                        <p:tgtEl>
                                          <p:spTgt spid="431163"/>
                                        </p:tgtEl>
                                        <p:attrNameLst>
                                          <p:attrName>style.visibility</p:attrName>
                                        </p:attrNameLst>
                                      </p:cBhvr>
                                      <p:to>
                                        <p:strVal val="visible"/>
                                      </p:to>
                                    </p:set>
                                    <p:animEffect transition="in" filter="wipe(up)">
                                      <p:cBhvr>
                                        <p:cTn id="70" dur="500"/>
                                        <p:tgtEl>
                                          <p:spTgt spid="431163"/>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dissolve">
                                      <p:cBhvr>
                                        <p:cTn id="75" dur="500"/>
                                        <p:tgtEl>
                                          <p:spTgt spid="75"/>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dissolve">
                                      <p:cBhvr>
                                        <p:cTn id="80" dur="500"/>
                                        <p:tgtEl>
                                          <p:spTgt spid="113"/>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14"/>
                                        </p:tgtEl>
                                        <p:attrNameLst>
                                          <p:attrName>style.visibility</p:attrName>
                                        </p:attrNameLst>
                                      </p:cBhvr>
                                      <p:to>
                                        <p:strVal val="visible"/>
                                      </p:to>
                                    </p:set>
                                    <p:animEffect transition="in" filter="dissolve">
                                      <p:cBhvr>
                                        <p:cTn id="8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48" grpId="0" animBg="1"/>
      <p:bldP spid="431152" grpId="0" animBg="1"/>
      <p:bldP spid="431156" grpId="0" animBg="1"/>
      <p:bldP spid="431162" grpId="0" animBg="1"/>
      <p:bldP spid="3" grpId="0" animBg="1"/>
      <p:bldP spid="75" grpId="0" animBg="1"/>
      <p:bldP spid="431161" grpId="0" animBg="1"/>
      <p:bldP spid="431160" grpId="0" animBg="1"/>
      <p:bldP spid="113" grpId="0"/>
      <p:bldP spid="1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1026"/>
          <p:cNvSpPr>
            <a:spLocks noGrp="1" noChangeArrowheads="1"/>
          </p:cNvSpPr>
          <p:nvPr>
            <p:ph type="title"/>
          </p:nvPr>
        </p:nvSpPr>
        <p:spPr>
          <a:xfrm>
            <a:off x="704850" y="438150"/>
            <a:ext cx="7772400" cy="781050"/>
          </a:xfrm>
        </p:spPr>
        <p:txBody>
          <a:bodyPr/>
          <a:lstStyle/>
          <a:p>
            <a:r>
              <a:rPr lang="en-US" altLang="en-US"/>
              <a:t>Representing Dataflow Functions</a:t>
            </a:r>
          </a:p>
        </p:txBody>
      </p:sp>
      <p:sp>
        <p:nvSpPr>
          <p:cNvPr id="432133" name="Text Box 1029"/>
          <p:cNvSpPr txBox="1">
            <a:spLocks noChangeArrowheads="1"/>
          </p:cNvSpPr>
          <p:nvPr/>
        </p:nvSpPr>
        <p:spPr bwMode="auto">
          <a:xfrm>
            <a:off x="121372" y="1524000"/>
            <a:ext cx="31630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“Gen/Kill” Function</a:t>
            </a:r>
          </a:p>
        </p:txBody>
      </p:sp>
      <p:sp>
        <p:nvSpPr>
          <p:cNvPr id="432134" name="Text Box 1030"/>
          <p:cNvSpPr txBox="1">
            <a:spLocks noChangeArrowheads="1"/>
          </p:cNvSpPr>
          <p:nvPr/>
        </p:nvSpPr>
        <p:spPr bwMode="auto">
          <a:xfrm>
            <a:off x="121372" y="3829050"/>
            <a:ext cx="39437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Non-“Gen/Kill” Function</a:t>
            </a:r>
          </a:p>
        </p:txBody>
      </p:sp>
      <p:grpSp>
        <p:nvGrpSpPr>
          <p:cNvPr id="432135" name="Group 1031"/>
          <p:cNvGrpSpPr>
            <a:grpSpLocks/>
          </p:cNvGrpSpPr>
          <p:nvPr/>
        </p:nvGrpSpPr>
        <p:grpSpPr bwMode="auto">
          <a:xfrm>
            <a:off x="4416299" y="4267200"/>
            <a:ext cx="2381250" cy="1619250"/>
            <a:chOff x="3300" y="1128"/>
            <a:chExt cx="1500" cy="1020"/>
          </a:xfrm>
        </p:grpSpPr>
        <p:grpSp>
          <p:nvGrpSpPr>
            <p:cNvPr id="432136" name="Group 1032"/>
            <p:cNvGrpSpPr>
              <a:grpSpLocks/>
            </p:cNvGrpSpPr>
            <p:nvPr/>
          </p:nvGrpSpPr>
          <p:grpSpPr bwMode="auto">
            <a:xfrm>
              <a:off x="3300" y="1128"/>
              <a:ext cx="1500" cy="96"/>
              <a:chOff x="3252" y="1284"/>
              <a:chExt cx="1500" cy="96"/>
            </a:xfrm>
          </p:grpSpPr>
          <p:sp>
            <p:nvSpPr>
              <p:cNvPr id="432137" name="Oval 1033"/>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8" name="Oval 1034"/>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9" name="Oval 1035"/>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0" name="Oval 1036"/>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2141" name="Group 1037"/>
            <p:cNvGrpSpPr>
              <a:grpSpLocks/>
            </p:cNvGrpSpPr>
            <p:nvPr/>
          </p:nvGrpSpPr>
          <p:grpSpPr bwMode="auto">
            <a:xfrm>
              <a:off x="3300" y="2052"/>
              <a:ext cx="1500" cy="96"/>
              <a:chOff x="3252" y="1284"/>
              <a:chExt cx="1500" cy="96"/>
            </a:xfrm>
          </p:grpSpPr>
          <p:sp>
            <p:nvSpPr>
              <p:cNvPr id="432142" name="Oval 1038"/>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3" name="Oval 1039"/>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4" name="Oval 1040"/>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5" name="Oval 1041"/>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2146" name="AutoShape 1042"/>
          <p:cNvCxnSpPr>
            <a:cxnSpLocks noChangeShapeType="1"/>
            <a:stCxn id="432137" idx="4"/>
            <a:endCxn id="432142" idx="0"/>
          </p:cNvCxnSpPr>
          <p:nvPr/>
        </p:nvCxnSpPr>
        <p:spPr bwMode="auto">
          <a:xfrm>
            <a:off x="4482974" y="44196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7" name="AutoShape 1043"/>
          <p:cNvCxnSpPr>
            <a:cxnSpLocks noChangeShapeType="1"/>
            <a:stCxn id="432138" idx="4"/>
            <a:endCxn id="432143" idx="0"/>
          </p:cNvCxnSpPr>
          <p:nvPr/>
        </p:nvCxnSpPr>
        <p:spPr bwMode="auto">
          <a:xfrm>
            <a:off x="5232274" y="44196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8" name="AutoShape 1044"/>
          <p:cNvCxnSpPr>
            <a:cxnSpLocks noChangeShapeType="1"/>
            <a:stCxn id="432138" idx="5"/>
            <a:endCxn id="432144" idx="1"/>
          </p:cNvCxnSpPr>
          <p:nvPr/>
        </p:nvCxnSpPr>
        <p:spPr bwMode="auto">
          <a:xfrm>
            <a:off x="5279420" y="4400071"/>
            <a:ext cx="655008" cy="137255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9" name="AutoShape 1045"/>
          <p:cNvCxnSpPr>
            <a:cxnSpLocks noChangeShapeType="1"/>
            <a:stCxn id="432140" idx="4"/>
            <a:endCxn id="432145" idx="0"/>
          </p:cNvCxnSpPr>
          <p:nvPr/>
        </p:nvCxnSpPr>
        <p:spPr bwMode="auto">
          <a:xfrm>
            <a:off x="6730874" y="44005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51" name="Text Box 1047"/>
          <p:cNvSpPr txBox="1">
            <a:spLocks noChangeArrowheads="1"/>
          </p:cNvSpPr>
          <p:nvPr/>
        </p:nvSpPr>
        <p:spPr bwMode="auto">
          <a:xfrm>
            <a:off x="5048124" y="3771900"/>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a</a:t>
            </a:r>
            <a:endParaRPr lang="en-US" altLang="en-US" sz="2000">
              <a:solidFill>
                <a:schemeClr val="tx1"/>
              </a:solidFill>
            </a:endParaRPr>
          </a:p>
        </p:txBody>
      </p:sp>
      <p:sp>
        <p:nvSpPr>
          <p:cNvPr id="432152" name="Text Box 1048"/>
          <p:cNvSpPr txBox="1">
            <a:spLocks noChangeArrowheads="1"/>
          </p:cNvSpPr>
          <p:nvPr/>
        </p:nvSpPr>
        <p:spPr bwMode="auto">
          <a:xfrm>
            <a:off x="5810124" y="3771900"/>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b</a:t>
            </a:r>
            <a:endParaRPr lang="en-US" altLang="en-US" sz="2000">
              <a:solidFill>
                <a:schemeClr val="tx1"/>
              </a:solidFill>
            </a:endParaRPr>
          </a:p>
        </p:txBody>
      </p:sp>
      <p:sp>
        <p:nvSpPr>
          <p:cNvPr id="432153" name="Text Box 1049"/>
          <p:cNvSpPr txBox="1">
            <a:spLocks noChangeArrowheads="1"/>
          </p:cNvSpPr>
          <p:nvPr/>
        </p:nvSpPr>
        <p:spPr bwMode="auto">
          <a:xfrm>
            <a:off x="6534024" y="377190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a:t>
            </a:r>
            <a:endParaRPr lang="en-US" altLang="en-US" sz="2000">
              <a:solidFill>
                <a:schemeClr val="tx1"/>
              </a:solidFill>
            </a:endParaRPr>
          </a:p>
        </p:txBody>
      </p:sp>
      <p:grpSp>
        <p:nvGrpSpPr>
          <p:cNvPr id="432154" name="Group 1050"/>
          <p:cNvGrpSpPr>
            <a:grpSpLocks/>
          </p:cNvGrpSpPr>
          <p:nvPr/>
        </p:nvGrpSpPr>
        <p:grpSpPr bwMode="auto">
          <a:xfrm>
            <a:off x="4416299" y="1809750"/>
            <a:ext cx="2381250" cy="1619250"/>
            <a:chOff x="3300" y="1128"/>
            <a:chExt cx="1500" cy="1020"/>
          </a:xfrm>
        </p:grpSpPr>
        <p:grpSp>
          <p:nvGrpSpPr>
            <p:cNvPr id="432155" name="Group 1051"/>
            <p:cNvGrpSpPr>
              <a:grpSpLocks/>
            </p:cNvGrpSpPr>
            <p:nvPr/>
          </p:nvGrpSpPr>
          <p:grpSpPr bwMode="auto">
            <a:xfrm>
              <a:off x="3300" y="1128"/>
              <a:ext cx="1500" cy="96"/>
              <a:chOff x="3252" y="1284"/>
              <a:chExt cx="1500" cy="96"/>
            </a:xfrm>
          </p:grpSpPr>
          <p:sp>
            <p:nvSpPr>
              <p:cNvPr id="432156" name="Oval 1052"/>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7" name="Oval 1053"/>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8" name="Oval 1054"/>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9" name="Oval 1055"/>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2160" name="Group 1056"/>
            <p:cNvGrpSpPr>
              <a:grpSpLocks/>
            </p:cNvGrpSpPr>
            <p:nvPr/>
          </p:nvGrpSpPr>
          <p:grpSpPr bwMode="auto">
            <a:xfrm>
              <a:off x="3300" y="2052"/>
              <a:ext cx="1500" cy="96"/>
              <a:chOff x="3252" y="1284"/>
              <a:chExt cx="1500" cy="96"/>
            </a:xfrm>
          </p:grpSpPr>
          <p:sp>
            <p:nvSpPr>
              <p:cNvPr id="432161" name="Oval 1057"/>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2" name="Oval 1058"/>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3" name="Oval 1059"/>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4" name="Oval 1060"/>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2165" name="AutoShape 1061"/>
          <p:cNvCxnSpPr>
            <a:cxnSpLocks noChangeShapeType="1"/>
            <a:stCxn id="432156" idx="4"/>
            <a:endCxn id="432161" idx="0"/>
          </p:cNvCxnSpPr>
          <p:nvPr/>
        </p:nvCxnSpPr>
        <p:spPr bwMode="auto">
          <a:xfrm>
            <a:off x="4482974" y="19621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66" name="AutoShape 1062"/>
          <p:cNvCxnSpPr>
            <a:cxnSpLocks noChangeShapeType="1"/>
            <a:stCxn id="432157" idx="4"/>
            <a:endCxn id="432162" idx="0"/>
          </p:cNvCxnSpPr>
          <p:nvPr/>
        </p:nvCxnSpPr>
        <p:spPr bwMode="auto">
          <a:xfrm>
            <a:off x="5232274" y="19621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67" name="AutoShape 1063"/>
          <p:cNvCxnSpPr>
            <a:cxnSpLocks noChangeShapeType="1"/>
            <a:stCxn id="432156" idx="5"/>
            <a:endCxn id="432164" idx="1"/>
          </p:cNvCxnSpPr>
          <p:nvPr/>
        </p:nvCxnSpPr>
        <p:spPr bwMode="auto">
          <a:xfrm>
            <a:off x="4530599" y="1943100"/>
            <a:ext cx="2152650" cy="13525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69" name="Text Box 1065"/>
          <p:cNvSpPr txBox="1">
            <a:spLocks noChangeArrowheads="1"/>
          </p:cNvSpPr>
          <p:nvPr/>
        </p:nvSpPr>
        <p:spPr bwMode="auto">
          <a:xfrm>
            <a:off x="5032464" y="1305054"/>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2170" name="Text Box 1066"/>
          <p:cNvSpPr txBox="1">
            <a:spLocks noChangeArrowheads="1"/>
          </p:cNvSpPr>
          <p:nvPr/>
        </p:nvSpPr>
        <p:spPr bwMode="auto">
          <a:xfrm>
            <a:off x="5806992" y="1305054"/>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b</a:t>
            </a:r>
            <a:endParaRPr lang="en-US" altLang="en-US" sz="2000">
              <a:solidFill>
                <a:schemeClr val="tx1"/>
              </a:solidFill>
            </a:endParaRPr>
          </a:p>
        </p:txBody>
      </p:sp>
      <p:sp>
        <p:nvSpPr>
          <p:cNvPr id="432171" name="Text Box 1067"/>
          <p:cNvSpPr txBox="1">
            <a:spLocks noChangeArrowheads="1"/>
          </p:cNvSpPr>
          <p:nvPr/>
        </p:nvSpPr>
        <p:spPr bwMode="auto">
          <a:xfrm>
            <a:off x="6530892" y="13050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a:t>
            </a:r>
            <a:endParaRPr lang="en-US" altLang="en-US" sz="2000">
              <a:solidFill>
                <a:schemeClr val="tx1"/>
              </a:solidFill>
            </a:endParaRPr>
          </a:p>
        </p:txBody>
      </p:sp>
      <p:grpSp>
        <p:nvGrpSpPr>
          <p:cNvPr id="432172" name="Group 1068"/>
          <p:cNvGrpSpPr>
            <a:grpSpLocks/>
          </p:cNvGrpSpPr>
          <p:nvPr/>
        </p:nvGrpSpPr>
        <p:grpSpPr bwMode="auto">
          <a:xfrm>
            <a:off x="4357562" y="4457703"/>
            <a:ext cx="247650" cy="1504951"/>
            <a:chOff x="3806" y="1257"/>
            <a:chExt cx="156" cy="948"/>
          </a:xfrm>
        </p:grpSpPr>
        <p:sp>
          <p:nvSpPr>
            <p:cNvPr id="432173" name="Oval 1069"/>
            <p:cNvSpPr>
              <a:spLocks noChangeArrowheads="1"/>
            </p:cNvSpPr>
            <p:nvPr/>
          </p:nvSpPr>
          <p:spPr bwMode="auto">
            <a:xfrm>
              <a:off x="3806" y="2061"/>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74" name="AutoShape 1070"/>
            <p:cNvCxnSpPr>
              <a:cxnSpLocks noChangeShapeType="1"/>
              <a:stCxn id="432177" idx="4"/>
              <a:endCxn id="432173" idx="0"/>
            </p:cNvCxnSpPr>
            <p:nvPr/>
          </p:nvCxnSpPr>
          <p:spPr bwMode="auto">
            <a:xfrm>
              <a:off x="3879" y="1257"/>
              <a:ext cx="5" cy="804"/>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2175" name="Oval 1071"/>
          <p:cNvSpPr>
            <a:spLocks noChangeArrowheads="1"/>
          </p:cNvSpPr>
          <p:nvPr/>
        </p:nvSpPr>
        <p:spPr bwMode="auto">
          <a:xfrm>
            <a:off x="5111624" y="42672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76" name="Oval 1072"/>
          <p:cNvSpPr>
            <a:spLocks noChangeArrowheads="1"/>
          </p:cNvSpPr>
          <p:nvPr/>
        </p:nvSpPr>
        <p:spPr bwMode="auto">
          <a:xfrm>
            <a:off x="5873624" y="42481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77" name="Oval 1073"/>
          <p:cNvSpPr>
            <a:spLocks noChangeArrowheads="1"/>
          </p:cNvSpPr>
          <p:nvPr/>
        </p:nvSpPr>
        <p:spPr bwMode="auto">
          <a:xfrm>
            <a:off x="4349624" y="42291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2178" name="Group 1074"/>
          <p:cNvGrpSpPr>
            <a:grpSpLocks/>
          </p:cNvGrpSpPr>
          <p:nvPr/>
        </p:nvGrpSpPr>
        <p:grpSpPr bwMode="auto">
          <a:xfrm>
            <a:off x="5098924" y="4462466"/>
            <a:ext cx="1022350" cy="1481139"/>
            <a:chOff x="3808" y="2883"/>
            <a:chExt cx="644" cy="933"/>
          </a:xfrm>
        </p:grpSpPr>
        <p:sp>
          <p:nvSpPr>
            <p:cNvPr id="432179" name="Oval 1075"/>
            <p:cNvSpPr>
              <a:spLocks noChangeArrowheads="1"/>
            </p:cNvSpPr>
            <p:nvPr/>
          </p:nvSpPr>
          <p:spPr bwMode="auto">
            <a:xfrm>
              <a:off x="4296" y="367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80" name="AutoShape 1076"/>
            <p:cNvCxnSpPr>
              <a:cxnSpLocks noChangeShapeType="1"/>
              <a:stCxn id="432175" idx="5"/>
              <a:endCxn id="432179" idx="1"/>
            </p:cNvCxnSpPr>
            <p:nvPr/>
          </p:nvCxnSpPr>
          <p:spPr bwMode="auto">
            <a:xfrm>
              <a:off x="3949" y="2883"/>
              <a:ext cx="370" cy="810"/>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81" name="AutoShape 1077"/>
            <p:cNvCxnSpPr>
              <a:cxnSpLocks noChangeShapeType="1"/>
              <a:stCxn id="432175" idx="4"/>
              <a:endCxn id="432182" idx="0"/>
            </p:cNvCxnSpPr>
            <p:nvPr/>
          </p:nvCxnSpPr>
          <p:spPr bwMode="auto">
            <a:xfrm flipH="1">
              <a:off x="3886" y="2904"/>
              <a:ext cx="8" cy="759"/>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82" name="Oval 1078"/>
            <p:cNvSpPr>
              <a:spLocks noChangeArrowheads="1"/>
            </p:cNvSpPr>
            <p:nvPr/>
          </p:nvSpPr>
          <p:spPr bwMode="auto">
            <a:xfrm>
              <a:off x="3808" y="3663"/>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2183" name="Oval 1079"/>
          <p:cNvSpPr>
            <a:spLocks noChangeArrowheads="1"/>
          </p:cNvSpPr>
          <p:nvPr/>
        </p:nvSpPr>
        <p:spPr bwMode="auto">
          <a:xfrm>
            <a:off x="5092574"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2184" name="Group 1080"/>
          <p:cNvGrpSpPr>
            <a:grpSpLocks/>
          </p:cNvGrpSpPr>
          <p:nvPr/>
        </p:nvGrpSpPr>
        <p:grpSpPr bwMode="auto">
          <a:xfrm>
            <a:off x="5098924" y="2000249"/>
            <a:ext cx="247650" cy="1462086"/>
            <a:chOff x="3820" y="1248"/>
            <a:chExt cx="156" cy="921"/>
          </a:xfrm>
        </p:grpSpPr>
        <p:sp>
          <p:nvSpPr>
            <p:cNvPr id="432185" name="Oval 1081"/>
            <p:cNvSpPr>
              <a:spLocks noChangeArrowheads="1"/>
            </p:cNvSpPr>
            <p:nvPr/>
          </p:nvSpPr>
          <p:spPr bwMode="auto">
            <a:xfrm>
              <a:off x="3820" y="2025"/>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86" name="AutoShape 1082"/>
            <p:cNvCxnSpPr>
              <a:cxnSpLocks noChangeShapeType="1"/>
              <a:stCxn id="432183" idx="4"/>
              <a:endCxn id="432185" idx="0"/>
            </p:cNvCxnSpPr>
            <p:nvPr/>
          </p:nvCxnSpPr>
          <p:spPr bwMode="auto">
            <a:xfrm>
              <a:off x="3894" y="1248"/>
              <a:ext cx="4" cy="777"/>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2187" name="Group 1083"/>
          <p:cNvGrpSpPr>
            <a:grpSpLocks/>
          </p:cNvGrpSpPr>
          <p:nvPr/>
        </p:nvGrpSpPr>
        <p:grpSpPr bwMode="auto">
          <a:xfrm>
            <a:off x="4354133" y="1947863"/>
            <a:ext cx="2511503" cy="1519238"/>
            <a:chOff x="3355" y="1227"/>
            <a:chExt cx="1566" cy="957"/>
          </a:xfrm>
        </p:grpSpPr>
        <p:cxnSp>
          <p:nvCxnSpPr>
            <p:cNvPr id="432189" name="AutoShape 1085"/>
            <p:cNvCxnSpPr>
              <a:cxnSpLocks noChangeShapeType="1"/>
              <a:stCxn id="432192" idx="4"/>
              <a:endCxn id="432188" idx="0"/>
            </p:cNvCxnSpPr>
            <p:nvPr/>
          </p:nvCxnSpPr>
          <p:spPr bwMode="auto">
            <a:xfrm>
              <a:off x="3429" y="1248"/>
              <a:ext cx="4" cy="79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90" name="Oval 1086"/>
            <p:cNvSpPr>
              <a:spLocks noChangeArrowheads="1"/>
            </p:cNvSpPr>
            <p:nvPr/>
          </p:nvSpPr>
          <p:spPr bwMode="auto">
            <a:xfrm>
              <a:off x="4765" y="2038"/>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432191" name="AutoShape 1087"/>
            <p:cNvCxnSpPr>
              <a:cxnSpLocks noChangeShapeType="1"/>
              <a:stCxn id="432192" idx="5"/>
              <a:endCxn id="432190" idx="1"/>
            </p:cNvCxnSpPr>
            <p:nvPr/>
          </p:nvCxnSpPr>
          <p:spPr bwMode="auto">
            <a:xfrm>
              <a:off x="3484" y="1227"/>
              <a:ext cx="1304" cy="8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88" name="Oval 1084"/>
            <p:cNvSpPr>
              <a:spLocks noChangeArrowheads="1"/>
            </p:cNvSpPr>
            <p:nvPr/>
          </p:nvSpPr>
          <p:spPr bwMode="auto">
            <a:xfrm>
              <a:off x="3355" y="2040"/>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2192" name="Oval 1088"/>
          <p:cNvSpPr>
            <a:spLocks noChangeArrowheads="1"/>
          </p:cNvSpPr>
          <p:nvPr/>
        </p:nvSpPr>
        <p:spPr bwMode="auto">
          <a:xfrm>
            <a:off x="4349624" y="17526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93" name="Oval 1089"/>
          <p:cNvSpPr>
            <a:spLocks noChangeArrowheads="1"/>
          </p:cNvSpPr>
          <p:nvPr/>
        </p:nvSpPr>
        <p:spPr bwMode="auto">
          <a:xfrm>
            <a:off x="5873624"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42F232B-86C6-4364-A47F-B97A1EC2DA9A}"/>
                  </a:ext>
                </a:extLst>
              </p:cNvPr>
              <p:cNvSpPr txBox="1"/>
              <p:nvPr/>
            </p:nvSpPr>
            <p:spPr>
              <a:xfrm>
                <a:off x="121372" y="2744569"/>
                <a:ext cx="3240118" cy="584775"/>
              </a:xfrm>
              <a:prstGeom prst="rect">
                <a:avLst/>
              </a:prstGeom>
              <a:noFill/>
              <a:ln w="25400">
                <a:solidFill>
                  <a:srgbClr val="C00000"/>
                </a:solid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a:latin typeface="Cambria Math" panose="02040503050406030204" pitchFamily="18" charset="0"/>
                        </a:rPr>
                        <m:t>𝑓</m:t>
                      </m:r>
                      <m:d>
                        <m:dPr>
                          <m:ctrlPr>
                            <a:rPr lang="en-US" sz="3200" i="1">
                              <a:latin typeface="Cambria Math" panose="02040503050406030204" pitchFamily="18" charset="0"/>
                            </a:rPr>
                          </m:ctrlPr>
                        </m:dPr>
                        <m:e>
                          <m:d>
                            <m:dPr>
                              <m:begChr m:val="{"/>
                              <m:endChr m:val="}"/>
                              <m:ctrlPr>
                                <a:rPr lang="en-US" sz="3200" i="1">
                                  <a:latin typeface="Cambria Math" panose="02040503050406030204" pitchFamily="18" charset="0"/>
                                </a:rPr>
                              </m:ctrlPr>
                            </m:dPr>
                            <m:e>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𝑐</m:t>
                      </m:r>
                      <m:r>
                        <a:rPr lang="en-US" sz="3200">
                          <a:latin typeface="Cambria Math" panose="02040503050406030204" pitchFamily="18" charset="0"/>
                        </a:rPr>
                        <m:t>}</m:t>
                      </m:r>
                    </m:oMath>
                  </m:oMathPara>
                </a14:m>
                <a:endParaRPr lang="en-US" sz="3200" dirty="0"/>
              </a:p>
            </p:txBody>
          </p:sp>
        </mc:Choice>
        <mc:Fallback xmlns="">
          <p:sp>
            <p:nvSpPr>
              <p:cNvPr id="2" name="TextBox 1">
                <a:extLst>
                  <a:ext uri="{FF2B5EF4-FFF2-40B4-BE49-F238E27FC236}">
                    <a16:creationId xmlns:a16="http://schemas.microsoft.com/office/drawing/2014/main" id="{F42F232B-86C6-4364-A47F-B97A1EC2DA9A}"/>
                  </a:ext>
                </a:extLst>
              </p:cNvPr>
              <p:cNvSpPr txBox="1">
                <a:spLocks noRot="1" noChangeAspect="1" noMove="1" noResize="1" noEditPoints="1" noAdjustHandles="1" noChangeArrowheads="1" noChangeShapeType="1" noTextEdit="1"/>
              </p:cNvSpPr>
              <p:nvPr/>
            </p:nvSpPr>
            <p:spPr>
              <a:xfrm>
                <a:off x="121372" y="2744569"/>
                <a:ext cx="3240118" cy="584775"/>
              </a:xfrm>
              <a:prstGeom prst="rect">
                <a:avLst/>
              </a:prstGeom>
              <a:blipFill>
                <a:blip r:embed="rId2"/>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2BCAFD73-762C-4F10-AC00-9445C330B26E}"/>
                  </a:ext>
                </a:extLst>
              </p:cNvPr>
              <p:cNvSpPr txBox="1"/>
              <p:nvPr/>
            </p:nvSpPr>
            <p:spPr>
              <a:xfrm>
                <a:off x="121372" y="2061011"/>
                <a:ext cx="4223336" cy="584775"/>
              </a:xfrm>
              <a:prstGeom prst="rect">
                <a:avLst/>
              </a:prstGeom>
              <a:noFill/>
              <a:ln w="25400">
                <a:no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a:latin typeface="Cambria Math" panose="02040503050406030204" pitchFamily="18" charset="0"/>
                        </a:rPr>
                        <m:t>𝑓</m:t>
                      </m:r>
                      <m:r>
                        <a:rPr lang="en-US" sz="3200">
                          <a:latin typeface="Cambria Math" panose="02040503050406030204" pitchFamily="18" charset="0"/>
                        </a:rPr>
                        <m:t>=</m:t>
                      </m:r>
                      <m:r>
                        <a:rPr lang="en-US" sz="3200">
                          <a:latin typeface="Cambria Math" panose="02040503050406030204" pitchFamily="18" charset="0"/>
                        </a:rPr>
                        <m:t>𝜆</m:t>
                      </m:r>
                      <m:r>
                        <a:rPr lang="en-US" sz="3200">
                          <a:latin typeface="Cambria Math" panose="02040503050406030204" pitchFamily="18" charset="0"/>
                        </a:rPr>
                        <m:t>𝑆</m:t>
                      </m:r>
                      <m:r>
                        <a:rPr lang="en-US" sz="3200">
                          <a:latin typeface="Cambria Math" panose="02040503050406030204" pitchFamily="18" charset="0"/>
                        </a:rPr>
                        <m:t>.</m:t>
                      </m:r>
                      <m:d>
                        <m:dPr>
                          <m:ctrlPr>
                            <a:rPr lang="en-US" sz="3200" i="1">
                              <a:latin typeface="Cambria Math" panose="02040503050406030204" pitchFamily="18" charset="0"/>
                            </a:rPr>
                          </m:ctrlPr>
                        </m:dPr>
                        <m:e>
                          <m:r>
                            <a:rPr lang="en-US" sz="3200">
                              <a:latin typeface="Cambria Math" panose="02040503050406030204" pitchFamily="18" charset="0"/>
                            </a:rPr>
                            <m:t>𝑆</m:t>
                          </m:r>
                          <m:r>
                            <a:rPr lang="en-US" sz="3200">
                              <a:latin typeface="Cambria Math" panose="02040503050406030204" pitchFamily="18" charset="0"/>
                            </a:rPr>
                            <m:t>−</m:t>
                          </m:r>
                          <m:d>
                            <m:dPr>
                              <m:begChr m:val="{"/>
                              <m:endChr m:val="}"/>
                              <m:ctrlPr>
                                <a:rPr lang="en-US" sz="3200" i="1">
                                  <a:latin typeface="Cambria Math" panose="02040503050406030204" pitchFamily="18" charset="0"/>
                                </a:rPr>
                              </m:ctrlPr>
                            </m:dPr>
                            <m:e>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𝑐</m:t>
                      </m:r>
                      <m:r>
                        <a:rPr lang="en-US" sz="3200">
                          <a:latin typeface="Cambria Math" panose="02040503050406030204" pitchFamily="18" charset="0"/>
                        </a:rPr>
                        <m:t>}</m:t>
                      </m:r>
                    </m:oMath>
                  </m:oMathPara>
                </a14:m>
                <a:endParaRPr lang="en-US" sz="3200" dirty="0"/>
              </a:p>
            </p:txBody>
          </p:sp>
        </mc:Choice>
        <mc:Fallback xmlns="">
          <p:sp>
            <p:nvSpPr>
              <p:cNvPr id="69" name="TextBox 68">
                <a:extLst>
                  <a:ext uri="{FF2B5EF4-FFF2-40B4-BE49-F238E27FC236}">
                    <a16:creationId xmlns:a16="http://schemas.microsoft.com/office/drawing/2014/main" id="{2BCAFD73-762C-4F10-AC00-9445C330B26E}"/>
                  </a:ext>
                </a:extLst>
              </p:cNvPr>
              <p:cNvSpPr txBox="1">
                <a:spLocks noRot="1" noChangeAspect="1" noMove="1" noResize="1" noEditPoints="1" noAdjustHandles="1" noChangeArrowheads="1" noChangeShapeType="1" noTextEdit="1"/>
              </p:cNvSpPr>
              <p:nvPr/>
            </p:nvSpPr>
            <p:spPr>
              <a:xfrm>
                <a:off x="121372" y="2061011"/>
                <a:ext cx="4223336" cy="584775"/>
              </a:xfrm>
              <a:prstGeom prst="rect">
                <a:avLst/>
              </a:prstGeom>
              <a:blipFill>
                <a:blip r:embed="rId3"/>
                <a:stretch>
                  <a:fillRect/>
                </a:stretch>
              </a:blipFill>
              <a:ln w="254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5F7BFAC-F352-4CEA-AC1E-1B56DE3859DE}"/>
                  </a:ext>
                </a:extLst>
              </p:cNvPr>
              <p:cNvSpPr txBox="1"/>
              <p:nvPr/>
            </p:nvSpPr>
            <p:spPr>
              <a:xfrm>
                <a:off x="87785" y="6008436"/>
                <a:ext cx="3268202" cy="584775"/>
              </a:xfrm>
              <a:prstGeom prst="rect">
                <a:avLst/>
              </a:prstGeom>
              <a:noFill/>
              <a:ln w="25400">
                <a:solidFill>
                  <a:srgbClr val="C00000"/>
                </a:solid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smtClean="0">
                          <a:latin typeface="Cambria Math" panose="02040503050406030204" pitchFamily="18" charset="0"/>
                        </a:rPr>
                        <m:t>𝑓</m:t>
                      </m:r>
                      <m:d>
                        <m:dPr>
                          <m:ctrlPr>
                            <a:rPr lang="en-US" sz="3200" i="1">
                              <a:latin typeface="Cambria Math" panose="02040503050406030204" pitchFamily="18" charset="0"/>
                            </a:rPr>
                          </m:ctrlPr>
                        </m:dPr>
                        <m:e>
                          <m:d>
                            <m:dPr>
                              <m:begChr m:val="{"/>
                              <m:endChr m:val="}"/>
                              <m:ctrlPr>
                                <a:rPr lang="en-US" sz="3200" i="1">
                                  <a:latin typeface="Cambria Math" panose="02040503050406030204" pitchFamily="18" charset="0"/>
                                </a:rPr>
                              </m:ctrlPr>
                            </m:dPr>
                            <m:e>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𝑎</m:t>
                      </m:r>
                      <m:r>
                        <a:rPr lang="en-US" sz="3200">
                          <a:latin typeface="Cambria Math" panose="02040503050406030204" pitchFamily="18" charset="0"/>
                        </a:rPr>
                        <m:t>,</m:t>
                      </m:r>
                      <m:r>
                        <a:rPr lang="en-US" sz="3200" b="0" i="1" smtClean="0">
                          <a:latin typeface="Cambria Math" panose="02040503050406030204" pitchFamily="18" charset="0"/>
                        </a:rPr>
                        <m:t>𝑏</m:t>
                      </m:r>
                      <m:r>
                        <a:rPr lang="en-US" sz="3200">
                          <a:latin typeface="Cambria Math" panose="02040503050406030204" pitchFamily="18" charset="0"/>
                        </a:rPr>
                        <m:t>}</m:t>
                      </m:r>
                    </m:oMath>
                  </m:oMathPara>
                </a14:m>
                <a:endParaRPr lang="en-US" sz="3200" dirty="0"/>
              </a:p>
            </p:txBody>
          </p:sp>
        </mc:Choice>
        <mc:Fallback xmlns="">
          <p:sp>
            <p:nvSpPr>
              <p:cNvPr id="70" name="TextBox 69">
                <a:extLst>
                  <a:ext uri="{FF2B5EF4-FFF2-40B4-BE49-F238E27FC236}">
                    <a16:creationId xmlns:a16="http://schemas.microsoft.com/office/drawing/2014/main" id="{B5F7BFAC-F352-4CEA-AC1E-1B56DE3859DE}"/>
                  </a:ext>
                </a:extLst>
              </p:cNvPr>
              <p:cNvSpPr txBox="1">
                <a:spLocks noRot="1" noChangeAspect="1" noMove="1" noResize="1" noEditPoints="1" noAdjustHandles="1" noChangeArrowheads="1" noChangeShapeType="1" noTextEdit="1"/>
              </p:cNvSpPr>
              <p:nvPr/>
            </p:nvSpPr>
            <p:spPr>
              <a:xfrm>
                <a:off x="87785" y="6008436"/>
                <a:ext cx="3268202" cy="584775"/>
              </a:xfrm>
              <a:prstGeom prst="rect">
                <a:avLst/>
              </a:prstGeom>
              <a:blipFill>
                <a:blip r:embed="rId4"/>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69E3F54-640A-4ACB-822E-AB26C8F0EDCC}"/>
                  </a:ext>
                </a:extLst>
              </p:cNvPr>
              <p:cNvSpPr txBox="1"/>
              <p:nvPr/>
            </p:nvSpPr>
            <p:spPr>
              <a:xfrm>
                <a:off x="87785" y="4392207"/>
                <a:ext cx="3367781" cy="1384995"/>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𝑖𝑓</m:t>
                      </m:r>
                      <m:r>
                        <a:rPr lang="en-US" sz="2800" b="0" i="1" smtClean="0">
                          <a:latin typeface="Cambria Math" panose="02040503050406030204" pitchFamily="18" charset="0"/>
                        </a:rPr>
                        <m:t> </m:t>
                      </m:r>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𝑆</m:t>
                      </m:r>
                    </m:oMath>
                  </m:oMathPara>
                </a14:m>
                <a:endParaRPr lang="en-US" sz="28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𝑡h𝑒𝑛</m:t>
                      </m:r>
                      <m:r>
                        <a:rPr lang="en-US" sz="2800" b="0" i="1" smtClean="0">
                          <a:latin typeface="Cambria Math" panose="02040503050406030204" pitchFamily="18" charset="0"/>
                        </a:rPr>
                        <m:t> </m:t>
                      </m:r>
                      <m:r>
                        <a:rPr lang="en-US" sz="2800" b="0" i="1" smtClean="0">
                          <a:latin typeface="Cambria Math" panose="02040503050406030204" pitchFamily="18" charset="0"/>
                        </a:rPr>
                        <m:t>𝑆</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𝑏</m:t>
                          </m:r>
                        </m:e>
                      </m:d>
                    </m:oMath>
                  </m:oMathPara>
                </a14:m>
                <a:endParaRPr lang="en-US" sz="28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𝑒𝑙𝑠𝑒</m:t>
                      </m:r>
                      <m:r>
                        <a:rPr lang="en-US" sz="2800" b="0" i="1" smtClean="0">
                          <a:latin typeface="Cambria Math" panose="02040503050406030204" pitchFamily="18" charset="0"/>
                        </a:rPr>
                        <m:t> </m:t>
                      </m:r>
                      <m:r>
                        <a:rPr lang="en-US" sz="2800" b="0" i="1" smtClean="0">
                          <a:latin typeface="Cambria Math" panose="02040503050406030204" pitchFamily="18" charset="0"/>
                        </a:rPr>
                        <m:t>𝑆</m:t>
                      </m:r>
                      <m:r>
                        <a:rPr lang="en-US" sz="2800" b="0" i="1" smtClean="0">
                          <a:latin typeface="Cambria Math" panose="02040503050406030204" pitchFamily="18" charset="0"/>
                        </a:rPr>
                        <m:t> −{</m:t>
                      </m:r>
                      <m:r>
                        <a:rPr lang="en-US" sz="2800" b="0" i="1" smtClean="0">
                          <a:latin typeface="Cambria Math" panose="02040503050406030204" pitchFamily="18" charset="0"/>
                        </a:rPr>
                        <m:t>𝑏</m:t>
                      </m:r>
                      <m:r>
                        <a:rPr lang="en-US" sz="2800" b="0" i="1" smtClean="0">
                          <a:latin typeface="Cambria Math" panose="02040503050406030204" pitchFamily="18" charset="0"/>
                        </a:rPr>
                        <m:t>}</m:t>
                      </m:r>
                    </m:oMath>
                  </m:oMathPara>
                </a14:m>
                <a:endParaRPr lang="en-US" sz="2800" b="0" dirty="0"/>
              </a:p>
            </p:txBody>
          </p:sp>
        </mc:Choice>
        <mc:Fallback xmlns="">
          <p:sp>
            <p:nvSpPr>
              <p:cNvPr id="3" name="TextBox 2">
                <a:extLst>
                  <a:ext uri="{FF2B5EF4-FFF2-40B4-BE49-F238E27FC236}">
                    <a16:creationId xmlns:a16="http://schemas.microsoft.com/office/drawing/2014/main" id="{F69E3F54-640A-4ACB-822E-AB26C8F0EDCC}"/>
                  </a:ext>
                </a:extLst>
              </p:cNvPr>
              <p:cNvSpPr txBox="1">
                <a:spLocks noRot="1" noChangeAspect="1" noMove="1" noResize="1" noEditPoints="1" noAdjustHandles="1" noChangeArrowheads="1" noChangeShapeType="1" noTextEdit="1"/>
              </p:cNvSpPr>
              <p:nvPr/>
            </p:nvSpPr>
            <p:spPr>
              <a:xfrm>
                <a:off x="87785" y="4392207"/>
                <a:ext cx="3367781" cy="13849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94C8132-E73A-474A-979B-CAE4BA27A475}"/>
                  </a:ext>
                </a:extLst>
              </p:cNvPr>
              <p:cNvSpPr txBox="1"/>
              <p:nvPr/>
            </p:nvSpPr>
            <p:spPr>
              <a:xfrm>
                <a:off x="4221931" y="1305054"/>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12" name="TextBox 11">
                <a:extLst>
                  <a:ext uri="{FF2B5EF4-FFF2-40B4-BE49-F238E27FC236}">
                    <a16:creationId xmlns:a16="http://schemas.microsoft.com/office/drawing/2014/main" id="{C94C8132-E73A-474A-979B-CAE4BA27A475}"/>
                  </a:ext>
                </a:extLst>
              </p:cNvPr>
              <p:cNvSpPr txBox="1">
                <a:spLocks noRot="1" noChangeAspect="1" noMove="1" noResize="1" noEditPoints="1" noAdjustHandles="1" noChangeArrowheads="1" noChangeShapeType="1" noTextEdit="1"/>
              </p:cNvSpPr>
              <p:nvPr/>
            </p:nvSpPr>
            <p:spPr>
              <a:xfrm>
                <a:off x="4221931" y="1305054"/>
                <a:ext cx="50206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6C21FC96-C403-4695-AA37-7B6FE08947C1}"/>
                  </a:ext>
                </a:extLst>
              </p:cNvPr>
              <p:cNvSpPr txBox="1"/>
              <p:nvPr/>
            </p:nvSpPr>
            <p:spPr>
              <a:xfrm>
                <a:off x="4221780" y="3833455"/>
                <a:ext cx="4555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latin typeface="Cambria Math" panose="02040503050406030204" pitchFamily="18" charset="0"/>
                        </a:rPr>
                        <m:t>Λ</m:t>
                      </m:r>
                    </m:oMath>
                  </m:oMathPara>
                </a14:m>
                <a:endParaRPr lang="en-US" sz="2400" b="0" dirty="0"/>
              </a:p>
            </p:txBody>
          </p:sp>
        </mc:Choice>
        <mc:Fallback xmlns="">
          <p:sp>
            <p:nvSpPr>
              <p:cNvPr id="82" name="TextBox 81">
                <a:extLst>
                  <a:ext uri="{FF2B5EF4-FFF2-40B4-BE49-F238E27FC236}">
                    <a16:creationId xmlns:a16="http://schemas.microsoft.com/office/drawing/2014/main" id="{6C21FC96-C403-4695-AA37-7B6FE08947C1}"/>
                  </a:ext>
                </a:extLst>
              </p:cNvPr>
              <p:cNvSpPr txBox="1">
                <a:spLocks noRot="1" noChangeAspect="1" noMove="1" noResize="1" noEditPoints="1" noAdjustHandles="1" noChangeArrowheads="1" noChangeShapeType="1" noTextEdit="1"/>
              </p:cNvSpPr>
              <p:nvPr/>
            </p:nvSpPr>
            <p:spPr>
              <a:xfrm>
                <a:off x="4221780" y="3833455"/>
                <a:ext cx="455574"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16983092-63F8-4A0A-9371-8A698C80DCBC}"/>
                  </a:ext>
                </a:extLst>
              </p:cNvPr>
              <p:cNvSpPr txBox="1"/>
              <p:nvPr/>
            </p:nvSpPr>
            <p:spPr>
              <a:xfrm>
                <a:off x="7136865" y="1831934"/>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1</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
                        </m:e>
                      </m:d>
                    </m:oMath>
                  </m:oMathPara>
                </a14:m>
                <a:endParaRPr lang="en-US" sz="2400" dirty="0"/>
              </a:p>
            </p:txBody>
          </p:sp>
        </mc:Choice>
        <mc:Fallback xmlns="">
          <p:sp>
            <p:nvSpPr>
              <p:cNvPr id="92" name="TextBox 91">
                <a:extLst>
                  <a:ext uri="{FF2B5EF4-FFF2-40B4-BE49-F238E27FC236}">
                    <a16:creationId xmlns:a16="http://schemas.microsoft.com/office/drawing/2014/main" id="{16983092-63F8-4A0A-9371-8A698C80DCBC}"/>
                  </a:ext>
                </a:extLst>
              </p:cNvPr>
              <p:cNvSpPr txBox="1">
                <a:spLocks noRot="1" noChangeAspect="1" noMove="1" noResize="1" noEditPoints="1" noAdjustHandles="1" noChangeArrowheads="1" noChangeShapeType="1" noTextEdit="1"/>
              </p:cNvSpPr>
              <p:nvPr/>
            </p:nvSpPr>
            <p:spPr>
              <a:xfrm>
                <a:off x="7136865" y="1831934"/>
                <a:ext cx="1926465" cy="14529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58A8F35-A28F-4CB4-9CD5-2A7FBA18D8AE}"/>
                  </a:ext>
                </a:extLst>
              </p:cNvPr>
              <p:cNvSpPr txBox="1"/>
              <p:nvPr/>
            </p:nvSpPr>
            <p:spPr>
              <a:xfrm>
                <a:off x="7136865" y="4267200"/>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mr>
                          </m:m>
                        </m:e>
                      </m:d>
                    </m:oMath>
                  </m:oMathPara>
                </a14:m>
                <a:endParaRPr lang="en-US" sz="2400" dirty="0"/>
              </a:p>
            </p:txBody>
          </p:sp>
        </mc:Choice>
        <mc:Fallback xmlns="">
          <p:sp>
            <p:nvSpPr>
              <p:cNvPr id="93" name="TextBox 92">
                <a:extLst>
                  <a:ext uri="{FF2B5EF4-FFF2-40B4-BE49-F238E27FC236}">
                    <a16:creationId xmlns:a16="http://schemas.microsoft.com/office/drawing/2014/main" id="{258A8F35-A28F-4CB4-9CD5-2A7FBA18D8AE}"/>
                  </a:ext>
                </a:extLst>
              </p:cNvPr>
              <p:cNvSpPr txBox="1">
                <a:spLocks noRot="1" noChangeAspect="1" noMove="1" noResize="1" noEditPoints="1" noAdjustHandles="1" noChangeArrowheads="1" noChangeShapeType="1" noTextEdit="1"/>
              </p:cNvSpPr>
              <p:nvPr/>
            </p:nvSpPr>
            <p:spPr>
              <a:xfrm>
                <a:off x="7136865" y="4267200"/>
                <a:ext cx="1926465" cy="145296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8013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2183"/>
                                        </p:tgtEl>
                                        <p:attrNameLst>
                                          <p:attrName>style.visibility</p:attrName>
                                        </p:attrNameLst>
                                      </p:cBhvr>
                                      <p:to>
                                        <p:strVal val="visible"/>
                                      </p:to>
                                    </p:set>
                                    <p:animEffect transition="in" filter="dissolve">
                                      <p:cBhvr>
                                        <p:cTn id="7" dur="500"/>
                                        <p:tgtEl>
                                          <p:spTgt spid="432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32184"/>
                                        </p:tgtEl>
                                        <p:attrNameLst>
                                          <p:attrName>style.visibility</p:attrName>
                                        </p:attrNameLst>
                                      </p:cBhvr>
                                      <p:to>
                                        <p:strVal val="visible"/>
                                      </p:to>
                                    </p:set>
                                    <p:animEffect transition="in" filter="wipe(up)">
                                      <p:cBhvr>
                                        <p:cTn id="12" dur="500"/>
                                        <p:tgtEl>
                                          <p:spTgt spid="432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2193"/>
                                        </p:tgtEl>
                                        <p:attrNameLst>
                                          <p:attrName>style.visibility</p:attrName>
                                        </p:attrNameLst>
                                      </p:cBhvr>
                                      <p:to>
                                        <p:strVal val="visible"/>
                                      </p:to>
                                    </p:set>
                                    <p:animEffect transition="in" filter="dissolve">
                                      <p:cBhvr>
                                        <p:cTn id="17" dur="500"/>
                                        <p:tgtEl>
                                          <p:spTgt spid="4321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2192"/>
                                        </p:tgtEl>
                                        <p:attrNameLst>
                                          <p:attrName>style.visibility</p:attrName>
                                        </p:attrNameLst>
                                      </p:cBhvr>
                                      <p:to>
                                        <p:strVal val="visible"/>
                                      </p:to>
                                    </p:set>
                                    <p:animEffect transition="in" filter="dissolve">
                                      <p:cBhvr>
                                        <p:cTn id="22" dur="500"/>
                                        <p:tgtEl>
                                          <p:spTgt spid="4321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32187"/>
                                        </p:tgtEl>
                                        <p:attrNameLst>
                                          <p:attrName>style.visibility</p:attrName>
                                        </p:attrNameLst>
                                      </p:cBhvr>
                                      <p:to>
                                        <p:strVal val="visible"/>
                                      </p:to>
                                    </p:set>
                                    <p:animEffect transition="in" filter="wipe(up)">
                                      <p:cBhvr>
                                        <p:cTn id="27" dur="500"/>
                                        <p:tgtEl>
                                          <p:spTgt spid="4321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dissolve">
                                      <p:cBhvr>
                                        <p:cTn id="37" dur="500"/>
                                        <p:tgtEl>
                                          <p:spTgt spid="9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32175"/>
                                        </p:tgtEl>
                                        <p:attrNameLst>
                                          <p:attrName>style.visibility</p:attrName>
                                        </p:attrNameLst>
                                      </p:cBhvr>
                                      <p:to>
                                        <p:strVal val="visible"/>
                                      </p:to>
                                    </p:set>
                                    <p:animEffect transition="in" filter="dissolve">
                                      <p:cBhvr>
                                        <p:cTn id="42" dur="500"/>
                                        <p:tgtEl>
                                          <p:spTgt spid="4321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432178"/>
                                        </p:tgtEl>
                                        <p:attrNameLst>
                                          <p:attrName>style.visibility</p:attrName>
                                        </p:attrNameLst>
                                      </p:cBhvr>
                                      <p:to>
                                        <p:strVal val="visible"/>
                                      </p:to>
                                    </p:set>
                                    <p:animEffect transition="in" filter="wipe(up)">
                                      <p:cBhvr>
                                        <p:cTn id="47" dur="500"/>
                                        <p:tgtEl>
                                          <p:spTgt spid="4321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32176"/>
                                        </p:tgtEl>
                                        <p:attrNameLst>
                                          <p:attrName>style.visibility</p:attrName>
                                        </p:attrNameLst>
                                      </p:cBhvr>
                                      <p:to>
                                        <p:strVal val="visible"/>
                                      </p:to>
                                    </p:set>
                                    <p:animEffect transition="in" filter="dissolve">
                                      <p:cBhvr>
                                        <p:cTn id="52" dur="500"/>
                                        <p:tgtEl>
                                          <p:spTgt spid="4321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32177"/>
                                        </p:tgtEl>
                                        <p:attrNameLst>
                                          <p:attrName>style.visibility</p:attrName>
                                        </p:attrNameLst>
                                      </p:cBhvr>
                                      <p:to>
                                        <p:strVal val="visible"/>
                                      </p:to>
                                    </p:set>
                                    <p:animEffect transition="in" filter="dissolve">
                                      <p:cBhvr>
                                        <p:cTn id="57" dur="500"/>
                                        <p:tgtEl>
                                          <p:spTgt spid="4321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nodeType="clickEffect">
                                  <p:stCondLst>
                                    <p:cond delay="0"/>
                                  </p:stCondLst>
                                  <p:childTnLst>
                                    <p:set>
                                      <p:cBhvr>
                                        <p:cTn id="61" dur="1" fill="hold">
                                          <p:stCondLst>
                                            <p:cond delay="0"/>
                                          </p:stCondLst>
                                        </p:cTn>
                                        <p:tgtEl>
                                          <p:spTgt spid="432172"/>
                                        </p:tgtEl>
                                        <p:attrNameLst>
                                          <p:attrName>style.visibility</p:attrName>
                                        </p:attrNameLst>
                                      </p:cBhvr>
                                      <p:to>
                                        <p:strVal val="visible"/>
                                      </p:to>
                                    </p:set>
                                    <p:animEffect transition="in" filter="wipe(up)">
                                      <p:cBhvr>
                                        <p:cTn id="62" dur="500"/>
                                        <p:tgtEl>
                                          <p:spTgt spid="43217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dissolve">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3"/>
                                        </p:tgtEl>
                                        <p:attrNameLst>
                                          <p:attrName>style.visibility</p:attrName>
                                        </p:attrNameLst>
                                      </p:cBhvr>
                                      <p:to>
                                        <p:strVal val="visible"/>
                                      </p:to>
                                    </p:set>
                                    <p:animEffect transition="in" filter="dissolve">
                                      <p:cBhvr>
                                        <p:cTn id="7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75" grpId="0" animBg="1"/>
      <p:bldP spid="432176" grpId="0" animBg="1"/>
      <p:bldP spid="432177" grpId="0" animBg="1"/>
      <p:bldP spid="432183" grpId="0" animBg="1"/>
      <p:bldP spid="432192" grpId="0" animBg="1"/>
      <p:bldP spid="432193" grpId="0" animBg="1"/>
      <p:bldP spid="2" grpId="0" animBg="1"/>
      <p:bldP spid="70" grpId="0" animBg="1"/>
      <p:bldP spid="92" grpId="0"/>
      <p:bldP spid="9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32</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091AD877-1E40-4E27-A8ED-FA8B8E076524}"/>
                  </a:ext>
                </a:extLst>
              </p:cNvPr>
              <p:cNvSpPr txBox="1"/>
              <p:nvPr/>
            </p:nvSpPr>
            <p:spPr>
              <a:xfrm>
                <a:off x="3494593" y="1133478"/>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5" name="TextBox 194">
                <a:extLst>
                  <a:ext uri="{FF2B5EF4-FFF2-40B4-BE49-F238E27FC236}">
                    <a16:creationId xmlns:a16="http://schemas.microsoft.com/office/drawing/2014/main" id="{091AD877-1E40-4E27-A8ED-FA8B8E076524}"/>
                  </a:ext>
                </a:extLst>
              </p:cNvPr>
              <p:cNvSpPr txBox="1">
                <a:spLocks noRot="1" noChangeAspect="1" noMove="1" noResize="1" noEditPoints="1" noAdjustHandles="1" noChangeArrowheads="1" noChangeShapeType="1" noTextEdit="1"/>
              </p:cNvSpPr>
              <p:nvPr/>
            </p:nvSpPr>
            <p:spPr>
              <a:xfrm>
                <a:off x="3494593" y="1133478"/>
                <a:ext cx="446084"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F544B59F-4114-40B5-87F0-E43F1DA7A2E0}"/>
                  </a:ext>
                </a:extLst>
              </p:cNvPr>
              <p:cNvSpPr txBox="1"/>
              <p:nvPr/>
            </p:nvSpPr>
            <p:spPr>
              <a:xfrm>
                <a:off x="4891395" y="1488969"/>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6" name="TextBox 195">
                <a:extLst>
                  <a:ext uri="{FF2B5EF4-FFF2-40B4-BE49-F238E27FC236}">
                    <a16:creationId xmlns:a16="http://schemas.microsoft.com/office/drawing/2014/main" id="{F544B59F-4114-40B5-87F0-E43F1DA7A2E0}"/>
                  </a:ext>
                </a:extLst>
              </p:cNvPr>
              <p:cNvSpPr txBox="1">
                <a:spLocks noRot="1" noChangeAspect="1" noMove="1" noResize="1" noEditPoints="1" noAdjustHandles="1" noChangeArrowheads="1" noChangeShapeType="1" noTextEdit="1"/>
              </p:cNvSpPr>
              <p:nvPr/>
            </p:nvSpPr>
            <p:spPr>
              <a:xfrm>
                <a:off x="4891395" y="1488969"/>
                <a:ext cx="446084" cy="338554"/>
              </a:xfrm>
              <a:prstGeom prst="rect">
                <a:avLst/>
              </a:prstGeom>
              <a:blipFill>
                <a:blip r:embed="rId10"/>
                <a:stretch>
                  <a:fillRect/>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25613" y="1121340"/>
            <a:ext cx="885108" cy="336684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795747 w 795747"/>
              <a:gd name="connsiteY0" fmla="*/ 0 h 3301078"/>
              <a:gd name="connsiteX1" fmla="*/ 89280 w 795747"/>
              <a:gd name="connsiteY1" fmla="*/ 611218 h 3301078"/>
              <a:gd name="connsiteX2" fmla="*/ 9270 w 795747"/>
              <a:gd name="connsiteY2" fmla="*/ 1868518 h 3301078"/>
              <a:gd name="connsiteX3" fmla="*/ 13080 w 795747"/>
              <a:gd name="connsiteY3" fmla="*/ 3301078 h 3301078"/>
              <a:gd name="connsiteX0" fmla="*/ 885108 w 885108"/>
              <a:gd name="connsiteY0" fmla="*/ 0 h 3366840"/>
              <a:gd name="connsiteX1" fmla="*/ 94091 w 885108"/>
              <a:gd name="connsiteY1" fmla="*/ 676980 h 3366840"/>
              <a:gd name="connsiteX2" fmla="*/ 14081 w 885108"/>
              <a:gd name="connsiteY2" fmla="*/ 1934280 h 3366840"/>
              <a:gd name="connsiteX3" fmla="*/ 17891 w 885108"/>
              <a:gd name="connsiteY3" fmla="*/ 3366840 h 3366840"/>
            </a:gdLst>
            <a:ahLst/>
            <a:cxnLst>
              <a:cxn ang="0">
                <a:pos x="connsiteX0" y="connsiteY0"/>
              </a:cxn>
              <a:cxn ang="0">
                <a:pos x="connsiteX1" y="connsiteY1"/>
              </a:cxn>
              <a:cxn ang="0">
                <a:pos x="connsiteX2" y="connsiteY2"/>
              </a:cxn>
              <a:cxn ang="0">
                <a:pos x="connsiteX3" y="connsiteY3"/>
              </a:cxn>
            </a:cxnLst>
            <a:rect l="l" t="t" r="r" b="b"/>
            <a:pathLst>
              <a:path w="885108" h="3366840">
                <a:moveTo>
                  <a:pt x="885108" y="0"/>
                </a:moveTo>
                <a:cubicBezTo>
                  <a:pt x="556178" y="115570"/>
                  <a:pt x="239262" y="354600"/>
                  <a:pt x="94091" y="676980"/>
                </a:cubicBezTo>
                <a:cubicBezTo>
                  <a:pt x="-51080" y="999360"/>
                  <a:pt x="15351" y="1485970"/>
                  <a:pt x="14081" y="1934280"/>
                </a:cubicBezTo>
                <a:cubicBezTo>
                  <a:pt x="12811" y="2382590"/>
                  <a:pt x="16621" y="3129667"/>
                  <a:pt x="17891" y="336684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11"/>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48221" y="1263573"/>
            <a:ext cx="887730" cy="113157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Lst>
            <a:ahLst/>
            <a:cxnLst>
              <a:cxn ang="0">
                <a:pos x="connsiteX0" y="connsiteY0"/>
              </a:cxn>
              <a:cxn ang="0">
                <a:pos x="connsiteX1" y="connsiteY1"/>
              </a:cxn>
              <a:cxn ang="0">
                <a:pos x="connsiteX2" y="connsiteY2"/>
              </a:cxn>
            </a:cxnLst>
            <a:rect l="l" t="t" r="r" b="b"/>
            <a:pathLst>
              <a:path w="887730" h="1131570">
                <a:moveTo>
                  <a:pt x="887730" y="0"/>
                </a:moveTo>
                <a:cubicBezTo>
                  <a:pt x="558800" y="115570"/>
                  <a:pt x="349885" y="226695"/>
                  <a:pt x="201930" y="415290"/>
                </a:cubicBezTo>
                <a:cubicBezTo>
                  <a:pt x="53975" y="603885"/>
                  <a:pt x="57150" y="722630"/>
                  <a:pt x="0" y="113157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59390"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59390" y="2405754"/>
                <a:ext cx="3184911" cy="307777"/>
              </a:xfrm>
              <a:prstGeom prst="rect">
                <a:avLst/>
              </a:prstGeom>
              <a:blipFill>
                <a:blip r:embed="rId13"/>
                <a:stretch>
                  <a:fillRect b="-10000"/>
                </a:stretch>
              </a:blipFill>
            </p:spPr>
            <p:txBody>
              <a:bodyPr/>
              <a:lstStyle/>
              <a:p>
                <a:r>
                  <a:rPr lang="en-US">
                    <a:noFill/>
                  </a:rPr>
                  <a:t> </a:t>
                </a:r>
              </a:p>
            </p:txBody>
          </p:sp>
        </mc:Fallback>
      </mc:AlternateContent>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F6C2110-159C-489F-9B25-1A2F2CE0B9EB}"/>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9" name="TextBox 208">
                <a:extLst>
                  <a:ext uri="{FF2B5EF4-FFF2-40B4-BE49-F238E27FC236}">
                    <a16:creationId xmlns:a16="http://schemas.microsoft.com/office/drawing/2014/main" id="{BF6C2110-159C-489F-9B25-1A2F2CE0B9EB}"/>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170CA0FA-838E-4858-89EB-C7179568297C}"/>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10" name="TextBox 209">
                <a:extLst>
                  <a:ext uri="{FF2B5EF4-FFF2-40B4-BE49-F238E27FC236}">
                    <a16:creationId xmlns:a16="http://schemas.microsoft.com/office/drawing/2014/main" id="{170CA0FA-838E-4858-89EB-C7179568297C}"/>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16"/>
                <a:stretch>
                  <a:fillRect b="-9804"/>
                </a:stretch>
              </a:blipFill>
            </p:spPr>
            <p:txBody>
              <a:bodyPr/>
              <a:lstStyle/>
              <a:p>
                <a:r>
                  <a:rPr lang="en-US">
                    <a:noFill/>
                  </a:rPr>
                  <a:t> </a:t>
                </a:r>
              </a:p>
            </p:txBody>
          </p:sp>
        </mc:Fallback>
      </mc:AlternateContent>
      <p:sp>
        <p:nvSpPr>
          <p:cNvPr id="60" name="Freeform: Shape 59">
            <a:extLst>
              <a:ext uri="{FF2B5EF4-FFF2-40B4-BE49-F238E27FC236}">
                <a16:creationId xmlns:a16="http://schemas.microsoft.com/office/drawing/2014/main" id="{59443B66-C707-4DEC-ACBE-544EBD549485}"/>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51545" y="192805"/>
                  <a:pt x="195935" y="423327"/>
                </a:cubicBezTo>
                <a:cubicBezTo>
                  <a:pt x="40325" y="653849"/>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4343" y="626990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4343" y="6269901"/>
                <a:ext cx="3470502" cy="307777"/>
              </a:xfrm>
              <a:prstGeom prst="rect">
                <a:avLst/>
              </a:prstGeom>
              <a:blipFill>
                <a:blip r:embed="rId17"/>
                <a:stretch>
                  <a:fillRect r="-349" b="-5556"/>
                </a:stretch>
              </a:blipFill>
              <a:ln w="25400">
                <a:solidFill>
                  <a:srgbClr val="C00000"/>
                </a:solidFill>
              </a:ln>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41642FD4-7039-4D3F-A824-6D514946803E}"/>
              </a:ext>
            </a:extLst>
          </p:cNvPr>
          <p:cNvCxnSpPr>
            <a:cxnSpLocks/>
            <a:stCxn id="68" idx="1"/>
          </p:cNvCxnSpPr>
          <p:nvPr/>
        </p:nvCxnSpPr>
        <p:spPr bwMode="auto">
          <a:xfrm flipH="1" flipV="1">
            <a:off x="4087944" y="5005275"/>
            <a:ext cx="1460048" cy="445810"/>
          </a:xfrm>
          <a:prstGeom prst="line">
            <a:avLst/>
          </a:prstGeom>
          <a:solidFill>
            <a:schemeClr val="accent1"/>
          </a:solidFill>
          <a:ln w="25400" cap="flat" cmpd="sng" algn="ctr">
            <a:solidFill>
              <a:srgbClr val="C00000"/>
            </a:solidFill>
            <a:prstDash val="solid"/>
            <a:round/>
            <a:headEnd type="none" w="med" len="med"/>
            <a:tailEnd type="stealth" w="lg"/>
          </a:ln>
          <a:effectLst/>
        </p:spPr>
      </p:cxnSp>
      <p:grpSp>
        <p:nvGrpSpPr>
          <p:cNvPr id="31" name="Group 30">
            <a:extLst>
              <a:ext uri="{FF2B5EF4-FFF2-40B4-BE49-F238E27FC236}">
                <a16:creationId xmlns:a16="http://schemas.microsoft.com/office/drawing/2014/main" id="{F64A500C-BDCC-4CDB-8DD6-B58CA6BBA23D}"/>
              </a:ext>
            </a:extLst>
          </p:cNvPr>
          <p:cNvGrpSpPr/>
          <p:nvPr/>
        </p:nvGrpSpPr>
        <p:grpSpPr>
          <a:xfrm>
            <a:off x="5547992" y="4634835"/>
            <a:ext cx="2278305" cy="1429214"/>
            <a:chOff x="5568872" y="4537612"/>
            <a:chExt cx="2278305" cy="1429214"/>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0CEC884-5F68-4953-9A6E-A7AC90905BAC}"/>
                    </a:ext>
                  </a:extLst>
                </p:cNvPr>
                <p:cNvSpPr txBox="1"/>
                <p:nvPr/>
              </p:nvSpPr>
              <p:spPr>
                <a:xfrm>
                  <a:off x="5920712" y="4740593"/>
                  <a:ext cx="1926465" cy="12262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rgbClr val="C00000"/>
                                </a:solidFill>
                                <a:latin typeface="Cambria Math" panose="02040503050406030204" pitchFamily="18" charset="0"/>
                              </a:rPr>
                            </m:ctrlPr>
                          </m:dPr>
                          <m:e>
                            <m:m>
                              <m:mPr>
                                <m:mcs>
                                  <m:mc>
                                    <m:mcPr>
                                      <m:count m:val="2"/>
                                      <m:mcJc m:val="center"/>
                                    </m:mcPr>
                                  </m:mc>
                                </m:mcs>
                                <m:ctrlPr>
                                  <a:rPr lang="en-US" sz="2000" i="1">
                                    <a:solidFill>
                                      <a:srgbClr val="C00000"/>
                                    </a:solidFill>
                                    <a:latin typeface="Cambria Math" panose="02040503050406030204" pitchFamily="18" charset="0"/>
                                  </a:rPr>
                                </m:ctrlPr>
                              </m:mPr>
                              <m:mr>
                                <m:e>
                                  <m:m>
                                    <m:mPr>
                                      <m:mcs>
                                        <m:mc>
                                          <m:mcPr>
                                            <m:count m:val="2"/>
                                            <m:mcJc m:val="center"/>
                                          </m:mcPr>
                                        </m:mc>
                                      </m:mcs>
                                      <m:ctrlPr>
                                        <a:rPr lang="en-US" sz="2000" i="1">
                                          <a:solidFill>
                                            <a:srgbClr val="C00000"/>
                                          </a:solidFill>
                                          <a:latin typeface="Cambria Math" panose="02040503050406030204" pitchFamily="18" charset="0"/>
                                        </a:rPr>
                                      </m:ctrlPr>
                                    </m:mPr>
                                    <m:mr>
                                      <m:e>
                                        <m:r>
                                          <m:rPr>
                                            <m:brk m:alnAt="7"/>
                                          </m:rPr>
                                          <a:rPr lang="en-US" sz="2000" i="1">
                                            <a:solidFill>
                                              <a:srgbClr val="C00000"/>
                                            </a:solidFill>
                                            <a:latin typeface="Cambria Math" panose="02040503050406030204" pitchFamily="18" charset="0"/>
                                          </a:rPr>
                                          <m:t>1</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1</m:t>
                                        </m:r>
                                      </m:e>
                                      <m:e>
                                        <m:r>
                                          <a:rPr lang="en-US" sz="2000" i="1">
                                            <a:solidFill>
                                              <a:srgbClr val="C00000"/>
                                            </a:solidFill>
                                            <a:latin typeface="Cambria Math" panose="02040503050406030204" pitchFamily="18" charset="0"/>
                                          </a:rPr>
                                          <m:t>1</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mr>
                              <m:mr>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mr>
                            </m:m>
                          </m:e>
                        </m:d>
                      </m:oMath>
                    </m:oMathPara>
                  </a14:m>
                  <a:endParaRPr lang="en-US" sz="2800" dirty="0">
                    <a:solidFill>
                      <a:srgbClr val="C00000"/>
                    </a:solidFill>
                  </a:endParaRPr>
                </a:p>
              </p:txBody>
            </p:sp>
          </mc:Choice>
          <mc:Fallback xmlns="">
            <p:sp>
              <p:nvSpPr>
                <p:cNvPr id="62" name="TextBox 61">
                  <a:extLst>
                    <a:ext uri="{FF2B5EF4-FFF2-40B4-BE49-F238E27FC236}">
                      <a16:creationId xmlns:a16="http://schemas.microsoft.com/office/drawing/2014/main" id="{D0CEC884-5F68-4953-9A6E-A7AC90905BAC}"/>
                    </a:ext>
                  </a:extLst>
                </p:cNvPr>
                <p:cNvSpPr txBox="1">
                  <a:spLocks noRot="1" noChangeAspect="1" noMove="1" noResize="1" noEditPoints="1" noAdjustHandles="1" noChangeArrowheads="1" noChangeShapeType="1" noTextEdit="1"/>
                </p:cNvSpPr>
                <p:nvPr/>
              </p:nvSpPr>
              <p:spPr>
                <a:xfrm>
                  <a:off x="5920712" y="4740593"/>
                  <a:ext cx="1926465" cy="122623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CBD944F-024E-4687-A22C-5D5BBECE08D6}"/>
                    </a:ext>
                  </a:extLst>
                </p:cNvPr>
                <p:cNvSpPr txBox="1"/>
                <p:nvPr/>
              </p:nvSpPr>
              <p:spPr>
                <a:xfrm>
                  <a:off x="6112253" y="4537612"/>
                  <a:ext cx="172188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solidFill>
                              <a:srgbClr val="C00000"/>
                            </a:solidFill>
                            <a:latin typeface="Cambria Math" panose="02040503050406030204" pitchFamily="18" charset="0"/>
                          </a:rPr>
                          <m:t>Λ</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 ⟨</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8" name="TextBox 27">
                  <a:extLst>
                    <a:ext uri="{FF2B5EF4-FFF2-40B4-BE49-F238E27FC236}">
                      <a16:creationId xmlns:a16="http://schemas.microsoft.com/office/drawing/2014/main" id="{DCBD944F-024E-4687-A22C-5D5BBECE08D6}"/>
                    </a:ext>
                  </a:extLst>
                </p:cNvPr>
                <p:cNvSpPr txBox="1">
                  <a:spLocks noRot="1" noChangeAspect="1" noMove="1" noResize="1" noEditPoints="1" noAdjustHandles="1" noChangeArrowheads="1" noChangeShapeType="1" noTextEdit="1"/>
                </p:cNvSpPr>
                <p:nvPr/>
              </p:nvSpPr>
              <p:spPr>
                <a:xfrm>
                  <a:off x="6112253" y="4537612"/>
                  <a:ext cx="1721882" cy="307777"/>
                </a:xfrm>
                <a:prstGeom prst="rect">
                  <a:avLst/>
                </a:prstGeom>
                <a:blipFill>
                  <a:blip r:embed="rId19"/>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7FE7DBD1-CFB7-4B20-BC1C-5310A755CA2C}"/>
                    </a:ext>
                  </a:extLst>
                </p:cNvPr>
                <p:cNvSpPr txBox="1"/>
                <p:nvPr/>
              </p:nvSpPr>
              <p:spPr>
                <a:xfrm>
                  <a:off x="5568872" y="4799864"/>
                  <a:ext cx="635559" cy="1107996"/>
                </a:xfrm>
                <a:prstGeom prst="rect">
                  <a:avLst/>
                </a:prstGeom>
                <a:noFill/>
              </p:spPr>
              <p:txBody>
                <a:bodyPr wrap="none" rtlCol="0">
                  <a:spAutoFit/>
                </a:bodyPr>
                <a:lstStyle/>
                <a:p>
                  <a:pPr algn="r">
                    <a:spcBef>
                      <a:spcPts val="400"/>
                    </a:spcBef>
                  </a:pPr>
                  <a:r>
                    <a:rPr lang="en-US" sz="1400" b="0" dirty="0">
                      <a:solidFill>
                        <a:srgbClr val="C00000"/>
                      </a:solidFill>
                    </a:rPr>
                    <a:t> </a:t>
                  </a:r>
                  <a14:m>
                    <m:oMath xmlns:m="http://schemas.openxmlformats.org/officeDocument/2006/math">
                      <m:r>
                        <m:rPr>
                          <m:sty m:val="p"/>
                        </m:rPr>
                        <a:rPr lang="en-US" sz="1400" b="0" i="0" smtClean="0">
                          <a:solidFill>
                            <a:srgbClr val="C00000"/>
                          </a:solidFill>
                          <a:latin typeface="Cambria Math" panose="02040503050406030204" pitchFamily="18" charset="0"/>
                        </a:rPr>
                        <m:t>Λ</m:t>
                      </m:r>
                    </m:oMath>
                  </a14:m>
                  <a:endParaRPr lang="en-US" sz="1400" b="0" i="0"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oMath>
                  </a14:m>
                  <a:endParaRPr lang="en-US" sz="1400" b="0" i="1"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oMath>
                  </a14:m>
                  <a:endParaRPr lang="en-US" sz="1400" b="0" i="1"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a14:m>
                  <a:endParaRPr lang="en-US" sz="1400" dirty="0">
                    <a:solidFill>
                      <a:srgbClr val="C00000"/>
                    </a:solidFill>
                  </a:endParaRPr>
                </a:p>
              </p:txBody>
            </p:sp>
          </mc:Choice>
          <mc:Fallback xmlns="">
            <p:sp>
              <p:nvSpPr>
                <p:cNvPr id="68" name="TextBox 67">
                  <a:extLst>
                    <a:ext uri="{FF2B5EF4-FFF2-40B4-BE49-F238E27FC236}">
                      <a16:creationId xmlns:a16="http://schemas.microsoft.com/office/drawing/2014/main" id="{7FE7DBD1-CFB7-4B20-BC1C-5310A755CA2C}"/>
                    </a:ext>
                  </a:extLst>
                </p:cNvPr>
                <p:cNvSpPr txBox="1">
                  <a:spLocks noRot="1" noChangeAspect="1" noMove="1" noResize="1" noEditPoints="1" noAdjustHandles="1" noChangeArrowheads="1" noChangeShapeType="1" noTextEdit="1"/>
                </p:cNvSpPr>
                <p:nvPr/>
              </p:nvSpPr>
              <p:spPr>
                <a:xfrm>
                  <a:off x="5568872" y="4799864"/>
                  <a:ext cx="635559" cy="1107996"/>
                </a:xfrm>
                <a:prstGeom prst="rect">
                  <a:avLst/>
                </a:prstGeom>
                <a:blipFill>
                  <a:blip r:embed="rId20"/>
                  <a:stretch>
                    <a:fillRect b="-164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F375441-1344-442E-A408-60F8071B6900}"/>
                  </a:ext>
                </a:extLst>
              </p:cNvPr>
              <p:cNvSpPr txBox="1"/>
              <p:nvPr/>
            </p:nvSpPr>
            <p:spPr>
              <a:xfrm>
                <a:off x="-36543" y="3617745"/>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76" name="TextBox 75">
                <a:extLst>
                  <a:ext uri="{FF2B5EF4-FFF2-40B4-BE49-F238E27FC236}">
                    <a16:creationId xmlns:a16="http://schemas.microsoft.com/office/drawing/2014/main" id="{BF375441-1344-442E-A408-60F8071B6900}"/>
                  </a:ext>
                </a:extLst>
              </p:cNvPr>
              <p:cNvSpPr txBox="1">
                <a:spLocks noRot="1" noChangeAspect="1" noMove="1" noResize="1" noEditPoints="1" noAdjustHandles="1" noChangeArrowheads="1" noChangeShapeType="1" noTextEdit="1"/>
              </p:cNvSpPr>
              <p:nvPr/>
            </p:nvSpPr>
            <p:spPr>
              <a:xfrm>
                <a:off x="-36543" y="3617745"/>
                <a:ext cx="3184911" cy="307777"/>
              </a:xfrm>
              <a:prstGeom prst="rect">
                <a:avLst/>
              </a:prstGeom>
              <a:blipFill>
                <a:blip r:embed="rId21"/>
                <a:stretch>
                  <a:fillRect b="-9804"/>
                </a:stretch>
              </a:blipFill>
            </p:spPr>
            <p:txBody>
              <a:bodyPr/>
              <a:lstStyle/>
              <a:p>
                <a:r>
                  <a:rPr lang="en-US">
                    <a:noFill/>
                  </a:rPr>
                  <a:t> </a:t>
                </a:r>
              </a:p>
            </p:txBody>
          </p:sp>
        </mc:Fallback>
      </mc:AlternateContent>
      <p:sp>
        <p:nvSpPr>
          <p:cNvPr id="49" name="Arrow: Down 48">
            <a:extLst>
              <a:ext uri="{FF2B5EF4-FFF2-40B4-BE49-F238E27FC236}">
                <a16:creationId xmlns:a16="http://schemas.microsoft.com/office/drawing/2014/main" id="{F96B2209-FDFF-4E4C-8EF5-957B5AFD73E8}"/>
              </a:ext>
            </a:extLst>
          </p:cNvPr>
          <p:cNvSpPr/>
          <p:nvPr/>
        </p:nvSpPr>
        <p:spPr bwMode="auto">
          <a:xfrm rot="360924">
            <a:off x="4010183" y="1243553"/>
            <a:ext cx="252820" cy="4998618"/>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3467644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85" name="Text Box 1062">
                <a:extLst>
                  <a:ext uri="{FF2B5EF4-FFF2-40B4-BE49-F238E27FC236}">
                    <a16:creationId xmlns:a16="http://schemas.microsoft.com/office/drawing/2014/main" id="{D21F21B7-319D-481C-BC88-ECEB10810E1F}"/>
                  </a:ext>
                </a:extLst>
              </p:cNvPr>
              <p:cNvSpPr txBox="1">
                <a:spLocks noChangeArrowheads="1"/>
              </p:cNvSpPr>
              <p:nvPr/>
            </p:nvSpPr>
            <p:spPr bwMode="auto">
              <a:xfrm>
                <a:off x="2051100" y="2967821"/>
                <a:ext cx="132074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p:sp>
            <p:nvSpPr>
              <p:cNvPr id="185" name="Text Box 1062">
                <a:extLst>
                  <a:ext uri="{FF2B5EF4-FFF2-40B4-BE49-F238E27FC236}">
                    <a16:creationId xmlns:a16="http://schemas.microsoft.com/office/drawing/2014/main" id="{D21F21B7-319D-481C-BC88-ECEB10810E1F}"/>
                  </a:ext>
                </a:extLst>
              </p:cNvPr>
              <p:cNvSpPr txBox="1">
                <a:spLocks noRot="1" noChangeAspect="1" noMove="1" noResize="1" noEditPoints="1" noAdjustHandles="1" noChangeArrowheads="1" noChangeShapeType="1" noTextEdit="1"/>
              </p:cNvSpPr>
              <p:nvPr/>
            </p:nvSpPr>
            <p:spPr bwMode="auto">
              <a:xfrm>
                <a:off x="2051100" y="2967821"/>
                <a:ext cx="1320746" cy="369332"/>
              </a:xfrm>
              <a:prstGeom prst="rect">
                <a:avLst/>
              </a:prstGeom>
              <a:blipFill>
                <a:blip r:embed="rId2"/>
                <a:stretch>
                  <a:fillRect b="-1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9" name="Text Box 1062">
                <a:extLst>
                  <a:ext uri="{FF2B5EF4-FFF2-40B4-BE49-F238E27FC236}">
                    <a16:creationId xmlns:a16="http://schemas.microsoft.com/office/drawing/2014/main" id="{967D3D97-C38D-41F4-82A1-7D38F4ADB5FC}"/>
                  </a:ext>
                </a:extLst>
              </p:cNvPr>
              <p:cNvSpPr txBox="1">
                <a:spLocks noChangeArrowheads="1"/>
              </p:cNvSpPr>
              <p:nvPr/>
            </p:nvSpPr>
            <p:spPr bwMode="auto">
              <a:xfrm>
                <a:off x="1952051" y="2067994"/>
                <a:ext cx="132074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𝑥</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p:sp>
            <p:nvSpPr>
              <p:cNvPr id="169" name="Text Box 1062">
                <a:extLst>
                  <a:ext uri="{FF2B5EF4-FFF2-40B4-BE49-F238E27FC236}">
                    <a16:creationId xmlns:a16="http://schemas.microsoft.com/office/drawing/2014/main" id="{967D3D97-C38D-41F4-82A1-7D38F4ADB5FC}"/>
                  </a:ext>
                </a:extLst>
              </p:cNvPr>
              <p:cNvSpPr txBox="1">
                <a:spLocks noRot="1" noChangeAspect="1" noMove="1" noResize="1" noEditPoints="1" noAdjustHandles="1" noChangeArrowheads="1" noChangeShapeType="1" noTextEdit="1"/>
              </p:cNvSpPr>
              <p:nvPr/>
            </p:nvSpPr>
            <p:spPr bwMode="auto">
              <a:xfrm>
                <a:off x="1952051" y="2067994"/>
                <a:ext cx="1320746" cy="369332"/>
              </a:xfrm>
              <a:prstGeom prst="rect">
                <a:avLst/>
              </a:prstGeom>
              <a:blipFill>
                <a:blip r:embed="rId3"/>
                <a:stretch>
                  <a:fillRect b="-163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7" name="Text Box 1073">
                <a:extLst>
                  <a:ext uri="{FF2B5EF4-FFF2-40B4-BE49-F238E27FC236}">
                    <a16:creationId xmlns:a16="http://schemas.microsoft.com/office/drawing/2014/main" id="{197A4B59-6FAF-4B6F-B5FF-4D440F711F8F}"/>
                  </a:ext>
                </a:extLst>
              </p:cNvPr>
              <p:cNvSpPr txBox="1">
                <a:spLocks noChangeArrowheads="1"/>
              </p:cNvSpPr>
              <p:nvPr/>
            </p:nvSpPr>
            <p:spPr bwMode="auto">
              <a:xfrm>
                <a:off x="2613491" y="1197295"/>
                <a:ext cx="463588"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b="0" i="1" dirty="0" smtClean="0">
                          <a:solidFill>
                            <a:srgbClr val="00B050"/>
                          </a:solidFill>
                          <a:latin typeface="Cambria Math" panose="02040503050406030204" pitchFamily="18" charset="0"/>
                        </a:rPr>
                        <m:t>∅</m:t>
                      </m:r>
                    </m:oMath>
                  </m:oMathPara>
                </a14:m>
                <a:endParaRPr lang="en-US" altLang="en-US" b="0" dirty="0">
                  <a:solidFill>
                    <a:srgbClr val="00B050"/>
                  </a:solidFill>
                </a:endParaRPr>
              </a:p>
            </p:txBody>
          </p:sp>
        </mc:Choice>
        <mc:Fallback>
          <p:sp>
            <p:nvSpPr>
              <p:cNvPr id="177" name="Text Box 1073">
                <a:extLst>
                  <a:ext uri="{FF2B5EF4-FFF2-40B4-BE49-F238E27FC236}">
                    <a16:creationId xmlns:a16="http://schemas.microsoft.com/office/drawing/2014/main" id="{197A4B59-6FAF-4B6F-B5FF-4D440F711F8F}"/>
                  </a:ext>
                </a:extLst>
              </p:cNvPr>
              <p:cNvSpPr txBox="1">
                <a:spLocks noRot="1" noChangeAspect="1" noMove="1" noResize="1" noEditPoints="1" noAdjustHandles="1" noChangeArrowheads="1" noChangeShapeType="1" noTextEdit="1"/>
              </p:cNvSpPr>
              <p:nvPr/>
            </p:nvSpPr>
            <p:spPr bwMode="auto">
              <a:xfrm>
                <a:off x="2613491" y="1197295"/>
                <a:ext cx="463588" cy="369332"/>
              </a:xfrm>
              <a:prstGeom prst="rect">
                <a:avLst/>
              </a:prstGeom>
              <a:blipFill>
                <a:blip r:embed="rId4"/>
                <a:stretch>
                  <a:fillRect b="-163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sp>
        <p:nvSpPr>
          <p:cNvPr id="427008" name="Thought Bubble: Cloud 427007">
            <a:extLst>
              <a:ext uri="{FF2B5EF4-FFF2-40B4-BE49-F238E27FC236}">
                <a16:creationId xmlns:a16="http://schemas.microsoft.com/office/drawing/2014/main" id="{3F218F9A-3EAA-429B-995C-275AD563B3FB}"/>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sp>
        <p:nvSpPr>
          <p:cNvPr id="114" name="Oval 1079">
            <a:extLst>
              <a:ext uri="{FF2B5EF4-FFF2-40B4-BE49-F238E27FC236}">
                <a16:creationId xmlns:a16="http://schemas.microsoft.com/office/drawing/2014/main" id="{3E9A781C-357C-4769-9E20-89C8C8D0149E}"/>
              </a:ext>
            </a:extLst>
          </p:cNvPr>
          <p:cNvSpPr>
            <a:spLocks noChangeAspect="1" noChangeArrowheads="1"/>
          </p:cNvSpPr>
          <p:nvPr/>
        </p:nvSpPr>
        <p:spPr bwMode="auto">
          <a:xfrm>
            <a:off x="3079998" y="1358411"/>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15" name="Oval 1079">
            <a:extLst>
              <a:ext uri="{FF2B5EF4-FFF2-40B4-BE49-F238E27FC236}">
                <a16:creationId xmlns:a16="http://schemas.microsoft.com/office/drawing/2014/main" id="{94BA31DF-002E-44FB-BFCE-8644EC1B00F5}"/>
              </a:ext>
            </a:extLst>
          </p:cNvPr>
          <p:cNvSpPr>
            <a:spLocks noChangeAspect="1" noChangeArrowheads="1"/>
          </p:cNvSpPr>
          <p:nvPr/>
        </p:nvSpPr>
        <p:spPr bwMode="auto">
          <a:xfrm>
            <a:off x="3075437" y="2251562"/>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21" name="Oval 1079">
            <a:extLst>
              <a:ext uri="{FF2B5EF4-FFF2-40B4-BE49-F238E27FC236}">
                <a16:creationId xmlns:a16="http://schemas.microsoft.com/office/drawing/2014/main" id="{4C7CD708-BD1E-4989-98B8-BC5C3A38D416}"/>
              </a:ext>
            </a:extLst>
          </p:cNvPr>
          <p:cNvSpPr>
            <a:spLocks noChangeAspect="1" noChangeArrowheads="1"/>
          </p:cNvSpPr>
          <p:nvPr/>
        </p:nvSpPr>
        <p:spPr bwMode="auto">
          <a:xfrm>
            <a:off x="3242444" y="2254610"/>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22" name="Oval 1079">
            <a:extLst>
              <a:ext uri="{FF2B5EF4-FFF2-40B4-BE49-F238E27FC236}">
                <a16:creationId xmlns:a16="http://schemas.microsoft.com/office/drawing/2014/main" id="{FB7EF637-79D1-4E5F-8464-79FA64AAA0D8}"/>
              </a:ext>
            </a:extLst>
          </p:cNvPr>
          <p:cNvSpPr>
            <a:spLocks noChangeAspect="1" noChangeArrowheads="1"/>
          </p:cNvSpPr>
          <p:nvPr/>
        </p:nvSpPr>
        <p:spPr bwMode="auto">
          <a:xfrm>
            <a:off x="3409887" y="2258729"/>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23" name="Oval 1079">
            <a:extLst>
              <a:ext uri="{FF2B5EF4-FFF2-40B4-BE49-F238E27FC236}">
                <a16:creationId xmlns:a16="http://schemas.microsoft.com/office/drawing/2014/main" id="{6B7009E7-1408-47BA-BF9B-BF165CCF28AE}"/>
              </a:ext>
            </a:extLst>
          </p:cNvPr>
          <p:cNvSpPr>
            <a:spLocks noChangeAspect="1" noChangeArrowheads="1"/>
          </p:cNvSpPr>
          <p:nvPr/>
        </p:nvSpPr>
        <p:spPr bwMode="auto">
          <a:xfrm>
            <a:off x="3583857" y="2260810"/>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24" name="Oval 1079">
            <a:extLst>
              <a:ext uri="{FF2B5EF4-FFF2-40B4-BE49-F238E27FC236}">
                <a16:creationId xmlns:a16="http://schemas.microsoft.com/office/drawing/2014/main" id="{CDEDF143-892A-4E51-A9CB-CBB73C8D0463}"/>
              </a:ext>
            </a:extLst>
          </p:cNvPr>
          <p:cNvSpPr>
            <a:spLocks noChangeAspect="1" noChangeArrowheads="1"/>
          </p:cNvSpPr>
          <p:nvPr/>
        </p:nvSpPr>
        <p:spPr bwMode="auto">
          <a:xfrm>
            <a:off x="3069966" y="313692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27" name="Oval 1079">
            <a:extLst>
              <a:ext uri="{FF2B5EF4-FFF2-40B4-BE49-F238E27FC236}">
                <a16:creationId xmlns:a16="http://schemas.microsoft.com/office/drawing/2014/main" id="{B445EBDF-58C1-4833-96AD-570DF7EC0852}"/>
              </a:ext>
            </a:extLst>
          </p:cNvPr>
          <p:cNvSpPr>
            <a:spLocks noChangeAspect="1" noChangeArrowheads="1"/>
          </p:cNvSpPr>
          <p:nvPr/>
        </p:nvSpPr>
        <p:spPr bwMode="auto">
          <a:xfrm>
            <a:off x="3252554" y="313692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57" name="Oval 1079">
            <a:extLst>
              <a:ext uri="{FF2B5EF4-FFF2-40B4-BE49-F238E27FC236}">
                <a16:creationId xmlns:a16="http://schemas.microsoft.com/office/drawing/2014/main" id="{1C36A6C5-AAD1-45C6-A1FC-26DD86B153F5}"/>
              </a:ext>
            </a:extLst>
          </p:cNvPr>
          <p:cNvSpPr>
            <a:spLocks noChangeAspect="1" noChangeArrowheads="1"/>
          </p:cNvSpPr>
          <p:nvPr/>
        </p:nvSpPr>
        <p:spPr bwMode="auto">
          <a:xfrm>
            <a:off x="3602559" y="313692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58" name="Oval 1079">
            <a:extLst>
              <a:ext uri="{FF2B5EF4-FFF2-40B4-BE49-F238E27FC236}">
                <a16:creationId xmlns:a16="http://schemas.microsoft.com/office/drawing/2014/main" id="{B6BE61E2-E530-4AB8-81AE-FF9AC6311A18}"/>
              </a:ext>
            </a:extLst>
          </p:cNvPr>
          <p:cNvSpPr>
            <a:spLocks noChangeAspect="1" noChangeArrowheads="1"/>
          </p:cNvSpPr>
          <p:nvPr/>
        </p:nvSpPr>
        <p:spPr bwMode="auto">
          <a:xfrm>
            <a:off x="3672439" y="4166299"/>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59" name="Oval 1079">
            <a:extLst>
              <a:ext uri="{FF2B5EF4-FFF2-40B4-BE49-F238E27FC236}">
                <a16:creationId xmlns:a16="http://schemas.microsoft.com/office/drawing/2014/main" id="{F7C48E21-F1CE-44B8-B9D6-D87EF7FB352D}"/>
              </a:ext>
            </a:extLst>
          </p:cNvPr>
          <p:cNvSpPr>
            <a:spLocks noChangeAspect="1" noChangeArrowheads="1"/>
          </p:cNvSpPr>
          <p:nvPr/>
        </p:nvSpPr>
        <p:spPr bwMode="auto">
          <a:xfrm>
            <a:off x="3685260" y="5142797"/>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0" name="Oval 1079">
            <a:extLst>
              <a:ext uri="{FF2B5EF4-FFF2-40B4-BE49-F238E27FC236}">
                <a16:creationId xmlns:a16="http://schemas.microsoft.com/office/drawing/2014/main" id="{7E78FFDD-772A-4144-85B6-318546457559}"/>
              </a:ext>
            </a:extLst>
          </p:cNvPr>
          <p:cNvSpPr>
            <a:spLocks noChangeAspect="1" noChangeArrowheads="1"/>
          </p:cNvSpPr>
          <p:nvPr/>
        </p:nvSpPr>
        <p:spPr bwMode="auto">
          <a:xfrm>
            <a:off x="5461082" y="5982840"/>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1" name="Oval 1079">
            <a:extLst>
              <a:ext uri="{FF2B5EF4-FFF2-40B4-BE49-F238E27FC236}">
                <a16:creationId xmlns:a16="http://schemas.microsoft.com/office/drawing/2014/main" id="{20ED5279-970C-4E35-A801-2811CB56D349}"/>
              </a:ext>
            </a:extLst>
          </p:cNvPr>
          <p:cNvSpPr>
            <a:spLocks noChangeAspect="1" noChangeArrowheads="1"/>
          </p:cNvSpPr>
          <p:nvPr/>
        </p:nvSpPr>
        <p:spPr bwMode="auto">
          <a:xfrm>
            <a:off x="3843714" y="4171233"/>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2" name="Oval 1079">
            <a:extLst>
              <a:ext uri="{FF2B5EF4-FFF2-40B4-BE49-F238E27FC236}">
                <a16:creationId xmlns:a16="http://schemas.microsoft.com/office/drawing/2014/main" id="{B97C879E-CFCF-4C97-8255-227D6951A83F}"/>
              </a:ext>
            </a:extLst>
          </p:cNvPr>
          <p:cNvSpPr>
            <a:spLocks noChangeAspect="1" noChangeArrowheads="1"/>
          </p:cNvSpPr>
          <p:nvPr/>
        </p:nvSpPr>
        <p:spPr bwMode="auto">
          <a:xfrm>
            <a:off x="4188746" y="4166299"/>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3" name="Oval 1079">
            <a:extLst>
              <a:ext uri="{FF2B5EF4-FFF2-40B4-BE49-F238E27FC236}">
                <a16:creationId xmlns:a16="http://schemas.microsoft.com/office/drawing/2014/main" id="{E53D78A3-DE06-4D1C-8691-C2C8AFCF5FBC}"/>
              </a:ext>
            </a:extLst>
          </p:cNvPr>
          <p:cNvSpPr>
            <a:spLocks noChangeAspect="1" noChangeArrowheads="1"/>
          </p:cNvSpPr>
          <p:nvPr/>
        </p:nvSpPr>
        <p:spPr bwMode="auto">
          <a:xfrm>
            <a:off x="4919184" y="440610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4" name="Oval 1079">
            <a:extLst>
              <a:ext uri="{FF2B5EF4-FFF2-40B4-BE49-F238E27FC236}">
                <a16:creationId xmlns:a16="http://schemas.microsoft.com/office/drawing/2014/main" id="{E37FEACC-A614-48CA-8FB0-D29039CB1FDA}"/>
              </a:ext>
            </a:extLst>
          </p:cNvPr>
          <p:cNvSpPr>
            <a:spLocks noChangeAspect="1" noChangeArrowheads="1"/>
          </p:cNvSpPr>
          <p:nvPr/>
        </p:nvSpPr>
        <p:spPr bwMode="auto">
          <a:xfrm>
            <a:off x="5094288" y="440610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5" name="Oval 1079">
            <a:extLst>
              <a:ext uri="{FF2B5EF4-FFF2-40B4-BE49-F238E27FC236}">
                <a16:creationId xmlns:a16="http://schemas.microsoft.com/office/drawing/2014/main" id="{C6280179-9D01-4036-876F-503EA7428826}"/>
              </a:ext>
            </a:extLst>
          </p:cNvPr>
          <p:cNvSpPr>
            <a:spLocks noChangeAspect="1" noChangeArrowheads="1"/>
          </p:cNvSpPr>
          <p:nvPr/>
        </p:nvSpPr>
        <p:spPr bwMode="auto">
          <a:xfrm>
            <a:off x="5453440" y="440610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6" name="Oval 1079">
            <a:extLst>
              <a:ext uri="{FF2B5EF4-FFF2-40B4-BE49-F238E27FC236}">
                <a16:creationId xmlns:a16="http://schemas.microsoft.com/office/drawing/2014/main" id="{5DB178CB-505E-46EA-AFEC-57232773B743}"/>
              </a:ext>
            </a:extLst>
          </p:cNvPr>
          <p:cNvSpPr>
            <a:spLocks noChangeAspect="1" noChangeArrowheads="1"/>
          </p:cNvSpPr>
          <p:nvPr/>
        </p:nvSpPr>
        <p:spPr bwMode="auto">
          <a:xfrm>
            <a:off x="3858606" y="5142797"/>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7" name="Oval 1079">
            <a:extLst>
              <a:ext uri="{FF2B5EF4-FFF2-40B4-BE49-F238E27FC236}">
                <a16:creationId xmlns:a16="http://schemas.microsoft.com/office/drawing/2014/main" id="{65266B17-0C79-48A2-A545-D98A3824E46B}"/>
              </a:ext>
            </a:extLst>
          </p:cNvPr>
          <p:cNvSpPr>
            <a:spLocks noChangeAspect="1" noChangeArrowheads="1"/>
          </p:cNvSpPr>
          <p:nvPr/>
        </p:nvSpPr>
        <p:spPr bwMode="auto">
          <a:xfrm>
            <a:off x="5652488" y="5982840"/>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8" name="Oval 1079">
            <a:extLst>
              <a:ext uri="{FF2B5EF4-FFF2-40B4-BE49-F238E27FC236}">
                <a16:creationId xmlns:a16="http://schemas.microsoft.com/office/drawing/2014/main" id="{9EE1FA65-7E3F-46B3-8F00-2DA36D92E751}"/>
              </a:ext>
            </a:extLst>
          </p:cNvPr>
          <p:cNvSpPr>
            <a:spLocks noChangeAspect="1" noChangeArrowheads="1"/>
          </p:cNvSpPr>
          <p:nvPr/>
        </p:nvSpPr>
        <p:spPr bwMode="auto">
          <a:xfrm>
            <a:off x="6000905" y="5982840"/>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mc:AlternateContent xmlns:mc="http://schemas.openxmlformats.org/markup-compatibility/2006">
        <mc:Choice xmlns:a14="http://schemas.microsoft.com/office/drawing/2010/main" Requires="a14">
          <p:sp>
            <p:nvSpPr>
              <p:cNvPr id="180" name="Text Box 1064">
                <a:extLst>
                  <a:ext uri="{FF2B5EF4-FFF2-40B4-BE49-F238E27FC236}">
                    <a16:creationId xmlns:a16="http://schemas.microsoft.com/office/drawing/2014/main" id="{73E50C17-7DEB-45C7-9169-7B3E81EA5BE4}"/>
                  </a:ext>
                </a:extLst>
              </p:cNvPr>
              <p:cNvSpPr txBox="1">
                <a:spLocks noChangeArrowheads="1"/>
              </p:cNvSpPr>
              <p:nvPr/>
            </p:nvSpPr>
            <p:spPr bwMode="auto">
              <a:xfrm>
                <a:off x="5030632" y="3886483"/>
                <a:ext cx="825354"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p:sp>
            <p:nvSpPr>
              <p:cNvPr id="180" name="Text Box 1064">
                <a:extLst>
                  <a:ext uri="{FF2B5EF4-FFF2-40B4-BE49-F238E27FC236}">
                    <a16:creationId xmlns:a16="http://schemas.microsoft.com/office/drawing/2014/main" id="{73E50C17-7DEB-45C7-9169-7B3E81EA5BE4}"/>
                  </a:ext>
                </a:extLst>
              </p:cNvPr>
              <p:cNvSpPr txBox="1">
                <a:spLocks noRot="1" noChangeAspect="1" noMove="1" noResize="1" noEditPoints="1" noAdjustHandles="1" noChangeArrowheads="1" noChangeShapeType="1" noTextEdit="1"/>
              </p:cNvSpPr>
              <p:nvPr/>
            </p:nvSpPr>
            <p:spPr bwMode="auto">
              <a:xfrm>
                <a:off x="5030632" y="3886483"/>
                <a:ext cx="825354" cy="369332"/>
              </a:xfrm>
              <a:prstGeom prst="rect">
                <a:avLst/>
              </a:prstGeom>
              <a:blipFill>
                <a:blip r:embed="rId18"/>
                <a:stretch>
                  <a:fillRect b="-1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1" name="Text Box 1065">
                <a:extLst>
                  <a:ext uri="{FF2B5EF4-FFF2-40B4-BE49-F238E27FC236}">
                    <a16:creationId xmlns:a16="http://schemas.microsoft.com/office/drawing/2014/main" id="{EFD1E433-753E-4A20-9F8B-5187C05F723B}"/>
                  </a:ext>
                </a:extLst>
              </p:cNvPr>
              <p:cNvSpPr txBox="1">
                <a:spLocks noChangeArrowheads="1"/>
              </p:cNvSpPr>
              <p:nvPr/>
            </p:nvSpPr>
            <p:spPr bwMode="auto">
              <a:xfrm>
                <a:off x="4022387" y="4202329"/>
                <a:ext cx="825354"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p:sp>
            <p:nvSpPr>
              <p:cNvPr id="181" name="Text Box 1065">
                <a:extLst>
                  <a:ext uri="{FF2B5EF4-FFF2-40B4-BE49-F238E27FC236}">
                    <a16:creationId xmlns:a16="http://schemas.microsoft.com/office/drawing/2014/main" id="{EFD1E433-753E-4A20-9F8B-5187C05F723B}"/>
                  </a:ext>
                </a:extLst>
              </p:cNvPr>
              <p:cNvSpPr txBox="1">
                <a:spLocks noRot="1" noChangeAspect="1" noMove="1" noResize="1" noEditPoints="1" noAdjustHandles="1" noChangeArrowheads="1" noChangeShapeType="1" noTextEdit="1"/>
              </p:cNvSpPr>
              <p:nvPr/>
            </p:nvSpPr>
            <p:spPr bwMode="auto">
              <a:xfrm>
                <a:off x="4022387" y="4202329"/>
                <a:ext cx="825354" cy="369332"/>
              </a:xfrm>
              <a:prstGeom prst="rect">
                <a:avLst/>
              </a:prstGeom>
              <a:blipFill>
                <a:blip r:embed="rId19"/>
                <a:stretch>
                  <a:fillRect b="-163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2" name="Text Box 1066">
                <a:extLst>
                  <a:ext uri="{FF2B5EF4-FFF2-40B4-BE49-F238E27FC236}">
                    <a16:creationId xmlns:a16="http://schemas.microsoft.com/office/drawing/2014/main" id="{7B2E0635-3987-43B3-AD93-9CD4323A1C03}"/>
                  </a:ext>
                </a:extLst>
              </p:cNvPr>
              <p:cNvSpPr txBox="1">
                <a:spLocks noChangeArrowheads="1"/>
              </p:cNvSpPr>
              <p:nvPr/>
            </p:nvSpPr>
            <p:spPr bwMode="auto">
              <a:xfrm>
                <a:off x="4246875" y="4943183"/>
                <a:ext cx="604973"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smtClean="0">
                          <a:solidFill>
                            <a:srgbClr val="00B050"/>
                          </a:solidFill>
                          <a:latin typeface="Cambria Math" panose="02040503050406030204" pitchFamily="18" charset="0"/>
                        </a:rPr>
                        <m:t>𝑤</m:t>
                      </m:r>
                      <m:r>
                        <a:rPr lang="en-US" altLang="en-US" i="1" dirty="0" smtClean="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p:sp>
            <p:nvSpPr>
              <p:cNvPr id="182" name="Text Box 1066">
                <a:extLst>
                  <a:ext uri="{FF2B5EF4-FFF2-40B4-BE49-F238E27FC236}">
                    <a16:creationId xmlns:a16="http://schemas.microsoft.com/office/drawing/2014/main" id="{7B2E0635-3987-43B3-AD93-9CD4323A1C03}"/>
                  </a:ext>
                </a:extLst>
              </p:cNvPr>
              <p:cNvSpPr txBox="1">
                <a:spLocks noRot="1" noChangeAspect="1" noMove="1" noResize="1" noEditPoints="1" noAdjustHandles="1" noChangeArrowheads="1" noChangeShapeType="1" noTextEdit="1"/>
              </p:cNvSpPr>
              <p:nvPr/>
            </p:nvSpPr>
            <p:spPr bwMode="auto">
              <a:xfrm>
                <a:off x="4246875" y="4943183"/>
                <a:ext cx="604973" cy="369332"/>
              </a:xfrm>
              <a:prstGeom prst="rect">
                <a:avLst/>
              </a:prstGeom>
              <a:blipFill>
                <a:blip r:embed="rId20"/>
                <a:stretch>
                  <a:fillRect b="-1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4" name="Text Box 1070">
                <a:extLst>
                  <a:ext uri="{FF2B5EF4-FFF2-40B4-BE49-F238E27FC236}">
                    <a16:creationId xmlns:a16="http://schemas.microsoft.com/office/drawing/2014/main" id="{265ADB31-7079-4A30-9F24-B25EA8768A83}"/>
                  </a:ext>
                </a:extLst>
              </p:cNvPr>
              <p:cNvSpPr txBox="1">
                <a:spLocks noChangeArrowheads="1"/>
              </p:cNvSpPr>
              <p:nvPr/>
            </p:nvSpPr>
            <p:spPr bwMode="auto">
              <a:xfrm>
                <a:off x="6053128" y="5826919"/>
                <a:ext cx="2177839"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en-US" i="1" dirty="0" smtClean="0">
                              <a:solidFill>
                                <a:srgbClr val="00B050"/>
                              </a:solidFill>
                              <a:latin typeface="Cambria Math" panose="02040503050406030204" pitchFamily="18" charset="0"/>
                            </a:rPr>
                          </m:ctrlPr>
                        </m:dPr>
                        <m:e>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e>
                      </m:d>
                      <m:r>
                        <a:rPr lang="en-US" altLang="en-US" b="0" i="1" dirty="0" smtClean="0">
                          <a:solidFill>
                            <a:srgbClr val="00B050"/>
                          </a:solidFill>
                          <a:latin typeface="Cambria Math" panose="02040503050406030204" pitchFamily="18" charset="0"/>
                        </a:rPr>
                        <m:t>=</m:t>
                      </m:r>
                      <m:r>
                        <a:rPr lang="en-US" altLang="en-US" b="0" i="1" dirty="0" smtClean="0">
                          <a:solidFill>
                            <a:srgbClr val="00B050"/>
                          </a:solidFill>
                          <a:latin typeface="Cambria Math" panose="02040503050406030204" pitchFamily="18" charset="0"/>
                        </a:rPr>
                        <m:t>∅⊕</m:t>
                      </m:r>
                      <m:d>
                        <m:dPr>
                          <m:begChr m:val="{"/>
                          <m:endChr m:val="}"/>
                          <m:ctrlPr>
                            <a:rPr lang="en-US" altLang="en-US" b="0" i="1" dirty="0" smtClean="0">
                              <a:solidFill>
                                <a:srgbClr val="00B050"/>
                              </a:solidFill>
                              <a:latin typeface="Cambria Math" panose="02040503050406030204" pitchFamily="18" charset="0"/>
                            </a:rPr>
                          </m:ctrlPr>
                        </m:dPr>
                        <m:e>
                          <m:r>
                            <a:rPr lang="en-US" altLang="en-US" b="0" i="1" dirty="0" smtClean="0">
                              <a:solidFill>
                                <a:srgbClr val="00B050"/>
                              </a:solidFill>
                              <a:latin typeface="Cambria Math" panose="02040503050406030204" pitchFamily="18" charset="0"/>
                            </a:rPr>
                            <m:t>𝑤</m:t>
                          </m:r>
                          <m:r>
                            <a:rPr lang="en-US" altLang="en-US" b="0" i="1" dirty="0" smtClean="0">
                              <a:solidFill>
                                <a:srgbClr val="00B050"/>
                              </a:solidFill>
                              <a:latin typeface="Cambria Math" panose="02040503050406030204" pitchFamily="18" charset="0"/>
                            </a:rPr>
                            <m:t>,</m:t>
                          </m:r>
                          <m:r>
                            <a:rPr lang="en-US" altLang="en-US" b="0" i="1" dirty="0" smtClean="0">
                              <a:solidFill>
                                <a:srgbClr val="00B050"/>
                              </a:solidFill>
                              <a:latin typeface="Cambria Math" panose="02040503050406030204" pitchFamily="18" charset="0"/>
                            </a:rPr>
                            <m:t>𝑦</m:t>
                          </m:r>
                        </m:e>
                      </m:d>
                    </m:oMath>
                  </m:oMathPara>
                </a14:m>
                <a:endParaRPr lang="en-US" altLang="en-US" dirty="0">
                  <a:solidFill>
                    <a:srgbClr val="00B050"/>
                  </a:solidFill>
                </a:endParaRPr>
              </a:p>
            </p:txBody>
          </p:sp>
        </mc:Choice>
        <mc:Fallback>
          <p:sp>
            <p:nvSpPr>
              <p:cNvPr id="184" name="Text Box 1070">
                <a:extLst>
                  <a:ext uri="{FF2B5EF4-FFF2-40B4-BE49-F238E27FC236}">
                    <a16:creationId xmlns:a16="http://schemas.microsoft.com/office/drawing/2014/main" id="{265ADB31-7079-4A30-9F24-B25EA8768A83}"/>
                  </a:ext>
                </a:extLst>
              </p:cNvPr>
              <p:cNvSpPr txBox="1">
                <a:spLocks noRot="1" noChangeAspect="1" noMove="1" noResize="1" noEditPoints="1" noAdjustHandles="1" noChangeArrowheads="1" noChangeShapeType="1" noTextEdit="1"/>
              </p:cNvSpPr>
              <p:nvPr/>
            </p:nvSpPr>
            <p:spPr bwMode="auto">
              <a:xfrm>
                <a:off x="6053128" y="5826919"/>
                <a:ext cx="2177839" cy="369332"/>
              </a:xfrm>
              <a:prstGeom prst="rect">
                <a:avLst/>
              </a:prstGeom>
              <a:blipFill>
                <a:blip r:embed="rId21"/>
                <a:stretch>
                  <a:fillRect b="-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cxnSp>
        <p:nvCxnSpPr>
          <p:cNvPr id="186" name="Straight Arrow Connector 185">
            <a:extLst>
              <a:ext uri="{FF2B5EF4-FFF2-40B4-BE49-F238E27FC236}">
                <a16:creationId xmlns:a16="http://schemas.microsoft.com/office/drawing/2014/main" id="{AAB5E63C-E2D2-4783-B835-A8AC32FE9B0D}"/>
              </a:ext>
            </a:extLst>
          </p:cNvPr>
          <p:cNvCxnSpPr>
            <a:cxnSpLocks/>
            <a:stCxn id="114" idx="4"/>
            <a:endCxn id="115" idx="0"/>
          </p:cNvCxnSpPr>
          <p:nvPr/>
        </p:nvCxnSpPr>
        <p:spPr bwMode="auto">
          <a:xfrm flipH="1">
            <a:off x="3121252" y="1442993"/>
            <a:ext cx="4561" cy="808569"/>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87" name="Straight Arrow Connector 186">
            <a:extLst>
              <a:ext uri="{FF2B5EF4-FFF2-40B4-BE49-F238E27FC236}">
                <a16:creationId xmlns:a16="http://schemas.microsoft.com/office/drawing/2014/main" id="{031BB59E-471C-46DA-B610-B4876BF16FC5}"/>
              </a:ext>
            </a:extLst>
          </p:cNvPr>
          <p:cNvCxnSpPr>
            <a:cxnSpLocks/>
            <a:stCxn id="114" idx="4"/>
            <a:endCxn id="121" idx="0"/>
          </p:cNvCxnSpPr>
          <p:nvPr/>
        </p:nvCxnSpPr>
        <p:spPr bwMode="auto">
          <a:xfrm>
            <a:off x="3125813" y="1442993"/>
            <a:ext cx="162446" cy="811617"/>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88" name="Straight Arrow Connector 187">
            <a:extLst>
              <a:ext uri="{FF2B5EF4-FFF2-40B4-BE49-F238E27FC236}">
                <a16:creationId xmlns:a16="http://schemas.microsoft.com/office/drawing/2014/main" id="{90B82938-CD60-4D81-9B9F-8523E05B1DB2}"/>
              </a:ext>
            </a:extLst>
          </p:cNvPr>
          <p:cNvCxnSpPr>
            <a:cxnSpLocks/>
            <a:stCxn id="114" idx="4"/>
            <a:endCxn id="122" idx="0"/>
          </p:cNvCxnSpPr>
          <p:nvPr/>
        </p:nvCxnSpPr>
        <p:spPr bwMode="auto">
          <a:xfrm>
            <a:off x="3125813" y="1442993"/>
            <a:ext cx="329889" cy="815736"/>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89" name="Straight Arrow Connector 188">
            <a:extLst>
              <a:ext uri="{FF2B5EF4-FFF2-40B4-BE49-F238E27FC236}">
                <a16:creationId xmlns:a16="http://schemas.microsoft.com/office/drawing/2014/main" id="{F2305D8F-189D-47E4-BE17-6D1B1EF302D8}"/>
              </a:ext>
            </a:extLst>
          </p:cNvPr>
          <p:cNvCxnSpPr>
            <a:cxnSpLocks/>
            <a:stCxn id="114" idx="5"/>
            <a:endCxn id="123" idx="0"/>
          </p:cNvCxnSpPr>
          <p:nvPr/>
        </p:nvCxnSpPr>
        <p:spPr bwMode="auto">
          <a:xfrm>
            <a:off x="3158209" y="1430606"/>
            <a:ext cx="471463" cy="830204"/>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0" name="Straight Arrow Connector 189">
            <a:extLst>
              <a:ext uri="{FF2B5EF4-FFF2-40B4-BE49-F238E27FC236}">
                <a16:creationId xmlns:a16="http://schemas.microsoft.com/office/drawing/2014/main" id="{EC9C9FAC-92B5-41C6-928F-4E5E105F600A}"/>
              </a:ext>
            </a:extLst>
          </p:cNvPr>
          <p:cNvCxnSpPr>
            <a:cxnSpLocks/>
            <a:stCxn id="115" idx="4"/>
            <a:endCxn id="124" idx="0"/>
          </p:cNvCxnSpPr>
          <p:nvPr/>
        </p:nvCxnSpPr>
        <p:spPr bwMode="auto">
          <a:xfrm flipH="1">
            <a:off x="3115781" y="2336144"/>
            <a:ext cx="5471" cy="800780"/>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1" name="Straight Arrow Connector 190">
            <a:extLst>
              <a:ext uri="{FF2B5EF4-FFF2-40B4-BE49-F238E27FC236}">
                <a16:creationId xmlns:a16="http://schemas.microsoft.com/office/drawing/2014/main" id="{F110B14A-73DD-47C6-A5AC-284BD71FA208}"/>
              </a:ext>
            </a:extLst>
          </p:cNvPr>
          <p:cNvCxnSpPr>
            <a:cxnSpLocks/>
            <a:stCxn id="121" idx="4"/>
            <a:endCxn id="127" idx="0"/>
          </p:cNvCxnSpPr>
          <p:nvPr/>
        </p:nvCxnSpPr>
        <p:spPr bwMode="auto">
          <a:xfrm>
            <a:off x="3288259" y="2339192"/>
            <a:ext cx="10110" cy="797732"/>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2" name="Straight Arrow Connector 191">
            <a:extLst>
              <a:ext uri="{FF2B5EF4-FFF2-40B4-BE49-F238E27FC236}">
                <a16:creationId xmlns:a16="http://schemas.microsoft.com/office/drawing/2014/main" id="{31481636-DF41-4992-8E04-A7404749440B}"/>
              </a:ext>
            </a:extLst>
          </p:cNvPr>
          <p:cNvCxnSpPr>
            <a:cxnSpLocks/>
            <a:stCxn id="123" idx="4"/>
            <a:endCxn id="157" idx="0"/>
          </p:cNvCxnSpPr>
          <p:nvPr/>
        </p:nvCxnSpPr>
        <p:spPr bwMode="auto">
          <a:xfrm>
            <a:off x="3629672" y="2345392"/>
            <a:ext cx="18702" cy="791532"/>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3" name="Straight Arrow Connector 192">
            <a:extLst>
              <a:ext uri="{FF2B5EF4-FFF2-40B4-BE49-F238E27FC236}">
                <a16:creationId xmlns:a16="http://schemas.microsoft.com/office/drawing/2014/main" id="{05DCA849-D70B-49BC-82BF-EEB50A3C7378}"/>
              </a:ext>
            </a:extLst>
          </p:cNvPr>
          <p:cNvCxnSpPr>
            <a:cxnSpLocks/>
            <a:stCxn id="124" idx="4"/>
            <a:endCxn id="158" idx="0"/>
          </p:cNvCxnSpPr>
          <p:nvPr/>
        </p:nvCxnSpPr>
        <p:spPr bwMode="auto">
          <a:xfrm>
            <a:off x="3115781" y="3221506"/>
            <a:ext cx="602473" cy="944793"/>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4" name="Straight Arrow Connector 193">
            <a:extLst>
              <a:ext uri="{FF2B5EF4-FFF2-40B4-BE49-F238E27FC236}">
                <a16:creationId xmlns:a16="http://schemas.microsoft.com/office/drawing/2014/main" id="{33A57641-B083-4C4F-B606-96A49E3A0587}"/>
              </a:ext>
            </a:extLst>
          </p:cNvPr>
          <p:cNvCxnSpPr>
            <a:cxnSpLocks/>
            <a:stCxn id="124" idx="5"/>
            <a:endCxn id="163" idx="0"/>
          </p:cNvCxnSpPr>
          <p:nvPr/>
        </p:nvCxnSpPr>
        <p:spPr bwMode="auto">
          <a:xfrm>
            <a:off x="3148177" y="3209119"/>
            <a:ext cx="1816822" cy="119698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5" name="Straight Arrow Connector 194">
            <a:extLst>
              <a:ext uri="{FF2B5EF4-FFF2-40B4-BE49-F238E27FC236}">
                <a16:creationId xmlns:a16="http://schemas.microsoft.com/office/drawing/2014/main" id="{CCB15198-3342-4C61-81E8-DDDEA80F0062}"/>
              </a:ext>
            </a:extLst>
          </p:cNvPr>
          <p:cNvCxnSpPr>
            <a:cxnSpLocks/>
            <a:stCxn id="127" idx="4"/>
            <a:endCxn id="161" idx="0"/>
          </p:cNvCxnSpPr>
          <p:nvPr/>
        </p:nvCxnSpPr>
        <p:spPr bwMode="auto">
          <a:xfrm>
            <a:off x="3298369" y="3221506"/>
            <a:ext cx="591160" cy="949727"/>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6" name="Straight Arrow Connector 195">
            <a:extLst>
              <a:ext uri="{FF2B5EF4-FFF2-40B4-BE49-F238E27FC236}">
                <a16:creationId xmlns:a16="http://schemas.microsoft.com/office/drawing/2014/main" id="{B7094098-81FD-48B3-9DFA-85EB96952DE8}"/>
              </a:ext>
            </a:extLst>
          </p:cNvPr>
          <p:cNvCxnSpPr>
            <a:cxnSpLocks/>
            <a:stCxn id="127" idx="5"/>
            <a:endCxn id="164" idx="0"/>
          </p:cNvCxnSpPr>
          <p:nvPr/>
        </p:nvCxnSpPr>
        <p:spPr bwMode="auto">
          <a:xfrm>
            <a:off x="3330765" y="3209119"/>
            <a:ext cx="1809338" cy="119698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7" name="Straight Arrow Connector 196">
            <a:extLst>
              <a:ext uri="{FF2B5EF4-FFF2-40B4-BE49-F238E27FC236}">
                <a16:creationId xmlns:a16="http://schemas.microsoft.com/office/drawing/2014/main" id="{E9D9A958-F820-4679-B22A-1304EA808269}"/>
              </a:ext>
            </a:extLst>
          </p:cNvPr>
          <p:cNvCxnSpPr>
            <a:cxnSpLocks/>
            <a:stCxn id="157" idx="4"/>
            <a:endCxn id="162" idx="0"/>
          </p:cNvCxnSpPr>
          <p:nvPr/>
        </p:nvCxnSpPr>
        <p:spPr bwMode="auto">
          <a:xfrm>
            <a:off x="3648374" y="3221506"/>
            <a:ext cx="586187" cy="944793"/>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8" name="Straight Arrow Connector 197">
            <a:extLst>
              <a:ext uri="{FF2B5EF4-FFF2-40B4-BE49-F238E27FC236}">
                <a16:creationId xmlns:a16="http://schemas.microsoft.com/office/drawing/2014/main" id="{82D723DB-6A4B-4DFD-ACDE-BF4184FE0887}"/>
              </a:ext>
            </a:extLst>
          </p:cNvPr>
          <p:cNvCxnSpPr>
            <a:cxnSpLocks/>
            <a:stCxn id="157" idx="5"/>
            <a:endCxn id="165" idx="0"/>
          </p:cNvCxnSpPr>
          <p:nvPr/>
        </p:nvCxnSpPr>
        <p:spPr bwMode="auto">
          <a:xfrm>
            <a:off x="3680770" y="3209119"/>
            <a:ext cx="1818485" cy="119698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9" name="Straight Arrow Connector 198">
            <a:extLst>
              <a:ext uri="{FF2B5EF4-FFF2-40B4-BE49-F238E27FC236}">
                <a16:creationId xmlns:a16="http://schemas.microsoft.com/office/drawing/2014/main" id="{55C5D6E0-8DA7-4328-989F-57917F0F7CBC}"/>
              </a:ext>
            </a:extLst>
          </p:cNvPr>
          <p:cNvCxnSpPr>
            <a:cxnSpLocks/>
            <a:stCxn id="158" idx="4"/>
            <a:endCxn id="159" idx="0"/>
          </p:cNvCxnSpPr>
          <p:nvPr/>
        </p:nvCxnSpPr>
        <p:spPr bwMode="auto">
          <a:xfrm>
            <a:off x="3718254" y="4250881"/>
            <a:ext cx="12821" cy="891916"/>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00" name="Straight Arrow Connector 199">
            <a:extLst>
              <a:ext uri="{FF2B5EF4-FFF2-40B4-BE49-F238E27FC236}">
                <a16:creationId xmlns:a16="http://schemas.microsoft.com/office/drawing/2014/main" id="{D4B55911-68A8-4613-9BD8-14F480F01E11}"/>
              </a:ext>
            </a:extLst>
          </p:cNvPr>
          <p:cNvCxnSpPr>
            <a:cxnSpLocks/>
            <a:stCxn id="161" idx="4"/>
            <a:endCxn id="166" idx="0"/>
          </p:cNvCxnSpPr>
          <p:nvPr/>
        </p:nvCxnSpPr>
        <p:spPr bwMode="auto">
          <a:xfrm>
            <a:off x="3889529" y="4255815"/>
            <a:ext cx="14892" cy="886982"/>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01" name="Straight Arrow Connector 200">
            <a:extLst>
              <a:ext uri="{FF2B5EF4-FFF2-40B4-BE49-F238E27FC236}">
                <a16:creationId xmlns:a16="http://schemas.microsoft.com/office/drawing/2014/main" id="{832B7894-9DBF-4B23-822D-534408711BBF}"/>
              </a:ext>
            </a:extLst>
          </p:cNvPr>
          <p:cNvCxnSpPr>
            <a:cxnSpLocks/>
            <a:stCxn id="163" idx="5"/>
            <a:endCxn id="160" idx="0"/>
          </p:cNvCxnSpPr>
          <p:nvPr/>
        </p:nvCxnSpPr>
        <p:spPr bwMode="auto">
          <a:xfrm>
            <a:off x="4997395" y="4478299"/>
            <a:ext cx="509502" cy="1504541"/>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02" name="Straight Arrow Connector 201">
            <a:extLst>
              <a:ext uri="{FF2B5EF4-FFF2-40B4-BE49-F238E27FC236}">
                <a16:creationId xmlns:a16="http://schemas.microsoft.com/office/drawing/2014/main" id="{89B42E22-7056-4417-953D-69C14E37EF31}"/>
              </a:ext>
            </a:extLst>
          </p:cNvPr>
          <p:cNvCxnSpPr>
            <a:cxnSpLocks/>
            <a:stCxn id="164" idx="5"/>
            <a:endCxn id="167" idx="0"/>
          </p:cNvCxnSpPr>
          <p:nvPr/>
        </p:nvCxnSpPr>
        <p:spPr bwMode="auto">
          <a:xfrm>
            <a:off x="5172499" y="4478299"/>
            <a:ext cx="525804" cy="1504541"/>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03" name="Straight Arrow Connector 202">
            <a:extLst>
              <a:ext uri="{FF2B5EF4-FFF2-40B4-BE49-F238E27FC236}">
                <a16:creationId xmlns:a16="http://schemas.microsoft.com/office/drawing/2014/main" id="{0B59A9F3-ECE0-481E-8B89-9F35C5831CB2}"/>
              </a:ext>
            </a:extLst>
          </p:cNvPr>
          <p:cNvCxnSpPr>
            <a:cxnSpLocks/>
            <a:stCxn id="164" idx="5"/>
          </p:cNvCxnSpPr>
          <p:nvPr/>
        </p:nvCxnSpPr>
        <p:spPr bwMode="auto">
          <a:xfrm>
            <a:off x="5172499" y="4478299"/>
            <a:ext cx="844770" cy="1512407"/>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04" name="Straight Arrow Connector 203">
            <a:extLst>
              <a:ext uri="{FF2B5EF4-FFF2-40B4-BE49-F238E27FC236}">
                <a16:creationId xmlns:a16="http://schemas.microsoft.com/office/drawing/2014/main" id="{1E51F2FD-9920-46B7-A64A-30CBFA2FE878}"/>
              </a:ext>
            </a:extLst>
          </p:cNvPr>
          <p:cNvCxnSpPr>
            <a:cxnSpLocks/>
            <a:stCxn id="159" idx="5"/>
            <a:endCxn id="160" idx="1"/>
          </p:cNvCxnSpPr>
          <p:nvPr/>
        </p:nvCxnSpPr>
        <p:spPr bwMode="auto">
          <a:xfrm>
            <a:off x="3763471" y="5214992"/>
            <a:ext cx="1711030" cy="78023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930527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dissolve">
                                      <p:cBhvr>
                                        <p:cTn id="11" dur="500"/>
                                        <p:tgtEl>
                                          <p:spTgt spid="17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6"/>
                                        </p:tgtEl>
                                        <p:attrNameLst>
                                          <p:attrName>style.visibility</p:attrName>
                                        </p:attrNameLst>
                                      </p:cBhvr>
                                      <p:to>
                                        <p:strVal val="visible"/>
                                      </p:to>
                                    </p:set>
                                    <p:animEffect transition="in" filter="wipe(up)">
                                      <p:cBhvr>
                                        <p:cTn id="15" dur="500"/>
                                        <p:tgtEl>
                                          <p:spTgt spid="186"/>
                                        </p:tgtEl>
                                      </p:cBhvr>
                                    </p:animEffect>
                                  </p:childTnLst>
                                </p:cTn>
                              </p:par>
                              <p:par>
                                <p:cTn id="16" presetID="22" presetClass="entr" presetSubtype="1" fill="hold" nodeType="withEffect">
                                  <p:stCondLst>
                                    <p:cond delay="0"/>
                                  </p:stCondLst>
                                  <p:childTnLst>
                                    <p:set>
                                      <p:cBhvr>
                                        <p:cTn id="17" dur="1" fill="hold">
                                          <p:stCondLst>
                                            <p:cond delay="0"/>
                                          </p:stCondLst>
                                        </p:cTn>
                                        <p:tgtEl>
                                          <p:spTgt spid="187"/>
                                        </p:tgtEl>
                                        <p:attrNameLst>
                                          <p:attrName>style.visibility</p:attrName>
                                        </p:attrNameLst>
                                      </p:cBhvr>
                                      <p:to>
                                        <p:strVal val="visible"/>
                                      </p:to>
                                    </p:set>
                                    <p:animEffect transition="in" filter="wipe(up)">
                                      <p:cBhvr>
                                        <p:cTn id="18" dur="500"/>
                                        <p:tgtEl>
                                          <p:spTgt spid="187"/>
                                        </p:tgtEl>
                                      </p:cBhvr>
                                    </p:animEffect>
                                  </p:childTnLst>
                                </p:cTn>
                              </p:par>
                              <p:par>
                                <p:cTn id="19" presetID="22" presetClass="entr" presetSubtype="1" fill="hold" nodeType="withEffect">
                                  <p:stCondLst>
                                    <p:cond delay="0"/>
                                  </p:stCondLst>
                                  <p:childTnLst>
                                    <p:set>
                                      <p:cBhvr>
                                        <p:cTn id="20" dur="1" fill="hold">
                                          <p:stCondLst>
                                            <p:cond delay="0"/>
                                          </p:stCondLst>
                                        </p:cTn>
                                        <p:tgtEl>
                                          <p:spTgt spid="188"/>
                                        </p:tgtEl>
                                        <p:attrNameLst>
                                          <p:attrName>style.visibility</p:attrName>
                                        </p:attrNameLst>
                                      </p:cBhvr>
                                      <p:to>
                                        <p:strVal val="visible"/>
                                      </p:to>
                                    </p:set>
                                    <p:animEffect transition="in" filter="wipe(up)">
                                      <p:cBhvr>
                                        <p:cTn id="21" dur="500"/>
                                        <p:tgtEl>
                                          <p:spTgt spid="188"/>
                                        </p:tgtEl>
                                      </p:cBhvr>
                                    </p:animEffect>
                                  </p:childTnLst>
                                </p:cTn>
                              </p:par>
                              <p:par>
                                <p:cTn id="22" presetID="22" presetClass="entr" presetSubtype="1" fill="hold" nodeType="withEffect">
                                  <p:stCondLst>
                                    <p:cond delay="0"/>
                                  </p:stCondLst>
                                  <p:childTnLst>
                                    <p:set>
                                      <p:cBhvr>
                                        <p:cTn id="23" dur="1" fill="hold">
                                          <p:stCondLst>
                                            <p:cond delay="0"/>
                                          </p:stCondLst>
                                        </p:cTn>
                                        <p:tgtEl>
                                          <p:spTgt spid="189"/>
                                        </p:tgtEl>
                                        <p:attrNameLst>
                                          <p:attrName>style.visibility</p:attrName>
                                        </p:attrNameLst>
                                      </p:cBhvr>
                                      <p:to>
                                        <p:strVal val="visible"/>
                                      </p:to>
                                    </p:set>
                                    <p:animEffect transition="in" filter="wipe(up)">
                                      <p:cBhvr>
                                        <p:cTn id="24" dur="500"/>
                                        <p:tgtEl>
                                          <p:spTgt spid="189"/>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dissolve">
                                      <p:cBhvr>
                                        <p:cTn id="28" dur="500"/>
                                        <p:tgtEl>
                                          <p:spTgt spid="1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dissolve">
                                      <p:cBhvr>
                                        <p:cTn id="31" dur="500"/>
                                        <p:tgtEl>
                                          <p:spTgt spid="12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dissolve">
                                      <p:cBhvr>
                                        <p:cTn id="34" dur="500"/>
                                        <p:tgtEl>
                                          <p:spTgt spid="12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3"/>
                                        </p:tgtEl>
                                        <p:attrNameLst>
                                          <p:attrName>style.visibility</p:attrName>
                                        </p:attrNameLst>
                                      </p:cBhvr>
                                      <p:to>
                                        <p:strVal val="visible"/>
                                      </p:to>
                                    </p:set>
                                    <p:animEffect transition="in" filter="dissolve">
                                      <p:cBhvr>
                                        <p:cTn id="37" dur="500"/>
                                        <p:tgtEl>
                                          <p:spTgt spid="123"/>
                                        </p:tgtEl>
                                      </p:cBhvr>
                                    </p:animEffec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69"/>
                                        </p:tgtEl>
                                        <p:attrNameLst>
                                          <p:attrName>style.visibility</p:attrName>
                                        </p:attrNameLst>
                                      </p:cBhvr>
                                      <p:to>
                                        <p:strVal val="visible"/>
                                      </p:to>
                                    </p:set>
                                    <p:animEffect transition="in" filter="dissolve">
                                      <p:cBhvr>
                                        <p:cTn id="41" dur="500"/>
                                        <p:tgtEl>
                                          <p:spTgt spid="169"/>
                                        </p:tgtEl>
                                      </p:cBhvr>
                                    </p:animEffect>
                                  </p:childTnLst>
                                </p:cTn>
                              </p:par>
                            </p:childTnLst>
                          </p:cTn>
                        </p:par>
                        <p:par>
                          <p:cTn id="42" fill="hold">
                            <p:stCondLst>
                              <p:cond delay="2500"/>
                            </p:stCondLst>
                            <p:childTnLst>
                              <p:par>
                                <p:cTn id="43" presetID="22" presetClass="entr" presetSubtype="1" fill="hold" nodeType="afterEffect">
                                  <p:stCondLst>
                                    <p:cond delay="0"/>
                                  </p:stCondLst>
                                  <p:childTnLst>
                                    <p:set>
                                      <p:cBhvr>
                                        <p:cTn id="44" dur="1" fill="hold">
                                          <p:stCondLst>
                                            <p:cond delay="0"/>
                                          </p:stCondLst>
                                        </p:cTn>
                                        <p:tgtEl>
                                          <p:spTgt spid="190"/>
                                        </p:tgtEl>
                                        <p:attrNameLst>
                                          <p:attrName>style.visibility</p:attrName>
                                        </p:attrNameLst>
                                      </p:cBhvr>
                                      <p:to>
                                        <p:strVal val="visible"/>
                                      </p:to>
                                    </p:set>
                                    <p:animEffect transition="in" filter="wipe(up)">
                                      <p:cBhvr>
                                        <p:cTn id="45" dur="500"/>
                                        <p:tgtEl>
                                          <p:spTgt spid="190"/>
                                        </p:tgtEl>
                                      </p:cBhvr>
                                    </p:animEffect>
                                  </p:childTnLst>
                                </p:cTn>
                              </p:par>
                              <p:par>
                                <p:cTn id="46" presetID="22" presetClass="entr" presetSubtype="1" fill="hold" nodeType="withEffect">
                                  <p:stCondLst>
                                    <p:cond delay="0"/>
                                  </p:stCondLst>
                                  <p:childTnLst>
                                    <p:set>
                                      <p:cBhvr>
                                        <p:cTn id="47" dur="1" fill="hold">
                                          <p:stCondLst>
                                            <p:cond delay="0"/>
                                          </p:stCondLst>
                                        </p:cTn>
                                        <p:tgtEl>
                                          <p:spTgt spid="191"/>
                                        </p:tgtEl>
                                        <p:attrNameLst>
                                          <p:attrName>style.visibility</p:attrName>
                                        </p:attrNameLst>
                                      </p:cBhvr>
                                      <p:to>
                                        <p:strVal val="visible"/>
                                      </p:to>
                                    </p:set>
                                    <p:animEffect transition="in" filter="wipe(up)">
                                      <p:cBhvr>
                                        <p:cTn id="48" dur="500"/>
                                        <p:tgtEl>
                                          <p:spTgt spid="191"/>
                                        </p:tgtEl>
                                      </p:cBhvr>
                                    </p:animEffect>
                                  </p:childTnLst>
                                </p:cTn>
                              </p:par>
                              <p:par>
                                <p:cTn id="49" presetID="22" presetClass="entr" presetSubtype="1" fill="hold" nodeType="withEffect">
                                  <p:stCondLst>
                                    <p:cond delay="0"/>
                                  </p:stCondLst>
                                  <p:childTnLst>
                                    <p:set>
                                      <p:cBhvr>
                                        <p:cTn id="50" dur="1" fill="hold">
                                          <p:stCondLst>
                                            <p:cond delay="0"/>
                                          </p:stCondLst>
                                        </p:cTn>
                                        <p:tgtEl>
                                          <p:spTgt spid="192"/>
                                        </p:tgtEl>
                                        <p:attrNameLst>
                                          <p:attrName>style.visibility</p:attrName>
                                        </p:attrNameLst>
                                      </p:cBhvr>
                                      <p:to>
                                        <p:strVal val="visible"/>
                                      </p:to>
                                    </p:set>
                                    <p:animEffect transition="in" filter="wipe(up)">
                                      <p:cBhvr>
                                        <p:cTn id="51" dur="500"/>
                                        <p:tgtEl>
                                          <p:spTgt spid="192"/>
                                        </p:tgtEl>
                                      </p:cBhvr>
                                    </p:animEffect>
                                  </p:childTnLst>
                                </p:cTn>
                              </p:par>
                            </p:childTnLst>
                          </p:cTn>
                        </p:par>
                        <p:par>
                          <p:cTn id="52" fill="hold">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24"/>
                                        </p:tgtEl>
                                        <p:attrNameLst>
                                          <p:attrName>style.visibility</p:attrName>
                                        </p:attrNameLst>
                                      </p:cBhvr>
                                      <p:to>
                                        <p:strVal val="visible"/>
                                      </p:to>
                                    </p:set>
                                    <p:animEffect transition="in" filter="dissolve">
                                      <p:cBhvr>
                                        <p:cTn id="55" dur="500"/>
                                        <p:tgtEl>
                                          <p:spTgt spid="124"/>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27"/>
                                        </p:tgtEl>
                                        <p:attrNameLst>
                                          <p:attrName>style.visibility</p:attrName>
                                        </p:attrNameLst>
                                      </p:cBhvr>
                                      <p:to>
                                        <p:strVal val="visible"/>
                                      </p:to>
                                    </p:set>
                                    <p:animEffect transition="in" filter="dissolve">
                                      <p:cBhvr>
                                        <p:cTn id="58" dur="500"/>
                                        <p:tgtEl>
                                          <p:spTgt spid="127"/>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57"/>
                                        </p:tgtEl>
                                        <p:attrNameLst>
                                          <p:attrName>style.visibility</p:attrName>
                                        </p:attrNameLst>
                                      </p:cBhvr>
                                      <p:to>
                                        <p:strVal val="visible"/>
                                      </p:to>
                                    </p:set>
                                    <p:animEffect transition="in" filter="dissolve">
                                      <p:cBhvr>
                                        <p:cTn id="61" dur="500"/>
                                        <p:tgtEl>
                                          <p:spTgt spid="157"/>
                                        </p:tgtEl>
                                      </p:cBhvr>
                                    </p:animEffect>
                                  </p:childTnLst>
                                </p:cTn>
                              </p:par>
                            </p:childTnLst>
                          </p:cTn>
                        </p:par>
                        <p:par>
                          <p:cTn id="62" fill="hold">
                            <p:stCondLst>
                              <p:cond delay="3500"/>
                            </p:stCondLst>
                            <p:childTnLst>
                              <p:par>
                                <p:cTn id="63" presetID="9" presetClass="entr" presetSubtype="0" fill="hold" grpId="0" nodeType="afterEffect">
                                  <p:stCondLst>
                                    <p:cond delay="0"/>
                                  </p:stCondLst>
                                  <p:childTnLst>
                                    <p:set>
                                      <p:cBhvr>
                                        <p:cTn id="64" dur="1" fill="hold">
                                          <p:stCondLst>
                                            <p:cond delay="0"/>
                                          </p:stCondLst>
                                        </p:cTn>
                                        <p:tgtEl>
                                          <p:spTgt spid="185"/>
                                        </p:tgtEl>
                                        <p:attrNameLst>
                                          <p:attrName>style.visibility</p:attrName>
                                        </p:attrNameLst>
                                      </p:cBhvr>
                                      <p:to>
                                        <p:strVal val="visible"/>
                                      </p:to>
                                    </p:set>
                                    <p:animEffect transition="in" filter="dissolve">
                                      <p:cBhvr>
                                        <p:cTn id="65" dur="500"/>
                                        <p:tgtEl>
                                          <p:spTgt spid="185"/>
                                        </p:tgtEl>
                                      </p:cBhvr>
                                    </p:animEffect>
                                  </p:childTnLst>
                                </p:cTn>
                              </p:par>
                            </p:childTnLst>
                          </p:cTn>
                        </p:par>
                        <p:par>
                          <p:cTn id="66" fill="hold">
                            <p:stCondLst>
                              <p:cond delay="4000"/>
                            </p:stCondLst>
                            <p:childTnLst>
                              <p:par>
                                <p:cTn id="67" presetID="22" presetClass="entr" presetSubtype="1" fill="hold" nodeType="afterEffect">
                                  <p:stCondLst>
                                    <p:cond delay="0"/>
                                  </p:stCondLst>
                                  <p:childTnLst>
                                    <p:set>
                                      <p:cBhvr>
                                        <p:cTn id="68" dur="1" fill="hold">
                                          <p:stCondLst>
                                            <p:cond delay="0"/>
                                          </p:stCondLst>
                                        </p:cTn>
                                        <p:tgtEl>
                                          <p:spTgt spid="193"/>
                                        </p:tgtEl>
                                        <p:attrNameLst>
                                          <p:attrName>style.visibility</p:attrName>
                                        </p:attrNameLst>
                                      </p:cBhvr>
                                      <p:to>
                                        <p:strVal val="visible"/>
                                      </p:to>
                                    </p:set>
                                    <p:animEffect transition="in" filter="wipe(up)">
                                      <p:cBhvr>
                                        <p:cTn id="69" dur="500"/>
                                        <p:tgtEl>
                                          <p:spTgt spid="193"/>
                                        </p:tgtEl>
                                      </p:cBhvr>
                                    </p:animEffect>
                                  </p:childTnLst>
                                </p:cTn>
                              </p:par>
                              <p:par>
                                <p:cTn id="70" presetID="22" presetClass="entr" presetSubtype="1" fill="hold" nodeType="withEffect">
                                  <p:stCondLst>
                                    <p:cond delay="0"/>
                                  </p:stCondLst>
                                  <p:childTnLst>
                                    <p:set>
                                      <p:cBhvr>
                                        <p:cTn id="71" dur="1" fill="hold">
                                          <p:stCondLst>
                                            <p:cond delay="0"/>
                                          </p:stCondLst>
                                        </p:cTn>
                                        <p:tgtEl>
                                          <p:spTgt spid="194"/>
                                        </p:tgtEl>
                                        <p:attrNameLst>
                                          <p:attrName>style.visibility</p:attrName>
                                        </p:attrNameLst>
                                      </p:cBhvr>
                                      <p:to>
                                        <p:strVal val="visible"/>
                                      </p:to>
                                    </p:set>
                                    <p:animEffect transition="in" filter="wipe(up)">
                                      <p:cBhvr>
                                        <p:cTn id="72" dur="500"/>
                                        <p:tgtEl>
                                          <p:spTgt spid="194"/>
                                        </p:tgtEl>
                                      </p:cBhvr>
                                    </p:animEffect>
                                  </p:childTnLst>
                                </p:cTn>
                              </p:par>
                              <p:par>
                                <p:cTn id="73" presetID="22" presetClass="entr" presetSubtype="1" fill="hold" nodeType="withEffect">
                                  <p:stCondLst>
                                    <p:cond delay="0"/>
                                  </p:stCondLst>
                                  <p:childTnLst>
                                    <p:set>
                                      <p:cBhvr>
                                        <p:cTn id="74" dur="1" fill="hold">
                                          <p:stCondLst>
                                            <p:cond delay="0"/>
                                          </p:stCondLst>
                                        </p:cTn>
                                        <p:tgtEl>
                                          <p:spTgt spid="195"/>
                                        </p:tgtEl>
                                        <p:attrNameLst>
                                          <p:attrName>style.visibility</p:attrName>
                                        </p:attrNameLst>
                                      </p:cBhvr>
                                      <p:to>
                                        <p:strVal val="visible"/>
                                      </p:to>
                                    </p:set>
                                    <p:animEffect transition="in" filter="wipe(up)">
                                      <p:cBhvr>
                                        <p:cTn id="75" dur="500"/>
                                        <p:tgtEl>
                                          <p:spTgt spid="195"/>
                                        </p:tgtEl>
                                      </p:cBhvr>
                                    </p:animEffect>
                                  </p:childTnLst>
                                </p:cTn>
                              </p:par>
                              <p:par>
                                <p:cTn id="76" presetID="22" presetClass="entr" presetSubtype="1" fill="hold" nodeType="withEffect">
                                  <p:stCondLst>
                                    <p:cond delay="0"/>
                                  </p:stCondLst>
                                  <p:childTnLst>
                                    <p:set>
                                      <p:cBhvr>
                                        <p:cTn id="77" dur="1" fill="hold">
                                          <p:stCondLst>
                                            <p:cond delay="0"/>
                                          </p:stCondLst>
                                        </p:cTn>
                                        <p:tgtEl>
                                          <p:spTgt spid="196"/>
                                        </p:tgtEl>
                                        <p:attrNameLst>
                                          <p:attrName>style.visibility</p:attrName>
                                        </p:attrNameLst>
                                      </p:cBhvr>
                                      <p:to>
                                        <p:strVal val="visible"/>
                                      </p:to>
                                    </p:set>
                                    <p:animEffect transition="in" filter="wipe(up)">
                                      <p:cBhvr>
                                        <p:cTn id="78" dur="500"/>
                                        <p:tgtEl>
                                          <p:spTgt spid="196"/>
                                        </p:tgtEl>
                                      </p:cBhvr>
                                    </p:animEffect>
                                  </p:childTnLst>
                                </p:cTn>
                              </p:par>
                              <p:par>
                                <p:cTn id="79" presetID="22" presetClass="entr" presetSubtype="1" fill="hold" nodeType="withEffect">
                                  <p:stCondLst>
                                    <p:cond delay="0"/>
                                  </p:stCondLst>
                                  <p:childTnLst>
                                    <p:set>
                                      <p:cBhvr>
                                        <p:cTn id="80" dur="1" fill="hold">
                                          <p:stCondLst>
                                            <p:cond delay="0"/>
                                          </p:stCondLst>
                                        </p:cTn>
                                        <p:tgtEl>
                                          <p:spTgt spid="197"/>
                                        </p:tgtEl>
                                        <p:attrNameLst>
                                          <p:attrName>style.visibility</p:attrName>
                                        </p:attrNameLst>
                                      </p:cBhvr>
                                      <p:to>
                                        <p:strVal val="visible"/>
                                      </p:to>
                                    </p:set>
                                    <p:animEffect transition="in" filter="wipe(up)">
                                      <p:cBhvr>
                                        <p:cTn id="81" dur="500"/>
                                        <p:tgtEl>
                                          <p:spTgt spid="197"/>
                                        </p:tgtEl>
                                      </p:cBhvr>
                                    </p:animEffect>
                                  </p:childTnLst>
                                </p:cTn>
                              </p:par>
                              <p:par>
                                <p:cTn id="82" presetID="22" presetClass="entr" presetSubtype="1" fill="hold" nodeType="withEffect">
                                  <p:stCondLst>
                                    <p:cond delay="0"/>
                                  </p:stCondLst>
                                  <p:childTnLst>
                                    <p:set>
                                      <p:cBhvr>
                                        <p:cTn id="83" dur="1" fill="hold">
                                          <p:stCondLst>
                                            <p:cond delay="0"/>
                                          </p:stCondLst>
                                        </p:cTn>
                                        <p:tgtEl>
                                          <p:spTgt spid="198"/>
                                        </p:tgtEl>
                                        <p:attrNameLst>
                                          <p:attrName>style.visibility</p:attrName>
                                        </p:attrNameLst>
                                      </p:cBhvr>
                                      <p:to>
                                        <p:strVal val="visible"/>
                                      </p:to>
                                    </p:set>
                                    <p:animEffect transition="in" filter="wipe(up)">
                                      <p:cBhvr>
                                        <p:cTn id="84" dur="500"/>
                                        <p:tgtEl>
                                          <p:spTgt spid="198"/>
                                        </p:tgtEl>
                                      </p:cBhvr>
                                    </p:animEffect>
                                  </p:childTnLst>
                                </p:cTn>
                              </p:par>
                            </p:childTnLst>
                          </p:cTn>
                        </p:par>
                        <p:par>
                          <p:cTn id="85" fill="hold">
                            <p:stCondLst>
                              <p:cond delay="4500"/>
                            </p:stCondLst>
                            <p:childTnLst>
                              <p:par>
                                <p:cTn id="86" presetID="9" presetClass="entr" presetSubtype="0" fill="hold" grpId="0" nodeType="afterEffect">
                                  <p:stCondLst>
                                    <p:cond delay="0"/>
                                  </p:stCondLst>
                                  <p:childTnLst>
                                    <p:set>
                                      <p:cBhvr>
                                        <p:cTn id="87" dur="1" fill="hold">
                                          <p:stCondLst>
                                            <p:cond delay="0"/>
                                          </p:stCondLst>
                                        </p:cTn>
                                        <p:tgtEl>
                                          <p:spTgt spid="158"/>
                                        </p:tgtEl>
                                        <p:attrNameLst>
                                          <p:attrName>style.visibility</p:attrName>
                                        </p:attrNameLst>
                                      </p:cBhvr>
                                      <p:to>
                                        <p:strVal val="visible"/>
                                      </p:to>
                                    </p:set>
                                    <p:animEffect transition="in" filter="dissolve">
                                      <p:cBhvr>
                                        <p:cTn id="88" dur="500"/>
                                        <p:tgtEl>
                                          <p:spTgt spid="158"/>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61"/>
                                        </p:tgtEl>
                                        <p:attrNameLst>
                                          <p:attrName>style.visibility</p:attrName>
                                        </p:attrNameLst>
                                      </p:cBhvr>
                                      <p:to>
                                        <p:strVal val="visible"/>
                                      </p:to>
                                    </p:set>
                                    <p:animEffect transition="in" filter="dissolve">
                                      <p:cBhvr>
                                        <p:cTn id="91" dur="500"/>
                                        <p:tgtEl>
                                          <p:spTgt spid="161"/>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62"/>
                                        </p:tgtEl>
                                        <p:attrNameLst>
                                          <p:attrName>style.visibility</p:attrName>
                                        </p:attrNameLst>
                                      </p:cBhvr>
                                      <p:to>
                                        <p:strVal val="visible"/>
                                      </p:to>
                                    </p:set>
                                    <p:animEffect transition="in" filter="dissolve">
                                      <p:cBhvr>
                                        <p:cTn id="94" dur="500"/>
                                        <p:tgtEl>
                                          <p:spTgt spid="162"/>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163"/>
                                        </p:tgtEl>
                                        <p:attrNameLst>
                                          <p:attrName>style.visibility</p:attrName>
                                        </p:attrNameLst>
                                      </p:cBhvr>
                                      <p:to>
                                        <p:strVal val="visible"/>
                                      </p:to>
                                    </p:set>
                                    <p:animEffect transition="in" filter="dissolve">
                                      <p:cBhvr>
                                        <p:cTn id="97" dur="500"/>
                                        <p:tgtEl>
                                          <p:spTgt spid="163"/>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164"/>
                                        </p:tgtEl>
                                        <p:attrNameLst>
                                          <p:attrName>style.visibility</p:attrName>
                                        </p:attrNameLst>
                                      </p:cBhvr>
                                      <p:to>
                                        <p:strVal val="visible"/>
                                      </p:to>
                                    </p:set>
                                    <p:animEffect transition="in" filter="dissolve">
                                      <p:cBhvr>
                                        <p:cTn id="100" dur="500"/>
                                        <p:tgtEl>
                                          <p:spTgt spid="164"/>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165"/>
                                        </p:tgtEl>
                                        <p:attrNameLst>
                                          <p:attrName>style.visibility</p:attrName>
                                        </p:attrNameLst>
                                      </p:cBhvr>
                                      <p:to>
                                        <p:strVal val="visible"/>
                                      </p:to>
                                    </p:set>
                                    <p:animEffect transition="in" filter="dissolve">
                                      <p:cBhvr>
                                        <p:cTn id="103" dur="500"/>
                                        <p:tgtEl>
                                          <p:spTgt spid="165"/>
                                        </p:tgtEl>
                                      </p:cBhvr>
                                    </p:animEffect>
                                  </p:childTnLst>
                                </p:cTn>
                              </p:par>
                            </p:childTnLst>
                          </p:cTn>
                        </p:par>
                        <p:par>
                          <p:cTn id="104" fill="hold">
                            <p:stCondLst>
                              <p:cond delay="5000"/>
                            </p:stCondLst>
                            <p:childTnLst>
                              <p:par>
                                <p:cTn id="105" presetID="9" presetClass="entr" presetSubtype="0" fill="hold" grpId="0" nodeType="afterEffect">
                                  <p:stCondLst>
                                    <p:cond delay="0"/>
                                  </p:stCondLst>
                                  <p:childTnLst>
                                    <p:set>
                                      <p:cBhvr>
                                        <p:cTn id="106" dur="1" fill="hold">
                                          <p:stCondLst>
                                            <p:cond delay="0"/>
                                          </p:stCondLst>
                                        </p:cTn>
                                        <p:tgtEl>
                                          <p:spTgt spid="181"/>
                                        </p:tgtEl>
                                        <p:attrNameLst>
                                          <p:attrName>style.visibility</p:attrName>
                                        </p:attrNameLst>
                                      </p:cBhvr>
                                      <p:to>
                                        <p:strVal val="visible"/>
                                      </p:to>
                                    </p:set>
                                    <p:animEffect transition="in" filter="dissolve">
                                      <p:cBhvr>
                                        <p:cTn id="107" dur="500"/>
                                        <p:tgtEl>
                                          <p:spTgt spid="181"/>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180"/>
                                        </p:tgtEl>
                                        <p:attrNameLst>
                                          <p:attrName>style.visibility</p:attrName>
                                        </p:attrNameLst>
                                      </p:cBhvr>
                                      <p:to>
                                        <p:strVal val="visible"/>
                                      </p:to>
                                    </p:set>
                                    <p:animEffect transition="in" filter="dissolve">
                                      <p:cBhvr>
                                        <p:cTn id="110" dur="500"/>
                                        <p:tgtEl>
                                          <p:spTgt spid="180"/>
                                        </p:tgtEl>
                                      </p:cBhvr>
                                    </p:animEffect>
                                  </p:childTnLst>
                                </p:cTn>
                              </p:par>
                            </p:childTnLst>
                          </p:cTn>
                        </p:par>
                        <p:par>
                          <p:cTn id="111" fill="hold">
                            <p:stCondLst>
                              <p:cond delay="5500"/>
                            </p:stCondLst>
                            <p:childTnLst>
                              <p:par>
                                <p:cTn id="112" presetID="22" presetClass="entr" presetSubtype="1" fill="hold" nodeType="afterEffect">
                                  <p:stCondLst>
                                    <p:cond delay="0"/>
                                  </p:stCondLst>
                                  <p:childTnLst>
                                    <p:set>
                                      <p:cBhvr>
                                        <p:cTn id="113" dur="1" fill="hold">
                                          <p:stCondLst>
                                            <p:cond delay="0"/>
                                          </p:stCondLst>
                                        </p:cTn>
                                        <p:tgtEl>
                                          <p:spTgt spid="199"/>
                                        </p:tgtEl>
                                        <p:attrNameLst>
                                          <p:attrName>style.visibility</p:attrName>
                                        </p:attrNameLst>
                                      </p:cBhvr>
                                      <p:to>
                                        <p:strVal val="visible"/>
                                      </p:to>
                                    </p:set>
                                    <p:animEffect transition="in" filter="wipe(up)">
                                      <p:cBhvr>
                                        <p:cTn id="114" dur="500"/>
                                        <p:tgtEl>
                                          <p:spTgt spid="199"/>
                                        </p:tgtEl>
                                      </p:cBhvr>
                                    </p:animEffect>
                                  </p:childTnLst>
                                </p:cTn>
                              </p:par>
                              <p:par>
                                <p:cTn id="115" presetID="22" presetClass="entr" presetSubtype="1" fill="hold" nodeType="withEffect">
                                  <p:stCondLst>
                                    <p:cond delay="0"/>
                                  </p:stCondLst>
                                  <p:childTnLst>
                                    <p:set>
                                      <p:cBhvr>
                                        <p:cTn id="116" dur="1" fill="hold">
                                          <p:stCondLst>
                                            <p:cond delay="0"/>
                                          </p:stCondLst>
                                        </p:cTn>
                                        <p:tgtEl>
                                          <p:spTgt spid="200"/>
                                        </p:tgtEl>
                                        <p:attrNameLst>
                                          <p:attrName>style.visibility</p:attrName>
                                        </p:attrNameLst>
                                      </p:cBhvr>
                                      <p:to>
                                        <p:strVal val="visible"/>
                                      </p:to>
                                    </p:set>
                                    <p:animEffect transition="in" filter="wipe(up)">
                                      <p:cBhvr>
                                        <p:cTn id="117" dur="500"/>
                                        <p:tgtEl>
                                          <p:spTgt spid="200"/>
                                        </p:tgtEl>
                                      </p:cBhvr>
                                    </p:animEffect>
                                  </p:childTnLst>
                                </p:cTn>
                              </p:par>
                            </p:childTnLst>
                          </p:cTn>
                        </p:par>
                        <p:par>
                          <p:cTn id="118" fill="hold">
                            <p:stCondLst>
                              <p:cond delay="6000"/>
                            </p:stCondLst>
                            <p:childTnLst>
                              <p:par>
                                <p:cTn id="119" presetID="9" presetClass="entr" presetSubtype="0" fill="hold" grpId="0" nodeType="afterEffect">
                                  <p:stCondLst>
                                    <p:cond delay="0"/>
                                  </p:stCondLst>
                                  <p:childTnLst>
                                    <p:set>
                                      <p:cBhvr>
                                        <p:cTn id="120" dur="1" fill="hold">
                                          <p:stCondLst>
                                            <p:cond delay="0"/>
                                          </p:stCondLst>
                                        </p:cTn>
                                        <p:tgtEl>
                                          <p:spTgt spid="159"/>
                                        </p:tgtEl>
                                        <p:attrNameLst>
                                          <p:attrName>style.visibility</p:attrName>
                                        </p:attrNameLst>
                                      </p:cBhvr>
                                      <p:to>
                                        <p:strVal val="visible"/>
                                      </p:to>
                                    </p:set>
                                    <p:animEffect transition="in" filter="dissolve">
                                      <p:cBhvr>
                                        <p:cTn id="121" dur="500"/>
                                        <p:tgtEl>
                                          <p:spTgt spid="15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166"/>
                                        </p:tgtEl>
                                        <p:attrNameLst>
                                          <p:attrName>style.visibility</p:attrName>
                                        </p:attrNameLst>
                                      </p:cBhvr>
                                      <p:to>
                                        <p:strVal val="visible"/>
                                      </p:to>
                                    </p:set>
                                    <p:animEffect transition="in" filter="dissolve">
                                      <p:cBhvr>
                                        <p:cTn id="124" dur="500"/>
                                        <p:tgtEl>
                                          <p:spTgt spid="166"/>
                                        </p:tgtEl>
                                      </p:cBhvr>
                                    </p:animEffect>
                                  </p:childTnLst>
                                </p:cTn>
                              </p:par>
                            </p:childTnLst>
                          </p:cTn>
                        </p:par>
                        <p:par>
                          <p:cTn id="125" fill="hold">
                            <p:stCondLst>
                              <p:cond delay="6500"/>
                            </p:stCondLst>
                            <p:childTnLst>
                              <p:par>
                                <p:cTn id="126" presetID="9" presetClass="entr" presetSubtype="0" fill="hold" grpId="0" nodeType="afterEffect">
                                  <p:stCondLst>
                                    <p:cond delay="0"/>
                                  </p:stCondLst>
                                  <p:childTnLst>
                                    <p:set>
                                      <p:cBhvr>
                                        <p:cTn id="127" dur="1" fill="hold">
                                          <p:stCondLst>
                                            <p:cond delay="0"/>
                                          </p:stCondLst>
                                        </p:cTn>
                                        <p:tgtEl>
                                          <p:spTgt spid="182"/>
                                        </p:tgtEl>
                                        <p:attrNameLst>
                                          <p:attrName>style.visibility</p:attrName>
                                        </p:attrNameLst>
                                      </p:cBhvr>
                                      <p:to>
                                        <p:strVal val="visible"/>
                                      </p:to>
                                    </p:set>
                                    <p:animEffect transition="in" filter="dissolve">
                                      <p:cBhvr>
                                        <p:cTn id="128" dur="500"/>
                                        <p:tgtEl>
                                          <p:spTgt spid="182"/>
                                        </p:tgtEl>
                                      </p:cBhvr>
                                    </p:animEffect>
                                  </p:childTnLst>
                                </p:cTn>
                              </p:par>
                            </p:childTnLst>
                          </p:cTn>
                        </p:par>
                        <p:par>
                          <p:cTn id="129" fill="hold">
                            <p:stCondLst>
                              <p:cond delay="7000"/>
                            </p:stCondLst>
                            <p:childTnLst>
                              <p:par>
                                <p:cTn id="130" presetID="22" presetClass="entr" presetSubtype="1" fill="hold" nodeType="afterEffect">
                                  <p:stCondLst>
                                    <p:cond delay="0"/>
                                  </p:stCondLst>
                                  <p:childTnLst>
                                    <p:set>
                                      <p:cBhvr>
                                        <p:cTn id="131" dur="1" fill="hold">
                                          <p:stCondLst>
                                            <p:cond delay="0"/>
                                          </p:stCondLst>
                                        </p:cTn>
                                        <p:tgtEl>
                                          <p:spTgt spid="204"/>
                                        </p:tgtEl>
                                        <p:attrNameLst>
                                          <p:attrName>style.visibility</p:attrName>
                                        </p:attrNameLst>
                                      </p:cBhvr>
                                      <p:to>
                                        <p:strVal val="visible"/>
                                      </p:to>
                                    </p:set>
                                    <p:animEffect transition="in" filter="wipe(up)">
                                      <p:cBhvr>
                                        <p:cTn id="132" dur="500"/>
                                        <p:tgtEl>
                                          <p:spTgt spid="204"/>
                                        </p:tgtEl>
                                      </p:cBhvr>
                                    </p:animEffect>
                                  </p:childTnLst>
                                </p:cTn>
                              </p:par>
                              <p:par>
                                <p:cTn id="133" presetID="22" presetClass="entr" presetSubtype="1" fill="hold" nodeType="withEffect">
                                  <p:stCondLst>
                                    <p:cond delay="0"/>
                                  </p:stCondLst>
                                  <p:childTnLst>
                                    <p:set>
                                      <p:cBhvr>
                                        <p:cTn id="134" dur="1" fill="hold">
                                          <p:stCondLst>
                                            <p:cond delay="0"/>
                                          </p:stCondLst>
                                        </p:cTn>
                                        <p:tgtEl>
                                          <p:spTgt spid="201"/>
                                        </p:tgtEl>
                                        <p:attrNameLst>
                                          <p:attrName>style.visibility</p:attrName>
                                        </p:attrNameLst>
                                      </p:cBhvr>
                                      <p:to>
                                        <p:strVal val="visible"/>
                                      </p:to>
                                    </p:set>
                                    <p:animEffect transition="in" filter="wipe(up)">
                                      <p:cBhvr>
                                        <p:cTn id="135" dur="500"/>
                                        <p:tgtEl>
                                          <p:spTgt spid="201"/>
                                        </p:tgtEl>
                                      </p:cBhvr>
                                    </p:animEffect>
                                  </p:childTnLst>
                                </p:cTn>
                              </p:par>
                              <p:par>
                                <p:cTn id="136" presetID="22" presetClass="entr" presetSubtype="1" fill="hold" nodeType="withEffect">
                                  <p:stCondLst>
                                    <p:cond delay="0"/>
                                  </p:stCondLst>
                                  <p:childTnLst>
                                    <p:set>
                                      <p:cBhvr>
                                        <p:cTn id="137" dur="1" fill="hold">
                                          <p:stCondLst>
                                            <p:cond delay="0"/>
                                          </p:stCondLst>
                                        </p:cTn>
                                        <p:tgtEl>
                                          <p:spTgt spid="202"/>
                                        </p:tgtEl>
                                        <p:attrNameLst>
                                          <p:attrName>style.visibility</p:attrName>
                                        </p:attrNameLst>
                                      </p:cBhvr>
                                      <p:to>
                                        <p:strVal val="visible"/>
                                      </p:to>
                                    </p:set>
                                    <p:animEffect transition="in" filter="wipe(up)">
                                      <p:cBhvr>
                                        <p:cTn id="138" dur="500"/>
                                        <p:tgtEl>
                                          <p:spTgt spid="202"/>
                                        </p:tgtEl>
                                      </p:cBhvr>
                                    </p:animEffect>
                                  </p:childTnLst>
                                </p:cTn>
                              </p:par>
                              <p:par>
                                <p:cTn id="139" presetID="22" presetClass="entr" presetSubtype="1" fill="hold" nodeType="withEffect">
                                  <p:stCondLst>
                                    <p:cond delay="0"/>
                                  </p:stCondLst>
                                  <p:childTnLst>
                                    <p:set>
                                      <p:cBhvr>
                                        <p:cTn id="140" dur="1" fill="hold">
                                          <p:stCondLst>
                                            <p:cond delay="0"/>
                                          </p:stCondLst>
                                        </p:cTn>
                                        <p:tgtEl>
                                          <p:spTgt spid="203"/>
                                        </p:tgtEl>
                                        <p:attrNameLst>
                                          <p:attrName>style.visibility</p:attrName>
                                        </p:attrNameLst>
                                      </p:cBhvr>
                                      <p:to>
                                        <p:strVal val="visible"/>
                                      </p:to>
                                    </p:set>
                                    <p:animEffect transition="in" filter="wipe(up)">
                                      <p:cBhvr>
                                        <p:cTn id="141" dur="500"/>
                                        <p:tgtEl>
                                          <p:spTgt spid="203"/>
                                        </p:tgtEl>
                                      </p:cBhvr>
                                    </p:animEffect>
                                  </p:childTnLst>
                                </p:cTn>
                              </p:par>
                            </p:childTnLst>
                          </p:cTn>
                        </p:par>
                        <p:par>
                          <p:cTn id="142" fill="hold">
                            <p:stCondLst>
                              <p:cond delay="7500"/>
                            </p:stCondLst>
                            <p:childTnLst>
                              <p:par>
                                <p:cTn id="143" presetID="9" presetClass="entr" presetSubtype="0" fill="hold" grpId="0" nodeType="afterEffect">
                                  <p:stCondLst>
                                    <p:cond delay="0"/>
                                  </p:stCondLst>
                                  <p:childTnLst>
                                    <p:set>
                                      <p:cBhvr>
                                        <p:cTn id="144" dur="1" fill="hold">
                                          <p:stCondLst>
                                            <p:cond delay="0"/>
                                          </p:stCondLst>
                                        </p:cTn>
                                        <p:tgtEl>
                                          <p:spTgt spid="160"/>
                                        </p:tgtEl>
                                        <p:attrNameLst>
                                          <p:attrName>style.visibility</p:attrName>
                                        </p:attrNameLst>
                                      </p:cBhvr>
                                      <p:to>
                                        <p:strVal val="visible"/>
                                      </p:to>
                                    </p:set>
                                    <p:animEffect transition="in" filter="dissolve">
                                      <p:cBhvr>
                                        <p:cTn id="145" dur="500"/>
                                        <p:tgtEl>
                                          <p:spTgt spid="160"/>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167"/>
                                        </p:tgtEl>
                                        <p:attrNameLst>
                                          <p:attrName>style.visibility</p:attrName>
                                        </p:attrNameLst>
                                      </p:cBhvr>
                                      <p:to>
                                        <p:strVal val="visible"/>
                                      </p:to>
                                    </p:set>
                                    <p:animEffect transition="in" filter="dissolve">
                                      <p:cBhvr>
                                        <p:cTn id="148" dur="500"/>
                                        <p:tgtEl>
                                          <p:spTgt spid="167"/>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168"/>
                                        </p:tgtEl>
                                        <p:attrNameLst>
                                          <p:attrName>style.visibility</p:attrName>
                                        </p:attrNameLst>
                                      </p:cBhvr>
                                      <p:to>
                                        <p:strVal val="visible"/>
                                      </p:to>
                                    </p:set>
                                    <p:animEffect transition="in" filter="dissolve">
                                      <p:cBhvr>
                                        <p:cTn id="151" dur="500"/>
                                        <p:tgtEl>
                                          <p:spTgt spid="168"/>
                                        </p:tgtEl>
                                      </p:cBhvr>
                                    </p:animEffect>
                                  </p:childTnLst>
                                </p:cTn>
                              </p:par>
                            </p:childTnLst>
                          </p:cTn>
                        </p:par>
                        <p:par>
                          <p:cTn id="152" fill="hold">
                            <p:stCondLst>
                              <p:cond delay="8000"/>
                            </p:stCondLst>
                            <p:childTnLst>
                              <p:par>
                                <p:cTn id="153" presetID="9" presetClass="entr" presetSubtype="0" fill="hold" grpId="0" nodeType="afterEffect">
                                  <p:stCondLst>
                                    <p:cond delay="0"/>
                                  </p:stCondLst>
                                  <p:childTnLst>
                                    <p:set>
                                      <p:cBhvr>
                                        <p:cTn id="154" dur="1" fill="hold">
                                          <p:stCondLst>
                                            <p:cond delay="0"/>
                                          </p:stCondLst>
                                        </p:cTn>
                                        <p:tgtEl>
                                          <p:spTgt spid="184"/>
                                        </p:tgtEl>
                                        <p:attrNameLst>
                                          <p:attrName>style.visibility</p:attrName>
                                        </p:attrNameLst>
                                      </p:cBhvr>
                                      <p:to>
                                        <p:strVal val="visible"/>
                                      </p:to>
                                    </p:set>
                                    <p:animEffect transition="in" filter="dissolve">
                                      <p:cBhvr>
                                        <p:cTn id="155"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69" grpId="0"/>
      <p:bldP spid="177" grpId="0"/>
      <p:bldP spid="114" grpId="0" animBg="1"/>
      <p:bldP spid="115" grpId="0" animBg="1"/>
      <p:bldP spid="121" grpId="0" animBg="1"/>
      <p:bldP spid="122" grpId="0" animBg="1"/>
      <p:bldP spid="123" grpId="0" animBg="1"/>
      <p:bldP spid="124" grpId="0" animBg="1"/>
      <p:bldP spid="127"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80" grpId="0"/>
      <p:bldP spid="181" grpId="0"/>
      <p:bldP spid="182" grpId="0"/>
      <p:bldP spid="184"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895725" y="5772666"/>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523206" cy="35452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552950" y="4630610"/>
            <a:ext cx="1613842" cy="1142056"/>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27046" name="Text Box 1062"/>
              <p:cNvSpPr txBox="1">
                <a:spLocks noChangeArrowheads="1"/>
              </p:cNvSpPr>
              <p:nvPr/>
            </p:nvSpPr>
            <p:spPr bwMode="auto">
              <a:xfrm>
                <a:off x="2770809" y="1931536"/>
                <a:ext cx="1320746"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𝑥</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6" name="Text Box 1062"/>
              <p:cNvSpPr txBox="1">
                <a:spLocks noRot="1" noChangeAspect="1" noMove="1" noResize="1" noEditPoints="1" noAdjustHandles="1" noChangeArrowheads="1" noChangeShapeType="1" noTextEdit="1"/>
              </p:cNvSpPr>
              <p:nvPr/>
            </p:nvSpPr>
            <p:spPr bwMode="auto">
              <a:xfrm>
                <a:off x="2770809" y="1931536"/>
                <a:ext cx="1320746" cy="461665"/>
              </a:xfrm>
              <a:prstGeom prst="rect">
                <a:avLst/>
              </a:prstGeom>
              <a:blipFill>
                <a:blip r:embed="rId2"/>
                <a:stretch>
                  <a:fillRect l="-463"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47" name="Text Box 1063"/>
              <p:cNvSpPr txBox="1">
                <a:spLocks noChangeArrowheads="1"/>
              </p:cNvSpPr>
              <p:nvPr/>
            </p:nvSpPr>
            <p:spPr bwMode="auto">
              <a:xfrm>
                <a:off x="5232860" y="2802880"/>
                <a:ext cx="1034129"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7" name="Text Box 1063"/>
              <p:cNvSpPr txBox="1">
                <a:spLocks noRot="1" noChangeAspect="1" noMove="1" noResize="1" noEditPoints="1" noAdjustHandles="1" noChangeArrowheads="1" noChangeShapeType="1" noTextEdit="1"/>
              </p:cNvSpPr>
              <p:nvPr/>
            </p:nvSpPr>
            <p:spPr bwMode="auto">
              <a:xfrm>
                <a:off x="5232860" y="2802880"/>
                <a:ext cx="1034129" cy="461665"/>
              </a:xfrm>
              <a:prstGeom prst="rect">
                <a:avLst/>
              </a:prstGeom>
              <a:blipFill>
                <a:blip r:embed="rId3"/>
                <a:stretch>
                  <a:fillRect r="-588"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48" name="Text Box 1064"/>
              <p:cNvSpPr txBox="1">
                <a:spLocks noChangeArrowheads="1"/>
              </p:cNvSpPr>
              <p:nvPr/>
            </p:nvSpPr>
            <p:spPr bwMode="auto">
              <a:xfrm>
                <a:off x="4670788" y="4176883"/>
                <a:ext cx="1034129"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8" name="Text Box 1064"/>
              <p:cNvSpPr txBox="1">
                <a:spLocks noRot="1" noChangeAspect="1" noMove="1" noResize="1" noEditPoints="1" noAdjustHandles="1" noChangeArrowheads="1" noChangeShapeType="1" noTextEdit="1"/>
              </p:cNvSpPr>
              <p:nvPr/>
            </p:nvSpPr>
            <p:spPr bwMode="auto">
              <a:xfrm>
                <a:off x="4670788" y="4176883"/>
                <a:ext cx="1034129" cy="461665"/>
              </a:xfrm>
              <a:prstGeom prst="rect">
                <a:avLst/>
              </a:prstGeom>
              <a:blipFill>
                <a:blip r:embed="rId4"/>
                <a:stretch>
                  <a:fillRect r="-588"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49" name="Text Box 1065"/>
              <p:cNvSpPr txBox="1">
                <a:spLocks noChangeArrowheads="1"/>
              </p:cNvSpPr>
              <p:nvPr/>
            </p:nvSpPr>
            <p:spPr bwMode="auto">
              <a:xfrm>
                <a:off x="3479452" y="3906555"/>
                <a:ext cx="1034129"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49" name="Text Box 1065"/>
              <p:cNvSpPr txBox="1">
                <a:spLocks noRot="1" noChangeAspect="1" noMove="1" noResize="1" noEditPoints="1" noAdjustHandles="1" noChangeArrowheads="1" noChangeShapeType="1" noTextEdit="1"/>
              </p:cNvSpPr>
              <p:nvPr/>
            </p:nvSpPr>
            <p:spPr bwMode="auto">
              <a:xfrm>
                <a:off x="3479452" y="3906555"/>
                <a:ext cx="1034129" cy="461665"/>
              </a:xfrm>
              <a:prstGeom prst="rect">
                <a:avLst/>
              </a:prstGeom>
              <a:blipFill>
                <a:blip r:embed="rId5"/>
                <a:stretch>
                  <a:fillRect l="-592" r="-592"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50" name="Text Box 1066"/>
              <p:cNvSpPr txBox="1">
                <a:spLocks noChangeArrowheads="1"/>
              </p:cNvSpPr>
              <p:nvPr/>
            </p:nvSpPr>
            <p:spPr bwMode="auto">
              <a:xfrm>
                <a:off x="3473079" y="4903366"/>
                <a:ext cx="743537"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i="1" dirty="0" smtClean="0">
                          <a:solidFill>
                            <a:srgbClr val="00B050"/>
                          </a:solidFill>
                          <a:latin typeface="Cambria Math" panose="02040503050406030204" pitchFamily="18" charset="0"/>
                        </a:rPr>
                        <m:t>{</m:t>
                      </m:r>
                      <m:r>
                        <a:rPr lang="en-US" altLang="en-US" sz="2400" i="1" dirty="0" smtClean="0">
                          <a:solidFill>
                            <a:srgbClr val="00B050"/>
                          </a:solidFill>
                          <a:latin typeface="Cambria Math" panose="02040503050406030204" pitchFamily="18" charset="0"/>
                        </a:rPr>
                        <m:t>𝑤</m:t>
                      </m:r>
                      <m:r>
                        <a:rPr lang="en-US" altLang="en-US" sz="2400" i="1" dirty="0" smtClean="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50" name="Text Box 1066"/>
              <p:cNvSpPr txBox="1">
                <a:spLocks noRot="1" noChangeAspect="1" noMove="1" noResize="1" noEditPoints="1" noAdjustHandles="1" noChangeArrowheads="1" noChangeShapeType="1" noTextEdit="1"/>
              </p:cNvSpPr>
              <p:nvPr/>
            </p:nvSpPr>
            <p:spPr bwMode="auto">
              <a:xfrm>
                <a:off x="3473079" y="4903366"/>
                <a:ext cx="743537" cy="461665"/>
              </a:xfrm>
              <a:prstGeom prst="rect">
                <a:avLst/>
              </a:prstGeom>
              <a:blipFill>
                <a:blip r:embed="rId6"/>
                <a:stretch>
                  <a:fillRect l="-1639"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54" name="Text Box 1070"/>
              <p:cNvSpPr txBox="1">
                <a:spLocks noChangeArrowheads="1"/>
              </p:cNvSpPr>
              <p:nvPr/>
            </p:nvSpPr>
            <p:spPr bwMode="auto">
              <a:xfrm>
                <a:off x="2178630" y="6287021"/>
                <a:ext cx="2836930"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400" b="0" i="1" dirty="0" smtClean="0">
                          <a:solidFill>
                            <a:srgbClr val="00B050"/>
                          </a:solidFill>
                          <a:latin typeface="Cambria Math" panose="02040503050406030204" pitchFamily="18" charset="0"/>
                        </a:rPr>
                        <m:t>∅⊕</m:t>
                      </m:r>
                      <m:d>
                        <m:dPr>
                          <m:begChr m:val="{"/>
                          <m:endChr m:val="}"/>
                          <m:ctrlPr>
                            <a:rPr lang="en-US" altLang="en-US" sz="2400" b="0" i="1" dirty="0" smtClean="0">
                              <a:solidFill>
                                <a:srgbClr val="00B050"/>
                              </a:solidFill>
                              <a:latin typeface="Cambria Math" panose="02040503050406030204" pitchFamily="18" charset="0"/>
                            </a:rPr>
                          </m:ctrlPr>
                        </m:dPr>
                        <m:e>
                          <m:r>
                            <a:rPr lang="en-US" altLang="en-US" sz="2400" b="0" i="1" dirty="0" smtClean="0">
                              <a:solidFill>
                                <a:srgbClr val="00B050"/>
                              </a:solidFill>
                              <a:latin typeface="Cambria Math" panose="02040503050406030204" pitchFamily="18" charset="0"/>
                            </a:rPr>
                            <m:t>𝑤</m:t>
                          </m:r>
                          <m:r>
                            <a:rPr lang="en-US" altLang="en-US" sz="2400" b="0" i="1" dirty="0" smtClean="0">
                              <a:solidFill>
                                <a:srgbClr val="00B050"/>
                              </a:solidFill>
                              <a:latin typeface="Cambria Math" panose="02040503050406030204" pitchFamily="18" charset="0"/>
                            </a:rPr>
                            <m:t>,</m:t>
                          </m:r>
                          <m:r>
                            <a:rPr lang="en-US" altLang="en-US" sz="2400" b="0" i="1" dirty="0" smtClean="0">
                              <a:solidFill>
                                <a:srgbClr val="00B050"/>
                              </a:solidFill>
                              <a:latin typeface="Cambria Math" panose="02040503050406030204" pitchFamily="18" charset="0"/>
                            </a:rPr>
                            <m:t>𝑦</m:t>
                          </m:r>
                        </m:e>
                      </m:d>
                      <m:r>
                        <a:rPr lang="en-US" altLang="en-US" sz="2400" b="0" i="1" dirty="0" smtClean="0">
                          <a:solidFill>
                            <a:srgbClr val="00B050"/>
                          </a:solidFill>
                          <a:latin typeface="Cambria Math" panose="02040503050406030204" pitchFamily="18" charset="0"/>
                        </a:rPr>
                        <m:t>=</m:t>
                      </m:r>
                      <m:r>
                        <a:rPr lang="en-US" altLang="en-US" sz="2400" i="1" dirty="0" smtClean="0">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𝑤</m:t>
                      </m:r>
                      <m:r>
                        <a:rPr lang="en-US" altLang="en-US" sz="2400" i="1" dirty="0" err="1">
                          <a:solidFill>
                            <a:srgbClr val="00B050"/>
                          </a:solidFill>
                          <a:latin typeface="Cambria Math" panose="02040503050406030204" pitchFamily="18" charset="0"/>
                        </a:rPr>
                        <m:t>,</m:t>
                      </m:r>
                      <m:r>
                        <a:rPr lang="en-US" altLang="en-US" sz="2400" i="1" dirty="0" err="1">
                          <a:solidFill>
                            <a:srgbClr val="00B050"/>
                          </a:solidFill>
                          <a:latin typeface="Cambria Math" panose="02040503050406030204" pitchFamily="18" charset="0"/>
                        </a:rPr>
                        <m:t>𝑦</m:t>
                      </m:r>
                      <m:r>
                        <a:rPr lang="en-US" altLang="en-US" sz="2400" i="1" dirty="0">
                          <a:solidFill>
                            <a:srgbClr val="00B050"/>
                          </a:solidFill>
                          <a:latin typeface="Cambria Math" panose="02040503050406030204" pitchFamily="18" charset="0"/>
                        </a:rPr>
                        <m:t>}</m:t>
                      </m:r>
                    </m:oMath>
                  </m:oMathPara>
                </a14:m>
                <a:endParaRPr lang="en-US" altLang="en-US" sz="2400" dirty="0">
                  <a:solidFill>
                    <a:srgbClr val="00B050"/>
                  </a:solidFill>
                </a:endParaRPr>
              </a:p>
            </p:txBody>
          </p:sp>
        </mc:Choice>
        <mc:Fallback xmlns="">
          <p:sp>
            <p:nvSpPr>
              <p:cNvPr id="427054" name="Text Box 1070"/>
              <p:cNvSpPr txBox="1">
                <a:spLocks noRot="1" noChangeAspect="1" noMove="1" noResize="1" noEditPoints="1" noAdjustHandles="1" noChangeArrowheads="1" noChangeShapeType="1" noTextEdit="1"/>
              </p:cNvSpPr>
              <p:nvPr/>
            </p:nvSpPr>
            <p:spPr bwMode="auto">
              <a:xfrm>
                <a:off x="2178630" y="6287021"/>
                <a:ext cx="2836930" cy="461665"/>
              </a:xfrm>
              <a:prstGeom prst="rect">
                <a:avLst/>
              </a:prstGeom>
              <a:blipFill>
                <a:blip r:embed="rId7"/>
                <a:stretch>
                  <a:fillRect b="-19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7057" name="Text Box 1073"/>
              <p:cNvSpPr txBox="1">
                <a:spLocks noChangeArrowheads="1"/>
              </p:cNvSpPr>
              <p:nvPr/>
            </p:nvSpPr>
            <p:spPr bwMode="auto">
              <a:xfrm>
                <a:off x="3582759" y="1102544"/>
                <a:ext cx="463588"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sz="2400" b="0" i="1" dirty="0" smtClean="0">
                          <a:solidFill>
                            <a:srgbClr val="00B050"/>
                          </a:solidFill>
                          <a:latin typeface="Cambria Math" panose="02040503050406030204" pitchFamily="18" charset="0"/>
                        </a:rPr>
                        <m:t>∅</m:t>
                      </m:r>
                    </m:oMath>
                  </m:oMathPara>
                </a14:m>
                <a:endParaRPr lang="en-US" altLang="en-US" sz="2400" b="0" dirty="0">
                  <a:solidFill>
                    <a:srgbClr val="00B050"/>
                  </a:solidFill>
                </a:endParaRPr>
              </a:p>
            </p:txBody>
          </p:sp>
        </mc:Choice>
        <mc:Fallback xmlns="">
          <p:sp>
            <p:nvSpPr>
              <p:cNvPr id="427057" name="Text Box 1073"/>
              <p:cNvSpPr txBox="1">
                <a:spLocks noRot="1" noChangeAspect="1" noMove="1" noResize="1" noEditPoints="1" noAdjustHandles="1" noChangeArrowheads="1" noChangeShapeType="1" noTextEdit="1"/>
              </p:cNvSpPr>
              <p:nvPr/>
            </p:nvSpPr>
            <p:spPr bwMode="auto">
              <a:xfrm>
                <a:off x="3582759" y="1102544"/>
                <a:ext cx="463588" cy="461665"/>
              </a:xfrm>
              <a:prstGeom prst="rect">
                <a:avLst/>
              </a:prstGeom>
              <a:blipFill>
                <a:blip r:embed="rId8"/>
                <a:stretch>
                  <a:fillRect b="-657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2027183" y="552904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2027183" y="552904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933350" y="3285996"/>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933350" y="3285996"/>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4BEA934-AC08-4897-B8F6-D2FB236D7742}"/>
                  </a:ext>
                </a:extLst>
              </p:cNvPr>
              <p:cNvSpPr txBox="1"/>
              <p:nvPr/>
            </p:nvSpPr>
            <p:spPr>
              <a:xfrm>
                <a:off x="4258221" y="5281178"/>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81" name="TextBox 80">
                <a:extLst>
                  <a:ext uri="{FF2B5EF4-FFF2-40B4-BE49-F238E27FC236}">
                    <a16:creationId xmlns:a16="http://schemas.microsoft.com/office/drawing/2014/main" id="{74BEA934-AC08-4897-B8F6-D2FB236D7742}"/>
                  </a:ext>
                </a:extLst>
              </p:cNvPr>
              <p:cNvSpPr txBox="1">
                <a:spLocks noRot="1" noChangeAspect="1" noMove="1" noResize="1" noEditPoints="1" noAdjustHandles="1" noChangeArrowheads="1" noChangeShapeType="1" noTextEdit="1"/>
              </p:cNvSpPr>
              <p:nvPr/>
            </p:nvSpPr>
            <p:spPr>
              <a:xfrm>
                <a:off x="4258221" y="5281178"/>
                <a:ext cx="575799" cy="461665"/>
              </a:xfrm>
              <a:prstGeom prst="rect">
                <a:avLst/>
              </a:prstGeom>
              <a:blipFill>
                <a:blip r:embed="rId16"/>
                <a:stretch>
                  <a:fillRect b="-11842"/>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sp>
        <p:nvSpPr>
          <p:cNvPr id="427008" name="Thought Bubble: Cloud 427007">
            <a:extLst>
              <a:ext uri="{FF2B5EF4-FFF2-40B4-BE49-F238E27FC236}">
                <a16:creationId xmlns:a16="http://schemas.microsoft.com/office/drawing/2014/main" id="{3F218F9A-3EAA-429B-995C-275AD563B3FB}"/>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spTree>
    <p:extLst>
      <p:ext uri="{BB962C8B-B14F-4D97-AF65-F5344CB8AC3E}">
        <p14:creationId xmlns:p14="http://schemas.microsoft.com/office/powerpoint/2010/main" val="3645770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ssolv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7046"/>
                                        </p:tgtEl>
                                        <p:attrNameLst>
                                          <p:attrName>style.visibility</p:attrName>
                                        </p:attrNameLst>
                                      </p:cBhvr>
                                      <p:to>
                                        <p:strVal val="visible"/>
                                      </p:to>
                                    </p:set>
                                    <p:animEffect transition="in" filter="dissolve">
                                      <p:cBhvr>
                                        <p:cTn id="12" dur="500"/>
                                        <p:tgtEl>
                                          <p:spTgt spid="42704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27057"/>
                                        </p:tgtEl>
                                        <p:attrNameLst>
                                          <p:attrName>style.visibility</p:attrName>
                                        </p:attrNameLst>
                                      </p:cBhvr>
                                      <p:to>
                                        <p:strVal val="visible"/>
                                      </p:to>
                                    </p:set>
                                    <p:animEffect transition="in" filter="dissolve">
                                      <p:cBhvr>
                                        <p:cTn id="15" dur="500"/>
                                        <p:tgtEl>
                                          <p:spTgt spid="42705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27047"/>
                                        </p:tgtEl>
                                        <p:attrNameLst>
                                          <p:attrName>style.visibility</p:attrName>
                                        </p:attrNameLst>
                                      </p:cBhvr>
                                      <p:to>
                                        <p:strVal val="visible"/>
                                      </p:to>
                                    </p:set>
                                    <p:animEffect transition="in" filter="dissolve">
                                      <p:cBhvr>
                                        <p:cTn id="18" dur="500"/>
                                        <p:tgtEl>
                                          <p:spTgt spid="42704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27049"/>
                                        </p:tgtEl>
                                        <p:attrNameLst>
                                          <p:attrName>style.visibility</p:attrName>
                                        </p:attrNameLst>
                                      </p:cBhvr>
                                      <p:to>
                                        <p:strVal val="visible"/>
                                      </p:to>
                                    </p:set>
                                    <p:animEffect transition="in" filter="dissolve">
                                      <p:cBhvr>
                                        <p:cTn id="21" dur="500"/>
                                        <p:tgtEl>
                                          <p:spTgt spid="42704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27050"/>
                                        </p:tgtEl>
                                        <p:attrNameLst>
                                          <p:attrName>style.visibility</p:attrName>
                                        </p:attrNameLst>
                                      </p:cBhvr>
                                      <p:to>
                                        <p:strVal val="visible"/>
                                      </p:to>
                                    </p:set>
                                    <p:animEffect transition="in" filter="dissolve">
                                      <p:cBhvr>
                                        <p:cTn id="24" dur="500"/>
                                        <p:tgtEl>
                                          <p:spTgt spid="42705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27048"/>
                                        </p:tgtEl>
                                        <p:attrNameLst>
                                          <p:attrName>style.visibility</p:attrName>
                                        </p:attrNameLst>
                                      </p:cBhvr>
                                      <p:to>
                                        <p:strVal val="visible"/>
                                      </p:to>
                                    </p:set>
                                    <p:animEffect transition="in" filter="dissolve">
                                      <p:cBhvr>
                                        <p:cTn id="27" dur="500"/>
                                        <p:tgtEl>
                                          <p:spTgt spid="42704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27054"/>
                                        </p:tgtEl>
                                        <p:attrNameLst>
                                          <p:attrName>style.visibility</p:attrName>
                                        </p:attrNameLst>
                                      </p:cBhvr>
                                      <p:to>
                                        <p:strVal val="visible"/>
                                      </p:to>
                                    </p:set>
                                    <p:animEffect transition="in" filter="dissolve">
                                      <p:cBhvr>
                                        <p:cTn id="30" dur="500"/>
                                        <p:tgtEl>
                                          <p:spTgt spid="427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46" grpId="0" autoUpdateAnimBg="0"/>
      <p:bldP spid="427047" grpId="0" autoUpdateAnimBg="0"/>
      <p:bldP spid="427048" grpId="0" autoUpdateAnimBg="0"/>
      <p:bldP spid="427049" grpId="0" autoUpdateAnimBg="0"/>
      <p:bldP spid="427050" grpId="0" autoUpdateAnimBg="0"/>
      <p:bldP spid="427054" grpId="0"/>
      <p:bldP spid="427057" grpId="0" autoUpdateAnimBg="0"/>
      <p:bldP spid="81"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72B3-D6C1-4664-BE76-7BF34D4C9EED}"/>
              </a:ext>
            </a:extLst>
          </p:cNvPr>
          <p:cNvSpPr>
            <a:spLocks noGrp="1"/>
          </p:cNvSpPr>
          <p:nvPr>
            <p:ph type="title"/>
          </p:nvPr>
        </p:nvSpPr>
        <p:spPr/>
        <p:txBody>
          <a:bodyPr/>
          <a:lstStyle/>
          <a:p>
            <a:r>
              <a:rPr lang="en-US" dirty="0"/>
              <a:t>Equational Semantics, Phase II</a:t>
            </a:r>
          </a:p>
        </p:txBody>
      </p:sp>
      <p:sp>
        <p:nvSpPr>
          <p:cNvPr id="3" name="Slide Number Placeholder 2">
            <a:extLst>
              <a:ext uri="{FF2B5EF4-FFF2-40B4-BE49-F238E27FC236}">
                <a16:creationId xmlns:a16="http://schemas.microsoft.com/office/drawing/2014/main" id="{8183636F-21AA-41ED-A089-E4D93AE86234}"/>
              </a:ext>
            </a:extLst>
          </p:cNvPr>
          <p:cNvSpPr>
            <a:spLocks noGrp="1"/>
          </p:cNvSpPr>
          <p:nvPr>
            <p:ph type="sldNum" sz="quarter" idx="12"/>
          </p:nvPr>
        </p:nvSpPr>
        <p:spPr/>
        <p:txBody>
          <a:bodyPr/>
          <a:lstStyle/>
          <a:p>
            <a:fld id="{60AD1266-7CE3-2146-B859-359ABF1E0203}" type="slidenum">
              <a:rPr lang="en-US" smtClean="0"/>
              <a:t>35</a:t>
            </a:fld>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89E6968-7A1A-47CF-A4E7-042C81A58B7A}"/>
                  </a:ext>
                </a:extLst>
              </p:cNvPr>
              <p:cNvSpPr txBox="1"/>
              <p:nvPr/>
            </p:nvSpPr>
            <p:spPr>
              <a:xfrm>
                <a:off x="85325" y="5745939"/>
                <a:ext cx="3127331" cy="727763"/>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𝑣</m:t>
                      </m:r>
                      <m:d>
                        <m:dPr>
                          <m:begChr m:val="["/>
                          <m:endChr m:val="]"/>
                          <m:ctrlPr>
                            <a:rPr lang="en-US" sz="1600" b="0" i="1" smtClean="0">
                              <a:solidFill>
                                <a:srgbClr val="C00000"/>
                              </a:solidFill>
                              <a:latin typeface="Cambria Math" panose="02040503050406030204" pitchFamily="18" charset="0"/>
                            </a:rPr>
                          </m:ctrlPr>
                        </m:dPr>
                        <m:e>
                          <m:r>
                            <a:rPr lang="en-US" sz="1600" b="0" i="1" smtClean="0">
                              <a:solidFill>
                                <a:srgbClr val="C00000"/>
                              </a:solidFill>
                              <a:latin typeface="Cambria Math" panose="02040503050406030204" pitchFamily="18" charset="0"/>
                            </a:rPr>
                            <m:t>𝑠</m:t>
                          </m:r>
                        </m:e>
                      </m:d>
                      <m:r>
                        <a:rPr lang="en-US" sz="1600" b="0" i="1" smtClean="0">
                          <a:latin typeface="Cambria Math" panose="02040503050406030204" pitchFamily="18" charset="0"/>
                        </a:rPr>
                        <m:t>=</m:t>
                      </m:r>
                      <m:nary>
                        <m:naryPr>
                          <m:chr m:val="⨁"/>
                          <m:supHide m:val="on"/>
                          <m:ctrlPr>
                            <a:rPr lang="en-US" sz="1600" b="0" i="1" smtClean="0">
                              <a:solidFill>
                                <a:srgbClr val="00B050"/>
                              </a:solidFill>
                              <a:latin typeface="Cambria Math" panose="02040503050406030204" pitchFamily="18" charset="0"/>
                            </a:rPr>
                          </m:ctrlPr>
                        </m:naryPr>
                        <m:sub>
                          <m:d>
                            <m:dPr>
                              <m:ctrlPr>
                                <a:rPr lang="en-US" sz="1600" b="0" i="1" smtClean="0">
                                  <a:solidFill>
                                    <a:srgbClr val="00B050"/>
                                  </a:solidFill>
                                  <a:latin typeface="Cambria Math" panose="02040503050406030204" pitchFamily="18" charset="0"/>
                                </a:rPr>
                              </m:ctrlPr>
                            </m:dPr>
                            <m:e>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𝑐</m:t>
                                  </m:r>
                                </m:e>
                                <m:sub>
                                  <m:r>
                                    <a:rPr lang="en-US" sz="1600" b="0" i="1" smtClean="0">
                                      <a:solidFill>
                                        <a:srgbClr val="00B050"/>
                                      </a:solidFill>
                                      <a:latin typeface="Cambria Math" panose="02040503050406030204" pitchFamily="18" charset="0"/>
                                    </a:rPr>
                                    <m:t>𝑖</m:t>
                                  </m:r>
                                </m:sub>
                              </m:sSub>
                              <m:r>
                                <a:rPr lang="en-US" sz="1600" b="0" i="1" smtClean="0">
                                  <a:solidFill>
                                    <a:srgbClr val="00B050"/>
                                  </a:solidFill>
                                  <a:latin typeface="Cambria Math" panose="02040503050406030204" pitchFamily="18" charset="0"/>
                                </a:rPr>
                                <m:t>,</m:t>
                              </m:r>
                              <m:r>
                                <a:rPr lang="en-US" sz="1600" b="0" i="1" smtClean="0">
                                  <a:solidFill>
                                    <a:srgbClr val="00B050"/>
                                  </a:solidFill>
                                  <a:latin typeface="Cambria Math" panose="02040503050406030204" pitchFamily="18" charset="0"/>
                                </a:rPr>
                                <m:t>𝑠</m:t>
                              </m:r>
                            </m:e>
                          </m:d>
                          <m:r>
                            <a:rPr lang="en-US" sz="1600" b="0" i="1" smtClean="0">
                              <a:solidFill>
                                <a:srgbClr val="00B050"/>
                              </a:solidFill>
                              <a:latin typeface="Cambria Math" panose="02040503050406030204" pitchFamily="18" charset="0"/>
                            </a:rPr>
                            <m:t>∈</m:t>
                          </m:r>
                          <m:r>
                            <a:rPr lang="en-US" sz="1600" b="0" i="1" smtClean="0">
                              <a:solidFill>
                                <a:srgbClr val="00B050"/>
                              </a:solidFill>
                              <a:latin typeface="Cambria Math" panose="02040503050406030204" pitchFamily="18" charset="0"/>
                            </a:rPr>
                            <m:t>𝐶𝑎𝑙𝑙𝐸𝑑𝑔𝑒𝑠</m:t>
                          </m:r>
                        </m:sub>
                        <m:sup/>
                        <m:e>
                          <m:r>
                            <a:rPr lang="en-US" sz="1600" b="0" i="1" smtClean="0">
                              <a:solidFill>
                                <a:srgbClr val="00B050"/>
                              </a:solidFill>
                              <a:latin typeface="Cambria Math" panose="02040503050406030204" pitchFamily="18" charset="0"/>
                            </a:rPr>
                            <m:t>𝐼</m:t>
                          </m:r>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𝑛</m:t>
                              </m:r>
                            </m:e>
                            <m:sub>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𝑐</m:t>
                                  </m:r>
                                </m:e>
                                <m:sub>
                                  <m:r>
                                    <a:rPr lang="en-US" sz="1600" b="0" i="1" smtClean="0">
                                      <a:solidFill>
                                        <a:srgbClr val="00B050"/>
                                      </a:solidFill>
                                      <a:latin typeface="Cambria Math" panose="02040503050406030204" pitchFamily="18" charset="0"/>
                                    </a:rPr>
                                    <m:t>𝑖</m:t>
                                  </m:r>
                                </m:sub>
                              </m:sSub>
                              <m:r>
                                <a:rPr lang="en-US" sz="1600" b="0" i="1" smtClean="0">
                                  <a:solidFill>
                                    <a:srgbClr val="00B050"/>
                                  </a:solidFill>
                                  <a:latin typeface="Cambria Math" panose="02040503050406030204" pitchFamily="18" charset="0"/>
                                </a:rPr>
                                <m:t>, </m:t>
                              </m:r>
                              <m:r>
                                <a:rPr lang="en-US" sz="1600" b="0" i="1" smtClean="0">
                                  <a:solidFill>
                                    <a:srgbClr val="00B050"/>
                                  </a:solidFill>
                                  <a:latin typeface="Cambria Math" panose="02040503050406030204" pitchFamily="18" charset="0"/>
                                </a:rPr>
                                <m:t>𝑠</m:t>
                              </m:r>
                            </m:sub>
                          </m:sSub>
                          <m:r>
                            <a:rPr lang="en-US" sz="1600" b="0" i="1" smtClean="0">
                              <a:solidFill>
                                <a:srgbClr val="00B050"/>
                              </a:solidFill>
                              <a:latin typeface="Cambria Math" panose="02040503050406030204" pitchFamily="18" charset="0"/>
                            </a:rPr>
                            <m:t>(</m:t>
                          </m:r>
                          <m:r>
                            <a:rPr lang="en-US" sz="1600" b="0" i="1" smtClean="0">
                              <a:solidFill>
                                <a:srgbClr val="00B050"/>
                              </a:solidFill>
                              <a:latin typeface="Cambria Math" panose="02040503050406030204" pitchFamily="18" charset="0"/>
                            </a:rPr>
                            <m:t>𝑣</m:t>
                          </m:r>
                          <m:d>
                            <m:dPr>
                              <m:begChr m:val="["/>
                              <m:endChr m:val="]"/>
                              <m:ctrlPr>
                                <a:rPr lang="en-US" sz="1600" b="0" i="1" smtClean="0">
                                  <a:solidFill>
                                    <a:srgbClr val="00B050"/>
                                  </a:solidFill>
                                  <a:latin typeface="Cambria Math" panose="02040503050406030204" pitchFamily="18" charset="0"/>
                                </a:rPr>
                              </m:ctrlPr>
                            </m:dPr>
                            <m:e>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𝑐</m:t>
                                  </m:r>
                                </m:e>
                                <m:sub>
                                  <m:r>
                                    <a:rPr lang="en-US" sz="1600" b="0" i="1" smtClean="0">
                                      <a:solidFill>
                                        <a:srgbClr val="00B050"/>
                                      </a:solidFill>
                                      <a:latin typeface="Cambria Math" panose="02040503050406030204" pitchFamily="18" charset="0"/>
                                    </a:rPr>
                                    <m:t>𝑖</m:t>
                                  </m:r>
                                </m:sub>
                              </m:sSub>
                            </m:e>
                          </m:d>
                          <m:r>
                            <a:rPr lang="en-US" sz="1600" b="0" i="1" smtClean="0">
                              <a:solidFill>
                                <a:srgbClr val="00B050"/>
                              </a:solidFill>
                              <a:latin typeface="Cambria Math" panose="02040503050406030204" pitchFamily="18" charset="0"/>
                            </a:rPr>
                            <m:t>)</m:t>
                          </m:r>
                        </m:e>
                      </m:nary>
                    </m:oMath>
                  </m:oMathPara>
                </a14:m>
                <a:endParaRPr lang="en-US" sz="1600" dirty="0"/>
              </a:p>
            </p:txBody>
          </p:sp>
        </mc:Choice>
        <mc:Fallback xmlns="">
          <p:sp>
            <p:nvSpPr>
              <p:cNvPr id="59" name="TextBox 58">
                <a:extLst>
                  <a:ext uri="{FF2B5EF4-FFF2-40B4-BE49-F238E27FC236}">
                    <a16:creationId xmlns:a16="http://schemas.microsoft.com/office/drawing/2014/main" id="{889E6968-7A1A-47CF-A4E7-042C81A58B7A}"/>
                  </a:ext>
                </a:extLst>
              </p:cNvPr>
              <p:cNvSpPr txBox="1">
                <a:spLocks noRot="1" noChangeAspect="1" noMove="1" noResize="1" noEditPoints="1" noAdjustHandles="1" noChangeArrowheads="1" noChangeShapeType="1" noTextEdit="1"/>
              </p:cNvSpPr>
              <p:nvPr/>
            </p:nvSpPr>
            <p:spPr>
              <a:xfrm>
                <a:off x="85325" y="5745939"/>
                <a:ext cx="3127331" cy="727763"/>
              </a:xfrm>
              <a:prstGeom prst="rect">
                <a:avLst/>
              </a:prstGeom>
              <a:blipFill>
                <a:blip r:embed="rId3"/>
                <a:stretch>
                  <a:fillRect/>
                </a:stretch>
              </a:blipFill>
              <a:ln w="25400">
                <a:solidFill>
                  <a:srgbClr val="C00000"/>
                </a:solidFill>
              </a:ln>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38E4E438-4E48-4B37-B5CF-B8CA6259B452}"/>
              </a:ext>
            </a:extLst>
          </p:cNvPr>
          <p:cNvGrpSpPr/>
          <p:nvPr/>
        </p:nvGrpSpPr>
        <p:grpSpPr>
          <a:xfrm>
            <a:off x="2755164" y="830149"/>
            <a:ext cx="3123900" cy="1000221"/>
            <a:chOff x="338610" y="-132434"/>
            <a:chExt cx="3123900" cy="1000221"/>
          </a:xfrm>
        </p:grpSpPr>
        <p:sp>
          <p:nvSpPr>
            <p:cNvPr id="61" name="椭圆 1">
              <a:extLst>
                <a:ext uri="{FF2B5EF4-FFF2-40B4-BE49-F238E27FC236}">
                  <a16:creationId xmlns:a16="http://schemas.microsoft.com/office/drawing/2014/main" id="{96915066-38B8-4896-ACCC-67C095711C38}"/>
                </a:ext>
              </a:extLst>
            </p:cNvPr>
            <p:cNvSpPr/>
            <p:nvPr/>
          </p:nvSpPr>
          <p:spPr bwMode="auto">
            <a:xfrm>
              <a:off x="1135063" y="292100"/>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400">
                <a:solidFill>
                  <a:srgbClr val="FFFFFF"/>
                </a:solidFill>
                <a:ea typeface="宋体" charset="-122"/>
              </a:endParaRPr>
            </a:p>
          </p:txBody>
        </p:sp>
        <p:sp>
          <p:nvSpPr>
            <p:cNvPr id="62" name="椭圆 2">
              <a:extLst>
                <a:ext uri="{FF2B5EF4-FFF2-40B4-BE49-F238E27FC236}">
                  <a16:creationId xmlns:a16="http://schemas.microsoft.com/office/drawing/2014/main" id="{038F5B17-B387-4573-89B4-76D0634FDF78}"/>
                </a:ext>
              </a:extLst>
            </p:cNvPr>
            <p:cNvSpPr/>
            <p:nvPr/>
          </p:nvSpPr>
          <p:spPr bwMode="auto">
            <a:xfrm>
              <a:off x="3153904" y="28733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400">
                <a:solidFill>
                  <a:srgbClr val="FFFFFF"/>
                </a:solidFill>
                <a:ea typeface="宋体" charset="-122"/>
              </a:endParaRPr>
            </a:p>
          </p:txBody>
        </p:sp>
        <mc:AlternateContent xmlns:mc="http://schemas.openxmlformats.org/markup-compatibility/2006" xmlns:a14="http://schemas.microsoft.com/office/drawing/2010/main">
          <mc:Choice Requires="a14">
            <p:sp>
              <p:nvSpPr>
                <p:cNvPr id="63" name="TextBox 3">
                  <a:extLst>
                    <a:ext uri="{FF2B5EF4-FFF2-40B4-BE49-F238E27FC236}">
                      <a16:creationId xmlns:a16="http://schemas.microsoft.com/office/drawing/2014/main" id="{57EDC576-1517-487F-90D7-FD591F74ACCC}"/>
                    </a:ext>
                  </a:extLst>
                </p:cNvPr>
                <p:cNvSpPr txBox="1">
                  <a:spLocks noChangeArrowheads="1"/>
                </p:cNvSpPr>
                <p:nvPr/>
              </p:nvSpPr>
              <p:spPr bwMode="auto">
                <a:xfrm>
                  <a:off x="1303906" y="133415"/>
                  <a:ext cx="70598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ea typeface="宋体" panose="02010600030101010101" pitchFamily="2" charset="-122"/>
                              </a:rPr>
                            </m:ctrlPr>
                          </m:sSubPr>
                          <m:e>
                            <m:r>
                              <a:rPr lang="en-US" altLang="zh-CN" sz="1800" b="0" i="1" smtClean="0">
                                <a:latin typeface="Cambria Math" panose="02040503050406030204" pitchFamily="18" charset="0"/>
                                <a:ea typeface="宋体" panose="02010600030101010101" pitchFamily="2" charset="-122"/>
                              </a:rPr>
                              <m:t>𝑠</m:t>
                            </m:r>
                          </m:e>
                          <m:sub>
                            <m:r>
                              <a:rPr lang="en-US" altLang="zh-CN" sz="1800" b="0" i="1" smtClean="0">
                                <a:latin typeface="Cambria Math" panose="02040503050406030204" pitchFamily="18" charset="0"/>
                                <a:ea typeface="宋体" panose="02010600030101010101" pitchFamily="2" charset="-122"/>
                              </a:rPr>
                              <m:t>𝑚𝑎𝑖𝑛</m:t>
                            </m:r>
                          </m:sub>
                        </m:sSub>
                      </m:oMath>
                    </m:oMathPara>
                  </a14:m>
                  <a:endParaRPr lang="zh-CN" altLang="en-US" sz="1800" i="1" dirty="0">
                    <a:latin typeface="Georgia" panose="02040502050405020303" pitchFamily="18" charset="0"/>
                    <a:ea typeface="宋体" panose="02010600030101010101" pitchFamily="2" charset="-122"/>
                  </a:endParaRPr>
                </a:p>
              </p:txBody>
            </p:sp>
          </mc:Choice>
          <mc:Fallback xmlns="">
            <p:sp>
              <p:nvSpPr>
                <p:cNvPr id="63" name="TextBox 3">
                  <a:extLst>
                    <a:ext uri="{FF2B5EF4-FFF2-40B4-BE49-F238E27FC236}">
                      <a16:creationId xmlns:a16="http://schemas.microsoft.com/office/drawing/2014/main" id="{57EDC576-1517-487F-90D7-FD591F74ACCC}"/>
                    </a:ext>
                  </a:extLst>
                </p:cNvPr>
                <p:cNvSpPr txBox="1">
                  <a:spLocks noRot="1" noChangeAspect="1" noMove="1" noResize="1" noEditPoints="1" noAdjustHandles="1" noChangeArrowheads="1" noChangeShapeType="1" noTextEdit="1"/>
                </p:cNvSpPr>
                <p:nvPr/>
              </p:nvSpPr>
              <p:spPr bwMode="auto">
                <a:xfrm>
                  <a:off x="1303906" y="133415"/>
                  <a:ext cx="705985" cy="369332"/>
                </a:xfrm>
                <a:prstGeom prst="rect">
                  <a:avLst/>
                </a:prstGeom>
                <a:blipFill>
                  <a:blip r:embed="rId4"/>
                  <a:stretch>
                    <a:fillRect b="-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4">
                  <a:extLst>
                    <a:ext uri="{FF2B5EF4-FFF2-40B4-BE49-F238E27FC236}">
                      <a16:creationId xmlns:a16="http://schemas.microsoft.com/office/drawing/2014/main" id="{78414265-1B44-4175-8D34-A5F88A237FAA}"/>
                    </a:ext>
                  </a:extLst>
                </p:cNvPr>
                <p:cNvSpPr txBox="1">
                  <a:spLocks noChangeArrowheads="1"/>
                </p:cNvSpPr>
                <p:nvPr/>
              </p:nvSpPr>
              <p:spPr bwMode="auto">
                <a:xfrm>
                  <a:off x="2318269" y="142874"/>
                  <a:ext cx="7880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b="0" i="1" dirty="0" smtClean="0">
                                <a:latin typeface="Cambria Math" panose="02040503050406030204" pitchFamily="18" charset="0"/>
                                <a:ea typeface="宋体" panose="02010600030101010101" pitchFamily="2" charset="-122"/>
                              </a:rPr>
                            </m:ctrlPr>
                          </m:sSubPr>
                          <m:e>
                            <m:r>
                              <a:rPr lang="en-US" altLang="zh-CN" sz="1800" b="0" i="1" dirty="0" smtClean="0">
                                <a:latin typeface="Cambria Math" panose="02040503050406030204" pitchFamily="18" charset="0"/>
                                <a:ea typeface="宋体" panose="02010600030101010101" pitchFamily="2" charset="-122"/>
                              </a:rPr>
                              <m:t>𝑥</m:t>
                            </m:r>
                          </m:e>
                          <m:sub>
                            <m:r>
                              <a:rPr lang="en-US" altLang="zh-CN" sz="1800" b="0" i="1" dirty="0" smtClean="0">
                                <a:latin typeface="Cambria Math" panose="02040503050406030204" pitchFamily="18" charset="0"/>
                                <a:ea typeface="宋体" panose="02010600030101010101" pitchFamily="2" charset="-122"/>
                              </a:rPr>
                              <m:t>𝑚𝑎𝑖𝑛</m:t>
                            </m:r>
                          </m:sub>
                        </m:sSub>
                      </m:oMath>
                    </m:oMathPara>
                  </a14:m>
                  <a:endParaRPr lang="zh-CN" altLang="en-US" sz="1800" i="1" dirty="0">
                    <a:latin typeface="Georgia" panose="02040502050405020303" pitchFamily="18" charset="0"/>
                    <a:ea typeface="宋体" panose="02010600030101010101" pitchFamily="2" charset="-122"/>
                  </a:endParaRPr>
                </a:p>
              </p:txBody>
            </p:sp>
          </mc:Choice>
          <mc:Fallback xmlns="">
            <p:sp>
              <p:nvSpPr>
                <p:cNvPr id="64" name="TextBox 4">
                  <a:extLst>
                    <a:ext uri="{FF2B5EF4-FFF2-40B4-BE49-F238E27FC236}">
                      <a16:creationId xmlns:a16="http://schemas.microsoft.com/office/drawing/2014/main" id="{78414265-1B44-4175-8D34-A5F88A237FAA}"/>
                    </a:ext>
                  </a:extLst>
                </p:cNvPr>
                <p:cNvSpPr txBox="1">
                  <a:spLocks noRot="1" noChangeAspect="1" noMove="1" noResize="1" noEditPoints="1" noAdjustHandles="1" noChangeArrowheads="1" noChangeShapeType="1" noTextEdit="1"/>
                </p:cNvSpPr>
                <p:nvPr/>
              </p:nvSpPr>
              <p:spPr bwMode="auto">
                <a:xfrm>
                  <a:off x="2318269" y="142874"/>
                  <a:ext cx="788053" cy="369332"/>
                </a:xfrm>
                <a:prstGeom prst="rect">
                  <a:avLst/>
                </a:prstGeom>
                <a:blipFill>
                  <a:blip r:embed="rId5"/>
                  <a:stretch>
                    <a:fillRect b="-16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5" name="任意多边形 10">
              <a:extLst>
                <a:ext uri="{FF2B5EF4-FFF2-40B4-BE49-F238E27FC236}">
                  <a16:creationId xmlns:a16="http://schemas.microsoft.com/office/drawing/2014/main" id="{1092BD0E-F4C3-4BBA-AEF9-55F4DB808003}"/>
                </a:ext>
              </a:extLst>
            </p:cNvPr>
            <p:cNvSpPr/>
            <p:nvPr/>
          </p:nvSpPr>
          <p:spPr bwMode="auto">
            <a:xfrm>
              <a:off x="802959" y="408645"/>
              <a:ext cx="2659551" cy="459142"/>
            </a:xfrm>
            <a:custGeom>
              <a:avLst/>
              <a:gdLst>
                <a:gd name="connsiteX0" fmla="*/ 1618212 w 5045827"/>
                <a:gd name="connsiteY0" fmla="*/ 0 h 3499658"/>
                <a:gd name="connsiteX1" fmla="*/ 171797 w 5045827"/>
                <a:gd name="connsiteY1" fmla="*/ 980902 h 3499658"/>
                <a:gd name="connsiteX2" fmla="*/ 653935 w 5045827"/>
                <a:gd name="connsiteY2" fmla="*/ 2842953 h 3499658"/>
                <a:gd name="connsiteX3" fmla="*/ 4095405 w 5045827"/>
                <a:gd name="connsiteY3" fmla="*/ 3175462 h 3499658"/>
                <a:gd name="connsiteX4" fmla="*/ 4976554 w 5045827"/>
                <a:gd name="connsiteY4" fmla="*/ 897775 h 3499658"/>
                <a:gd name="connsiteX5" fmla="*/ 3679768 w 5045827"/>
                <a:gd name="connsiteY5" fmla="*/ 16626 h 3499658"/>
                <a:gd name="connsiteX0" fmla="*/ 1681502 w 4918163"/>
                <a:gd name="connsiteY0" fmla="*/ 0 h 3386799"/>
                <a:gd name="connsiteX1" fmla="*/ 101661 w 4918163"/>
                <a:gd name="connsiteY1" fmla="*/ 1051939 h 3386799"/>
                <a:gd name="connsiteX2" fmla="*/ 583799 w 4918163"/>
                <a:gd name="connsiteY2" fmla="*/ 2913990 h 3386799"/>
                <a:gd name="connsiteX3" fmla="*/ 4025269 w 4918163"/>
                <a:gd name="connsiteY3" fmla="*/ 3246499 h 3386799"/>
                <a:gd name="connsiteX4" fmla="*/ 4906418 w 4918163"/>
                <a:gd name="connsiteY4" fmla="*/ 968812 h 3386799"/>
                <a:gd name="connsiteX5" fmla="*/ 3609632 w 4918163"/>
                <a:gd name="connsiteY5" fmla="*/ 87663 h 3386799"/>
                <a:gd name="connsiteX0" fmla="*/ 1473802 w 4710463"/>
                <a:gd name="connsiteY0" fmla="*/ 0 h 3394801"/>
                <a:gd name="connsiteX1" fmla="*/ 213620 w 4710463"/>
                <a:gd name="connsiteY1" fmla="*/ 812430 h 3394801"/>
                <a:gd name="connsiteX2" fmla="*/ 376099 w 4710463"/>
                <a:gd name="connsiteY2" fmla="*/ 2913990 h 3394801"/>
                <a:gd name="connsiteX3" fmla="*/ 3817569 w 4710463"/>
                <a:gd name="connsiteY3" fmla="*/ 3246499 h 3394801"/>
                <a:gd name="connsiteX4" fmla="*/ 4698718 w 4710463"/>
                <a:gd name="connsiteY4" fmla="*/ 968812 h 3394801"/>
                <a:gd name="connsiteX5" fmla="*/ 3401932 w 4710463"/>
                <a:gd name="connsiteY5" fmla="*/ 87663 h 3394801"/>
                <a:gd name="connsiteX0" fmla="*/ 1341165 w 4576455"/>
                <a:gd name="connsiteY0" fmla="*/ 0 h 3403636"/>
                <a:gd name="connsiteX1" fmla="*/ 80983 w 4576455"/>
                <a:gd name="connsiteY1" fmla="*/ 812430 h 3403636"/>
                <a:gd name="connsiteX2" fmla="*/ 518767 w 4576455"/>
                <a:gd name="connsiteY2" fmla="*/ 2941304 h 3403636"/>
                <a:gd name="connsiteX3" fmla="*/ 3684932 w 4576455"/>
                <a:gd name="connsiteY3" fmla="*/ 3246499 h 3403636"/>
                <a:gd name="connsiteX4" fmla="*/ 4566081 w 4576455"/>
                <a:gd name="connsiteY4" fmla="*/ 968812 h 3403636"/>
                <a:gd name="connsiteX5" fmla="*/ 3269295 w 4576455"/>
                <a:gd name="connsiteY5" fmla="*/ 87663 h 3403636"/>
                <a:gd name="connsiteX0" fmla="*/ 1345398 w 4584694"/>
                <a:gd name="connsiteY0" fmla="*/ 0 h 3293513"/>
                <a:gd name="connsiteX1" fmla="*/ 85216 w 4584694"/>
                <a:gd name="connsiteY1" fmla="*/ 812430 h 3293513"/>
                <a:gd name="connsiteX2" fmla="*/ 523000 w 4584694"/>
                <a:gd name="connsiteY2" fmla="*/ 2941304 h 3293513"/>
                <a:gd name="connsiteX3" fmla="*/ 3796262 w 4584694"/>
                <a:gd name="connsiteY3" fmla="*/ 3096297 h 3293513"/>
                <a:gd name="connsiteX4" fmla="*/ 4570314 w 4584694"/>
                <a:gd name="connsiteY4" fmla="*/ 968812 h 3293513"/>
                <a:gd name="connsiteX5" fmla="*/ 3273528 w 4584694"/>
                <a:gd name="connsiteY5" fmla="*/ 87663 h 3293513"/>
                <a:gd name="connsiteX0" fmla="*/ 1345398 w 4468451"/>
                <a:gd name="connsiteY0" fmla="*/ 0 h 3303012"/>
                <a:gd name="connsiteX1" fmla="*/ 85216 w 4468451"/>
                <a:gd name="connsiteY1" fmla="*/ 812430 h 3303012"/>
                <a:gd name="connsiteX2" fmla="*/ 523000 w 4468451"/>
                <a:gd name="connsiteY2" fmla="*/ 2941304 h 3303012"/>
                <a:gd name="connsiteX3" fmla="*/ 3796262 w 4468451"/>
                <a:gd name="connsiteY3" fmla="*/ 3096297 h 3303012"/>
                <a:gd name="connsiteX4" fmla="*/ 4446689 w 4468451"/>
                <a:gd name="connsiteY4" fmla="*/ 835841 h 3303012"/>
                <a:gd name="connsiteX5" fmla="*/ 3273528 w 4468451"/>
                <a:gd name="connsiteY5" fmla="*/ 87663 h 3303012"/>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38834 w 4451827"/>
                <a:gd name="connsiteY0" fmla="*/ 9993 h 3307422"/>
                <a:gd name="connsiteX1" fmla="*/ 78652 w 4451827"/>
                <a:gd name="connsiteY1" fmla="*/ 822423 h 3307422"/>
                <a:gd name="connsiteX2" fmla="*/ 516436 w 4451827"/>
                <a:gd name="connsiteY2" fmla="*/ 2951297 h 3307422"/>
                <a:gd name="connsiteX3" fmla="*/ 3621563 w 4451827"/>
                <a:gd name="connsiteY3" fmla="*/ 3098130 h 3307422"/>
                <a:gd name="connsiteX4" fmla="*/ 4440125 w 4451827"/>
                <a:gd name="connsiteY4" fmla="*/ 845834 h 3307422"/>
                <a:gd name="connsiteX5" fmla="*/ 3231936 w 4451827"/>
                <a:gd name="connsiteY5" fmla="*/ 0 h 3307422"/>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66562 w 4377408"/>
                <a:gd name="connsiteY0" fmla="*/ 9993 h 3191265"/>
                <a:gd name="connsiteX1" fmla="*/ 6380 w 4377408"/>
                <a:gd name="connsiteY1" fmla="*/ 822423 h 3191265"/>
                <a:gd name="connsiteX2" fmla="*/ 906044 w 4377408"/>
                <a:gd name="connsiteY2" fmla="*/ 2570838 h 3191265"/>
                <a:gd name="connsiteX3" fmla="*/ 3549291 w 4377408"/>
                <a:gd name="connsiteY3" fmla="*/ 3098130 h 3191265"/>
                <a:gd name="connsiteX4" fmla="*/ 4367853 w 4377408"/>
                <a:gd name="connsiteY4" fmla="*/ 845834 h 3191265"/>
                <a:gd name="connsiteX5" fmla="*/ 3159664 w 4377408"/>
                <a:gd name="connsiteY5" fmla="*/ 0 h 3191265"/>
                <a:gd name="connsiteX0" fmla="*/ 1266605 w 4377911"/>
                <a:gd name="connsiteY0" fmla="*/ 9993 h 2688706"/>
                <a:gd name="connsiteX1" fmla="*/ 6423 w 4377911"/>
                <a:gd name="connsiteY1" fmla="*/ 822423 h 2688706"/>
                <a:gd name="connsiteX2" fmla="*/ 906087 w 4377911"/>
                <a:gd name="connsiteY2" fmla="*/ 2570838 h 2688706"/>
                <a:gd name="connsiteX3" fmla="*/ 3567621 w 4377911"/>
                <a:gd name="connsiteY3" fmla="*/ 2344072 h 2688706"/>
                <a:gd name="connsiteX4" fmla="*/ 4367896 w 4377911"/>
                <a:gd name="connsiteY4" fmla="*/ 845834 h 2688706"/>
                <a:gd name="connsiteX5" fmla="*/ 3159707 w 4377911"/>
                <a:gd name="connsiteY5" fmla="*/ 0 h 2688706"/>
                <a:gd name="connsiteX0" fmla="*/ 1262909 w 4373782"/>
                <a:gd name="connsiteY0" fmla="*/ 9993 h 2516351"/>
                <a:gd name="connsiteX1" fmla="*/ 2727 w 4373782"/>
                <a:gd name="connsiteY1" fmla="*/ 822423 h 2516351"/>
                <a:gd name="connsiteX2" fmla="*/ 1009074 w 4373782"/>
                <a:gd name="connsiteY2" fmla="*/ 2313922 h 2516351"/>
                <a:gd name="connsiteX3" fmla="*/ 3563925 w 4373782"/>
                <a:gd name="connsiteY3" fmla="*/ 2344072 h 2516351"/>
                <a:gd name="connsiteX4" fmla="*/ 4364200 w 4373782"/>
                <a:gd name="connsiteY4" fmla="*/ 845834 h 2516351"/>
                <a:gd name="connsiteX5" fmla="*/ 3156011 w 4373782"/>
                <a:gd name="connsiteY5" fmla="*/ 0 h 2516351"/>
                <a:gd name="connsiteX0" fmla="*/ 1068872 w 4179745"/>
                <a:gd name="connsiteY0" fmla="*/ 9993 h 2516865"/>
                <a:gd name="connsiteX1" fmla="*/ 4029 w 4179745"/>
                <a:gd name="connsiteY1" fmla="*/ 813735 h 2516865"/>
                <a:gd name="connsiteX2" fmla="*/ 815037 w 4179745"/>
                <a:gd name="connsiteY2" fmla="*/ 2313922 h 2516865"/>
                <a:gd name="connsiteX3" fmla="*/ 3369888 w 4179745"/>
                <a:gd name="connsiteY3" fmla="*/ 2344072 h 2516865"/>
                <a:gd name="connsiteX4" fmla="*/ 4170163 w 4179745"/>
                <a:gd name="connsiteY4" fmla="*/ 845834 h 2516865"/>
                <a:gd name="connsiteX5" fmla="*/ 2961974 w 4179745"/>
                <a:gd name="connsiteY5" fmla="*/ 0 h 2516865"/>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972429 w 3894960"/>
                <a:gd name="connsiteY0" fmla="*/ 9993 h 2506697"/>
                <a:gd name="connsiteX1" fmla="*/ 5255 w 3894960"/>
                <a:gd name="connsiteY1" fmla="*/ 947119 h 2506697"/>
                <a:gd name="connsiteX2" fmla="*/ 718594 w 3894960"/>
                <a:gd name="connsiteY2" fmla="*/ 2313922 h 2506697"/>
                <a:gd name="connsiteX3" fmla="*/ 3273445 w 3894960"/>
                <a:gd name="connsiteY3" fmla="*/ 2344072 h 2506697"/>
                <a:gd name="connsiteX4" fmla="*/ 3879004 w 3894960"/>
                <a:gd name="connsiteY4" fmla="*/ 881549 h 2506697"/>
                <a:gd name="connsiteX5" fmla="*/ 2865531 w 3894960"/>
                <a:gd name="connsiteY5" fmla="*/ 0 h 2506697"/>
                <a:gd name="connsiteX0" fmla="*/ 972429 w 3894960"/>
                <a:gd name="connsiteY0" fmla="*/ 19459 h 2516163"/>
                <a:gd name="connsiteX1" fmla="*/ 5255 w 3894960"/>
                <a:gd name="connsiteY1" fmla="*/ 956585 h 2516163"/>
                <a:gd name="connsiteX2" fmla="*/ 718594 w 3894960"/>
                <a:gd name="connsiteY2" fmla="*/ 2323388 h 2516163"/>
                <a:gd name="connsiteX3" fmla="*/ 3273445 w 3894960"/>
                <a:gd name="connsiteY3" fmla="*/ 2353538 h 2516163"/>
                <a:gd name="connsiteX4" fmla="*/ 3879004 w 3894960"/>
                <a:gd name="connsiteY4" fmla="*/ 891015 h 2516163"/>
                <a:gd name="connsiteX5" fmla="*/ 3344904 w 3894960"/>
                <a:gd name="connsiteY5" fmla="*/ 0 h 2516163"/>
                <a:gd name="connsiteX0" fmla="*/ 971239 w 3883057"/>
                <a:gd name="connsiteY0" fmla="*/ 19459 h 2324592"/>
                <a:gd name="connsiteX1" fmla="*/ 4065 w 3883057"/>
                <a:gd name="connsiteY1" fmla="*/ 956585 h 2324592"/>
                <a:gd name="connsiteX2" fmla="*/ 717404 w 3883057"/>
                <a:gd name="connsiteY2" fmla="*/ 2323388 h 2324592"/>
                <a:gd name="connsiteX3" fmla="*/ 2789728 w 3883057"/>
                <a:gd name="connsiteY3" fmla="*/ 709708 h 2324592"/>
                <a:gd name="connsiteX4" fmla="*/ 3877814 w 3883057"/>
                <a:gd name="connsiteY4" fmla="*/ 891015 h 2324592"/>
                <a:gd name="connsiteX5" fmla="*/ 3343714 w 3883057"/>
                <a:gd name="connsiteY5" fmla="*/ 0 h 2324592"/>
                <a:gd name="connsiteX0" fmla="*/ 971239 w 3343714"/>
                <a:gd name="connsiteY0" fmla="*/ 19459 h 2324592"/>
                <a:gd name="connsiteX1" fmla="*/ 4065 w 3343714"/>
                <a:gd name="connsiteY1" fmla="*/ 956585 h 2324592"/>
                <a:gd name="connsiteX2" fmla="*/ 717404 w 3343714"/>
                <a:gd name="connsiteY2" fmla="*/ 2323388 h 2324592"/>
                <a:gd name="connsiteX3" fmla="*/ 2789728 w 3343714"/>
                <a:gd name="connsiteY3" fmla="*/ 709708 h 2324592"/>
                <a:gd name="connsiteX4" fmla="*/ 3343714 w 3343714"/>
                <a:gd name="connsiteY4" fmla="*/ 0 h 2324592"/>
                <a:gd name="connsiteX0" fmla="*/ 967755 w 3340230"/>
                <a:gd name="connsiteY0" fmla="*/ 19459 h 988096"/>
                <a:gd name="connsiteX1" fmla="*/ 581 w 3340230"/>
                <a:gd name="connsiteY1" fmla="*/ 956585 h 988096"/>
                <a:gd name="connsiteX2" fmla="*/ 1092373 w 3340230"/>
                <a:gd name="connsiteY2" fmla="*/ 761592 h 988096"/>
                <a:gd name="connsiteX3" fmla="*/ 2786244 w 3340230"/>
                <a:gd name="connsiteY3" fmla="*/ 709708 h 988096"/>
                <a:gd name="connsiteX4" fmla="*/ 3340230 w 3340230"/>
                <a:gd name="connsiteY4" fmla="*/ 0 h 988096"/>
                <a:gd name="connsiteX0" fmla="*/ 43548 w 2416023"/>
                <a:gd name="connsiteY0" fmla="*/ 19459 h 771062"/>
                <a:gd name="connsiteX1" fmla="*/ 168166 w 2416023"/>
                <a:gd name="connsiteY1" fmla="*/ 761592 h 771062"/>
                <a:gd name="connsiteX2" fmla="*/ 1862037 w 2416023"/>
                <a:gd name="connsiteY2" fmla="*/ 709708 h 771062"/>
                <a:gd name="connsiteX3" fmla="*/ 2416023 w 2416023"/>
                <a:gd name="connsiteY3" fmla="*/ 0 h 771062"/>
                <a:gd name="connsiteX0" fmla="*/ 122882 w 2495357"/>
                <a:gd name="connsiteY0" fmla="*/ 19459 h 771062"/>
                <a:gd name="connsiteX1" fmla="*/ 247500 w 2495357"/>
                <a:gd name="connsiteY1" fmla="*/ 761592 h 771062"/>
                <a:gd name="connsiteX2" fmla="*/ 1941371 w 2495357"/>
                <a:gd name="connsiteY2" fmla="*/ 709708 h 771062"/>
                <a:gd name="connsiteX3" fmla="*/ 2495357 w 2495357"/>
                <a:gd name="connsiteY3" fmla="*/ 0 h 771062"/>
                <a:gd name="connsiteX0" fmla="*/ 120720 w 2499502"/>
                <a:gd name="connsiteY0" fmla="*/ 0 h 857483"/>
                <a:gd name="connsiteX1" fmla="*/ 251645 w 2499502"/>
                <a:gd name="connsiteY1" fmla="*/ 786306 h 857483"/>
                <a:gd name="connsiteX2" fmla="*/ 1945516 w 2499502"/>
                <a:gd name="connsiteY2" fmla="*/ 734422 h 857483"/>
                <a:gd name="connsiteX3" fmla="*/ 2499502 w 2499502"/>
                <a:gd name="connsiteY3" fmla="*/ 24714 h 857483"/>
                <a:gd name="connsiteX0" fmla="*/ 150032 w 2528814"/>
                <a:gd name="connsiteY0" fmla="*/ 0 h 789769"/>
                <a:gd name="connsiteX1" fmla="*/ 214728 w 2528814"/>
                <a:gd name="connsiteY1" fmla="*/ 660100 h 789769"/>
                <a:gd name="connsiteX2" fmla="*/ 1974828 w 2528814"/>
                <a:gd name="connsiteY2" fmla="*/ 734422 h 789769"/>
                <a:gd name="connsiteX3" fmla="*/ 2528814 w 2528814"/>
                <a:gd name="connsiteY3" fmla="*/ 24714 h 789769"/>
                <a:gd name="connsiteX0" fmla="*/ 163770 w 2542552"/>
                <a:gd name="connsiteY0" fmla="*/ 0 h 759132"/>
                <a:gd name="connsiteX1" fmla="*/ 228466 w 2542552"/>
                <a:gd name="connsiteY1" fmla="*/ 660100 h 759132"/>
                <a:gd name="connsiteX2" fmla="*/ 2206176 w 2542552"/>
                <a:gd name="connsiteY2" fmla="*/ 690251 h 759132"/>
                <a:gd name="connsiteX3" fmla="*/ 2542552 w 2542552"/>
                <a:gd name="connsiteY3" fmla="*/ 24714 h 759132"/>
                <a:gd name="connsiteX0" fmla="*/ 163770 w 2585274"/>
                <a:gd name="connsiteY0" fmla="*/ 0 h 759132"/>
                <a:gd name="connsiteX1" fmla="*/ 228466 w 2585274"/>
                <a:gd name="connsiteY1" fmla="*/ 660100 h 759132"/>
                <a:gd name="connsiteX2" fmla="*/ 2206176 w 2585274"/>
                <a:gd name="connsiteY2" fmla="*/ 690251 h 759132"/>
                <a:gd name="connsiteX3" fmla="*/ 2542552 w 2585274"/>
                <a:gd name="connsiteY3" fmla="*/ 24714 h 759132"/>
                <a:gd name="connsiteX0" fmla="*/ 213945 w 2537683"/>
                <a:gd name="connsiteY0" fmla="*/ 0 h 742498"/>
                <a:gd name="connsiteX1" fmla="*/ 180875 w 2537683"/>
                <a:gd name="connsiteY1" fmla="*/ 644324 h 742498"/>
                <a:gd name="connsiteX2" fmla="*/ 2158585 w 2537683"/>
                <a:gd name="connsiteY2" fmla="*/ 674475 h 742498"/>
                <a:gd name="connsiteX3" fmla="*/ 2494961 w 2537683"/>
                <a:gd name="connsiteY3" fmla="*/ 8938 h 742498"/>
                <a:gd name="connsiteX0" fmla="*/ 224132 w 2590492"/>
                <a:gd name="connsiteY0" fmla="*/ 0 h 742498"/>
                <a:gd name="connsiteX1" fmla="*/ 191062 w 2590492"/>
                <a:gd name="connsiteY1" fmla="*/ 644324 h 742498"/>
                <a:gd name="connsiteX2" fmla="*/ 2310692 w 2590492"/>
                <a:gd name="connsiteY2" fmla="*/ 674475 h 742498"/>
                <a:gd name="connsiteX3" fmla="*/ 2505148 w 2590492"/>
                <a:gd name="connsiteY3" fmla="*/ 8938 h 742498"/>
                <a:gd name="connsiteX0" fmla="*/ 225732 w 2601817"/>
                <a:gd name="connsiteY0" fmla="*/ 0 h 667167"/>
                <a:gd name="connsiteX1" fmla="*/ 192662 w 2601817"/>
                <a:gd name="connsiteY1" fmla="*/ 644324 h 667167"/>
                <a:gd name="connsiteX2" fmla="*/ 2334522 w 2601817"/>
                <a:gd name="connsiteY2" fmla="*/ 474321 h 667167"/>
                <a:gd name="connsiteX3" fmla="*/ 2506748 w 2601817"/>
                <a:gd name="connsiteY3" fmla="*/ 8938 h 667167"/>
                <a:gd name="connsiteX0" fmla="*/ 257724 w 2636617"/>
                <a:gd name="connsiteY0" fmla="*/ 0 h 506779"/>
                <a:gd name="connsiteX1" fmla="*/ 177019 w 2636617"/>
                <a:gd name="connsiteY1" fmla="*/ 415576 h 506779"/>
                <a:gd name="connsiteX2" fmla="*/ 2366514 w 2636617"/>
                <a:gd name="connsiteY2" fmla="*/ 474321 h 506779"/>
                <a:gd name="connsiteX3" fmla="*/ 2538740 w 2636617"/>
                <a:gd name="connsiteY3" fmla="*/ 8938 h 506779"/>
                <a:gd name="connsiteX0" fmla="*/ 260759 w 2660111"/>
                <a:gd name="connsiteY0" fmla="*/ 0 h 459438"/>
                <a:gd name="connsiteX1" fmla="*/ 180054 w 2660111"/>
                <a:gd name="connsiteY1" fmla="*/ 415576 h 459438"/>
                <a:gd name="connsiteX2" fmla="*/ 2410833 w 2660111"/>
                <a:gd name="connsiteY2" fmla="*/ 401249 h 459438"/>
                <a:gd name="connsiteX3" fmla="*/ 2541775 w 2660111"/>
                <a:gd name="connsiteY3" fmla="*/ 8938 h 459438"/>
              </a:gdLst>
              <a:ahLst/>
              <a:cxnLst>
                <a:cxn ang="0">
                  <a:pos x="connsiteX0" y="connsiteY0"/>
                </a:cxn>
                <a:cxn ang="0">
                  <a:pos x="connsiteX1" y="connsiteY1"/>
                </a:cxn>
                <a:cxn ang="0">
                  <a:pos x="connsiteX2" y="connsiteY2"/>
                </a:cxn>
                <a:cxn ang="0">
                  <a:pos x="connsiteX3" y="connsiteY3"/>
                </a:cxn>
              </a:cxnLst>
              <a:rect l="l" t="t" r="r" b="b"/>
              <a:pathLst>
                <a:path w="2660111" h="459438">
                  <a:moveTo>
                    <a:pt x="260759" y="0"/>
                  </a:moveTo>
                  <a:cubicBezTo>
                    <a:pt x="78572" y="91508"/>
                    <a:pt x="-178292" y="348701"/>
                    <a:pt x="180054" y="415576"/>
                  </a:cubicBezTo>
                  <a:cubicBezTo>
                    <a:pt x="538400" y="482451"/>
                    <a:pt x="2017213" y="469022"/>
                    <a:pt x="2410833" y="401249"/>
                  </a:cubicBezTo>
                  <a:cubicBezTo>
                    <a:pt x="2804453" y="333476"/>
                    <a:pt x="2637663" y="194655"/>
                    <a:pt x="2541775" y="8938"/>
                  </a:cubicBezTo>
                </a:path>
              </a:pathLst>
            </a:custGeom>
            <a:ln>
              <a:tailEnd type="none" w="med" len="med"/>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400"/>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CFB63FA-1920-48DB-9E45-4BF05070AC2A}"/>
                    </a:ext>
                  </a:extLst>
                </p:cNvPr>
                <p:cNvSpPr txBox="1">
                  <a:spLocks noChangeArrowheads="1"/>
                </p:cNvSpPr>
                <p:nvPr/>
              </p:nvSpPr>
              <p:spPr bwMode="auto">
                <a:xfrm>
                  <a:off x="338610" y="-132434"/>
                  <a:ext cx="191017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1800" b="0" i="1" dirty="0" smtClean="0">
                            <a:solidFill>
                              <a:srgbClr val="C00000"/>
                            </a:solidFill>
                            <a:latin typeface="Cambria Math" panose="02040503050406030204" pitchFamily="18" charset="0"/>
                            <a:ea typeface="宋体" panose="02010600030101010101" pitchFamily="2" charset="-122"/>
                          </a:rPr>
                          <m:t>𝑣</m:t>
                        </m:r>
                        <m:d>
                          <m:dPr>
                            <m:begChr m:val="["/>
                            <m:endChr m:val="]"/>
                            <m:ctrlPr>
                              <a:rPr lang="en-US" altLang="zh-CN" sz="1800" b="0" i="1" dirty="0" smtClean="0">
                                <a:solidFill>
                                  <a:srgbClr val="C00000"/>
                                </a:solidFill>
                                <a:latin typeface="Cambria Math" panose="02040503050406030204" pitchFamily="18" charset="0"/>
                                <a:ea typeface="宋体" panose="02010600030101010101" pitchFamily="2" charset="-122"/>
                              </a:rPr>
                            </m:ctrlPr>
                          </m:dPr>
                          <m:e>
                            <m:sSub>
                              <m:sSubPr>
                                <m:ctrlPr>
                                  <a:rPr lang="en-US" altLang="zh-CN" sz="1800" b="0" i="1" dirty="0" smtClean="0">
                                    <a:solidFill>
                                      <a:srgbClr val="C00000"/>
                                    </a:solidFill>
                                    <a:latin typeface="Cambria Math" panose="02040503050406030204" pitchFamily="18" charset="0"/>
                                    <a:ea typeface="宋体" panose="02010600030101010101" pitchFamily="2" charset="-122"/>
                                  </a:rPr>
                                </m:ctrlPr>
                              </m:sSubPr>
                              <m:e>
                                <m:r>
                                  <a:rPr lang="en-US" altLang="zh-CN" sz="1800" b="0" i="1" dirty="0" smtClean="0">
                                    <a:solidFill>
                                      <a:srgbClr val="C00000"/>
                                    </a:solidFill>
                                    <a:latin typeface="Cambria Math" panose="02040503050406030204" pitchFamily="18" charset="0"/>
                                    <a:ea typeface="宋体" panose="02010600030101010101" pitchFamily="2" charset="-122"/>
                                  </a:rPr>
                                  <m:t>𝑠</m:t>
                                </m:r>
                              </m:e>
                              <m:sub>
                                <m:r>
                                  <a:rPr lang="en-US" altLang="zh-CN" sz="1800" b="0" i="1" dirty="0" smtClean="0">
                                    <a:solidFill>
                                      <a:srgbClr val="C00000"/>
                                    </a:solidFill>
                                    <a:latin typeface="Cambria Math" panose="02040503050406030204" pitchFamily="18" charset="0"/>
                                    <a:ea typeface="宋体" panose="02010600030101010101" pitchFamily="2" charset="-122"/>
                                  </a:rPr>
                                  <m:t>𝑚𝑎𝑖𝑛</m:t>
                                </m:r>
                              </m:sub>
                            </m:sSub>
                          </m:e>
                        </m:d>
                        <m:r>
                          <a:rPr lang="en-US" altLang="zh-CN" sz="1800" b="0" i="1" dirty="0" smtClean="0">
                            <a:solidFill>
                              <a:schemeClr val="tx1"/>
                            </a:solidFill>
                            <a:latin typeface="Cambria Math" panose="02040503050406030204" pitchFamily="18" charset="0"/>
                            <a:ea typeface="宋体" panose="02010600030101010101" pitchFamily="2" charset="-122"/>
                          </a:rPr>
                          <m:t>=</m:t>
                        </m:r>
                        <m:r>
                          <a:rPr lang="en-US" altLang="zh-CN" sz="1800" b="0" i="1" dirty="0" smtClean="0">
                            <a:solidFill>
                              <a:srgbClr val="00B050"/>
                            </a:solidFill>
                            <a:latin typeface="Cambria Math" panose="02040503050406030204" pitchFamily="18" charset="0"/>
                            <a:ea typeface="宋体" panose="02010600030101010101" pitchFamily="2" charset="-122"/>
                          </a:rPr>
                          <m:t>𝐶</m:t>
                        </m:r>
                      </m:oMath>
                    </m:oMathPara>
                  </a14:m>
                  <a:endParaRPr lang="zh-CN" altLang="en-US" sz="1800" dirty="0">
                    <a:solidFill>
                      <a:srgbClr val="FF0000"/>
                    </a:solidFill>
                    <a:latin typeface="Georgia" panose="02040502050405020303" pitchFamily="18" charset="0"/>
                    <a:ea typeface="宋体" panose="02010600030101010101" pitchFamily="2" charset="-122"/>
                  </a:endParaRPr>
                </a:p>
              </p:txBody>
            </p:sp>
          </mc:Choice>
          <mc:Fallback xmlns="">
            <p:sp>
              <p:nvSpPr>
                <p:cNvPr id="66" name="TextBox 65">
                  <a:extLst>
                    <a:ext uri="{FF2B5EF4-FFF2-40B4-BE49-F238E27FC236}">
                      <a16:creationId xmlns:a16="http://schemas.microsoft.com/office/drawing/2014/main" id="{8CFB63FA-1920-48DB-9E45-4BF05070AC2A}"/>
                    </a:ext>
                  </a:extLst>
                </p:cNvPr>
                <p:cNvSpPr txBox="1">
                  <a:spLocks noRot="1" noChangeAspect="1" noMove="1" noResize="1" noEditPoints="1" noAdjustHandles="1" noChangeArrowheads="1" noChangeShapeType="1" noTextEdit="1"/>
                </p:cNvSpPr>
                <p:nvPr/>
              </p:nvSpPr>
              <p:spPr bwMode="auto">
                <a:xfrm>
                  <a:off x="338610" y="-132434"/>
                  <a:ext cx="1910172" cy="369332"/>
                </a:xfrm>
                <a:prstGeom prst="rect">
                  <a:avLst/>
                </a:prstGeom>
                <a:blipFill>
                  <a:blip r:embed="rId6"/>
                  <a:stretch>
                    <a:fillRect b="-16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D5CEE3E-D07D-4942-A2CA-A7AAD4F02524}"/>
                  </a:ext>
                </a:extLst>
              </p:cNvPr>
              <p:cNvSpPr txBox="1"/>
              <p:nvPr/>
            </p:nvSpPr>
            <p:spPr>
              <a:xfrm>
                <a:off x="936119" y="1187444"/>
                <a:ext cx="1535612" cy="369332"/>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𝑣</m:t>
                      </m:r>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𝑚𝑎𝑖𝑛</m:t>
                          </m:r>
                        </m:sub>
                      </m:sSub>
                      <m:r>
                        <a:rPr lang="en-US" b="0" i="1" smtClean="0">
                          <a:solidFill>
                            <a:srgbClr val="C00000"/>
                          </a:solidFill>
                          <a:latin typeface="Cambria Math" panose="02040503050406030204" pitchFamily="18" charset="0"/>
                        </a:rPr>
                        <m:t>]</m:t>
                      </m:r>
                      <m:r>
                        <a:rPr lang="en-US" b="0" i="1" smtClean="0">
                          <a:latin typeface="Cambria Math" panose="02040503050406030204" pitchFamily="18" charset="0"/>
                        </a:rPr>
                        <m:t>=</m:t>
                      </m:r>
                      <m:r>
                        <a:rPr lang="en-US" b="0" i="1" smtClean="0">
                          <a:solidFill>
                            <a:srgbClr val="00B050"/>
                          </a:solidFill>
                          <a:latin typeface="Cambria Math" panose="02040503050406030204" pitchFamily="18" charset="0"/>
                        </a:rPr>
                        <m:t>𝐶</m:t>
                      </m:r>
                    </m:oMath>
                  </m:oMathPara>
                </a14:m>
                <a:endParaRPr lang="en-US" dirty="0"/>
              </a:p>
            </p:txBody>
          </p:sp>
        </mc:Choice>
        <mc:Fallback xmlns="">
          <p:sp>
            <p:nvSpPr>
              <p:cNvPr id="71" name="TextBox 70">
                <a:extLst>
                  <a:ext uri="{FF2B5EF4-FFF2-40B4-BE49-F238E27FC236}">
                    <a16:creationId xmlns:a16="http://schemas.microsoft.com/office/drawing/2014/main" id="{0D5CEE3E-D07D-4942-A2CA-A7AAD4F02524}"/>
                  </a:ext>
                </a:extLst>
              </p:cNvPr>
              <p:cNvSpPr txBox="1">
                <a:spLocks noRot="1" noChangeAspect="1" noMove="1" noResize="1" noEditPoints="1" noAdjustHandles="1" noChangeArrowheads="1" noChangeShapeType="1" noTextEdit="1"/>
              </p:cNvSpPr>
              <p:nvPr/>
            </p:nvSpPr>
            <p:spPr>
              <a:xfrm>
                <a:off x="936119" y="1187444"/>
                <a:ext cx="1535612" cy="369332"/>
              </a:xfrm>
              <a:prstGeom prst="rect">
                <a:avLst/>
              </a:prstGeom>
              <a:blipFill>
                <a:blip r:embed="rId7"/>
                <a:stretch>
                  <a:fillRect b="-14063"/>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DA19A92F-447F-4626-82C9-946CD07B2043}"/>
                  </a:ext>
                </a:extLst>
              </p:cNvPr>
              <p:cNvSpPr txBox="1"/>
              <p:nvPr/>
            </p:nvSpPr>
            <p:spPr>
              <a:xfrm>
                <a:off x="541118" y="2348749"/>
                <a:ext cx="4861587" cy="400110"/>
              </a:xfrm>
              <a:prstGeom prst="rect">
                <a:avLst/>
              </a:prstGeom>
              <a:noFill/>
              <a:ln w="25400">
                <a:solidFill>
                  <a:srgbClr val="C00000"/>
                </a:solidFill>
              </a:ln>
            </p:spPr>
            <p:txBody>
              <a:bodyPr wrap="none" rtlCol="0">
                <a:spAutoFit/>
              </a:bodyPr>
              <a:lstStyle/>
              <a:p>
                <a:r>
                  <a:rPr lang="en-US" sz="2000" dirty="0"/>
                  <a:t> </a:t>
                </a:r>
                <a14:m>
                  <m:oMath xmlns:m="http://schemas.openxmlformats.org/officeDocument/2006/math">
                    <m:r>
                      <a:rPr lang="en-US" sz="2000" b="0" i="1" smtClean="0">
                        <a:solidFill>
                          <a:srgbClr val="C00000"/>
                        </a:solidFill>
                        <a:latin typeface="Cambria Math" panose="02040503050406030204" pitchFamily="18" charset="0"/>
                      </a:rPr>
                      <m:t>𝑣</m:t>
                    </m:r>
                    <m:d>
                      <m:dPr>
                        <m:begChr m:val="["/>
                        <m:endChr m:val="]"/>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𝑐</m:t>
                        </m:r>
                      </m:e>
                    </m:d>
                    <m:r>
                      <a:rPr lang="en-US" sz="2000" b="0" i="1" smtClean="0">
                        <a:latin typeface="Cambria Math" panose="02040503050406030204" pitchFamily="18" charset="0"/>
                      </a:rPr>
                      <m:t>=</m:t>
                    </m:r>
                    <m:r>
                      <a:rPr lang="en-US" sz="2000" b="0" i="1" smtClean="0">
                        <a:solidFill>
                          <a:srgbClr val="00B050"/>
                        </a:solidFill>
                        <a:latin typeface="Cambria Math" panose="02040503050406030204" pitchFamily="18" charset="0"/>
                      </a:rPr>
                      <m:t>𝜑</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r>
                          <a:rPr lang="en-US" sz="2000" b="0" i="1" smtClean="0">
                            <a:solidFill>
                              <a:srgbClr val="00B050"/>
                            </a:solidFill>
                            <a:latin typeface="Cambria Math" panose="02040503050406030204" pitchFamily="18" charset="0"/>
                          </a:rPr>
                          <m:t>,</m:t>
                        </m:r>
                        <m:r>
                          <a:rPr lang="en-US" sz="2000" b="0" i="1" smtClean="0">
                            <a:solidFill>
                              <a:srgbClr val="00B050"/>
                            </a:solidFill>
                            <a:latin typeface="Cambria Math" panose="02040503050406030204" pitchFamily="18" charset="0"/>
                          </a:rPr>
                          <m:t>𝑐</m:t>
                        </m:r>
                      </m:e>
                    </m:d>
                    <m:d>
                      <m:dPr>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𝑣</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e>
                        </m:d>
                      </m:e>
                    </m:d>
                    <m:r>
                      <a:rPr lang="en-US" sz="2000" b="0" i="1" smtClean="0">
                        <a:latin typeface="Cambria Math" panose="02040503050406030204" pitchFamily="18" charset="0"/>
                      </a:rPr>
                      <m:t>        </m:t>
                    </m:r>
                    <m:r>
                      <a:rPr lang="en-US" sz="2000" b="0" i="1" smtClean="0">
                        <a:latin typeface="Cambria Math" panose="02040503050406030204" pitchFamily="18" charset="0"/>
                      </a:rPr>
                      <m:t>𝑖𝑓</m:t>
                    </m:r>
                    <m:r>
                      <a:rPr lang="en-US" sz="2000" b="0" i="1" smtClean="0">
                        <a:latin typeface="Cambria Math" panose="02040503050406030204" pitchFamily="18" charset="0"/>
                      </a:rPr>
                      <m:t> </m:t>
                    </m:r>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𝐶𝑎𝑙𝑙𝑁𝑜𝑑𝑒𝑠</m:t>
                    </m:r>
                  </m:oMath>
                </a14:m>
                <a:endParaRPr lang="en-US" sz="2000" b="0" dirty="0"/>
              </a:p>
            </p:txBody>
          </p:sp>
        </mc:Choice>
        <mc:Fallback xmlns="">
          <p:sp>
            <p:nvSpPr>
              <p:cNvPr id="137" name="TextBox 136">
                <a:extLst>
                  <a:ext uri="{FF2B5EF4-FFF2-40B4-BE49-F238E27FC236}">
                    <a16:creationId xmlns:a16="http://schemas.microsoft.com/office/drawing/2014/main" id="{DA19A92F-447F-4626-82C9-946CD07B2043}"/>
                  </a:ext>
                </a:extLst>
              </p:cNvPr>
              <p:cNvSpPr txBox="1">
                <a:spLocks noRot="1" noChangeAspect="1" noMove="1" noResize="1" noEditPoints="1" noAdjustHandles="1" noChangeArrowheads="1" noChangeShapeType="1" noTextEdit="1"/>
              </p:cNvSpPr>
              <p:nvPr/>
            </p:nvSpPr>
            <p:spPr>
              <a:xfrm>
                <a:off x="541118" y="2348749"/>
                <a:ext cx="4861587" cy="400110"/>
              </a:xfrm>
              <a:prstGeom prst="rect">
                <a:avLst/>
              </a:prstGeom>
              <a:blipFill>
                <a:blip r:embed="rId8"/>
                <a:stretch>
                  <a:fillRect b="-12857"/>
                </a:stretch>
              </a:blipFill>
              <a:ln w="25400">
                <a:solidFill>
                  <a:srgbClr val="C00000"/>
                </a:solidFill>
              </a:ln>
            </p:spPr>
            <p:txBody>
              <a:bodyPr/>
              <a:lstStyle/>
              <a:p>
                <a:r>
                  <a:rPr lang="en-US">
                    <a:noFill/>
                  </a:rPr>
                  <a:t> </a:t>
                </a:r>
              </a:p>
            </p:txBody>
          </p:sp>
        </mc:Fallback>
      </mc:AlternateContent>
      <p:grpSp>
        <p:nvGrpSpPr>
          <p:cNvPr id="140" name="Group 139">
            <a:extLst>
              <a:ext uri="{FF2B5EF4-FFF2-40B4-BE49-F238E27FC236}">
                <a16:creationId xmlns:a16="http://schemas.microsoft.com/office/drawing/2014/main" id="{899AF0C0-9FD6-4BB6-8171-7DD9BB5CFC15}"/>
              </a:ext>
            </a:extLst>
          </p:cNvPr>
          <p:cNvGrpSpPr/>
          <p:nvPr/>
        </p:nvGrpSpPr>
        <p:grpSpPr>
          <a:xfrm>
            <a:off x="6247294" y="1516986"/>
            <a:ext cx="2312688" cy="1847633"/>
            <a:chOff x="6247294" y="1516986"/>
            <a:chExt cx="2312688" cy="1847633"/>
          </a:xfrm>
        </p:grpSpPr>
        <p:sp>
          <p:nvSpPr>
            <p:cNvPr id="124" name="椭圆 7">
              <a:extLst>
                <a:ext uri="{FF2B5EF4-FFF2-40B4-BE49-F238E27FC236}">
                  <a16:creationId xmlns:a16="http://schemas.microsoft.com/office/drawing/2014/main" id="{C9B7788F-3894-4D9A-99D6-37BDAA91D465}"/>
                </a:ext>
              </a:extLst>
            </p:cNvPr>
            <p:cNvSpPr/>
            <p:nvPr/>
          </p:nvSpPr>
          <p:spPr bwMode="auto">
            <a:xfrm>
              <a:off x="7095028" y="3027094"/>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25" name="TextBox 23">
                  <a:extLst>
                    <a:ext uri="{FF2B5EF4-FFF2-40B4-BE49-F238E27FC236}">
                      <a16:creationId xmlns:a16="http://schemas.microsoft.com/office/drawing/2014/main" id="{F90E2CEE-7DEA-4D85-BD55-E8F740487B88}"/>
                    </a:ext>
                  </a:extLst>
                </p:cNvPr>
                <p:cNvSpPr txBox="1">
                  <a:spLocks noChangeArrowheads="1"/>
                </p:cNvSpPr>
                <p:nvPr/>
              </p:nvSpPr>
              <p:spPr bwMode="auto">
                <a:xfrm>
                  <a:off x="7064442" y="1672888"/>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宋体" panose="02010600030101010101" pitchFamily="2" charset="-122"/>
                          </a:rPr>
                          <m:t>𝑠</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25" name="TextBox 23">
                  <a:extLst>
                    <a:ext uri="{FF2B5EF4-FFF2-40B4-BE49-F238E27FC236}">
                      <a16:creationId xmlns:a16="http://schemas.microsoft.com/office/drawing/2014/main" id="{F90E2CEE-7DEA-4D85-BD55-E8F740487B88}"/>
                    </a:ext>
                  </a:extLst>
                </p:cNvPr>
                <p:cNvSpPr txBox="1">
                  <a:spLocks noRot="1" noChangeAspect="1" noMove="1" noResize="1" noEditPoints="1" noAdjustHandles="1" noChangeArrowheads="1" noChangeShapeType="1" noTextEdit="1"/>
                </p:cNvSpPr>
                <p:nvPr/>
              </p:nvSpPr>
              <p:spPr bwMode="auto">
                <a:xfrm>
                  <a:off x="7064442" y="1672888"/>
                  <a:ext cx="555253" cy="400110"/>
                </a:xfrm>
                <a:prstGeom prst="rect">
                  <a:avLst/>
                </a:prstGeom>
                <a:blipFill>
                  <a:blip r:embed="rId2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6" name="下箭头 24">
              <a:extLst>
                <a:ext uri="{FF2B5EF4-FFF2-40B4-BE49-F238E27FC236}">
                  <a16:creationId xmlns:a16="http://schemas.microsoft.com/office/drawing/2014/main" id="{4EB3BAFB-F598-489D-879C-5B37FE7773EC}"/>
                </a:ext>
              </a:extLst>
            </p:cNvPr>
            <p:cNvSpPr/>
            <p:nvPr/>
          </p:nvSpPr>
          <p:spPr bwMode="auto">
            <a:xfrm>
              <a:off x="7104844" y="2022700"/>
              <a:ext cx="107483" cy="967630"/>
            </a:xfrm>
            <a:prstGeom prst="down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127" name="TextBox 25">
                  <a:extLst>
                    <a:ext uri="{FF2B5EF4-FFF2-40B4-BE49-F238E27FC236}">
                      <a16:creationId xmlns:a16="http://schemas.microsoft.com/office/drawing/2014/main" id="{1FE630ED-07CD-4D05-B746-EB3906D88030}"/>
                    </a:ext>
                  </a:extLst>
                </p:cNvPr>
                <p:cNvSpPr txBox="1">
                  <a:spLocks noChangeArrowheads="1"/>
                </p:cNvSpPr>
                <p:nvPr/>
              </p:nvSpPr>
              <p:spPr bwMode="auto">
                <a:xfrm>
                  <a:off x="7064441" y="2825704"/>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𝑐</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27" name="TextBox 25">
                  <a:extLst>
                    <a:ext uri="{FF2B5EF4-FFF2-40B4-BE49-F238E27FC236}">
                      <a16:creationId xmlns:a16="http://schemas.microsoft.com/office/drawing/2014/main" id="{1FE630ED-07CD-4D05-B746-EB3906D88030}"/>
                    </a:ext>
                  </a:extLst>
                </p:cNvPr>
                <p:cNvSpPr txBox="1">
                  <a:spLocks noRot="1" noChangeAspect="1" noMove="1" noResize="1" noEditPoints="1" noAdjustHandles="1" noChangeArrowheads="1" noChangeShapeType="1" noTextEdit="1"/>
                </p:cNvSpPr>
                <p:nvPr/>
              </p:nvSpPr>
              <p:spPr bwMode="auto">
                <a:xfrm>
                  <a:off x="7064441" y="2825704"/>
                  <a:ext cx="521411" cy="400110"/>
                </a:xfrm>
                <a:prstGeom prst="rect">
                  <a:avLst/>
                </a:prstGeom>
                <a:blipFill>
                  <a:blip r:embed="rId3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8" name="任意多边形 26">
              <a:extLst>
                <a:ext uri="{FF2B5EF4-FFF2-40B4-BE49-F238E27FC236}">
                  <a16:creationId xmlns:a16="http://schemas.microsoft.com/office/drawing/2014/main" id="{73A09949-BEFB-4841-AAA5-8D6987E12FEF}"/>
                </a:ext>
              </a:extLst>
            </p:cNvPr>
            <p:cNvSpPr/>
            <p:nvPr/>
          </p:nvSpPr>
          <p:spPr bwMode="auto">
            <a:xfrm>
              <a:off x="6493579" y="1935478"/>
              <a:ext cx="487858" cy="1089031"/>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46399 w 546399"/>
                <a:gd name="connsiteY0" fmla="*/ 0 h 1337564"/>
                <a:gd name="connsiteX1" fmla="*/ 960 w 546399"/>
                <a:gd name="connsiteY1" fmla="*/ 677565 h 1337564"/>
                <a:gd name="connsiteX2" fmla="*/ 512159 w 546399"/>
                <a:gd name="connsiteY2" fmla="*/ 1337564 h 1337564"/>
              </a:gdLst>
              <a:ahLst/>
              <a:cxnLst>
                <a:cxn ang="0">
                  <a:pos x="connsiteX0" y="connsiteY0"/>
                </a:cxn>
                <a:cxn ang="0">
                  <a:pos x="connsiteX1" y="connsiteY1"/>
                </a:cxn>
                <a:cxn ang="0">
                  <a:pos x="connsiteX2" y="connsiteY2"/>
                </a:cxn>
              </a:cxnLst>
              <a:rect l="l" t="t" r="r" b="b"/>
              <a:pathLst>
                <a:path w="546399" h="1337564">
                  <a:moveTo>
                    <a:pt x="546399" y="0"/>
                  </a:moveTo>
                  <a:cubicBezTo>
                    <a:pt x="169139" y="44677"/>
                    <a:pt x="17629" y="451346"/>
                    <a:pt x="960" y="677565"/>
                  </a:cubicBezTo>
                  <a:cubicBezTo>
                    <a:pt x="-15709" y="903784"/>
                    <a:pt x="186012" y="1213890"/>
                    <a:pt x="512159" y="1337564"/>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29" name="任意多边形 27">
              <a:extLst>
                <a:ext uri="{FF2B5EF4-FFF2-40B4-BE49-F238E27FC236}">
                  <a16:creationId xmlns:a16="http://schemas.microsoft.com/office/drawing/2014/main" id="{C9683D74-5107-4D50-B882-C09E6B955652}"/>
                </a:ext>
              </a:extLst>
            </p:cNvPr>
            <p:cNvSpPr/>
            <p:nvPr/>
          </p:nvSpPr>
          <p:spPr bwMode="auto">
            <a:xfrm>
              <a:off x="8127813" y="1929356"/>
              <a:ext cx="432169" cy="1164962"/>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10857 w 484393"/>
                <a:gd name="connsiteY0" fmla="*/ 0 h 1430472"/>
                <a:gd name="connsiteX1" fmla="*/ 472043 w 484393"/>
                <a:gd name="connsiteY1" fmla="*/ 781708 h 1430472"/>
                <a:gd name="connsiteX2" fmla="*/ 0 w 484393"/>
                <a:gd name="connsiteY2" fmla="*/ 1430472 h 1430472"/>
              </a:gdLst>
              <a:ahLst/>
              <a:cxnLst>
                <a:cxn ang="0">
                  <a:pos x="connsiteX0" y="connsiteY0"/>
                </a:cxn>
                <a:cxn ang="0">
                  <a:pos x="connsiteX1" y="connsiteY1"/>
                </a:cxn>
                <a:cxn ang="0">
                  <a:pos x="connsiteX2" y="connsiteY2"/>
                </a:cxn>
              </a:cxnLst>
              <a:rect l="l" t="t" r="r" b="b"/>
              <a:pathLst>
                <a:path w="484393" h="1430472">
                  <a:moveTo>
                    <a:pt x="10857" y="0"/>
                  </a:moveTo>
                  <a:cubicBezTo>
                    <a:pt x="434719" y="219075"/>
                    <a:pt x="521192" y="548346"/>
                    <a:pt x="472043" y="781708"/>
                  </a:cubicBezTo>
                  <a:cubicBezTo>
                    <a:pt x="396259" y="1130481"/>
                    <a:pt x="150019" y="1299503"/>
                    <a:pt x="0" y="1430472"/>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30" name="椭圆 31">
              <a:extLst>
                <a:ext uri="{FF2B5EF4-FFF2-40B4-BE49-F238E27FC236}">
                  <a16:creationId xmlns:a16="http://schemas.microsoft.com/office/drawing/2014/main" id="{B32CB833-C522-4E95-96D6-F4022E821503}"/>
                </a:ext>
              </a:extLst>
            </p:cNvPr>
            <p:cNvSpPr/>
            <p:nvPr/>
          </p:nvSpPr>
          <p:spPr bwMode="auto">
            <a:xfrm>
              <a:off x="7101378" y="1857708"/>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131" name="椭圆 31">
              <a:extLst>
                <a:ext uri="{FF2B5EF4-FFF2-40B4-BE49-F238E27FC236}">
                  <a16:creationId xmlns:a16="http://schemas.microsoft.com/office/drawing/2014/main" id="{58D26C28-3D4B-4D80-B1CD-F4FEF12E9760}"/>
                </a:ext>
              </a:extLst>
            </p:cNvPr>
            <p:cNvSpPr/>
            <p:nvPr/>
          </p:nvSpPr>
          <p:spPr bwMode="auto">
            <a:xfrm>
              <a:off x="7914318" y="185900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32" name="TextBox 19">
                  <a:extLst>
                    <a:ext uri="{FF2B5EF4-FFF2-40B4-BE49-F238E27FC236}">
                      <a16:creationId xmlns:a16="http://schemas.microsoft.com/office/drawing/2014/main" id="{4824E1B8-5CB1-4DBA-87D7-95CDAC246F0D}"/>
                    </a:ext>
                  </a:extLst>
                </p:cNvPr>
                <p:cNvSpPr txBox="1">
                  <a:spLocks noChangeArrowheads="1"/>
                </p:cNvSpPr>
                <p:nvPr/>
              </p:nvSpPr>
              <p:spPr bwMode="auto">
                <a:xfrm>
                  <a:off x="7548921" y="1658945"/>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𝑥</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32" name="TextBox 19">
                  <a:extLst>
                    <a:ext uri="{FF2B5EF4-FFF2-40B4-BE49-F238E27FC236}">
                      <a16:creationId xmlns:a16="http://schemas.microsoft.com/office/drawing/2014/main" id="{4824E1B8-5CB1-4DBA-87D7-95CDAC246F0D}"/>
                    </a:ext>
                  </a:extLst>
                </p:cNvPr>
                <p:cNvSpPr txBox="1">
                  <a:spLocks noRot="1" noChangeAspect="1" noMove="1" noResize="1" noEditPoints="1" noAdjustHandles="1" noChangeArrowheads="1" noChangeShapeType="1" noTextEdit="1"/>
                </p:cNvSpPr>
                <p:nvPr/>
              </p:nvSpPr>
              <p:spPr bwMode="auto">
                <a:xfrm>
                  <a:off x="7548921" y="1658945"/>
                  <a:ext cx="489855" cy="400110"/>
                </a:xfrm>
                <a:prstGeom prst="rect">
                  <a:avLst/>
                </a:prstGeom>
                <a:blipFill>
                  <a:blip r:embed="rId3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3" name="椭圆 31">
              <a:extLst>
                <a:ext uri="{FF2B5EF4-FFF2-40B4-BE49-F238E27FC236}">
                  <a16:creationId xmlns:a16="http://schemas.microsoft.com/office/drawing/2014/main" id="{04A67275-9AF0-408B-B1EA-9038575AC503}"/>
                </a:ext>
              </a:extLst>
            </p:cNvPr>
            <p:cNvSpPr/>
            <p:nvPr/>
          </p:nvSpPr>
          <p:spPr bwMode="auto">
            <a:xfrm>
              <a:off x="7964014" y="3027094"/>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34" name="TextBox 19">
                  <a:extLst>
                    <a:ext uri="{FF2B5EF4-FFF2-40B4-BE49-F238E27FC236}">
                      <a16:creationId xmlns:a16="http://schemas.microsoft.com/office/drawing/2014/main" id="{0D6ABDA5-2289-4A42-9E86-E94CD3A8644A}"/>
                    </a:ext>
                  </a:extLst>
                </p:cNvPr>
                <p:cNvSpPr txBox="1">
                  <a:spLocks noChangeArrowheads="1"/>
                </p:cNvSpPr>
                <p:nvPr/>
              </p:nvSpPr>
              <p:spPr bwMode="auto">
                <a:xfrm>
                  <a:off x="7651127" y="2809038"/>
                  <a:ext cx="4487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𝑟</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34" name="TextBox 19">
                  <a:extLst>
                    <a:ext uri="{FF2B5EF4-FFF2-40B4-BE49-F238E27FC236}">
                      <a16:creationId xmlns:a16="http://schemas.microsoft.com/office/drawing/2014/main" id="{0D6ABDA5-2289-4A42-9E86-E94CD3A8644A}"/>
                    </a:ext>
                  </a:extLst>
                </p:cNvPr>
                <p:cNvSpPr txBox="1">
                  <a:spLocks noRot="1" noChangeAspect="1" noMove="1" noResize="1" noEditPoints="1" noAdjustHandles="1" noChangeArrowheads="1" noChangeShapeType="1" noTextEdit="1"/>
                </p:cNvSpPr>
                <p:nvPr/>
              </p:nvSpPr>
              <p:spPr bwMode="auto">
                <a:xfrm>
                  <a:off x="7651127" y="2809038"/>
                  <a:ext cx="448711" cy="400110"/>
                </a:xfrm>
                <a:prstGeom prst="rect">
                  <a:avLst/>
                </a:prstGeom>
                <a:blipFill>
                  <a:blip r:embed="rId3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58">
                  <a:extLst>
                    <a:ext uri="{FF2B5EF4-FFF2-40B4-BE49-F238E27FC236}">
                      <a16:creationId xmlns:a16="http://schemas.microsoft.com/office/drawing/2014/main" id="{57C546A3-EE47-4B79-AA07-FD0528B8BDEF}"/>
                    </a:ext>
                  </a:extLst>
                </p:cNvPr>
                <p:cNvSpPr txBox="1">
                  <a:spLocks noChangeArrowheads="1"/>
                </p:cNvSpPr>
                <p:nvPr/>
              </p:nvSpPr>
              <p:spPr bwMode="auto">
                <a:xfrm>
                  <a:off x="6247294" y="2964509"/>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C00000"/>
                            </a:solidFill>
                            <a:latin typeface="Cambria Math" panose="02040503050406030204" pitchFamily="18" charset="0"/>
                            <a:ea typeface="宋体" panose="02010600030101010101" pitchFamily="2" charset="-122"/>
                          </a:rPr>
                          <m:t>𝑣</m:t>
                        </m:r>
                        <m:r>
                          <a:rPr lang="en-US" altLang="zh-CN" sz="2000" i="1" dirty="0">
                            <a:solidFill>
                              <a:srgbClr val="C00000"/>
                            </a:solidFill>
                            <a:latin typeface="Cambria Math" panose="02040503050406030204" pitchFamily="18" charset="0"/>
                            <a:ea typeface="宋体" panose="02010600030101010101" pitchFamily="2" charset="-122"/>
                          </a:rPr>
                          <m:t>[</m:t>
                        </m:r>
                        <m:r>
                          <a:rPr lang="en-US" altLang="zh-CN" sz="2000" b="0" i="1" dirty="0" smtClean="0">
                            <a:solidFill>
                              <a:srgbClr val="C00000"/>
                            </a:solidFill>
                            <a:latin typeface="Cambria Math" panose="02040503050406030204" pitchFamily="18" charset="0"/>
                            <a:ea typeface="宋体" panose="02010600030101010101" pitchFamily="2" charset="-122"/>
                          </a:rPr>
                          <m:t>𝑐</m:t>
                        </m:r>
                        <m:r>
                          <a:rPr lang="en-US" altLang="zh-CN" sz="2000" i="1" dirty="0">
                            <a:solidFill>
                              <a:srgbClr val="C00000"/>
                            </a:solidFill>
                            <a:latin typeface="Cambria Math" panose="02040503050406030204" pitchFamily="18" charset="0"/>
                            <a:ea typeface="宋体" panose="02010600030101010101" pitchFamily="2" charset="-122"/>
                          </a:rPr>
                          <m:t>]</m:t>
                        </m:r>
                      </m:oMath>
                    </m:oMathPara>
                  </a14:m>
                  <a:endParaRPr lang="zh-CN" altLang="en-US" sz="2000" dirty="0">
                    <a:solidFill>
                      <a:srgbClr val="C00000"/>
                    </a:solidFill>
                    <a:latin typeface="Georgia" panose="02040502050405020303" pitchFamily="18" charset="0"/>
                    <a:ea typeface="宋体" panose="02010600030101010101" pitchFamily="2" charset="-122"/>
                  </a:endParaRPr>
                </a:p>
              </p:txBody>
            </p:sp>
          </mc:Choice>
          <mc:Fallback xmlns="">
            <p:sp>
              <p:nvSpPr>
                <p:cNvPr id="135" name="TextBox 58">
                  <a:extLst>
                    <a:ext uri="{FF2B5EF4-FFF2-40B4-BE49-F238E27FC236}">
                      <a16:creationId xmlns:a16="http://schemas.microsoft.com/office/drawing/2014/main" id="{57C546A3-EE47-4B79-AA07-FD0528B8BDEF}"/>
                    </a:ext>
                  </a:extLst>
                </p:cNvPr>
                <p:cNvSpPr txBox="1">
                  <a:spLocks noRot="1" noChangeAspect="1" noMove="1" noResize="1" noEditPoints="1" noAdjustHandles="1" noChangeArrowheads="1" noChangeShapeType="1" noTextEdit="1"/>
                </p:cNvSpPr>
                <p:nvPr/>
              </p:nvSpPr>
              <p:spPr bwMode="auto">
                <a:xfrm>
                  <a:off x="6247294" y="2964509"/>
                  <a:ext cx="1162393" cy="400110"/>
                </a:xfrm>
                <a:prstGeom prst="rect">
                  <a:avLst/>
                </a:prstGeom>
                <a:blipFill>
                  <a:blip r:embed="rId33"/>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矩形 56">
                  <a:extLst>
                    <a:ext uri="{FF2B5EF4-FFF2-40B4-BE49-F238E27FC236}">
                      <a16:creationId xmlns:a16="http://schemas.microsoft.com/office/drawing/2014/main" id="{FDA729A5-0BAB-4D9F-AB61-18696024B939}"/>
                    </a:ext>
                  </a:extLst>
                </p:cNvPr>
                <p:cNvSpPr>
                  <a:spLocks noChangeArrowheads="1"/>
                </p:cNvSpPr>
                <p:nvPr/>
              </p:nvSpPr>
              <p:spPr bwMode="auto">
                <a:xfrm>
                  <a:off x="7064286" y="2216473"/>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rPr>
                          <m:t>𝜑</m:t>
                        </m:r>
                        <m:r>
                          <a:rPr lang="en-US" altLang="zh-CN" sz="2000" b="0" i="1" dirty="0" smtClean="0">
                            <a:solidFill>
                              <a:srgbClr val="00B050"/>
                            </a:solidFill>
                            <a:latin typeface="Cambria Math" panose="02040503050406030204" pitchFamily="18" charset="0"/>
                          </a:rPr>
                          <m:t>[</m:t>
                        </m:r>
                        <m:r>
                          <a:rPr lang="en-US" altLang="zh-CN" sz="2000" b="0" i="1" dirty="0" smtClean="0">
                            <a:solidFill>
                              <a:srgbClr val="00B050"/>
                            </a:solidFill>
                            <a:latin typeface="Cambria Math" panose="02040503050406030204" pitchFamily="18" charset="0"/>
                          </a:rPr>
                          <m:t>𝑠</m:t>
                        </m:r>
                        <m:r>
                          <a:rPr lang="en-US" altLang="zh-CN" sz="2000" b="0" i="1" dirty="0" smtClean="0">
                            <a:solidFill>
                              <a:srgbClr val="00B050"/>
                            </a:solidFill>
                            <a:latin typeface="Cambria Math" panose="02040503050406030204" pitchFamily="18" charset="0"/>
                          </a:rPr>
                          <m:t>,</m:t>
                        </m:r>
                        <m:r>
                          <a:rPr lang="en-US" altLang="zh-CN" sz="2000" b="0" i="1" dirty="0" smtClean="0">
                            <a:solidFill>
                              <a:srgbClr val="00B050"/>
                            </a:solidFill>
                            <a:latin typeface="Cambria Math" panose="02040503050406030204" pitchFamily="18" charset="0"/>
                          </a:rPr>
                          <m:t>𝑐</m:t>
                        </m:r>
                        <m:r>
                          <a:rPr lang="en-US" altLang="zh-CN" sz="2000" b="0" i="1" dirty="0" smtClean="0">
                            <a:solidFill>
                              <a:srgbClr val="00B050"/>
                            </a:solidFill>
                            <a:latin typeface="Cambria Math" panose="02040503050406030204" pitchFamily="18" charset="0"/>
                          </a:rPr>
                          <m:t>]</m:t>
                        </m:r>
                      </m:oMath>
                    </m:oMathPara>
                  </a14:m>
                  <a:endParaRPr lang="zh-CN" altLang="en-US" sz="20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136" name="矩形 56">
                  <a:extLst>
                    <a:ext uri="{FF2B5EF4-FFF2-40B4-BE49-F238E27FC236}">
                      <a16:creationId xmlns:a16="http://schemas.microsoft.com/office/drawing/2014/main" id="{FDA729A5-0BAB-4D9F-AB61-18696024B939}"/>
                    </a:ext>
                  </a:extLst>
                </p:cNvPr>
                <p:cNvSpPr>
                  <a:spLocks noRot="1" noChangeAspect="1" noMove="1" noResize="1" noEditPoints="1" noAdjustHandles="1" noChangeArrowheads="1" noChangeShapeType="1" noTextEdit="1"/>
                </p:cNvSpPr>
                <p:nvPr/>
              </p:nvSpPr>
              <p:spPr bwMode="auto">
                <a:xfrm>
                  <a:off x="7064286" y="2216473"/>
                  <a:ext cx="1054027" cy="400110"/>
                </a:xfrm>
                <a:prstGeom prst="rect">
                  <a:avLst/>
                </a:prstGeom>
                <a:blipFill>
                  <a:blip r:embed="rId34"/>
                  <a:stretch>
                    <a:fillRect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58">
                  <a:extLst>
                    <a:ext uri="{FF2B5EF4-FFF2-40B4-BE49-F238E27FC236}">
                      <a16:creationId xmlns:a16="http://schemas.microsoft.com/office/drawing/2014/main" id="{3698C82D-093E-418B-B9D0-6293B5577A96}"/>
                    </a:ext>
                  </a:extLst>
                </p:cNvPr>
                <p:cNvSpPr txBox="1">
                  <a:spLocks noChangeArrowheads="1"/>
                </p:cNvSpPr>
                <p:nvPr/>
              </p:nvSpPr>
              <p:spPr bwMode="auto">
                <a:xfrm>
                  <a:off x="6278562" y="1516986"/>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00B050"/>
                            </a:solidFill>
                            <a:latin typeface="Cambria Math" panose="02040503050406030204" pitchFamily="18" charset="0"/>
                            <a:ea typeface="宋体" panose="02010600030101010101" pitchFamily="2" charset="-122"/>
                          </a:rPr>
                          <m:t>𝑣</m:t>
                        </m:r>
                        <m:r>
                          <a:rPr lang="en-US" altLang="zh-CN" sz="2000" i="1" dirty="0">
                            <a:solidFill>
                              <a:srgbClr val="00B050"/>
                            </a:solidFill>
                            <a:latin typeface="Cambria Math" panose="02040503050406030204" pitchFamily="18" charset="0"/>
                            <a:ea typeface="宋体" panose="02010600030101010101" pitchFamily="2" charset="-122"/>
                          </a:rPr>
                          <m:t>[</m:t>
                        </m:r>
                        <m:r>
                          <a:rPr lang="en-US" altLang="zh-CN" sz="2000" b="0" i="1" dirty="0" smtClean="0">
                            <a:solidFill>
                              <a:srgbClr val="00B050"/>
                            </a:solidFill>
                            <a:latin typeface="Cambria Math" panose="02040503050406030204" pitchFamily="18" charset="0"/>
                            <a:ea typeface="宋体" panose="02010600030101010101" pitchFamily="2" charset="-122"/>
                          </a:rPr>
                          <m:t>𝑠</m:t>
                        </m:r>
                        <m:r>
                          <a:rPr lang="en-US" altLang="zh-CN" sz="2000" i="1" dirty="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39" name="TextBox 58">
                  <a:extLst>
                    <a:ext uri="{FF2B5EF4-FFF2-40B4-BE49-F238E27FC236}">
                      <a16:creationId xmlns:a16="http://schemas.microsoft.com/office/drawing/2014/main" id="{3698C82D-093E-418B-B9D0-6293B5577A96}"/>
                    </a:ext>
                  </a:extLst>
                </p:cNvPr>
                <p:cNvSpPr txBox="1">
                  <a:spLocks noRot="1" noChangeAspect="1" noMove="1" noResize="1" noEditPoints="1" noAdjustHandles="1" noChangeArrowheads="1" noChangeShapeType="1" noTextEdit="1"/>
                </p:cNvSpPr>
                <p:nvPr/>
              </p:nvSpPr>
              <p:spPr bwMode="auto">
                <a:xfrm>
                  <a:off x="6278562" y="1516986"/>
                  <a:ext cx="1162393" cy="400110"/>
                </a:xfrm>
                <a:prstGeom prst="rect">
                  <a:avLst/>
                </a:prstGeom>
                <a:blipFill>
                  <a:blip r:embed="rId35"/>
                  <a:stretch>
                    <a:fillRect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A718DDCD-9B5A-4532-9836-7F10ACE09DBD}"/>
              </a:ext>
            </a:extLst>
          </p:cNvPr>
          <p:cNvGrpSpPr/>
          <p:nvPr/>
        </p:nvGrpSpPr>
        <p:grpSpPr>
          <a:xfrm>
            <a:off x="2025207" y="3224866"/>
            <a:ext cx="6981500" cy="3498826"/>
            <a:chOff x="2025207" y="3224866"/>
            <a:chExt cx="6981500" cy="3498826"/>
          </a:xfrm>
        </p:grpSpPr>
        <p:sp>
          <p:nvSpPr>
            <p:cNvPr id="5" name="椭圆 7">
              <a:extLst>
                <a:ext uri="{FF2B5EF4-FFF2-40B4-BE49-F238E27FC236}">
                  <a16:creationId xmlns:a16="http://schemas.microsoft.com/office/drawing/2014/main" id="{C096257F-814E-459A-86B1-EDFD0C0429E3}"/>
                </a:ext>
              </a:extLst>
            </p:cNvPr>
            <p:cNvSpPr/>
            <p:nvPr/>
          </p:nvSpPr>
          <p:spPr bwMode="auto">
            <a:xfrm>
              <a:off x="2913696" y="4861470"/>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6" name="TextBox 15">
                  <a:extLst>
                    <a:ext uri="{FF2B5EF4-FFF2-40B4-BE49-F238E27FC236}">
                      <a16:creationId xmlns:a16="http://schemas.microsoft.com/office/drawing/2014/main" id="{8E1FB617-2E40-490A-9A73-2DBE6BC36F10}"/>
                    </a:ext>
                  </a:extLst>
                </p:cNvPr>
                <p:cNvSpPr txBox="1">
                  <a:spLocks noChangeArrowheads="1"/>
                </p:cNvSpPr>
                <p:nvPr/>
              </p:nvSpPr>
              <p:spPr bwMode="auto">
                <a:xfrm>
                  <a:off x="4010079" y="5711831"/>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𝑠</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6" name="TextBox 15">
                  <a:extLst>
                    <a:ext uri="{FF2B5EF4-FFF2-40B4-BE49-F238E27FC236}">
                      <a16:creationId xmlns:a16="http://schemas.microsoft.com/office/drawing/2014/main" id="{8E1FB617-2E40-490A-9A73-2DBE6BC36F10}"/>
                    </a:ext>
                  </a:extLst>
                </p:cNvPr>
                <p:cNvSpPr txBox="1">
                  <a:spLocks noRot="1" noChangeAspect="1" noMove="1" noResize="1" noEditPoints="1" noAdjustHandles="1" noChangeArrowheads="1" noChangeShapeType="1" noTextEdit="1"/>
                </p:cNvSpPr>
                <p:nvPr/>
              </p:nvSpPr>
              <p:spPr bwMode="auto">
                <a:xfrm>
                  <a:off x="4010079" y="5711831"/>
                  <a:ext cx="396112" cy="400110"/>
                </a:xfrm>
                <a:prstGeom prst="rect">
                  <a:avLst/>
                </a:prstGeom>
                <a:blipFill>
                  <a:blip r:embed="rId3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椭圆 16">
              <a:extLst>
                <a:ext uri="{FF2B5EF4-FFF2-40B4-BE49-F238E27FC236}">
                  <a16:creationId xmlns:a16="http://schemas.microsoft.com/office/drawing/2014/main" id="{FF9CA506-94EF-4095-8707-56F906281E8B}"/>
                </a:ext>
              </a:extLst>
            </p:cNvPr>
            <p:cNvSpPr/>
            <p:nvPr/>
          </p:nvSpPr>
          <p:spPr bwMode="auto">
            <a:xfrm>
              <a:off x="3930700" y="5811719"/>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8" name="椭圆 18">
              <a:extLst>
                <a:ext uri="{FF2B5EF4-FFF2-40B4-BE49-F238E27FC236}">
                  <a16:creationId xmlns:a16="http://schemas.microsoft.com/office/drawing/2014/main" id="{FB3BAEF7-FE5B-483B-892A-D0418E17FFAC}"/>
                </a:ext>
              </a:extLst>
            </p:cNvPr>
            <p:cNvSpPr/>
            <p:nvPr/>
          </p:nvSpPr>
          <p:spPr bwMode="auto">
            <a:xfrm>
              <a:off x="5140465" y="5828525"/>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9" name="TextBox 19">
                  <a:extLst>
                    <a:ext uri="{FF2B5EF4-FFF2-40B4-BE49-F238E27FC236}">
                      <a16:creationId xmlns:a16="http://schemas.microsoft.com/office/drawing/2014/main" id="{DD93C64D-D8C1-4B30-AC9C-861EECD03B87}"/>
                    </a:ext>
                  </a:extLst>
                </p:cNvPr>
                <p:cNvSpPr txBox="1">
                  <a:spLocks noChangeArrowheads="1"/>
                </p:cNvSpPr>
                <p:nvPr/>
              </p:nvSpPr>
              <p:spPr bwMode="auto">
                <a:xfrm>
                  <a:off x="4817050" y="5700795"/>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宋体" panose="02010600030101010101" pitchFamily="2" charset="-122"/>
                          </a:rPr>
                          <m:t>𝑥</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9" name="TextBox 19">
                  <a:extLst>
                    <a:ext uri="{FF2B5EF4-FFF2-40B4-BE49-F238E27FC236}">
                      <a16:creationId xmlns:a16="http://schemas.microsoft.com/office/drawing/2014/main" id="{DD93C64D-D8C1-4B30-AC9C-861EECD03B87}"/>
                    </a:ext>
                  </a:extLst>
                </p:cNvPr>
                <p:cNvSpPr txBox="1">
                  <a:spLocks noRot="1" noChangeAspect="1" noMove="1" noResize="1" noEditPoints="1" noAdjustHandles="1" noChangeArrowheads="1" noChangeShapeType="1" noTextEdit="1"/>
                </p:cNvSpPr>
                <p:nvPr/>
              </p:nvSpPr>
              <p:spPr bwMode="auto">
                <a:xfrm>
                  <a:off x="4817050" y="5700795"/>
                  <a:ext cx="396112" cy="400110"/>
                </a:xfrm>
                <a:prstGeom prst="rect">
                  <a:avLst/>
                </a:prstGeom>
                <a:blipFill>
                  <a:blip r:embed="rId3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任意多边形 21">
              <a:extLst>
                <a:ext uri="{FF2B5EF4-FFF2-40B4-BE49-F238E27FC236}">
                  <a16:creationId xmlns:a16="http://schemas.microsoft.com/office/drawing/2014/main" id="{55B591F4-5B07-4FB0-B1BB-97CA6D78EB9E}"/>
                </a:ext>
              </a:extLst>
            </p:cNvPr>
            <p:cNvSpPr/>
            <p:nvPr/>
          </p:nvSpPr>
          <p:spPr bwMode="auto">
            <a:xfrm>
              <a:off x="3733076" y="5953703"/>
              <a:ext cx="1708423" cy="76998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1074044 w 3727466"/>
                <a:gd name="connsiteY0" fmla="*/ 0 h 1602491"/>
                <a:gd name="connsiteX1" fmla="*/ 16769 w 3727466"/>
                <a:gd name="connsiteY1" fmla="*/ 785812 h 1602491"/>
                <a:gd name="connsiteX2" fmla="*/ 1847649 w 3727466"/>
                <a:gd name="connsiteY2" fmla="*/ 1588685 h 1602491"/>
                <a:gd name="connsiteX3" fmla="*/ 3660081 w 3727466"/>
                <a:gd name="connsiteY3" fmla="*/ 1185862 h 1602491"/>
                <a:gd name="connsiteX4" fmla="*/ 2845694 w 3727466"/>
                <a:gd name="connsiteY4" fmla="*/ 28575 h 1602491"/>
                <a:gd name="connsiteX0" fmla="*/ 700051 w 3353473"/>
                <a:gd name="connsiteY0" fmla="*/ 0 h 1603885"/>
                <a:gd name="connsiteX1" fmla="*/ 33393 w 3353473"/>
                <a:gd name="connsiteY1" fmla="*/ 759179 h 1603885"/>
                <a:gd name="connsiteX2" fmla="*/ 1473656 w 3353473"/>
                <a:gd name="connsiteY2" fmla="*/ 1588685 h 1603885"/>
                <a:gd name="connsiteX3" fmla="*/ 3286088 w 3353473"/>
                <a:gd name="connsiteY3" fmla="*/ 1185862 h 1603885"/>
                <a:gd name="connsiteX4" fmla="*/ 2471701 w 3353473"/>
                <a:gd name="connsiteY4" fmla="*/ 28575 h 1603885"/>
                <a:gd name="connsiteX0" fmla="*/ 667566 w 3320988"/>
                <a:gd name="connsiteY0" fmla="*/ 0 h 1603885"/>
                <a:gd name="connsiteX1" fmla="*/ 908 w 3320988"/>
                <a:gd name="connsiteY1" fmla="*/ 759179 h 1603885"/>
                <a:gd name="connsiteX2" fmla="*/ 1441171 w 3320988"/>
                <a:gd name="connsiteY2" fmla="*/ 1588685 h 1603885"/>
                <a:gd name="connsiteX3" fmla="*/ 3253603 w 3320988"/>
                <a:gd name="connsiteY3" fmla="*/ 1185862 h 1603885"/>
                <a:gd name="connsiteX4" fmla="*/ 2439216 w 3320988"/>
                <a:gd name="connsiteY4" fmla="*/ 28575 h 1603885"/>
                <a:gd name="connsiteX0" fmla="*/ 671501 w 3324923"/>
                <a:gd name="connsiteY0" fmla="*/ 0 h 1538154"/>
                <a:gd name="connsiteX1" fmla="*/ 4843 w 3324923"/>
                <a:gd name="connsiteY1" fmla="*/ 759179 h 1538154"/>
                <a:gd name="connsiteX2" fmla="*/ 885813 w 3324923"/>
                <a:gd name="connsiteY2" fmla="*/ 1517663 h 1538154"/>
                <a:gd name="connsiteX3" fmla="*/ 3257538 w 3324923"/>
                <a:gd name="connsiteY3" fmla="*/ 1185862 h 1538154"/>
                <a:gd name="connsiteX4" fmla="*/ 2443151 w 3324923"/>
                <a:gd name="connsiteY4" fmla="*/ 28575 h 1538154"/>
                <a:gd name="connsiteX0" fmla="*/ 671501 w 2825368"/>
                <a:gd name="connsiteY0" fmla="*/ 0 h 1616445"/>
                <a:gd name="connsiteX1" fmla="*/ 4843 w 2825368"/>
                <a:gd name="connsiteY1" fmla="*/ 759179 h 1616445"/>
                <a:gd name="connsiteX2" fmla="*/ 885813 w 2825368"/>
                <a:gd name="connsiteY2" fmla="*/ 1517663 h 1616445"/>
                <a:gd name="connsiteX3" fmla="*/ 2609467 w 2825368"/>
                <a:gd name="connsiteY3" fmla="*/ 1416681 h 1616445"/>
                <a:gd name="connsiteX4" fmla="*/ 2443151 w 2825368"/>
                <a:gd name="connsiteY4" fmla="*/ 28575 h 1616445"/>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11416"/>
                <a:gd name="connsiteY0" fmla="*/ 0 h 1574451"/>
                <a:gd name="connsiteX1" fmla="*/ 4843 w 3111416"/>
                <a:gd name="connsiteY1" fmla="*/ 759179 h 1574451"/>
                <a:gd name="connsiteX2" fmla="*/ 885813 w 3111416"/>
                <a:gd name="connsiteY2" fmla="*/ 1517663 h 1574451"/>
                <a:gd name="connsiteX3" fmla="*/ 2609467 w 3111416"/>
                <a:gd name="connsiteY3" fmla="*/ 1416681 h 1574451"/>
                <a:gd name="connsiteX4" fmla="*/ 3108951 w 3111416"/>
                <a:gd name="connsiteY4" fmla="*/ 651245 h 1574451"/>
                <a:gd name="connsiteX5" fmla="*/ 2443151 w 3111416"/>
                <a:gd name="connsiteY5" fmla="*/ 28575 h 1574451"/>
                <a:gd name="connsiteX0" fmla="*/ 671501 w 3111416"/>
                <a:gd name="connsiteY0" fmla="*/ 15814 h 1590265"/>
                <a:gd name="connsiteX1" fmla="*/ 4843 w 3111416"/>
                <a:gd name="connsiteY1" fmla="*/ 774993 h 1590265"/>
                <a:gd name="connsiteX2" fmla="*/ 885813 w 3111416"/>
                <a:gd name="connsiteY2" fmla="*/ 1533477 h 1590265"/>
                <a:gd name="connsiteX3" fmla="*/ 2609467 w 3111416"/>
                <a:gd name="connsiteY3" fmla="*/ 1432495 h 1590265"/>
                <a:gd name="connsiteX4" fmla="*/ 3108951 w 3111416"/>
                <a:gd name="connsiteY4" fmla="*/ 667059 h 1590265"/>
                <a:gd name="connsiteX5" fmla="*/ 2460906 w 3111416"/>
                <a:gd name="connsiteY5" fmla="*/ 0 h 1590265"/>
                <a:gd name="connsiteX0" fmla="*/ 671501 w 3111416"/>
                <a:gd name="connsiteY0" fmla="*/ 77958 h 1652409"/>
                <a:gd name="connsiteX1" fmla="*/ 4843 w 3111416"/>
                <a:gd name="connsiteY1" fmla="*/ 837137 h 1652409"/>
                <a:gd name="connsiteX2" fmla="*/ 885813 w 3111416"/>
                <a:gd name="connsiteY2" fmla="*/ 1595621 h 1652409"/>
                <a:gd name="connsiteX3" fmla="*/ 2609467 w 3111416"/>
                <a:gd name="connsiteY3" fmla="*/ 1494639 h 1652409"/>
                <a:gd name="connsiteX4" fmla="*/ 3108951 w 3111416"/>
                <a:gd name="connsiteY4" fmla="*/ 729203 h 1652409"/>
                <a:gd name="connsiteX5" fmla="*/ 2265596 w 3111416"/>
                <a:gd name="connsiteY5" fmla="*/ 0 h 1652409"/>
                <a:gd name="connsiteX0" fmla="*/ 671501 w 2981075"/>
                <a:gd name="connsiteY0" fmla="*/ 77958 h 1652409"/>
                <a:gd name="connsiteX1" fmla="*/ 4843 w 2981075"/>
                <a:gd name="connsiteY1" fmla="*/ 837137 h 1652409"/>
                <a:gd name="connsiteX2" fmla="*/ 885813 w 2981075"/>
                <a:gd name="connsiteY2" fmla="*/ 1595621 h 1652409"/>
                <a:gd name="connsiteX3" fmla="*/ 2609467 w 2981075"/>
                <a:gd name="connsiteY3" fmla="*/ 1494639 h 1652409"/>
                <a:gd name="connsiteX4" fmla="*/ 2975784 w 2981075"/>
                <a:gd name="connsiteY4" fmla="*/ 622671 h 1652409"/>
                <a:gd name="connsiteX5" fmla="*/ 2265596 w 2981075"/>
                <a:gd name="connsiteY5" fmla="*/ 0 h 1652409"/>
                <a:gd name="connsiteX0" fmla="*/ 671501 w 2983721"/>
                <a:gd name="connsiteY0" fmla="*/ 77958 h 1633676"/>
                <a:gd name="connsiteX1" fmla="*/ 4843 w 2983721"/>
                <a:gd name="connsiteY1" fmla="*/ 837137 h 1633676"/>
                <a:gd name="connsiteX2" fmla="*/ 885813 w 2983721"/>
                <a:gd name="connsiteY2" fmla="*/ 1595621 h 1633676"/>
                <a:gd name="connsiteX3" fmla="*/ 2653854 w 2983721"/>
                <a:gd name="connsiteY3" fmla="*/ 1432494 h 1633676"/>
                <a:gd name="connsiteX4" fmla="*/ 2975784 w 2983721"/>
                <a:gd name="connsiteY4" fmla="*/ 622671 h 1633676"/>
                <a:gd name="connsiteX5" fmla="*/ 2265596 w 2983721"/>
                <a:gd name="connsiteY5" fmla="*/ 0 h 1633676"/>
                <a:gd name="connsiteX0" fmla="*/ 671501 w 2983081"/>
                <a:gd name="connsiteY0" fmla="*/ 77958 h 1633676"/>
                <a:gd name="connsiteX1" fmla="*/ 4843 w 2983081"/>
                <a:gd name="connsiteY1" fmla="*/ 837137 h 1633676"/>
                <a:gd name="connsiteX2" fmla="*/ 885813 w 2983081"/>
                <a:gd name="connsiteY2" fmla="*/ 1595621 h 1633676"/>
                <a:gd name="connsiteX3" fmla="*/ 2653854 w 2983081"/>
                <a:gd name="connsiteY3" fmla="*/ 1432494 h 1633676"/>
                <a:gd name="connsiteX4" fmla="*/ 2975784 w 2983081"/>
                <a:gd name="connsiteY4" fmla="*/ 622671 h 1633676"/>
                <a:gd name="connsiteX5" fmla="*/ 2265596 w 2983081"/>
                <a:gd name="connsiteY5" fmla="*/ 0 h 1633676"/>
                <a:gd name="connsiteX0" fmla="*/ 671501 w 2983081"/>
                <a:gd name="connsiteY0" fmla="*/ 77958 h 1641568"/>
                <a:gd name="connsiteX1" fmla="*/ 4843 w 2983081"/>
                <a:gd name="connsiteY1" fmla="*/ 837137 h 1641568"/>
                <a:gd name="connsiteX2" fmla="*/ 885813 w 2983081"/>
                <a:gd name="connsiteY2" fmla="*/ 1595621 h 1641568"/>
                <a:gd name="connsiteX3" fmla="*/ 2653854 w 2983081"/>
                <a:gd name="connsiteY3" fmla="*/ 1432494 h 1641568"/>
                <a:gd name="connsiteX4" fmla="*/ 2975784 w 2983081"/>
                <a:gd name="connsiteY4" fmla="*/ 622671 h 1641568"/>
                <a:gd name="connsiteX5" fmla="*/ 2265596 w 2983081"/>
                <a:gd name="connsiteY5" fmla="*/ 0 h 1641568"/>
                <a:gd name="connsiteX0" fmla="*/ 671501 w 2979100"/>
                <a:gd name="connsiteY0" fmla="*/ 77958 h 1664356"/>
                <a:gd name="connsiteX1" fmla="*/ 4843 w 2979100"/>
                <a:gd name="connsiteY1" fmla="*/ 837137 h 1664356"/>
                <a:gd name="connsiteX2" fmla="*/ 885813 w 2979100"/>
                <a:gd name="connsiteY2" fmla="*/ 1595621 h 1664356"/>
                <a:gd name="connsiteX3" fmla="*/ 2547321 w 2979100"/>
                <a:gd name="connsiteY3" fmla="*/ 1494637 h 1664356"/>
                <a:gd name="connsiteX4" fmla="*/ 2975784 w 2979100"/>
                <a:gd name="connsiteY4" fmla="*/ 622671 h 1664356"/>
                <a:gd name="connsiteX5" fmla="*/ 2265596 w 2979100"/>
                <a:gd name="connsiteY5" fmla="*/ 0 h 1664356"/>
                <a:gd name="connsiteX0" fmla="*/ 619763 w 2927362"/>
                <a:gd name="connsiteY0" fmla="*/ 77958 h 1666266"/>
                <a:gd name="connsiteX1" fmla="*/ 6371 w 2927362"/>
                <a:gd name="connsiteY1" fmla="*/ 810504 h 1666266"/>
                <a:gd name="connsiteX2" fmla="*/ 834075 w 2927362"/>
                <a:gd name="connsiteY2" fmla="*/ 1595621 h 1666266"/>
                <a:gd name="connsiteX3" fmla="*/ 2495583 w 2927362"/>
                <a:gd name="connsiteY3" fmla="*/ 1494637 h 1666266"/>
                <a:gd name="connsiteX4" fmla="*/ 2924046 w 2927362"/>
                <a:gd name="connsiteY4" fmla="*/ 622671 h 1666266"/>
                <a:gd name="connsiteX5" fmla="*/ 2213858 w 2927362"/>
                <a:gd name="connsiteY5" fmla="*/ 0 h 1666266"/>
                <a:gd name="connsiteX0" fmla="*/ 613887 w 2921486"/>
                <a:gd name="connsiteY0" fmla="*/ 77958 h 1595774"/>
                <a:gd name="connsiteX1" fmla="*/ 495 w 2921486"/>
                <a:gd name="connsiteY1" fmla="*/ 810504 h 1595774"/>
                <a:gd name="connsiteX2" fmla="*/ 659523 w 2921486"/>
                <a:gd name="connsiteY2" fmla="*/ 1444700 h 1595774"/>
                <a:gd name="connsiteX3" fmla="*/ 2489707 w 2921486"/>
                <a:gd name="connsiteY3" fmla="*/ 1494637 h 1595774"/>
                <a:gd name="connsiteX4" fmla="*/ 2918170 w 2921486"/>
                <a:gd name="connsiteY4" fmla="*/ 622671 h 1595774"/>
                <a:gd name="connsiteX5" fmla="*/ 2207982 w 2921486"/>
                <a:gd name="connsiteY5" fmla="*/ 0 h 1595774"/>
                <a:gd name="connsiteX0" fmla="*/ 613887 w 2921062"/>
                <a:gd name="connsiteY0" fmla="*/ 77958 h 1526672"/>
                <a:gd name="connsiteX1" fmla="*/ 495 w 2921062"/>
                <a:gd name="connsiteY1" fmla="*/ 810504 h 1526672"/>
                <a:gd name="connsiteX2" fmla="*/ 659523 w 2921062"/>
                <a:gd name="connsiteY2" fmla="*/ 1444700 h 1526672"/>
                <a:gd name="connsiteX3" fmla="*/ 2463073 w 2921062"/>
                <a:gd name="connsiteY3" fmla="*/ 1388104 h 1526672"/>
                <a:gd name="connsiteX4" fmla="*/ 2918170 w 2921062"/>
                <a:gd name="connsiteY4" fmla="*/ 622671 h 1526672"/>
                <a:gd name="connsiteX5" fmla="*/ 2207982 w 2921062"/>
                <a:gd name="connsiteY5" fmla="*/ 0 h 1526672"/>
                <a:gd name="connsiteX0" fmla="*/ 613887 w 2921062"/>
                <a:gd name="connsiteY0" fmla="*/ 77958 h 1502861"/>
                <a:gd name="connsiteX1" fmla="*/ 495 w 2921062"/>
                <a:gd name="connsiteY1" fmla="*/ 810504 h 1502861"/>
                <a:gd name="connsiteX2" fmla="*/ 659523 w 2921062"/>
                <a:gd name="connsiteY2" fmla="*/ 1444700 h 1502861"/>
                <a:gd name="connsiteX3" fmla="*/ 2463073 w 2921062"/>
                <a:gd name="connsiteY3" fmla="*/ 1388104 h 1502861"/>
                <a:gd name="connsiteX4" fmla="*/ 2918170 w 2921062"/>
                <a:gd name="connsiteY4" fmla="*/ 622671 h 1502861"/>
                <a:gd name="connsiteX5" fmla="*/ 2207982 w 2921062"/>
                <a:gd name="connsiteY5" fmla="*/ 0 h 1502861"/>
                <a:gd name="connsiteX0" fmla="*/ 613887 w 2921810"/>
                <a:gd name="connsiteY0" fmla="*/ 77958 h 1502861"/>
                <a:gd name="connsiteX1" fmla="*/ 495 w 2921810"/>
                <a:gd name="connsiteY1" fmla="*/ 810504 h 1502861"/>
                <a:gd name="connsiteX2" fmla="*/ 659523 w 2921810"/>
                <a:gd name="connsiteY2" fmla="*/ 1444700 h 1502861"/>
                <a:gd name="connsiteX3" fmla="*/ 2463073 w 2921810"/>
                <a:gd name="connsiteY3" fmla="*/ 1388104 h 1502861"/>
                <a:gd name="connsiteX4" fmla="*/ 2918170 w 2921810"/>
                <a:gd name="connsiteY4" fmla="*/ 622671 h 1502861"/>
                <a:gd name="connsiteX5" fmla="*/ 2207982 w 2921810"/>
                <a:gd name="connsiteY5" fmla="*/ 0 h 1502861"/>
                <a:gd name="connsiteX0" fmla="*/ 613887 w 2918823"/>
                <a:gd name="connsiteY0" fmla="*/ 77958 h 1445233"/>
                <a:gd name="connsiteX1" fmla="*/ 495 w 2918823"/>
                <a:gd name="connsiteY1" fmla="*/ 810504 h 1445233"/>
                <a:gd name="connsiteX2" fmla="*/ 659523 w 2918823"/>
                <a:gd name="connsiteY2" fmla="*/ 1444700 h 1445233"/>
                <a:gd name="connsiteX3" fmla="*/ 1729616 w 2918823"/>
                <a:gd name="connsiteY3" fmla="*/ 915871 h 1445233"/>
                <a:gd name="connsiteX4" fmla="*/ 2918170 w 2918823"/>
                <a:gd name="connsiteY4" fmla="*/ 622671 h 1445233"/>
                <a:gd name="connsiteX5" fmla="*/ 2207982 w 2918823"/>
                <a:gd name="connsiteY5" fmla="*/ 0 h 1445233"/>
                <a:gd name="connsiteX0" fmla="*/ 613887 w 2414974"/>
                <a:gd name="connsiteY0" fmla="*/ 77958 h 1445234"/>
                <a:gd name="connsiteX1" fmla="*/ 495 w 2414974"/>
                <a:gd name="connsiteY1" fmla="*/ 810504 h 1445234"/>
                <a:gd name="connsiteX2" fmla="*/ 659523 w 2414974"/>
                <a:gd name="connsiteY2" fmla="*/ 1444700 h 1445234"/>
                <a:gd name="connsiteX3" fmla="*/ 1729616 w 2414974"/>
                <a:gd name="connsiteY3" fmla="*/ 915871 h 1445234"/>
                <a:gd name="connsiteX4" fmla="*/ 2297553 w 2414974"/>
                <a:gd name="connsiteY4" fmla="*/ 382683 h 1445234"/>
                <a:gd name="connsiteX5" fmla="*/ 2207982 w 2414974"/>
                <a:gd name="connsiteY5" fmla="*/ 0 h 1445234"/>
                <a:gd name="connsiteX0" fmla="*/ 613887 w 2410175"/>
                <a:gd name="connsiteY0" fmla="*/ 89570 h 1456846"/>
                <a:gd name="connsiteX1" fmla="*/ 495 w 2410175"/>
                <a:gd name="connsiteY1" fmla="*/ 822116 h 1456846"/>
                <a:gd name="connsiteX2" fmla="*/ 659523 w 2410175"/>
                <a:gd name="connsiteY2" fmla="*/ 1456312 h 1456846"/>
                <a:gd name="connsiteX3" fmla="*/ 1729616 w 2410175"/>
                <a:gd name="connsiteY3" fmla="*/ 927483 h 1456846"/>
                <a:gd name="connsiteX4" fmla="*/ 2297553 w 2410175"/>
                <a:gd name="connsiteY4" fmla="*/ 394295 h 1456846"/>
                <a:gd name="connsiteX5" fmla="*/ 2200930 w 2410175"/>
                <a:gd name="connsiteY5" fmla="*/ 0 h 1456846"/>
                <a:gd name="connsiteX0" fmla="*/ 613887 w 2299716"/>
                <a:gd name="connsiteY0" fmla="*/ 89570 h 1456846"/>
                <a:gd name="connsiteX1" fmla="*/ 495 w 2299716"/>
                <a:gd name="connsiteY1" fmla="*/ 822116 h 1456846"/>
                <a:gd name="connsiteX2" fmla="*/ 659523 w 2299716"/>
                <a:gd name="connsiteY2" fmla="*/ 1456312 h 1456846"/>
                <a:gd name="connsiteX3" fmla="*/ 1729616 w 2299716"/>
                <a:gd name="connsiteY3" fmla="*/ 927483 h 1456846"/>
                <a:gd name="connsiteX4" fmla="*/ 2297553 w 2299716"/>
                <a:gd name="connsiteY4" fmla="*/ 394295 h 1456846"/>
                <a:gd name="connsiteX5" fmla="*/ 2200930 w 2299716"/>
                <a:gd name="connsiteY5" fmla="*/ 0 h 1456846"/>
                <a:gd name="connsiteX0" fmla="*/ 618109 w 2303938"/>
                <a:gd name="connsiteY0" fmla="*/ 89570 h 972290"/>
                <a:gd name="connsiteX1" fmla="*/ 4717 w 2303938"/>
                <a:gd name="connsiteY1" fmla="*/ 822116 h 972290"/>
                <a:gd name="connsiteX2" fmla="*/ 794216 w 2303938"/>
                <a:gd name="connsiteY2" fmla="*/ 856343 h 972290"/>
                <a:gd name="connsiteX3" fmla="*/ 1733838 w 2303938"/>
                <a:gd name="connsiteY3" fmla="*/ 927483 h 972290"/>
                <a:gd name="connsiteX4" fmla="*/ 2301775 w 2303938"/>
                <a:gd name="connsiteY4" fmla="*/ 394295 h 972290"/>
                <a:gd name="connsiteX5" fmla="*/ 2205152 w 2303938"/>
                <a:gd name="connsiteY5" fmla="*/ 0 h 972290"/>
                <a:gd name="connsiteX0" fmla="*/ 329384 w 2015213"/>
                <a:gd name="connsiteY0" fmla="*/ 89570 h 981308"/>
                <a:gd name="connsiteX1" fmla="*/ 103879 w 2015213"/>
                <a:gd name="connsiteY1" fmla="*/ 504713 h 981308"/>
                <a:gd name="connsiteX2" fmla="*/ 505491 w 2015213"/>
                <a:gd name="connsiteY2" fmla="*/ 856343 h 981308"/>
                <a:gd name="connsiteX3" fmla="*/ 1445113 w 2015213"/>
                <a:gd name="connsiteY3" fmla="*/ 927483 h 981308"/>
                <a:gd name="connsiteX4" fmla="*/ 2013050 w 2015213"/>
                <a:gd name="connsiteY4" fmla="*/ 394295 h 981308"/>
                <a:gd name="connsiteX5" fmla="*/ 1916427 w 2015213"/>
                <a:gd name="connsiteY5" fmla="*/ 0 h 981308"/>
                <a:gd name="connsiteX0" fmla="*/ 229259 w 1915088"/>
                <a:gd name="connsiteY0" fmla="*/ 89570 h 981308"/>
                <a:gd name="connsiteX1" fmla="*/ 3754 w 1915088"/>
                <a:gd name="connsiteY1" fmla="*/ 504713 h 981308"/>
                <a:gd name="connsiteX2" fmla="*/ 405366 w 1915088"/>
                <a:gd name="connsiteY2" fmla="*/ 856343 h 981308"/>
                <a:gd name="connsiteX3" fmla="*/ 1344988 w 1915088"/>
                <a:gd name="connsiteY3" fmla="*/ 927483 h 981308"/>
                <a:gd name="connsiteX4" fmla="*/ 1912925 w 1915088"/>
                <a:gd name="connsiteY4" fmla="*/ 394295 h 981308"/>
                <a:gd name="connsiteX5" fmla="*/ 1816302 w 1915088"/>
                <a:gd name="connsiteY5" fmla="*/ 0 h 981308"/>
                <a:gd name="connsiteX0" fmla="*/ 229648 w 1915477"/>
                <a:gd name="connsiteY0" fmla="*/ 89570 h 996524"/>
                <a:gd name="connsiteX1" fmla="*/ 4143 w 1915477"/>
                <a:gd name="connsiteY1" fmla="*/ 504713 h 996524"/>
                <a:gd name="connsiteX2" fmla="*/ 416333 w 1915477"/>
                <a:gd name="connsiteY2" fmla="*/ 910533 h 996524"/>
                <a:gd name="connsiteX3" fmla="*/ 1345377 w 1915477"/>
                <a:gd name="connsiteY3" fmla="*/ 927483 h 996524"/>
                <a:gd name="connsiteX4" fmla="*/ 1913314 w 1915477"/>
                <a:gd name="connsiteY4" fmla="*/ 394295 h 996524"/>
                <a:gd name="connsiteX5" fmla="*/ 1816691 w 1915477"/>
                <a:gd name="connsiteY5" fmla="*/ 0 h 996524"/>
                <a:gd name="connsiteX0" fmla="*/ 229648 w 1917031"/>
                <a:gd name="connsiteY0" fmla="*/ 89570 h 999251"/>
                <a:gd name="connsiteX1" fmla="*/ 4143 w 1917031"/>
                <a:gd name="connsiteY1" fmla="*/ 504713 h 999251"/>
                <a:gd name="connsiteX2" fmla="*/ 416333 w 1917031"/>
                <a:gd name="connsiteY2" fmla="*/ 910533 h 999251"/>
                <a:gd name="connsiteX3" fmla="*/ 1461743 w 1917031"/>
                <a:gd name="connsiteY3" fmla="*/ 931354 h 999251"/>
                <a:gd name="connsiteX4" fmla="*/ 1913314 w 1917031"/>
                <a:gd name="connsiteY4" fmla="*/ 394295 h 999251"/>
                <a:gd name="connsiteX5" fmla="*/ 1816691 w 1917031"/>
                <a:gd name="connsiteY5" fmla="*/ 0 h 999251"/>
                <a:gd name="connsiteX0" fmla="*/ 229648 w 1951638"/>
                <a:gd name="connsiteY0" fmla="*/ 89570 h 999251"/>
                <a:gd name="connsiteX1" fmla="*/ 4143 w 1951638"/>
                <a:gd name="connsiteY1" fmla="*/ 504713 h 999251"/>
                <a:gd name="connsiteX2" fmla="*/ 416333 w 1951638"/>
                <a:gd name="connsiteY2" fmla="*/ 910533 h 999251"/>
                <a:gd name="connsiteX3" fmla="*/ 1461743 w 1951638"/>
                <a:gd name="connsiteY3" fmla="*/ 931354 h 999251"/>
                <a:gd name="connsiteX4" fmla="*/ 1948576 w 1951638"/>
                <a:gd name="connsiteY4" fmla="*/ 394295 h 999251"/>
                <a:gd name="connsiteX5" fmla="*/ 1816691 w 1951638"/>
                <a:gd name="connsiteY5" fmla="*/ 0 h 999251"/>
                <a:gd name="connsiteX0" fmla="*/ 188603 w 1910593"/>
                <a:gd name="connsiteY0" fmla="*/ 89570 h 999431"/>
                <a:gd name="connsiteX1" fmla="*/ 5414 w 1910593"/>
                <a:gd name="connsiteY1" fmla="*/ 500842 h 999431"/>
                <a:gd name="connsiteX2" fmla="*/ 375288 w 1910593"/>
                <a:gd name="connsiteY2" fmla="*/ 910533 h 999431"/>
                <a:gd name="connsiteX3" fmla="*/ 1420698 w 1910593"/>
                <a:gd name="connsiteY3" fmla="*/ 931354 h 999431"/>
                <a:gd name="connsiteX4" fmla="*/ 1907531 w 1910593"/>
                <a:gd name="connsiteY4" fmla="*/ 394295 h 999431"/>
                <a:gd name="connsiteX5" fmla="*/ 1775646 w 1910593"/>
                <a:gd name="connsiteY5" fmla="*/ 0 h 99943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0593" h="945241">
                  <a:moveTo>
                    <a:pt x="188603" y="35380"/>
                  </a:moveTo>
                  <a:cubicBezTo>
                    <a:pt x="82885" y="127008"/>
                    <a:pt x="-25700" y="309825"/>
                    <a:pt x="5414" y="446652"/>
                  </a:cubicBezTo>
                  <a:cubicBezTo>
                    <a:pt x="36528" y="583479"/>
                    <a:pt x="139407" y="784591"/>
                    <a:pt x="375288" y="856343"/>
                  </a:cubicBezTo>
                  <a:cubicBezTo>
                    <a:pt x="611169" y="928095"/>
                    <a:pt x="1039815" y="1003810"/>
                    <a:pt x="1420698" y="877164"/>
                  </a:cubicBezTo>
                  <a:cubicBezTo>
                    <a:pt x="1774944" y="750513"/>
                    <a:pt x="1935250" y="571456"/>
                    <a:pt x="1907531" y="340105"/>
                  </a:cubicBezTo>
                  <a:cubicBezTo>
                    <a:pt x="1879812" y="108754"/>
                    <a:pt x="1881450" y="104453"/>
                    <a:pt x="1758016"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11" name="TextBox 23">
                  <a:extLst>
                    <a:ext uri="{FF2B5EF4-FFF2-40B4-BE49-F238E27FC236}">
                      <a16:creationId xmlns:a16="http://schemas.microsoft.com/office/drawing/2014/main" id="{0526461C-3151-449A-AF6F-D1EA244B2C20}"/>
                    </a:ext>
                  </a:extLst>
                </p:cNvPr>
                <p:cNvSpPr txBox="1">
                  <a:spLocks noChangeArrowheads="1"/>
                </p:cNvSpPr>
                <p:nvPr/>
              </p:nvSpPr>
              <p:spPr bwMode="auto">
                <a:xfrm>
                  <a:off x="2790549" y="3224866"/>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𝑠</m:t>
                            </m:r>
                          </m:e>
                          <m:sub>
                            <m:r>
                              <a:rPr lang="en-US" altLang="zh-CN" sz="2000" b="0" i="1"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 name="TextBox 23">
                  <a:extLst>
                    <a:ext uri="{FF2B5EF4-FFF2-40B4-BE49-F238E27FC236}">
                      <a16:creationId xmlns:a16="http://schemas.microsoft.com/office/drawing/2014/main" id="{0526461C-3151-449A-AF6F-D1EA244B2C20}"/>
                    </a:ext>
                  </a:extLst>
                </p:cNvPr>
                <p:cNvSpPr txBox="1">
                  <a:spLocks noRot="1" noChangeAspect="1" noMove="1" noResize="1" noEditPoints="1" noAdjustHandles="1" noChangeArrowheads="1" noChangeShapeType="1" noTextEdit="1"/>
                </p:cNvSpPr>
                <p:nvPr/>
              </p:nvSpPr>
              <p:spPr bwMode="auto">
                <a:xfrm>
                  <a:off x="2790549" y="3224866"/>
                  <a:ext cx="555253" cy="400110"/>
                </a:xfrm>
                <a:prstGeom prst="rect">
                  <a:avLst/>
                </a:prstGeom>
                <a:blipFill>
                  <a:blip r:embed="rId38"/>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 name="下箭头 24">
              <a:extLst>
                <a:ext uri="{FF2B5EF4-FFF2-40B4-BE49-F238E27FC236}">
                  <a16:creationId xmlns:a16="http://schemas.microsoft.com/office/drawing/2014/main" id="{93122ECD-A348-4609-992A-04E39A5ECF41}"/>
                </a:ext>
              </a:extLst>
            </p:cNvPr>
            <p:cNvSpPr/>
            <p:nvPr/>
          </p:nvSpPr>
          <p:spPr bwMode="auto">
            <a:xfrm>
              <a:off x="2879618" y="3763938"/>
              <a:ext cx="176069" cy="1029018"/>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13" name="TextBox 25">
                  <a:extLst>
                    <a:ext uri="{FF2B5EF4-FFF2-40B4-BE49-F238E27FC236}">
                      <a16:creationId xmlns:a16="http://schemas.microsoft.com/office/drawing/2014/main" id="{3E5B4CB6-70CE-4CE8-A9EF-3C2AD680C99B}"/>
                    </a:ext>
                  </a:extLst>
                </p:cNvPr>
                <p:cNvSpPr txBox="1">
                  <a:spLocks noChangeArrowheads="1"/>
                </p:cNvSpPr>
                <p:nvPr/>
              </p:nvSpPr>
              <p:spPr bwMode="auto">
                <a:xfrm>
                  <a:off x="2964630" y="4644736"/>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3" name="TextBox 25">
                  <a:extLst>
                    <a:ext uri="{FF2B5EF4-FFF2-40B4-BE49-F238E27FC236}">
                      <a16:creationId xmlns:a16="http://schemas.microsoft.com/office/drawing/2014/main" id="{3E5B4CB6-70CE-4CE8-A9EF-3C2AD680C99B}"/>
                    </a:ext>
                  </a:extLst>
                </p:cNvPr>
                <p:cNvSpPr txBox="1">
                  <a:spLocks noRot="1" noChangeAspect="1" noMove="1" noResize="1" noEditPoints="1" noAdjustHandles="1" noChangeArrowheads="1" noChangeShapeType="1" noTextEdit="1"/>
                </p:cNvSpPr>
                <p:nvPr/>
              </p:nvSpPr>
              <p:spPr bwMode="auto">
                <a:xfrm>
                  <a:off x="2964630" y="4644736"/>
                  <a:ext cx="521411" cy="400110"/>
                </a:xfrm>
                <a:prstGeom prst="rect">
                  <a:avLst/>
                </a:prstGeom>
                <a:blipFill>
                  <a:blip r:embed="rId3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任意多边形 26">
              <a:extLst>
                <a:ext uri="{FF2B5EF4-FFF2-40B4-BE49-F238E27FC236}">
                  <a16:creationId xmlns:a16="http://schemas.microsoft.com/office/drawing/2014/main" id="{83C50860-EB87-4E63-9172-C960F8EE9316}"/>
                </a:ext>
              </a:extLst>
            </p:cNvPr>
            <p:cNvSpPr/>
            <p:nvPr/>
          </p:nvSpPr>
          <p:spPr bwMode="auto">
            <a:xfrm>
              <a:off x="2312247" y="3703179"/>
              <a:ext cx="506908" cy="1155706"/>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5" name="任意多边形 27">
              <a:extLst>
                <a:ext uri="{FF2B5EF4-FFF2-40B4-BE49-F238E27FC236}">
                  <a16:creationId xmlns:a16="http://schemas.microsoft.com/office/drawing/2014/main" id="{A87B2690-B184-4DE6-A59F-9D7E3B7D2024}"/>
                </a:ext>
              </a:extLst>
            </p:cNvPr>
            <p:cNvSpPr/>
            <p:nvPr/>
          </p:nvSpPr>
          <p:spPr bwMode="auto">
            <a:xfrm>
              <a:off x="3940293" y="3716106"/>
              <a:ext cx="437333"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cxnSp>
          <p:nvCxnSpPr>
            <p:cNvPr id="16" name="直接箭头连接符 30">
              <a:extLst>
                <a:ext uri="{FF2B5EF4-FFF2-40B4-BE49-F238E27FC236}">
                  <a16:creationId xmlns:a16="http://schemas.microsoft.com/office/drawing/2014/main" id="{DB57731D-AD20-4CA4-955A-EF966952D282}"/>
                </a:ext>
              </a:extLst>
            </p:cNvPr>
            <p:cNvCxnSpPr>
              <a:stCxn id="5" idx="5"/>
              <a:endCxn id="7" idx="1"/>
            </p:cNvCxnSpPr>
            <p:nvPr/>
          </p:nvCxnSpPr>
          <p:spPr bwMode="auto">
            <a:xfrm>
              <a:off x="3013077" y="4964088"/>
              <a:ext cx="934674" cy="865427"/>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17" name="椭圆 31">
              <a:extLst>
                <a:ext uri="{FF2B5EF4-FFF2-40B4-BE49-F238E27FC236}">
                  <a16:creationId xmlns:a16="http://schemas.microsoft.com/office/drawing/2014/main" id="{71190C67-50B0-4A1D-BBA2-F73A4FEEB286}"/>
                </a:ext>
              </a:extLst>
            </p:cNvPr>
            <p:cNvSpPr/>
            <p:nvPr/>
          </p:nvSpPr>
          <p:spPr bwMode="auto">
            <a:xfrm>
              <a:off x="2913696" y="3577784"/>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18" name="椭圆 32">
              <a:extLst>
                <a:ext uri="{FF2B5EF4-FFF2-40B4-BE49-F238E27FC236}">
                  <a16:creationId xmlns:a16="http://schemas.microsoft.com/office/drawing/2014/main" id="{2DD6A374-922C-4B42-9AAE-69B28C25E52F}"/>
                </a:ext>
              </a:extLst>
            </p:cNvPr>
            <p:cNvSpPr/>
            <p:nvPr/>
          </p:nvSpPr>
          <p:spPr bwMode="auto">
            <a:xfrm>
              <a:off x="5126470" y="4951962"/>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9" name="TextBox 33">
                  <a:extLst>
                    <a:ext uri="{FF2B5EF4-FFF2-40B4-BE49-F238E27FC236}">
                      <a16:creationId xmlns:a16="http://schemas.microsoft.com/office/drawing/2014/main" id="{4DB83F3A-0DC0-4E78-9FD1-5C3E5AF40BB6}"/>
                    </a:ext>
                  </a:extLst>
                </p:cNvPr>
                <p:cNvSpPr txBox="1">
                  <a:spLocks noChangeArrowheads="1"/>
                </p:cNvSpPr>
                <p:nvPr/>
              </p:nvSpPr>
              <p:spPr bwMode="auto">
                <a:xfrm>
                  <a:off x="4939474" y="3315400"/>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9" name="TextBox 33">
                  <a:extLst>
                    <a:ext uri="{FF2B5EF4-FFF2-40B4-BE49-F238E27FC236}">
                      <a16:creationId xmlns:a16="http://schemas.microsoft.com/office/drawing/2014/main" id="{4DB83F3A-0DC0-4E78-9FD1-5C3E5AF40BB6}"/>
                    </a:ext>
                  </a:extLst>
                </p:cNvPr>
                <p:cNvSpPr txBox="1">
                  <a:spLocks noRot="1" noChangeAspect="1" noMove="1" noResize="1" noEditPoints="1" noAdjustHandles="1" noChangeArrowheads="1" noChangeShapeType="1" noTextEdit="1"/>
                </p:cNvSpPr>
                <p:nvPr/>
              </p:nvSpPr>
              <p:spPr bwMode="auto">
                <a:xfrm>
                  <a:off x="4939474" y="3315400"/>
                  <a:ext cx="555253" cy="400110"/>
                </a:xfrm>
                <a:prstGeom prst="rect">
                  <a:avLst/>
                </a:prstGeom>
                <a:blipFill>
                  <a:blip r:embed="rId40"/>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 name="下箭头 34">
              <a:extLst>
                <a:ext uri="{FF2B5EF4-FFF2-40B4-BE49-F238E27FC236}">
                  <a16:creationId xmlns:a16="http://schemas.microsoft.com/office/drawing/2014/main" id="{921D7C89-D1F2-46EF-B4A9-C3B4836E12C3}"/>
                </a:ext>
              </a:extLst>
            </p:cNvPr>
            <p:cNvSpPr/>
            <p:nvPr/>
          </p:nvSpPr>
          <p:spPr bwMode="auto">
            <a:xfrm>
              <a:off x="5092392" y="3850550"/>
              <a:ext cx="166130" cy="1069094"/>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21" name="TextBox 35">
                  <a:extLst>
                    <a:ext uri="{FF2B5EF4-FFF2-40B4-BE49-F238E27FC236}">
                      <a16:creationId xmlns:a16="http://schemas.microsoft.com/office/drawing/2014/main" id="{53D75B21-D3AD-465D-A59D-4CE68460A6D9}"/>
                    </a:ext>
                  </a:extLst>
                </p:cNvPr>
                <p:cNvSpPr txBox="1">
                  <a:spLocks noChangeArrowheads="1"/>
                </p:cNvSpPr>
                <p:nvPr/>
              </p:nvSpPr>
              <p:spPr bwMode="auto">
                <a:xfrm>
                  <a:off x="5160803" y="4731943"/>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21" name="TextBox 35">
                  <a:extLst>
                    <a:ext uri="{FF2B5EF4-FFF2-40B4-BE49-F238E27FC236}">
                      <a16:creationId xmlns:a16="http://schemas.microsoft.com/office/drawing/2014/main" id="{53D75B21-D3AD-465D-A59D-4CE68460A6D9}"/>
                    </a:ext>
                  </a:extLst>
                </p:cNvPr>
                <p:cNvSpPr txBox="1">
                  <a:spLocks noRot="1" noChangeAspect="1" noMove="1" noResize="1" noEditPoints="1" noAdjustHandles="1" noChangeArrowheads="1" noChangeShapeType="1" noTextEdit="1"/>
                </p:cNvSpPr>
                <p:nvPr/>
              </p:nvSpPr>
              <p:spPr bwMode="auto">
                <a:xfrm>
                  <a:off x="5160803" y="4731943"/>
                  <a:ext cx="521411" cy="400110"/>
                </a:xfrm>
                <a:prstGeom prst="rect">
                  <a:avLst/>
                </a:prstGeom>
                <a:blipFill>
                  <a:blip r:embed="rId41"/>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2" name="椭圆 38">
              <a:extLst>
                <a:ext uri="{FF2B5EF4-FFF2-40B4-BE49-F238E27FC236}">
                  <a16:creationId xmlns:a16="http://schemas.microsoft.com/office/drawing/2014/main" id="{F9B279A6-769C-487A-8FF1-508A85FA08D9}"/>
                </a:ext>
              </a:extLst>
            </p:cNvPr>
            <p:cNvSpPr/>
            <p:nvPr/>
          </p:nvSpPr>
          <p:spPr bwMode="auto">
            <a:xfrm>
              <a:off x="5126470" y="3669567"/>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23" name="椭圆 41">
              <a:extLst>
                <a:ext uri="{FF2B5EF4-FFF2-40B4-BE49-F238E27FC236}">
                  <a16:creationId xmlns:a16="http://schemas.microsoft.com/office/drawing/2014/main" id="{1849BC92-6C30-4ECB-9120-8514EC3569A6}"/>
                </a:ext>
              </a:extLst>
            </p:cNvPr>
            <p:cNvSpPr/>
            <p:nvPr/>
          </p:nvSpPr>
          <p:spPr bwMode="auto">
            <a:xfrm>
              <a:off x="7386587" y="4911888"/>
              <a:ext cx="116432" cy="1202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24" name="TextBox 42">
                  <a:extLst>
                    <a:ext uri="{FF2B5EF4-FFF2-40B4-BE49-F238E27FC236}">
                      <a16:creationId xmlns:a16="http://schemas.microsoft.com/office/drawing/2014/main" id="{7E2F9D97-F40F-421B-BA96-483ACD7A9078}"/>
                    </a:ext>
                  </a:extLst>
                </p:cNvPr>
                <p:cNvSpPr txBox="1">
                  <a:spLocks noChangeArrowheads="1"/>
                </p:cNvSpPr>
                <p:nvPr/>
              </p:nvSpPr>
              <p:spPr bwMode="auto">
                <a:xfrm>
                  <a:off x="7199627" y="3274901"/>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24" name="TextBox 42">
                  <a:extLst>
                    <a:ext uri="{FF2B5EF4-FFF2-40B4-BE49-F238E27FC236}">
                      <a16:creationId xmlns:a16="http://schemas.microsoft.com/office/drawing/2014/main" id="{7E2F9D97-F40F-421B-BA96-483ACD7A9078}"/>
                    </a:ext>
                  </a:extLst>
                </p:cNvPr>
                <p:cNvSpPr txBox="1">
                  <a:spLocks noRot="1" noChangeAspect="1" noMove="1" noResize="1" noEditPoints="1" noAdjustHandles="1" noChangeArrowheads="1" noChangeShapeType="1" noTextEdit="1"/>
                </p:cNvSpPr>
                <p:nvPr/>
              </p:nvSpPr>
              <p:spPr bwMode="auto">
                <a:xfrm>
                  <a:off x="7199627" y="3274901"/>
                  <a:ext cx="555253" cy="400110"/>
                </a:xfrm>
                <a:prstGeom prst="rect">
                  <a:avLst/>
                </a:prstGeom>
                <a:blipFill>
                  <a:blip r:embed="rId42"/>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5" name="下箭头 43">
              <a:extLst>
                <a:ext uri="{FF2B5EF4-FFF2-40B4-BE49-F238E27FC236}">
                  <a16:creationId xmlns:a16="http://schemas.microsoft.com/office/drawing/2014/main" id="{835241F7-D57D-4322-86A8-049422681EBA}"/>
                </a:ext>
              </a:extLst>
            </p:cNvPr>
            <p:cNvSpPr/>
            <p:nvPr/>
          </p:nvSpPr>
          <p:spPr bwMode="auto">
            <a:xfrm>
              <a:off x="7361029" y="3796256"/>
              <a:ext cx="166130" cy="1063922"/>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26" name="TextBox 44">
                  <a:extLst>
                    <a:ext uri="{FF2B5EF4-FFF2-40B4-BE49-F238E27FC236}">
                      <a16:creationId xmlns:a16="http://schemas.microsoft.com/office/drawing/2014/main" id="{DFA222CA-F209-4BF4-ADF9-00809B17B6BE}"/>
                    </a:ext>
                  </a:extLst>
                </p:cNvPr>
                <p:cNvSpPr txBox="1">
                  <a:spLocks noChangeArrowheads="1"/>
                </p:cNvSpPr>
                <p:nvPr/>
              </p:nvSpPr>
              <p:spPr bwMode="auto">
                <a:xfrm>
                  <a:off x="7442544" y="4679622"/>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26" name="TextBox 44">
                  <a:extLst>
                    <a:ext uri="{FF2B5EF4-FFF2-40B4-BE49-F238E27FC236}">
                      <a16:creationId xmlns:a16="http://schemas.microsoft.com/office/drawing/2014/main" id="{DFA222CA-F209-4BF4-ADF9-00809B17B6BE}"/>
                    </a:ext>
                  </a:extLst>
                </p:cNvPr>
                <p:cNvSpPr txBox="1">
                  <a:spLocks noRot="1" noChangeAspect="1" noMove="1" noResize="1" noEditPoints="1" noAdjustHandles="1" noChangeArrowheads="1" noChangeShapeType="1" noTextEdit="1"/>
                </p:cNvSpPr>
                <p:nvPr/>
              </p:nvSpPr>
              <p:spPr bwMode="auto">
                <a:xfrm>
                  <a:off x="7442544" y="4679622"/>
                  <a:ext cx="521411" cy="400110"/>
                </a:xfrm>
                <a:prstGeom prst="rect">
                  <a:avLst/>
                </a:prstGeom>
                <a:blipFill>
                  <a:blip r:embed="rId43"/>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 name="椭圆 47">
              <a:extLst>
                <a:ext uri="{FF2B5EF4-FFF2-40B4-BE49-F238E27FC236}">
                  <a16:creationId xmlns:a16="http://schemas.microsoft.com/office/drawing/2014/main" id="{F2C989C0-0160-4D28-9DF3-313DEFD9E388}"/>
                </a:ext>
              </a:extLst>
            </p:cNvPr>
            <p:cNvSpPr/>
            <p:nvPr/>
          </p:nvSpPr>
          <p:spPr bwMode="auto">
            <a:xfrm>
              <a:off x="7386587" y="3628199"/>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cxnSp>
          <p:nvCxnSpPr>
            <p:cNvPr id="28" name="直接箭头连接符 49">
              <a:extLst>
                <a:ext uri="{FF2B5EF4-FFF2-40B4-BE49-F238E27FC236}">
                  <a16:creationId xmlns:a16="http://schemas.microsoft.com/office/drawing/2014/main" id="{13EA2526-4C1D-4539-92B9-962068ACF21D}"/>
                </a:ext>
              </a:extLst>
            </p:cNvPr>
            <p:cNvCxnSpPr>
              <a:stCxn id="18" idx="4"/>
              <a:endCxn id="7" idx="0"/>
            </p:cNvCxnSpPr>
            <p:nvPr/>
          </p:nvCxnSpPr>
          <p:spPr bwMode="auto">
            <a:xfrm flipH="1">
              <a:off x="3988916" y="5072187"/>
              <a:ext cx="1195770" cy="739532"/>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cxnSp>
          <p:nvCxnSpPr>
            <p:cNvPr id="29" name="直接箭头连接符 51">
              <a:extLst>
                <a:ext uri="{FF2B5EF4-FFF2-40B4-BE49-F238E27FC236}">
                  <a16:creationId xmlns:a16="http://schemas.microsoft.com/office/drawing/2014/main" id="{0FBB1C29-3F08-45EC-817D-CBD822674856}"/>
                </a:ext>
              </a:extLst>
            </p:cNvPr>
            <p:cNvCxnSpPr>
              <a:stCxn id="23" idx="3"/>
              <a:endCxn id="7" idx="7"/>
            </p:cNvCxnSpPr>
            <p:nvPr/>
          </p:nvCxnSpPr>
          <p:spPr bwMode="auto">
            <a:xfrm flipH="1">
              <a:off x="4030081" y="5014506"/>
              <a:ext cx="3373557" cy="815009"/>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30" name="矩形 53">
              <a:extLst>
                <a:ext uri="{FF2B5EF4-FFF2-40B4-BE49-F238E27FC236}">
                  <a16:creationId xmlns:a16="http://schemas.microsoft.com/office/drawing/2014/main" id="{DD75B742-2065-4FAF-8766-9DAC08EE8E61}"/>
                </a:ext>
              </a:extLst>
            </p:cNvPr>
            <p:cNvSpPr>
              <a:spLocks noChangeArrowheads="1"/>
            </p:cNvSpPr>
            <p:nvPr/>
          </p:nvSpPr>
          <p:spPr bwMode="auto">
            <a:xfrm>
              <a:off x="3782682" y="5319598"/>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33" name="矩形 56">
                  <a:extLst>
                    <a:ext uri="{FF2B5EF4-FFF2-40B4-BE49-F238E27FC236}">
                      <a16:creationId xmlns:a16="http://schemas.microsoft.com/office/drawing/2014/main" id="{E393CD32-98E3-4B63-943A-B27792F61558}"/>
                    </a:ext>
                  </a:extLst>
                </p:cNvPr>
                <p:cNvSpPr>
                  <a:spLocks noChangeArrowheads="1"/>
                </p:cNvSpPr>
                <p:nvPr/>
              </p:nvSpPr>
              <p:spPr bwMode="auto">
                <a:xfrm>
                  <a:off x="7471329" y="4092693"/>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33" name="矩形 56">
                  <a:extLst>
                    <a:ext uri="{FF2B5EF4-FFF2-40B4-BE49-F238E27FC236}">
                      <a16:creationId xmlns:a16="http://schemas.microsoft.com/office/drawing/2014/main" id="{E393CD32-98E3-4B63-943A-B27792F61558}"/>
                    </a:ext>
                  </a:extLst>
                </p:cNvPr>
                <p:cNvSpPr>
                  <a:spLocks noRot="1" noChangeAspect="1" noMove="1" noResize="1" noEditPoints="1" noAdjustHandles="1" noChangeArrowheads="1" noChangeShapeType="1" noTextEdit="1"/>
                </p:cNvSpPr>
                <p:nvPr/>
              </p:nvSpPr>
              <p:spPr bwMode="auto">
                <a:xfrm>
                  <a:off x="7471329" y="4092693"/>
                  <a:ext cx="1054027" cy="400110"/>
                </a:xfrm>
                <a:prstGeom prst="rect">
                  <a:avLst/>
                </a:prstGeom>
                <a:blipFill>
                  <a:blip r:embed="rId44"/>
                  <a:stretch>
                    <a:fillRect r="-6936"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58">
                  <a:extLst>
                    <a:ext uri="{FF2B5EF4-FFF2-40B4-BE49-F238E27FC236}">
                      <a16:creationId xmlns:a16="http://schemas.microsoft.com/office/drawing/2014/main" id="{09935C5C-CA1F-45F3-B4EF-E7B0C2B6E32B}"/>
                    </a:ext>
                  </a:extLst>
                </p:cNvPr>
                <p:cNvSpPr txBox="1">
                  <a:spLocks noChangeArrowheads="1"/>
                </p:cNvSpPr>
                <p:nvPr/>
              </p:nvSpPr>
              <p:spPr bwMode="auto">
                <a:xfrm>
                  <a:off x="3263771" y="5674985"/>
                  <a:ext cx="654994"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FF0000"/>
                            </a:solidFill>
                            <a:latin typeface="Cambria Math" panose="02040503050406030204" pitchFamily="18" charset="0"/>
                            <a:ea typeface="宋体" panose="02010600030101010101" pitchFamily="2" charset="-122"/>
                          </a:rPr>
                          <m:t>𝑣</m:t>
                        </m:r>
                        <m:r>
                          <a:rPr lang="en-US" altLang="zh-CN" sz="2000" b="0" i="1" dirty="0" smtClean="0">
                            <a:solidFill>
                              <a:srgbClr val="FF0000"/>
                            </a:solidFill>
                            <a:latin typeface="Cambria Math" panose="02040503050406030204" pitchFamily="18" charset="0"/>
                            <a:ea typeface="宋体" panose="02010600030101010101" pitchFamily="2" charset="-122"/>
                          </a:rPr>
                          <m:t>[</m:t>
                        </m:r>
                        <m:r>
                          <a:rPr lang="en-US" altLang="zh-CN" sz="2000" b="0" i="1" dirty="0" smtClean="0">
                            <a:solidFill>
                              <a:srgbClr val="FF0000"/>
                            </a:solidFill>
                            <a:latin typeface="Cambria Math" panose="02040503050406030204" pitchFamily="18" charset="0"/>
                            <a:ea typeface="宋体" panose="02010600030101010101" pitchFamily="2" charset="-122"/>
                          </a:rPr>
                          <m:t>𝑠</m:t>
                        </m:r>
                        <m:r>
                          <a:rPr lang="en-US" altLang="zh-CN" sz="2000" b="0" i="1" dirty="0" smtClean="0">
                            <a:solidFill>
                              <a:srgbClr val="FF0000"/>
                            </a:solidFill>
                            <a:latin typeface="Cambria Math" panose="02040503050406030204" pitchFamily="18" charset="0"/>
                            <a:ea typeface="宋体" panose="02010600030101010101" pitchFamily="2" charset="-122"/>
                          </a:rPr>
                          <m:t>]</m:t>
                        </m:r>
                      </m:oMath>
                    </m:oMathPara>
                  </a14:m>
                  <a:endParaRPr lang="zh-CN" altLang="en-US" sz="2000" dirty="0">
                    <a:solidFill>
                      <a:srgbClr val="FF0000"/>
                    </a:solidFill>
                    <a:latin typeface="Georgia" panose="02040502050405020303" pitchFamily="18" charset="0"/>
                    <a:ea typeface="宋体" panose="02010600030101010101" pitchFamily="2" charset="-122"/>
                  </a:endParaRPr>
                </a:p>
              </p:txBody>
            </p:sp>
          </mc:Choice>
          <mc:Fallback xmlns="">
            <p:sp>
              <p:nvSpPr>
                <p:cNvPr id="34" name="TextBox 58">
                  <a:extLst>
                    <a:ext uri="{FF2B5EF4-FFF2-40B4-BE49-F238E27FC236}">
                      <a16:creationId xmlns:a16="http://schemas.microsoft.com/office/drawing/2014/main" id="{09935C5C-CA1F-45F3-B4EF-E7B0C2B6E32B}"/>
                    </a:ext>
                  </a:extLst>
                </p:cNvPr>
                <p:cNvSpPr txBox="1">
                  <a:spLocks noRot="1" noChangeAspect="1" noMove="1" noResize="1" noEditPoints="1" noAdjustHandles="1" noChangeArrowheads="1" noChangeShapeType="1" noTextEdit="1"/>
                </p:cNvSpPr>
                <p:nvPr/>
              </p:nvSpPr>
              <p:spPr bwMode="auto">
                <a:xfrm>
                  <a:off x="3263771" y="5674985"/>
                  <a:ext cx="654994" cy="400110"/>
                </a:xfrm>
                <a:prstGeom prst="rect">
                  <a:avLst/>
                </a:prstGeom>
                <a:blipFill>
                  <a:blip r:embed="rId45"/>
                  <a:stretch>
                    <a:fillRect r="-2778" b="-151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5" name="椭圆 31">
              <a:extLst>
                <a:ext uri="{FF2B5EF4-FFF2-40B4-BE49-F238E27FC236}">
                  <a16:creationId xmlns:a16="http://schemas.microsoft.com/office/drawing/2014/main" id="{0609E8DE-E1AD-460C-A35E-5F923E6C48B2}"/>
                </a:ext>
              </a:extLst>
            </p:cNvPr>
            <p:cNvSpPr/>
            <p:nvPr/>
          </p:nvSpPr>
          <p:spPr bwMode="auto">
            <a:xfrm>
              <a:off x="3732986" y="3579076"/>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36" name="TextBox 19">
                  <a:extLst>
                    <a:ext uri="{FF2B5EF4-FFF2-40B4-BE49-F238E27FC236}">
                      <a16:creationId xmlns:a16="http://schemas.microsoft.com/office/drawing/2014/main" id="{01F2763A-E9A1-43EC-905F-69049EF8CF6E}"/>
                    </a:ext>
                  </a:extLst>
                </p:cNvPr>
                <p:cNvSpPr txBox="1">
                  <a:spLocks noChangeArrowheads="1"/>
                </p:cNvSpPr>
                <p:nvPr/>
              </p:nvSpPr>
              <p:spPr bwMode="auto">
                <a:xfrm>
                  <a:off x="3609669" y="3242827"/>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36" name="TextBox 19">
                  <a:extLst>
                    <a:ext uri="{FF2B5EF4-FFF2-40B4-BE49-F238E27FC236}">
                      <a16:creationId xmlns:a16="http://schemas.microsoft.com/office/drawing/2014/main" id="{01F2763A-E9A1-43EC-905F-69049EF8CF6E}"/>
                    </a:ext>
                  </a:extLst>
                </p:cNvPr>
                <p:cNvSpPr txBox="1">
                  <a:spLocks noRot="1" noChangeAspect="1" noMove="1" noResize="1" noEditPoints="1" noAdjustHandles="1" noChangeArrowheads="1" noChangeShapeType="1" noTextEdit="1"/>
                </p:cNvSpPr>
                <p:nvPr/>
              </p:nvSpPr>
              <p:spPr bwMode="auto">
                <a:xfrm>
                  <a:off x="3609669" y="3242827"/>
                  <a:ext cx="489855" cy="400110"/>
                </a:xfrm>
                <a:prstGeom prst="rect">
                  <a:avLst/>
                </a:prstGeom>
                <a:blipFill>
                  <a:blip r:embed="rId4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7" name="椭圆 31">
              <a:extLst>
                <a:ext uri="{FF2B5EF4-FFF2-40B4-BE49-F238E27FC236}">
                  <a16:creationId xmlns:a16="http://schemas.microsoft.com/office/drawing/2014/main" id="{84C97281-C6DC-4F63-9943-187A4E23E63E}"/>
                </a:ext>
              </a:extLst>
            </p:cNvPr>
            <p:cNvSpPr/>
            <p:nvPr/>
          </p:nvSpPr>
          <p:spPr bwMode="auto">
            <a:xfrm>
              <a:off x="6062191" y="3669567"/>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38" name="TextBox 19">
                  <a:extLst>
                    <a:ext uri="{FF2B5EF4-FFF2-40B4-BE49-F238E27FC236}">
                      <a16:creationId xmlns:a16="http://schemas.microsoft.com/office/drawing/2014/main" id="{CA6D8461-9EE6-44B9-8706-B1436862F5D1}"/>
                    </a:ext>
                  </a:extLst>
                </p:cNvPr>
                <p:cNvSpPr txBox="1">
                  <a:spLocks noChangeArrowheads="1"/>
                </p:cNvSpPr>
                <p:nvPr/>
              </p:nvSpPr>
              <p:spPr bwMode="auto">
                <a:xfrm>
                  <a:off x="5938235" y="3332719"/>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38" name="TextBox 19">
                  <a:extLst>
                    <a:ext uri="{FF2B5EF4-FFF2-40B4-BE49-F238E27FC236}">
                      <a16:creationId xmlns:a16="http://schemas.microsoft.com/office/drawing/2014/main" id="{CA6D8461-9EE6-44B9-8706-B1436862F5D1}"/>
                    </a:ext>
                  </a:extLst>
                </p:cNvPr>
                <p:cNvSpPr txBox="1">
                  <a:spLocks noRot="1" noChangeAspect="1" noMove="1" noResize="1" noEditPoints="1" noAdjustHandles="1" noChangeArrowheads="1" noChangeShapeType="1" noTextEdit="1"/>
                </p:cNvSpPr>
                <p:nvPr/>
              </p:nvSpPr>
              <p:spPr bwMode="auto">
                <a:xfrm>
                  <a:off x="5938235" y="3332719"/>
                  <a:ext cx="489855" cy="400110"/>
                </a:xfrm>
                <a:prstGeom prst="rect">
                  <a:avLst/>
                </a:prstGeom>
                <a:blipFill>
                  <a:blip r:embed="rId47"/>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9" name="椭圆 31">
              <a:extLst>
                <a:ext uri="{FF2B5EF4-FFF2-40B4-BE49-F238E27FC236}">
                  <a16:creationId xmlns:a16="http://schemas.microsoft.com/office/drawing/2014/main" id="{EE932228-2182-435B-B5A2-732613A4C14E}"/>
                </a:ext>
              </a:extLst>
            </p:cNvPr>
            <p:cNvSpPr/>
            <p:nvPr/>
          </p:nvSpPr>
          <p:spPr bwMode="auto">
            <a:xfrm>
              <a:off x="8369166" y="3629493"/>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0" name="TextBox 19">
                  <a:extLst>
                    <a:ext uri="{FF2B5EF4-FFF2-40B4-BE49-F238E27FC236}">
                      <a16:creationId xmlns:a16="http://schemas.microsoft.com/office/drawing/2014/main" id="{F248CF23-0C96-4CFD-8EBB-BE5BEEF0301A}"/>
                    </a:ext>
                  </a:extLst>
                </p:cNvPr>
                <p:cNvSpPr txBox="1">
                  <a:spLocks noChangeArrowheads="1"/>
                </p:cNvSpPr>
                <p:nvPr/>
              </p:nvSpPr>
              <p:spPr bwMode="auto">
                <a:xfrm>
                  <a:off x="8245898" y="3292982"/>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40" name="TextBox 19">
                  <a:extLst>
                    <a:ext uri="{FF2B5EF4-FFF2-40B4-BE49-F238E27FC236}">
                      <a16:creationId xmlns:a16="http://schemas.microsoft.com/office/drawing/2014/main" id="{F248CF23-0C96-4CFD-8EBB-BE5BEEF0301A}"/>
                    </a:ext>
                  </a:extLst>
                </p:cNvPr>
                <p:cNvSpPr txBox="1">
                  <a:spLocks noRot="1" noChangeAspect="1" noMove="1" noResize="1" noEditPoints="1" noAdjustHandles="1" noChangeArrowheads="1" noChangeShapeType="1" noTextEdit="1"/>
                </p:cNvSpPr>
                <p:nvPr/>
              </p:nvSpPr>
              <p:spPr bwMode="auto">
                <a:xfrm>
                  <a:off x="8245898" y="3292982"/>
                  <a:ext cx="489855" cy="400110"/>
                </a:xfrm>
                <a:prstGeom prst="rect">
                  <a:avLst/>
                </a:prstGeom>
                <a:blipFill>
                  <a:blip r:embed="rId48"/>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1" name="椭圆 31">
              <a:extLst>
                <a:ext uri="{FF2B5EF4-FFF2-40B4-BE49-F238E27FC236}">
                  <a16:creationId xmlns:a16="http://schemas.microsoft.com/office/drawing/2014/main" id="{2D26167D-5F3A-42A7-A350-303513EB69F1}"/>
                </a:ext>
              </a:extLst>
            </p:cNvPr>
            <p:cNvSpPr/>
            <p:nvPr/>
          </p:nvSpPr>
          <p:spPr bwMode="auto">
            <a:xfrm>
              <a:off x="6026694" y="4954548"/>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2" name="TextBox 19">
                  <a:extLst>
                    <a:ext uri="{FF2B5EF4-FFF2-40B4-BE49-F238E27FC236}">
                      <a16:creationId xmlns:a16="http://schemas.microsoft.com/office/drawing/2014/main" id="{27C86C0A-81D5-4EC3-9B7C-711F8ACB8F00}"/>
                    </a:ext>
                  </a:extLst>
                </p:cNvPr>
                <p:cNvSpPr txBox="1">
                  <a:spLocks noChangeArrowheads="1"/>
                </p:cNvSpPr>
                <p:nvPr/>
              </p:nvSpPr>
              <p:spPr bwMode="auto">
                <a:xfrm>
                  <a:off x="5634137" y="4729483"/>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42" name="TextBox 19">
                  <a:extLst>
                    <a:ext uri="{FF2B5EF4-FFF2-40B4-BE49-F238E27FC236}">
                      <a16:creationId xmlns:a16="http://schemas.microsoft.com/office/drawing/2014/main" id="{27C86C0A-81D5-4EC3-9B7C-711F8ACB8F00}"/>
                    </a:ext>
                  </a:extLst>
                </p:cNvPr>
                <p:cNvSpPr txBox="1">
                  <a:spLocks noRot="1" noChangeAspect="1" noMove="1" noResize="1" noEditPoints="1" noAdjustHandles="1" noChangeArrowheads="1" noChangeShapeType="1" noTextEdit="1"/>
                </p:cNvSpPr>
                <p:nvPr/>
              </p:nvSpPr>
              <p:spPr bwMode="auto">
                <a:xfrm>
                  <a:off x="5634137" y="4729483"/>
                  <a:ext cx="489855" cy="400110"/>
                </a:xfrm>
                <a:prstGeom prst="rect">
                  <a:avLst/>
                </a:prstGeom>
                <a:blipFill>
                  <a:blip r:embed="rId49"/>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3" name="椭圆 31">
              <a:extLst>
                <a:ext uri="{FF2B5EF4-FFF2-40B4-BE49-F238E27FC236}">
                  <a16:creationId xmlns:a16="http://schemas.microsoft.com/office/drawing/2014/main" id="{FC47691F-E128-4B0B-9A2F-428EC98153C0}"/>
                </a:ext>
              </a:extLst>
            </p:cNvPr>
            <p:cNvSpPr/>
            <p:nvPr/>
          </p:nvSpPr>
          <p:spPr bwMode="auto">
            <a:xfrm>
              <a:off x="8408924" y="4904131"/>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4" name="TextBox 19">
                  <a:extLst>
                    <a:ext uri="{FF2B5EF4-FFF2-40B4-BE49-F238E27FC236}">
                      <a16:creationId xmlns:a16="http://schemas.microsoft.com/office/drawing/2014/main" id="{21D483C9-7D1F-4111-9324-8DCA8A9D3C07}"/>
                    </a:ext>
                  </a:extLst>
                </p:cNvPr>
                <p:cNvSpPr txBox="1">
                  <a:spLocks noChangeArrowheads="1"/>
                </p:cNvSpPr>
                <p:nvPr/>
              </p:nvSpPr>
              <p:spPr bwMode="auto">
                <a:xfrm>
                  <a:off x="8052177" y="4682314"/>
                  <a:ext cx="38041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𝑟</m:t>
                          </m:r>
                        </m:e>
                        <m:sub>
                          <m:r>
                            <a:rPr lang="en-US" altLang="zh-CN" sz="2000" b="0" i="1" smtClean="0">
                              <a:latin typeface="Cambria Math" panose="02040503050406030204" pitchFamily="18" charset="0"/>
                              <a:ea typeface="宋体" panose="02010600030101010101" pitchFamily="2" charset="-122"/>
                            </a:rPr>
                            <m:t>3</m:t>
                          </m:r>
                        </m:sub>
                      </m:sSub>
                    </m:oMath>
                  </a14:m>
                  <a:r>
                    <a:rPr lang="en-US" altLang="zh-CN" sz="2000" i="1" dirty="0">
                      <a:latin typeface="Georgia" panose="02040502050405020303" pitchFamily="18" charset="0"/>
                      <a:ea typeface="宋体" panose="02010600030101010101" pitchFamily="2" charset="-122"/>
                    </a:rPr>
                    <a:t> </a:t>
                  </a:r>
                  <a:endParaRPr lang="zh-CN" altLang="en-US" sz="2000" dirty="0">
                    <a:latin typeface="Georgia" panose="02040502050405020303" pitchFamily="18" charset="0"/>
                    <a:ea typeface="宋体" panose="02010600030101010101" pitchFamily="2" charset="-122"/>
                  </a:endParaRPr>
                </a:p>
              </p:txBody>
            </p:sp>
          </mc:Choice>
          <mc:Fallback xmlns="">
            <p:sp>
              <p:nvSpPr>
                <p:cNvPr id="44" name="TextBox 19">
                  <a:extLst>
                    <a:ext uri="{FF2B5EF4-FFF2-40B4-BE49-F238E27FC236}">
                      <a16:creationId xmlns:a16="http://schemas.microsoft.com/office/drawing/2014/main" id="{21D483C9-7D1F-4111-9324-8DCA8A9D3C07}"/>
                    </a:ext>
                  </a:extLst>
                </p:cNvPr>
                <p:cNvSpPr txBox="1">
                  <a:spLocks noRot="1" noChangeAspect="1" noMove="1" noResize="1" noEditPoints="1" noAdjustHandles="1" noChangeArrowheads="1" noChangeShapeType="1" noTextEdit="1"/>
                </p:cNvSpPr>
                <p:nvPr/>
              </p:nvSpPr>
              <p:spPr bwMode="auto">
                <a:xfrm>
                  <a:off x="8052177" y="4682314"/>
                  <a:ext cx="380417" cy="400110"/>
                </a:xfrm>
                <a:prstGeom prst="rect">
                  <a:avLst/>
                </a:prstGeom>
                <a:blipFill>
                  <a:blip r:embed="rId50"/>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5" name="椭圆 31">
              <a:extLst>
                <a:ext uri="{FF2B5EF4-FFF2-40B4-BE49-F238E27FC236}">
                  <a16:creationId xmlns:a16="http://schemas.microsoft.com/office/drawing/2014/main" id="{CD444261-00E7-4E6F-9CA4-3447A2F02746}"/>
                </a:ext>
              </a:extLst>
            </p:cNvPr>
            <p:cNvSpPr/>
            <p:nvPr/>
          </p:nvSpPr>
          <p:spPr bwMode="auto">
            <a:xfrm>
              <a:off x="3782682" y="486147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6" name="TextBox 19">
                  <a:extLst>
                    <a:ext uri="{FF2B5EF4-FFF2-40B4-BE49-F238E27FC236}">
                      <a16:creationId xmlns:a16="http://schemas.microsoft.com/office/drawing/2014/main" id="{A8456787-3A36-456D-9A94-4D3583A8BA09}"/>
                    </a:ext>
                  </a:extLst>
                </p:cNvPr>
                <p:cNvSpPr txBox="1">
                  <a:spLocks noChangeArrowheads="1"/>
                </p:cNvSpPr>
                <p:nvPr/>
              </p:nvSpPr>
              <p:spPr bwMode="auto">
                <a:xfrm>
                  <a:off x="3435112" y="4643414"/>
                  <a:ext cx="4487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46" name="TextBox 19">
                  <a:extLst>
                    <a:ext uri="{FF2B5EF4-FFF2-40B4-BE49-F238E27FC236}">
                      <a16:creationId xmlns:a16="http://schemas.microsoft.com/office/drawing/2014/main" id="{A8456787-3A36-456D-9A94-4D3583A8BA09}"/>
                    </a:ext>
                  </a:extLst>
                </p:cNvPr>
                <p:cNvSpPr txBox="1">
                  <a:spLocks noRot="1" noChangeAspect="1" noMove="1" noResize="1" noEditPoints="1" noAdjustHandles="1" noChangeArrowheads="1" noChangeShapeType="1" noTextEdit="1"/>
                </p:cNvSpPr>
                <p:nvPr/>
              </p:nvSpPr>
              <p:spPr bwMode="auto">
                <a:xfrm>
                  <a:off x="3435112" y="4643414"/>
                  <a:ext cx="448711" cy="400110"/>
                </a:xfrm>
                <a:prstGeom prst="rect">
                  <a:avLst/>
                </a:prstGeom>
                <a:blipFill>
                  <a:blip r:embed="rId51"/>
                  <a:stretch>
                    <a:fillRect b="-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7" name="任意多边形 27">
              <a:extLst>
                <a:ext uri="{FF2B5EF4-FFF2-40B4-BE49-F238E27FC236}">
                  <a16:creationId xmlns:a16="http://schemas.microsoft.com/office/drawing/2014/main" id="{11A7AE39-7B31-408C-AC89-67C91D2FB65F}"/>
                </a:ext>
              </a:extLst>
            </p:cNvPr>
            <p:cNvSpPr/>
            <p:nvPr/>
          </p:nvSpPr>
          <p:spPr bwMode="auto">
            <a:xfrm>
              <a:off x="6242521" y="3739375"/>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48" name="任意多边形 27">
              <a:extLst>
                <a:ext uri="{FF2B5EF4-FFF2-40B4-BE49-F238E27FC236}">
                  <a16:creationId xmlns:a16="http://schemas.microsoft.com/office/drawing/2014/main" id="{811E4194-74F6-4F00-A39E-8400942B8077}"/>
                </a:ext>
              </a:extLst>
            </p:cNvPr>
            <p:cNvSpPr/>
            <p:nvPr/>
          </p:nvSpPr>
          <p:spPr bwMode="auto">
            <a:xfrm>
              <a:off x="8567954" y="3688959"/>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49" name="任意多边形 26">
              <a:extLst>
                <a:ext uri="{FF2B5EF4-FFF2-40B4-BE49-F238E27FC236}">
                  <a16:creationId xmlns:a16="http://schemas.microsoft.com/office/drawing/2014/main" id="{39E15A52-45C2-439F-854E-81B5CF07917F}"/>
                </a:ext>
              </a:extLst>
            </p:cNvPr>
            <p:cNvSpPr/>
            <p:nvPr/>
          </p:nvSpPr>
          <p:spPr bwMode="auto">
            <a:xfrm>
              <a:off x="6770346" y="3703179"/>
              <a:ext cx="508329" cy="1157000"/>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50" name="任意多边形 26">
              <a:extLst>
                <a:ext uri="{FF2B5EF4-FFF2-40B4-BE49-F238E27FC236}">
                  <a16:creationId xmlns:a16="http://schemas.microsoft.com/office/drawing/2014/main" id="{A4855512-DF5B-4D37-9168-A5EA587A3FDC}"/>
                </a:ext>
              </a:extLst>
            </p:cNvPr>
            <p:cNvSpPr/>
            <p:nvPr/>
          </p:nvSpPr>
          <p:spPr bwMode="auto">
            <a:xfrm>
              <a:off x="4470471" y="3763937"/>
              <a:ext cx="506908" cy="1111865"/>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365609"/>
                <a:gd name="connsiteX1" fmla="*/ 960 w 567735"/>
                <a:gd name="connsiteY1" fmla="*/ 759456 h 1365609"/>
                <a:gd name="connsiteX2" fmla="*/ 512159 w 567735"/>
                <a:gd name="connsiteY2" fmla="*/ 1365609 h 1365609"/>
              </a:gdLst>
              <a:ahLst/>
              <a:cxnLst>
                <a:cxn ang="0">
                  <a:pos x="connsiteX0" y="connsiteY0"/>
                </a:cxn>
                <a:cxn ang="0">
                  <a:pos x="connsiteX1" y="connsiteY1"/>
                </a:cxn>
                <a:cxn ang="0">
                  <a:pos x="connsiteX2" y="connsiteY2"/>
                </a:cxn>
              </a:cxnLst>
              <a:rect l="l" t="t" r="r" b="b"/>
              <a:pathLst>
                <a:path w="567735" h="1365609">
                  <a:moveTo>
                    <a:pt x="567735" y="0"/>
                  </a:moveTo>
                  <a:cubicBezTo>
                    <a:pt x="190475" y="44677"/>
                    <a:pt x="17629" y="533237"/>
                    <a:pt x="960" y="759456"/>
                  </a:cubicBezTo>
                  <a:cubicBezTo>
                    <a:pt x="-15709" y="985675"/>
                    <a:pt x="186012" y="1241935"/>
                    <a:pt x="512159" y="1365609"/>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51" name="TextBox 58">
                  <a:extLst>
                    <a:ext uri="{FF2B5EF4-FFF2-40B4-BE49-F238E27FC236}">
                      <a16:creationId xmlns:a16="http://schemas.microsoft.com/office/drawing/2014/main" id="{E573700C-436E-450F-83AB-0410AC070382}"/>
                    </a:ext>
                  </a:extLst>
                </p:cNvPr>
                <p:cNvSpPr txBox="1">
                  <a:spLocks noChangeArrowheads="1"/>
                </p:cNvSpPr>
                <p:nvPr/>
              </p:nvSpPr>
              <p:spPr bwMode="auto">
                <a:xfrm>
                  <a:off x="2025207" y="4797792"/>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00B050"/>
                            </a:solidFill>
                            <a:latin typeface="Cambria Math" panose="02040503050406030204" pitchFamily="18" charset="0"/>
                            <a:ea typeface="宋体" panose="02010600030101010101" pitchFamily="2" charset="-122"/>
                          </a:rPr>
                          <m:t>𝑣</m:t>
                        </m:r>
                        <m:r>
                          <a:rPr lang="en-US" altLang="zh-CN" sz="2000" i="1" dirty="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1</m:t>
                            </m:r>
                          </m:sub>
                        </m:sSub>
                        <m:r>
                          <a:rPr lang="en-US" altLang="zh-CN" sz="2000" i="1" dirty="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51" name="TextBox 58">
                  <a:extLst>
                    <a:ext uri="{FF2B5EF4-FFF2-40B4-BE49-F238E27FC236}">
                      <a16:creationId xmlns:a16="http://schemas.microsoft.com/office/drawing/2014/main" id="{E573700C-436E-450F-83AB-0410AC070382}"/>
                    </a:ext>
                  </a:extLst>
                </p:cNvPr>
                <p:cNvSpPr txBox="1">
                  <a:spLocks noRot="1" noChangeAspect="1" noMove="1" noResize="1" noEditPoints="1" noAdjustHandles="1" noChangeArrowheads="1" noChangeShapeType="1" noTextEdit="1"/>
                </p:cNvSpPr>
                <p:nvPr/>
              </p:nvSpPr>
              <p:spPr bwMode="auto">
                <a:xfrm>
                  <a:off x="2025207" y="4797792"/>
                  <a:ext cx="1162393" cy="400110"/>
                </a:xfrm>
                <a:prstGeom prst="rect">
                  <a:avLst/>
                </a:prstGeom>
                <a:blipFill>
                  <a:blip r:embed="rId52"/>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8">
                  <a:extLst>
                    <a:ext uri="{FF2B5EF4-FFF2-40B4-BE49-F238E27FC236}">
                      <a16:creationId xmlns:a16="http://schemas.microsoft.com/office/drawing/2014/main" id="{C307F38A-C97D-4B20-BA5D-38BE92F2EF06}"/>
                    </a:ext>
                  </a:extLst>
                </p:cNvPr>
                <p:cNvSpPr txBox="1">
                  <a:spLocks noChangeArrowheads="1"/>
                </p:cNvSpPr>
                <p:nvPr/>
              </p:nvSpPr>
              <p:spPr bwMode="auto">
                <a:xfrm>
                  <a:off x="4246247" y="4781640"/>
                  <a:ext cx="11215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2</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52" name="TextBox 58">
                  <a:extLst>
                    <a:ext uri="{FF2B5EF4-FFF2-40B4-BE49-F238E27FC236}">
                      <a16:creationId xmlns:a16="http://schemas.microsoft.com/office/drawing/2014/main" id="{C307F38A-C97D-4B20-BA5D-38BE92F2EF06}"/>
                    </a:ext>
                  </a:extLst>
                </p:cNvPr>
                <p:cNvSpPr txBox="1">
                  <a:spLocks noRot="1" noChangeAspect="1" noMove="1" noResize="1" noEditPoints="1" noAdjustHandles="1" noChangeArrowheads="1" noChangeShapeType="1" noTextEdit="1"/>
                </p:cNvSpPr>
                <p:nvPr/>
              </p:nvSpPr>
              <p:spPr bwMode="auto">
                <a:xfrm>
                  <a:off x="4246247" y="4781640"/>
                  <a:ext cx="1121555" cy="400110"/>
                </a:xfrm>
                <a:prstGeom prst="rect">
                  <a:avLst/>
                </a:prstGeom>
                <a:blipFill>
                  <a:blip r:embed="rId53"/>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8">
                  <a:extLst>
                    <a:ext uri="{FF2B5EF4-FFF2-40B4-BE49-F238E27FC236}">
                      <a16:creationId xmlns:a16="http://schemas.microsoft.com/office/drawing/2014/main" id="{F1A9C622-A7DB-41B6-89F0-823A906214FB}"/>
                    </a:ext>
                  </a:extLst>
                </p:cNvPr>
                <p:cNvSpPr txBox="1">
                  <a:spLocks noChangeArrowheads="1"/>
                </p:cNvSpPr>
                <p:nvPr/>
              </p:nvSpPr>
              <p:spPr bwMode="auto">
                <a:xfrm>
                  <a:off x="7041088" y="4974539"/>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3</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53" name="TextBox 58">
                  <a:extLst>
                    <a:ext uri="{FF2B5EF4-FFF2-40B4-BE49-F238E27FC236}">
                      <a16:creationId xmlns:a16="http://schemas.microsoft.com/office/drawing/2014/main" id="{F1A9C622-A7DB-41B6-89F0-823A906214FB}"/>
                    </a:ext>
                  </a:extLst>
                </p:cNvPr>
                <p:cNvSpPr txBox="1">
                  <a:spLocks noRot="1" noChangeAspect="1" noMove="1" noResize="1" noEditPoints="1" noAdjustHandles="1" noChangeArrowheads="1" noChangeShapeType="1" noTextEdit="1"/>
                </p:cNvSpPr>
                <p:nvPr/>
              </p:nvSpPr>
              <p:spPr bwMode="auto">
                <a:xfrm>
                  <a:off x="7041088" y="4974539"/>
                  <a:ext cx="1162393" cy="400110"/>
                </a:xfrm>
                <a:prstGeom prst="rect">
                  <a:avLst/>
                </a:prstGeom>
                <a:blipFill>
                  <a:blip r:embed="rId54"/>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矩形 56">
                  <a:extLst>
                    <a:ext uri="{FF2B5EF4-FFF2-40B4-BE49-F238E27FC236}">
                      <a16:creationId xmlns:a16="http://schemas.microsoft.com/office/drawing/2014/main" id="{3F1B2E9D-580E-4F2B-BC66-766DE1F5C11D}"/>
                    </a:ext>
                  </a:extLst>
                </p:cNvPr>
                <p:cNvSpPr>
                  <a:spLocks noChangeArrowheads="1"/>
                </p:cNvSpPr>
                <p:nvPr/>
              </p:nvSpPr>
              <p:spPr bwMode="auto">
                <a:xfrm>
                  <a:off x="2998272" y="4086641"/>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54" name="矩形 56">
                  <a:extLst>
                    <a:ext uri="{FF2B5EF4-FFF2-40B4-BE49-F238E27FC236}">
                      <a16:creationId xmlns:a16="http://schemas.microsoft.com/office/drawing/2014/main" id="{3F1B2E9D-580E-4F2B-BC66-766DE1F5C11D}"/>
                    </a:ext>
                  </a:extLst>
                </p:cNvPr>
                <p:cNvSpPr>
                  <a:spLocks noRot="1" noChangeAspect="1" noMove="1" noResize="1" noEditPoints="1" noAdjustHandles="1" noChangeArrowheads="1" noChangeShapeType="1" noTextEdit="1"/>
                </p:cNvSpPr>
                <p:nvPr/>
              </p:nvSpPr>
              <p:spPr bwMode="auto">
                <a:xfrm>
                  <a:off x="2998272" y="4086641"/>
                  <a:ext cx="1054027" cy="400110"/>
                </a:xfrm>
                <a:prstGeom prst="rect">
                  <a:avLst/>
                </a:prstGeom>
                <a:blipFill>
                  <a:blip r:embed="rId55"/>
                  <a:stretch>
                    <a:fillRect r="-578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矩形 56">
                  <a:extLst>
                    <a:ext uri="{FF2B5EF4-FFF2-40B4-BE49-F238E27FC236}">
                      <a16:creationId xmlns:a16="http://schemas.microsoft.com/office/drawing/2014/main" id="{DF51F357-1198-4115-9AF0-9B39228698EE}"/>
                    </a:ext>
                  </a:extLst>
                </p:cNvPr>
                <p:cNvSpPr>
                  <a:spLocks noChangeArrowheads="1"/>
                </p:cNvSpPr>
                <p:nvPr/>
              </p:nvSpPr>
              <p:spPr bwMode="auto">
                <a:xfrm>
                  <a:off x="5163919" y="4087478"/>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55" name="矩形 56">
                  <a:extLst>
                    <a:ext uri="{FF2B5EF4-FFF2-40B4-BE49-F238E27FC236}">
                      <a16:creationId xmlns:a16="http://schemas.microsoft.com/office/drawing/2014/main" id="{DF51F357-1198-4115-9AF0-9B39228698EE}"/>
                    </a:ext>
                  </a:extLst>
                </p:cNvPr>
                <p:cNvSpPr>
                  <a:spLocks noRot="1" noChangeAspect="1" noMove="1" noResize="1" noEditPoints="1" noAdjustHandles="1" noChangeArrowheads="1" noChangeShapeType="1" noTextEdit="1"/>
                </p:cNvSpPr>
                <p:nvPr/>
              </p:nvSpPr>
              <p:spPr bwMode="auto">
                <a:xfrm>
                  <a:off x="5163919" y="4087478"/>
                  <a:ext cx="1054027" cy="400110"/>
                </a:xfrm>
                <a:prstGeom prst="rect">
                  <a:avLst/>
                </a:prstGeom>
                <a:blipFill>
                  <a:blip r:embed="rId56"/>
                  <a:stretch>
                    <a:fillRect r="-6936"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7" name="矩形 53">
              <a:extLst>
                <a:ext uri="{FF2B5EF4-FFF2-40B4-BE49-F238E27FC236}">
                  <a16:creationId xmlns:a16="http://schemas.microsoft.com/office/drawing/2014/main" id="{C4279991-E839-4F92-9A82-446805AD11E1}"/>
                </a:ext>
              </a:extLst>
            </p:cNvPr>
            <p:cNvSpPr>
              <a:spLocks noChangeArrowheads="1"/>
            </p:cNvSpPr>
            <p:nvPr/>
          </p:nvSpPr>
          <p:spPr bwMode="auto">
            <a:xfrm>
              <a:off x="4535136" y="5281211"/>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8BAA6C7-9D20-497C-84FB-ADA29034918F}"/>
                    </a:ext>
                  </a:extLst>
                </p:cNvPr>
                <p:cNvSpPr txBox="1"/>
                <p:nvPr/>
              </p:nvSpPr>
              <p:spPr>
                <a:xfrm rot="2547302">
                  <a:off x="2869654" y="5178089"/>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80" name="TextBox 79">
                  <a:extLst>
                    <a:ext uri="{FF2B5EF4-FFF2-40B4-BE49-F238E27FC236}">
                      <a16:creationId xmlns:a16="http://schemas.microsoft.com/office/drawing/2014/main" id="{98BAA6C7-9D20-497C-84FB-ADA29034918F}"/>
                    </a:ext>
                  </a:extLst>
                </p:cNvPr>
                <p:cNvSpPr txBox="1">
                  <a:spLocks noRot="1" noChangeAspect="1" noMove="1" noResize="1" noEditPoints="1" noAdjustHandles="1" noChangeArrowheads="1" noChangeShapeType="1" noTextEdit="1"/>
                </p:cNvSpPr>
                <p:nvPr/>
              </p:nvSpPr>
              <p:spPr>
                <a:xfrm rot="2547302">
                  <a:off x="2869654" y="5178089"/>
                  <a:ext cx="776944" cy="393121"/>
                </a:xfrm>
                <a:prstGeom prst="rect">
                  <a:avLst/>
                </a:prstGeom>
                <a:blipFill>
                  <a:blip r:embed="rId5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E11E79C1-F6BE-4533-9CD8-81B62CD0C75A}"/>
                    </a:ext>
                  </a:extLst>
                </p:cNvPr>
                <p:cNvSpPr txBox="1"/>
                <p:nvPr/>
              </p:nvSpPr>
              <p:spPr>
                <a:xfrm rot="19780738">
                  <a:off x="4125847" y="5060439"/>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81" name="TextBox 80">
                  <a:extLst>
                    <a:ext uri="{FF2B5EF4-FFF2-40B4-BE49-F238E27FC236}">
                      <a16:creationId xmlns:a16="http://schemas.microsoft.com/office/drawing/2014/main" id="{E11E79C1-F6BE-4533-9CD8-81B62CD0C75A}"/>
                    </a:ext>
                  </a:extLst>
                </p:cNvPr>
                <p:cNvSpPr txBox="1">
                  <a:spLocks noRot="1" noChangeAspect="1" noMove="1" noResize="1" noEditPoints="1" noAdjustHandles="1" noChangeArrowheads="1" noChangeShapeType="1" noTextEdit="1"/>
                </p:cNvSpPr>
                <p:nvPr/>
              </p:nvSpPr>
              <p:spPr>
                <a:xfrm rot="19780738">
                  <a:off x="4125847" y="5060439"/>
                  <a:ext cx="776944" cy="393121"/>
                </a:xfrm>
                <a:prstGeom prst="rect">
                  <a:avLst/>
                </a:prstGeom>
                <a:blipFill>
                  <a:blip r:embed="rId58"/>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A8EF7629-EF43-44A9-876D-53B78A7C13CF}"/>
                </a:ext>
              </a:extLst>
            </p:cNvPr>
            <p:cNvGrpSpPr/>
            <p:nvPr/>
          </p:nvGrpSpPr>
          <p:grpSpPr>
            <a:xfrm>
              <a:off x="2025208" y="3224867"/>
              <a:ext cx="6981499" cy="3498825"/>
              <a:chOff x="2025208" y="3224867"/>
              <a:chExt cx="6981499" cy="3498825"/>
            </a:xfrm>
          </p:grpSpPr>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F19186E1-B6B2-4FA8-8A37-84839724EEAC}"/>
                      </a:ext>
                    </a:extLst>
                  </p:cNvPr>
                  <p:cNvSpPr txBox="1"/>
                  <p:nvPr/>
                </p:nvSpPr>
                <p:spPr>
                  <a:xfrm rot="20691901">
                    <a:off x="5965629" y="5219542"/>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3</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82" name="TextBox 81">
                    <a:extLst>
                      <a:ext uri="{FF2B5EF4-FFF2-40B4-BE49-F238E27FC236}">
                        <a16:creationId xmlns:a16="http://schemas.microsoft.com/office/drawing/2014/main" id="{F19186E1-B6B2-4FA8-8A37-84839724EEAC}"/>
                      </a:ext>
                    </a:extLst>
                  </p:cNvPr>
                  <p:cNvSpPr txBox="1">
                    <a:spLocks noRot="1" noChangeAspect="1" noMove="1" noResize="1" noEditPoints="1" noAdjustHandles="1" noChangeArrowheads="1" noChangeShapeType="1" noTextEdit="1"/>
                  </p:cNvSpPr>
                  <p:nvPr/>
                </p:nvSpPr>
                <p:spPr>
                  <a:xfrm rot="20691901">
                    <a:off x="5965629" y="5219542"/>
                    <a:ext cx="776944" cy="393121"/>
                  </a:xfrm>
                  <a:prstGeom prst="rect">
                    <a:avLst/>
                  </a:prstGeom>
                  <a:blipFill>
                    <a:blip r:embed="rId59"/>
                    <a:stretch>
                      <a:fillRect/>
                    </a:stretch>
                  </a:blipFill>
                </p:spPr>
                <p:txBody>
                  <a:bodyPr/>
                  <a:lstStyle/>
                  <a:p>
                    <a:r>
                      <a:rPr lang="en-US">
                        <a:noFill/>
                      </a:rPr>
                      <a:t> </a:t>
                    </a:r>
                  </a:p>
                </p:txBody>
              </p:sp>
            </mc:Fallback>
          </mc:AlternateContent>
          <p:sp>
            <p:nvSpPr>
              <p:cNvPr id="83" name="椭圆 7">
                <a:extLst>
                  <a:ext uri="{FF2B5EF4-FFF2-40B4-BE49-F238E27FC236}">
                    <a16:creationId xmlns:a16="http://schemas.microsoft.com/office/drawing/2014/main" id="{FB15481D-D031-4E6E-A1FB-A7A62B7A69B5}"/>
                  </a:ext>
                </a:extLst>
              </p:cNvPr>
              <p:cNvSpPr/>
              <p:nvPr/>
            </p:nvSpPr>
            <p:spPr bwMode="auto">
              <a:xfrm>
                <a:off x="2913697" y="4861471"/>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84" name="TextBox 15">
                    <a:extLst>
                      <a:ext uri="{FF2B5EF4-FFF2-40B4-BE49-F238E27FC236}">
                        <a16:creationId xmlns:a16="http://schemas.microsoft.com/office/drawing/2014/main" id="{94CFFEF8-1EC7-41F9-BEC9-35905A550196}"/>
                      </a:ext>
                    </a:extLst>
                  </p:cNvPr>
                  <p:cNvSpPr txBox="1">
                    <a:spLocks noChangeArrowheads="1"/>
                  </p:cNvSpPr>
                  <p:nvPr/>
                </p:nvSpPr>
                <p:spPr bwMode="auto">
                  <a:xfrm>
                    <a:off x="4010080" y="5711832"/>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𝑠</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84" name="TextBox 15">
                    <a:extLst>
                      <a:ext uri="{FF2B5EF4-FFF2-40B4-BE49-F238E27FC236}">
                        <a16:creationId xmlns:a16="http://schemas.microsoft.com/office/drawing/2014/main" id="{94CFFEF8-1EC7-41F9-BEC9-35905A550196}"/>
                      </a:ext>
                    </a:extLst>
                  </p:cNvPr>
                  <p:cNvSpPr txBox="1">
                    <a:spLocks noRot="1" noChangeAspect="1" noMove="1" noResize="1" noEditPoints="1" noAdjustHandles="1" noChangeArrowheads="1" noChangeShapeType="1" noTextEdit="1"/>
                  </p:cNvSpPr>
                  <p:nvPr/>
                </p:nvSpPr>
                <p:spPr bwMode="auto">
                  <a:xfrm>
                    <a:off x="4010080" y="5711832"/>
                    <a:ext cx="396112" cy="400110"/>
                  </a:xfrm>
                  <a:prstGeom prst="rect">
                    <a:avLst/>
                  </a:prstGeom>
                  <a:blipFill>
                    <a:blip r:embed="rId6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5" name="椭圆 16">
                <a:extLst>
                  <a:ext uri="{FF2B5EF4-FFF2-40B4-BE49-F238E27FC236}">
                    <a16:creationId xmlns:a16="http://schemas.microsoft.com/office/drawing/2014/main" id="{661FF874-621E-43A3-B9D5-BB1CF23C378A}"/>
                  </a:ext>
                </a:extLst>
              </p:cNvPr>
              <p:cNvSpPr/>
              <p:nvPr/>
            </p:nvSpPr>
            <p:spPr bwMode="auto">
              <a:xfrm>
                <a:off x="3930701" y="581172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86" name="椭圆 18">
                <a:extLst>
                  <a:ext uri="{FF2B5EF4-FFF2-40B4-BE49-F238E27FC236}">
                    <a16:creationId xmlns:a16="http://schemas.microsoft.com/office/drawing/2014/main" id="{23DDA6DF-A09F-493A-879E-434DC5333A31}"/>
                  </a:ext>
                </a:extLst>
              </p:cNvPr>
              <p:cNvSpPr/>
              <p:nvPr/>
            </p:nvSpPr>
            <p:spPr bwMode="auto">
              <a:xfrm>
                <a:off x="5140466" y="5828526"/>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87" name="TextBox 19">
                    <a:extLst>
                      <a:ext uri="{FF2B5EF4-FFF2-40B4-BE49-F238E27FC236}">
                        <a16:creationId xmlns:a16="http://schemas.microsoft.com/office/drawing/2014/main" id="{9478E08E-2FB6-48E0-BCD3-877257BECF30}"/>
                      </a:ext>
                    </a:extLst>
                  </p:cNvPr>
                  <p:cNvSpPr txBox="1">
                    <a:spLocks noChangeArrowheads="1"/>
                  </p:cNvSpPr>
                  <p:nvPr/>
                </p:nvSpPr>
                <p:spPr bwMode="auto">
                  <a:xfrm>
                    <a:off x="4817051" y="5700796"/>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宋体" panose="02010600030101010101" pitchFamily="2" charset="-122"/>
                            </a:rPr>
                            <m:t>𝑥</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87" name="TextBox 19">
                    <a:extLst>
                      <a:ext uri="{FF2B5EF4-FFF2-40B4-BE49-F238E27FC236}">
                        <a16:creationId xmlns:a16="http://schemas.microsoft.com/office/drawing/2014/main" id="{9478E08E-2FB6-48E0-BCD3-877257BECF30}"/>
                      </a:ext>
                    </a:extLst>
                  </p:cNvPr>
                  <p:cNvSpPr txBox="1">
                    <a:spLocks noRot="1" noChangeAspect="1" noMove="1" noResize="1" noEditPoints="1" noAdjustHandles="1" noChangeArrowheads="1" noChangeShapeType="1" noTextEdit="1"/>
                  </p:cNvSpPr>
                  <p:nvPr/>
                </p:nvSpPr>
                <p:spPr bwMode="auto">
                  <a:xfrm>
                    <a:off x="4817051" y="5700796"/>
                    <a:ext cx="396112" cy="400110"/>
                  </a:xfrm>
                  <a:prstGeom prst="rect">
                    <a:avLst/>
                  </a:prstGeom>
                  <a:blipFill>
                    <a:blip r:embed="rId6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8" name="任意多边形 21">
                <a:extLst>
                  <a:ext uri="{FF2B5EF4-FFF2-40B4-BE49-F238E27FC236}">
                    <a16:creationId xmlns:a16="http://schemas.microsoft.com/office/drawing/2014/main" id="{3A2DB7DB-F880-47C7-8ACB-683C9CED7EC8}"/>
                  </a:ext>
                </a:extLst>
              </p:cNvPr>
              <p:cNvSpPr/>
              <p:nvPr/>
            </p:nvSpPr>
            <p:spPr bwMode="auto">
              <a:xfrm>
                <a:off x="3733077" y="5953704"/>
                <a:ext cx="1708423" cy="76998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1074044 w 3727466"/>
                  <a:gd name="connsiteY0" fmla="*/ 0 h 1602491"/>
                  <a:gd name="connsiteX1" fmla="*/ 16769 w 3727466"/>
                  <a:gd name="connsiteY1" fmla="*/ 785812 h 1602491"/>
                  <a:gd name="connsiteX2" fmla="*/ 1847649 w 3727466"/>
                  <a:gd name="connsiteY2" fmla="*/ 1588685 h 1602491"/>
                  <a:gd name="connsiteX3" fmla="*/ 3660081 w 3727466"/>
                  <a:gd name="connsiteY3" fmla="*/ 1185862 h 1602491"/>
                  <a:gd name="connsiteX4" fmla="*/ 2845694 w 3727466"/>
                  <a:gd name="connsiteY4" fmla="*/ 28575 h 1602491"/>
                  <a:gd name="connsiteX0" fmla="*/ 700051 w 3353473"/>
                  <a:gd name="connsiteY0" fmla="*/ 0 h 1603885"/>
                  <a:gd name="connsiteX1" fmla="*/ 33393 w 3353473"/>
                  <a:gd name="connsiteY1" fmla="*/ 759179 h 1603885"/>
                  <a:gd name="connsiteX2" fmla="*/ 1473656 w 3353473"/>
                  <a:gd name="connsiteY2" fmla="*/ 1588685 h 1603885"/>
                  <a:gd name="connsiteX3" fmla="*/ 3286088 w 3353473"/>
                  <a:gd name="connsiteY3" fmla="*/ 1185862 h 1603885"/>
                  <a:gd name="connsiteX4" fmla="*/ 2471701 w 3353473"/>
                  <a:gd name="connsiteY4" fmla="*/ 28575 h 1603885"/>
                  <a:gd name="connsiteX0" fmla="*/ 667566 w 3320988"/>
                  <a:gd name="connsiteY0" fmla="*/ 0 h 1603885"/>
                  <a:gd name="connsiteX1" fmla="*/ 908 w 3320988"/>
                  <a:gd name="connsiteY1" fmla="*/ 759179 h 1603885"/>
                  <a:gd name="connsiteX2" fmla="*/ 1441171 w 3320988"/>
                  <a:gd name="connsiteY2" fmla="*/ 1588685 h 1603885"/>
                  <a:gd name="connsiteX3" fmla="*/ 3253603 w 3320988"/>
                  <a:gd name="connsiteY3" fmla="*/ 1185862 h 1603885"/>
                  <a:gd name="connsiteX4" fmla="*/ 2439216 w 3320988"/>
                  <a:gd name="connsiteY4" fmla="*/ 28575 h 1603885"/>
                  <a:gd name="connsiteX0" fmla="*/ 671501 w 3324923"/>
                  <a:gd name="connsiteY0" fmla="*/ 0 h 1538154"/>
                  <a:gd name="connsiteX1" fmla="*/ 4843 w 3324923"/>
                  <a:gd name="connsiteY1" fmla="*/ 759179 h 1538154"/>
                  <a:gd name="connsiteX2" fmla="*/ 885813 w 3324923"/>
                  <a:gd name="connsiteY2" fmla="*/ 1517663 h 1538154"/>
                  <a:gd name="connsiteX3" fmla="*/ 3257538 w 3324923"/>
                  <a:gd name="connsiteY3" fmla="*/ 1185862 h 1538154"/>
                  <a:gd name="connsiteX4" fmla="*/ 2443151 w 3324923"/>
                  <a:gd name="connsiteY4" fmla="*/ 28575 h 1538154"/>
                  <a:gd name="connsiteX0" fmla="*/ 671501 w 2825368"/>
                  <a:gd name="connsiteY0" fmla="*/ 0 h 1616445"/>
                  <a:gd name="connsiteX1" fmla="*/ 4843 w 2825368"/>
                  <a:gd name="connsiteY1" fmla="*/ 759179 h 1616445"/>
                  <a:gd name="connsiteX2" fmla="*/ 885813 w 2825368"/>
                  <a:gd name="connsiteY2" fmla="*/ 1517663 h 1616445"/>
                  <a:gd name="connsiteX3" fmla="*/ 2609467 w 2825368"/>
                  <a:gd name="connsiteY3" fmla="*/ 1416681 h 1616445"/>
                  <a:gd name="connsiteX4" fmla="*/ 2443151 w 2825368"/>
                  <a:gd name="connsiteY4" fmla="*/ 28575 h 1616445"/>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11416"/>
                  <a:gd name="connsiteY0" fmla="*/ 0 h 1574451"/>
                  <a:gd name="connsiteX1" fmla="*/ 4843 w 3111416"/>
                  <a:gd name="connsiteY1" fmla="*/ 759179 h 1574451"/>
                  <a:gd name="connsiteX2" fmla="*/ 885813 w 3111416"/>
                  <a:gd name="connsiteY2" fmla="*/ 1517663 h 1574451"/>
                  <a:gd name="connsiteX3" fmla="*/ 2609467 w 3111416"/>
                  <a:gd name="connsiteY3" fmla="*/ 1416681 h 1574451"/>
                  <a:gd name="connsiteX4" fmla="*/ 3108951 w 3111416"/>
                  <a:gd name="connsiteY4" fmla="*/ 651245 h 1574451"/>
                  <a:gd name="connsiteX5" fmla="*/ 2443151 w 3111416"/>
                  <a:gd name="connsiteY5" fmla="*/ 28575 h 1574451"/>
                  <a:gd name="connsiteX0" fmla="*/ 671501 w 3111416"/>
                  <a:gd name="connsiteY0" fmla="*/ 15814 h 1590265"/>
                  <a:gd name="connsiteX1" fmla="*/ 4843 w 3111416"/>
                  <a:gd name="connsiteY1" fmla="*/ 774993 h 1590265"/>
                  <a:gd name="connsiteX2" fmla="*/ 885813 w 3111416"/>
                  <a:gd name="connsiteY2" fmla="*/ 1533477 h 1590265"/>
                  <a:gd name="connsiteX3" fmla="*/ 2609467 w 3111416"/>
                  <a:gd name="connsiteY3" fmla="*/ 1432495 h 1590265"/>
                  <a:gd name="connsiteX4" fmla="*/ 3108951 w 3111416"/>
                  <a:gd name="connsiteY4" fmla="*/ 667059 h 1590265"/>
                  <a:gd name="connsiteX5" fmla="*/ 2460906 w 3111416"/>
                  <a:gd name="connsiteY5" fmla="*/ 0 h 1590265"/>
                  <a:gd name="connsiteX0" fmla="*/ 671501 w 3111416"/>
                  <a:gd name="connsiteY0" fmla="*/ 77958 h 1652409"/>
                  <a:gd name="connsiteX1" fmla="*/ 4843 w 3111416"/>
                  <a:gd name="connsiteY1" fmla="*/ 837137 h 1652409"/>
                  <a:gd name="connsiteX2" fmla="*/ 885813 w 3111416"/>
                  <a:gd name="connsiteY2" fmla="*/ 1595621 h 1652409"/>
                  <a:gd name="connsiteX3" fmla="*/ 2609467 w 3111416"/>
                  <a:gd name="connsiteY3" fmla="*/ 1494639 h 1652409"/>
                  <a:gd name="connsiteX4" fmla="*/ 3108951 w 3111416"/>
                  <a:gd name="connsiteY4" fmla="*/ 729203 h 1652409"/>
                  <a:gd name="connsiteX5" fmla="*/ 2265596 w 3111416"/>
                  <a:gd name="connsiteY5" fmla="*/ 0 h 1652409"/>
                  <a:gd name="connsiteX0" fmla="*/ 671501 w 2981075"/>
                  <a:gd name="connsiteY0" fmla="*/ 77958 h 1652409"/>
                  <a:gd name="connsiteX1" fmla="*/ 4843 w 2981075"/>
                  <a:gd name="connsiteY1" fmla="*/ 837137 h 1652409"/>
                  <a:gd name="connsiteX2" fmla="*/ 885813 w 2981075"/>
                  <a:gd name="connsiteY2" fmla="*/ 1595621 h 1652409"/>
                  <a:gd name="connsiteX3" fmla="*/ 2609467 w 2981075"/>
                  <a:gd name="connsiteY3" fmla="*/ 1494639 h 1652409"/>
                  <a:gd name="connsiteX4" fmla="*/ 2975784 w 2981075"/>
                  <a:gd name="connsiteY4" fmla="*/ 622671 h 1652409"/>
                  <a:gd name="connsiteX5" fmla="*/ 2265596 w 2981075"/>
                  <a:gd name="connsiteY5" fmla="*/ 0 h 1652409"/>
                  <a:gd name="connsiteX0" fmla="*/ 671501 w 2983721"/>
                  <a:gd name="connsiteY0" fmla="*/ 77958 h 1633676"/>
                  <a:gd name="connsiteX1" fmla="*/ 4843 w 2983721"/>
                  <a:gd name="connsiteY1" fmla="*/ 837137 h 1633676"/>
                  <a:gd name="connsiteX2" fmla="*/ 885813 w 2983721"/>
                  <a:gd name="connsiteY2" fmla="*/ 1595621 h 1633676"/>
                  <a:gd name="connsiteX3" fmla="*/ 2653854 w 2983721"/>
                  <a:gd name="connsiteY3" fmla="*/ 1432494 h 1633676"/>
                  <a:gd name="connsiteX4" fmla="*/ 2975784 w 2983721"/>
                  <a:gd name="connsiteY4" fmla="*/ 622671 h 1633676"/>
                  <a:gd name="connsiteX5" fmla="*/ 2265596 w 2983721"/>
                  <a:gd name="connsiteY5" fmla="*/ 0 h 1633676"/>
                  <a:gd name="connsiteX0" fmla="*/ 671501 w 2983081"/>
                  <a:gd name="connsiteY0" fmla="*/ 77958 h 1633676"/>
                  <a:gd name="connsiteX1" fmla="*/ 4843 w 2983081"/>
                  <a:gd name="connsiteY1" fmla="*/ 837137 h 1633676"/>
                  <a:gd name="connsiteX2" fmla="*/ 885813 w 2983081"/>
                  <a:gd name="connsiteY2" fmla="*/ 1595621 h 1633676"/>
                  <a:gd name="connsiteX3" fmla="*/ 2653854 w 2983081"/>
                  <a:gd name="connsiteY3" fmla="*/ 1432494 h 1633676"/>
                  <a:gd name="connsiteX4" fmla="*/ 2975784 w 2983081"/>
                  <a:gd name="connsiteY4" fmla="*/ 622671 h 1633676"/>
                  <a:gd name="connsiteX5" fmla="*/ 2265596 w 2983081"/>
                  <a:gd name="connsiteY5" fmla="*/ 0 h 1633676"/>
                  <a:gd name="connsiteX0" fmla="*/ 671501 w 2983081"/>
                  <a:gd name="connsiteY0" fmla="*/ 77958 h 1641568"/>
                  <a:gd name="connsiteX1" fmla="*/ 4843 w 2983081"/>
                  <a:gd name="connsiteY1" fmla="*/ 837137 h 1641568"/>
                  <a:gd name="connsiteX2" fmla="*/ 885813 w 2983081"/>
                  <a:gd name="connsiteY2" fmla="*/ 1595621 h 1641568"/>
                  <a:gd name="connsiteX3" fmla="*/ 2653854 w 2983081"/>
                  <a:gd name="connsiteY3" fmla="*/ 1432494 h 1641568"/>
                  <a:gd name="connsiteX4" fmla="*/ 2975784 w 2983081"/>
                  <a:gd name="connsiteY4" fmla="*/ 622671 h 1641568"/>
                  <a:gd name="connsiteX5" fmla="*/ 2265596 w 2983081"/>
                  <a:gd name="connsiteY5" fmla="*/ 0 h 1641568"/>
                  <a:gd name="connsiteX0" fmla="*/ 671501 w 2979100"/>
                  <a:gd name="connsiteY0" fmla="*/ 77958 h 1664356"/>
                  <a:gd name="connsiteX1" fmla="*/ 4843 w 2979100"/>
                  <a:gd name="connsiteY1" fmla="*/ 837137 h 1664356"/>
                  <a:gd name="connsiteX2" fmla="*/ 885813 w 2979100"/>
                  <a:gd name="connsiteY2" fmla="*/ 1595621 h 1664356"/>
                  <a:gd name="connsiteX3" fmla="*/ 2547321 w 2979100"/>
                  <a:gd name="connsiteY3" fmla="*/ 1494637 h 1664356"/>
                  <a:gd name="connsiteX4" fmla="*/ 2975784 w 2979100"/>
                  <a:gd name="connsiteY4" fmla="*/ 622671 h 1664356"/>
                  <a:gd name="connsiteX5" fmla="*/ 2265596 w 2979100"/>
                  <a:gd name="connsiteY5" fmla="*/ 0 h 1664356"/>
                  <a:gd name="connsiteX0" fmla="*/ 619763 w 2927362"/>
                  <a:gd name="connsiteY0" fmla="*/ 77958 h 1666266"/>
                  <a:gd name="connsiteX1" fmla="*/ 6371 w 2927362"/>
                  <a:gd name="connsiteY1" fmla="*/ 810504 h 1666266"/>
                  <a:gd name="connsiteX2" fmla="*/ 834075 w 2927362"/>
                  <a:gd name="connsiteY2" fmla="*/ 1595621 h 1666266"/>
                  <a:gd name="connsiteX3" fmla="*/ 2495583 w 2927362"/>
                  <a:gd name="connsiteY3" fmla="*/ 1494637 h 1666266"/>
                  <a:gd name="connsiteX4" fmla="*/ 2924046 w 2927362"/>
                  <a:gd name="connsiteY4" fmla="*/ 622671 h 1666266"/>
                  <a:gd name="connsiteX5" fmla="*/ 2213858 w 2927362"/>
                  <a:gd name="connsiteY5" fmla="*/ 0 h 1666266"/>
                  <a:gd name="connsiteX0" fmla="*/ 613887 w 2921486"/>
                  <a:gd name="connsiteY0" fmla="*/ 77958 h 1595774"/>
                  <a:gd name="connsiteX1" fmla="*/ 495 w 2921486"/>
                  <a:gd name="connsiteY1" fmla="*/ 810504 h 1595774"/>
                  <a:gd name="connsiteX2" fmla="*/ 659523 w 2921486"/>
                  <a:gd name="connsiteY2" fmla="*/ 1444700 h 1595774"/>
                  <a:gd name="connsiteX3" fmla="*/ 2489707 w 2921486"/>
                  <a:gd name="connsiteY3" fmla="*/ 1494637 h 1595774"/>
                  <a:gd name="connsiteX4" fmla="*/ 2918170 w 2921486"/>
                  <a:gd name="connsiteY4" fmla="*/ 622671 h 1595774"/>
                  <a:gd name="connsiteX5" fmla="*/ 2207982 w 2921486"/>
                  <a:gd name="connsiteY5" fmla="*/ 0 h 1595774"/>
                  <a:gd name="connsiteX0" fmla="*/ 613887 w 2921062"/>
                  <a:gd name="connsiteY0" fmla="*/ 77958 h 1526672"/>
                  <a:gd name="connsiteX1" fmla="*/ 495 w 2921062"/>
                  <a:gd name="connsiteY1" fmla="*/ 810504 h 1526672"/>
                  <a:gd name="connsiteX2" fmla="*/ 659523 w 2921062"/>
                  <a:gd name="connsiteY2" fmla="*/ 1444700 h 1526672"/>
                  <a:gd name="connsiteX3" fmla="*/ 2463073 w 2921062"/>
                  <a:gd name="connsiteY3" fmla="*/ 1388104 h 1526672"/>
                  <a:gd name="connsiteX4" fmla="*/ 2918170 w 2921062"/>
                  <a:gd name="connsiteY4" fmla="*/ 622671 h 1526672"/>
                  <a:gd name="connsiteX5" fmla="*/ 2207982 w 2921062"/>
                  <a:gd name="connsiteY5" fmla="*/ 0 h 1526672"/>
                  <a:gd name="connsiteX0" fmla="*/ 613887 w 2921062"/>
                  <a:gd name="connsiteY0" fmla="*/ 77958 h 1502861"/>
                  <a:gd name="connsiteX1" fmla="*/ 495 w 2921062"/>
                  <a:gd name="connsiteY1" fmla="*/ 810504 h 1502861"/>
                  <a:gd name="connsiteX2" fmla="*/ 659523 w 2921062"/>
                  <a:gd name="connsiteY2" fmla="*/ 1444700 h 1502861"/>
                  <a:gd name="connsiteX3" fmla="*/ 2463073 w 2921062"/>
                  <a:gd name="connsiteY3" fmla="*/ 1388104 h 1502861"/>
                  <a:gd name="connsiteX4" fmla="*/ 2918170 w 2921062"/>
                  <a:gd name="connsiteY4" fmla="*/ 622671 h 1502861"/>
                  <a:gd name="connsiteX5" fmla="*/ 2207982 w 2921062"/>
                  <a:gd name="connsiteY5" fmla="*/ 0 h 1502861"/>
                  <a:gd name="connsiteX0" fmla="*/ 613887 w 2921810"/>
                  <a:gd name="connsiteY0" fmla="*/ 77958 h 1502861"/>
                  <a:gd name="connsiteX1" fmla="*/ 495 w 2921810"/>
                  <a:gd name="connsiteY1" fmla="*/ 810504 h 1502861"/>
                  <a:gd name="connsiteX2" fmla="*/ 659523 w 2921810"/>
                  <a:gd name="connsiteY2" fmla="*/ 1444700 h 1502861"/>
                  <a:gd name="connsiteX3" fmla="*/ 2463073 w 2921810"/>
                  <a:gd name="connsiteY3" fmla="*/ 1388104 h 1502861"/>
                  <a:gd name="connsiteX4" fmla="*/ 2918170 w 2921810"/>
                  <a:gd name="connsiteY4" fmla="*/ 622671 h 1502861"/>
                  <a:gd name="connsiteX5" fmla="*/ 2207982 w 2921810"/>
                  <a:gd name="connsiteY5" fmla="*/ 0 h 1502861"/>
                  <a:gd name="connsiteX0" fmla="*/ 613887 w 2918823"/>
                  <a:gd name="connsiteY0" fmla="*/ 77958 h 1445233"/>
                  <a:gd name="connsiteX1" fmla="*/ 495 w 2918823"/>
                  <a:gd name="connsiteY1" fmla="*/ 810504 h 1445233"/>
                  <a:gd name="connsiteX2" fmla="*/ 659523 w 2918823"/>
                  <a:gd name="connsiteY2" fmla="*/ 1444700 h 1445233"/>
                  <a:gd name="connsiteX3" fmla="*/ 1729616 w 2918823"/>
                  <a:gd name="connsiteY3" fmla="*/ 915871 h 1445233"/>
                  <a:gd name="connsiteX4" fmla="*/ 2918170 w 2918823"/>
                  <a:gd name="connsiteY4" fmla="*/ 622671 h 1445233"/>
                  <a:gd name="connsiteX5" fmla="*/ 2207982 w 2918823"/>
                  <a:gd name="connsiteY5" fmla="*/ 0 h 1445233"/>
                  <a:gd name="connsiteX0" fmla="*/ 613887 w 2414974"/>
                  <a:gd name="connsiteY0" fmla="*/ 77958 h 1445234"/>
                  <a:gd name="connsiteX1" fmla="*/ 495 w 2414974"/>
                  <a:gd name="connsiteY1" fmla="*/ 810504 h 1445234"/>
                  <a:gd name="connsiteX2" fmla="*/ 659523 w 2414974"/>
                  <a:gd name="connsiteY2" fmla="*/ 1444700 h 1445234"/>
                  <a:gd name="connsiteX3" fmla="*/ 1729616 w 2414974"/>
                  <a:gd name="connsiteY3" fmla="*/ 915871 h 1445234"/>
                  <a:gd name="connsiteX4" fmla="*/ 2297553 w 2414974"/>
                  <a:gd name="connsiteY4" fmla="*/ 382683 h 1445234"/>
                  <a:gd name="connsiteX5" fmla="*/ 2207982 w 2414974"/>
                  <a:gd name="connsiteY5" fmla="*/ 0 h 1445234"/>
                  <a:gd name="connsiteX0" fmla="*/ 613887 w 2410175"/>
                  <a:gd name="connsiteY0" fmla="*/ 89570 h 1456846"/>
                  <a:gd name="connsiteX1" fmla="*/ 495 w 2410175"/>
                  <a:gd name="connsiteY1" fmla="*/ 822116 h 1456846"/>
                  <a:gd name="connsiteX2" fmla="*/ 659523 w 2410175"/>
                  <a:gd name="connsiteY2" fmla="*/ 1456312 h 1456846"/>
                  <a:gd name="connsiteX3" fmla="*/ 1729616 w 2410175"/>
                  <a:gd name="connsiteY3" fmla="*/ 927483 h 1456846"/>
                  <a:gd name="connsiteX4" fmla="*/ 2297553 w 2410175"/>
                  <a:gd name="connsiteY4" fmla="*/ 394295 h 1456846"/>
                  <a:gd name="connsiteX5" fmla="*/ 2200930 w 2410175"/>
                  <a:gd name="connsiteY5" fmla="*/ 0 h 1456846"/>
                  <a:gd name="connsiteX0" fmla="*/ 613887 w 2299716"/>
                  <a:gd name="connsiteY0" fmla="*/ 89570 h 1456846"/>
                  <a:gd name="connsiteX1" fmla="*/ 495 w 2299716"/>
                  <a:gd name="connsiteY1" fmla="*/ 822116 h 1456846"/>
                  <a:gd name="connsiteX2" fmla="*/ 659523 w 2299716"/>
                  <a:gd name="connsiteY2" fmla="*/ 1456312 h 1456846"/>
                  <a:gd name="connsiteX3" fmla="*/ 1729616 w 2299716"/>
                  <a:gd name="connsiteY3" fmla="*/ 927483 h 1456846"/>
                  <a:gd name="connsiteX4" fmla="*/ 2297553 w 2299716"/>
                  <a:gd name="connsiteY4" fmla="*/ 394295 h 1456846"/>
                  <a:gd name="connsiteX5" fmla="*/ 2200930 w 2299716"/>
                  <a:gd name="connsiteY5" fmla="*/ 0 h 1456846"/>
                  <a:gd name="connsiteX0" fmla="*/ 618109 w 2303938"/>
                  <a:gd name="connsiteY0" fmla="*/ 89570 h 972290"/>
                  <a:gd name="connsiteX1" fmla="*/ 4717 w 2303938"/>
                  <a:gd name="connsiteY1" fmla="*/ 822116 h 972290"/>
                  <a:gd name="connsiteX2" fmla="*/ 794216 w 2303938"/>
                  <a:gd name="connsiteY2" fmla="*/ 856343 h 972290"/>
                  <a:gd name="connsiteX3" fmla="*/ 1733838 w 2303938"/>
                  <a:gd name="connsiteY3" fmla="*/ 927483 h 972290"/>
                  <a:gd name="connsiteX4" fmla="*/ 2301775 w 2303938"/>
                  <a:gd name="connsiteY4" fmla="*/ 394295 h 972290"/>
                  <a:gd name="connsiteX5" fmla="*/ 2205152 w 2303938"/>
                  <a:gd name="connsiteY5" fmla="*/ 0 h 972290"/>
                  <a:gd name="connsiteX0" fmla="*/ 329384 w 2015213"/>
                  <a:gd name="connsiteY0" fmla="*/ 89570 h 981308"/>
                  <a:gd name="connsiteX1" fmla="*/ 103879 w 2015213"/>
                  <a:gd name="connsiteY1" fmla="*/ 504713 h 981308"/>
                  <a:gd name="connsiteX2" fmla="*/ 505491 w 2015213"/>
                  <a:gd name="connsiteY2" fmla="*/ 856343 h 981308"/>
                  <a:gd name="connsiteX3" fmla="*/ 1445113 w 2015213"/>
                  <a:gd name="connsiteY3" fmla="*/ 927483 h 981308"/>
                  <a:gd name="connsiteX4" fmla="*/ 2013050 w 2015213"/>
                  <a:gd name="connsiteY4" fmla="*/ 394295 h 981308"/>
                  <a:gd name="connsiteX5" fmla="*/ 1916427 w 2015213"/>
                  <a:gd name="connsiteY5" fmla="*/ 0 h 981308"/>
                  <a:gd name="connsiteX0" fmla="*/ 229259 w 1915088"/>
                  <a:gd name="connsiteY0" fmla="*/ 89570 h 981308"/>
                  <a:gd name="connsiteX1" fmla="*/ 3754 w 1915088"/>
                  <a:gd name="connsiteY1" fmla="*/ 504713 h 981308"/>
                  <a:gd name="connsiteX2" fmla="*/ 405366 w 1915088"/>
                  <a:gd name="connsiteY2" fmla="*/ 856343 h 981308"/>
                  <a:gd name="connsiteX3" fmla="*/ 1344988 w 1915088"/>
                  <a:gd name="connsiteY3" fmla="*/ 927483 h 981308"/>
                  <a:gd name="connsiteX4" fmla="*/ 1912925 w 1915088"/>
                  <a:gd name="connsiteY4" fmla="*/ 394295 h 981308"/>
                  <a:gd name="connsiteX5" fmla="*/ 1816302 w 1915088"/>
                  <a:gd name="connsiteY5" fmla="*/ 0 h 981308"/>
                  <a:gd name="connsiteX0" fmla="*/ 229648 w 1915477"/>
                  <a:gd name="connsiteY0" fmla="*/ 89570 h 996524"/>
                  <a:gd name="connsiteX1" fmla="*/ 4143 w 1915477"/>
                  <a:gd name="connsiteY1" fmla="*/ 504713 h 996524"/>
                  <a:gd name="connsiteX2" fmla="*/ 416333 w 1915477"/>
                  <a:gd name="connsiteY2" fmla="*/ 910533 h 996524"/>
                  <a:gd name="connsiteX3" fmla="*/ 1345377 w 1915477"/>
                  <a:gd name="connsiteY3" fmla="*/ 927483 h 996524"/>
                  <a:gd name="connsiteX4" fmla="*/ 1913314 w 1915477"/>
                  <a:gd name="connsiteY4" fmla="*/ 394295 h 996524"/>
                  <a:gd name="connsiteX5" fmla="*/ 1816691 w 1915477"/>
                  <a:gd name="connsiteY5" fmla="*/ 0 h 996524"/>
                  <a:gd name="connsiteX0" fmla="*/ 229648 w 1917031"/>
                  <a:gd name="connsiteY0" fmla="*/ 89570 h 999251"/>
                  <a:gd name="connsiteX1" fmla="*/ 4143 w 1917031"/>
                  <a:gd name="connsiteY1" fmla="*/ 504713 h 999251"/>
                  <a:gd name="connsiteX2" fmla="*/ 416333 w 1917031"/>
                  <a:gd name="connsiteY2" fmla="*/ 910533 h 999251"/>
                  <a:gd name="connsiteX3" fmla="*/ 1461743 w 1917031"/>
                  <a:gd name="connsiteY3" fmla="*/ 931354 h 999251"/>
                  <a:gd name="connsiteX4" fmla="*/ 1913314 w 1917031"/>
                  <a:gd name="connsiteY4" fmla="*/ 394295 h 999251"/>
                  <a:gd name="connsiteX5" fmla="*/ 1816691 w 1917031"/>
                  <a:gd name="connsiteY5" fmla="*/ 0 h 999251"/>
                  <a:gd name="connsiteX0" fmla="*/ 229648 w 1951638"/>
                  <a:gd name="connsiteY0" fmla="*/ 89570 h 999251"/>
                  <a:gd name="connsiteX1" fmla="*/ 4143 w 1951638"/>
                  <a:gd name="connsiteY1" fmla="*/ 504713 h 999251"/>
                  <a:gd name="connsiteX2" fmla="*/ 416333 w 1951638"/>
                  <a:gd name="connsiteY2" fmla="*/ 910533 h 999251"/>
                  <a:gd name="connsiteX3" fmla="*/ 1461743 w 1951638"/>
                  <a:gd name="connsiteY3" fmla="*/ 931354 h 999251"/>
                  <a:gd name="connsiteX4" fmla="*/ 1948576 w 1951638"/>
                  <a:gd name="connsiteY4" fmla="*/ 394295 h 999251"/>
                  <a:gd name="connsiteX5" fmla="*/ 1816691 w 1951638"/>
                  <a:gd name="connsiteY5" fmla="*/ 0 h 999251"/>
                  <a:gd name="connsiteX0" fmla="*/ 188603 w 1910593"/>
                  <a:gd name="connsiteY0" fmla="*/ 89570 h 999431"/>
                  <a:gd name="connsiteX1" fmla="*/ 5414 w 1910593"/>
                  <a:gd name="connsiteY1" fmla="*/ 500842 h 999431"/>
                  <a:gd name="connsiteX2" fmla="*/ 375288 w 1910593"/>
                  <a:gd name="connsiteY2" fmla="*/ 910533 h 999431"/>
                  <a:gd name="connsiteX3" fmla="*/ 1420698 w 1910593"/>
                  <a:gd name="connsiteY3" fmla="*/ 931354 h 999431"/>
                  <a:gd name="connsiteX4" fmla="*/ 1907531 w 1910593"/>
                  <a:gd name="connsiteY4" fmla="*/ 394295 h 999431"/>
                  <a:gd name="connsiteX5" fmla="*/ 1775646 w 1910593"/>
                  <a:gd name="connsiteY5" fmla="*/ 0 h 99943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0593" h="945241">
                    <a:moveTo>
                      <a:pt x="188603" y="35380"/>
                    </a:moveTo>
                    <a:cubicBezTo>
                      <a:pt x="82885" y="127008"/>
                      <a:pt x="-25700" y="309825"/>
                      <a:pt x="5414" y="446652"/>
                    </a:cubicBezTo>
                    <a:cubicBezTo>
                      <a:pt x="36528" y="583479"/>
                      <a:pt x="139407" y="784591"/>
                      <a:pt x="375288" y="856343"/>
                    </a:cubicBezTo>
                    <a:cubicBezTo>
                      <a:pt x="611169" y="928095"/>
                      <a:pt x="1039815" y="1003810"/>
                      <a:pt x="1420698" y="877164"/>
                    </a:cubicBezTo>
                    <a:cubicBezTo>
                      <a:pt x="1774944" y="750513"/>
                      <a:pt x="1935250" y="571456"/>
                      <a:pt x="1907531" y="340105"/>
                    </a:cubicBezTo>
                    <a:cubicBezTo>
                      <a:pt x="1879812" y="108754"/>
                      <a:pt x="1881450" y="104453"/>
                      <a:pt x="1758016"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89" name="TextBox 23">
                    <a:extLst>
                      <a:ext uri="{FF2B5EF4-FFF2-40B4-BE49-F238E27FC236}">
                        <a16:creationId xmlns:a16="http://schemas.microsoft.com/office/drawing/2014/main" id="{8420D439-DECE-4322-93EE-6545753358CD}"/>
                      </a:ext>
                    </a:extLst>
                  </p:cNvPr>
                  <p:cNvSpPr txBox="1">
                    <a:spLocks noChangeArrowheads="1"/>
                  </p:cNvSpPr>
                  <p:nvPr/>
                </p:nvSpPr>
                <p:spPr bwMode="auto">
                  <a:xfrm>
                    <a:off x="2790550" y="3224867"/>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𝑠</m:t>
                              </m:r>
                            </m:e>
                            <m:sub>
                              <m:r>
                                <a:rPr lang="en-US" altLang="zh-CN" sz="2000" b="0" i="1"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89" name="TextBox 23">
                    <a:extLst>
                      <a:ext uri="{FF2B5EF4-FFF2-40B4-BE49-F238E27FC236}">
                        <a16:creationId xmlns:a16="http://schemas.microsoft.com/office/drawing/2014/main" id="{8420D439-DECE-4322-93EE-6545753358CD}"/>
                      </a:ext>
                    </a:extLst>
                  </p:cNvPr>
                  <p:cNvSpPr txBox="1">
                    <a:spLocks noRot="1" noChangeAspect="1" noMove="1" noResize="1" noEditPoints="1" noAdjustHandles="1" noChangeArrowheads="1" noChangeShapeType="1" noTextEdit="1"/>
                  </p:cNvSpPr>
                  <p:nvPr/>
                </p:nvSpPr>
                <p:spPr bwMode="auto">
                  <a:xfrm>
                    <a:off x="2790550" y="3224867"/>
                    <a:ext cx="555253" cy="400110"/>
                  </a:xfrm>
                  <a:prstGeom prst="rect">
                    <a:avLst/>
                  </a:prstGeom>
                  <a:blipFill>
                    <a:blip r:embed="rId62"/>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0" name="下箭头 24">
                <a:extLst>
                  <a:ext uri="{FF2B5EF4-FFF2-40B4-BE49-F238E27FC236}">
                    <a16:creationId xmlns:a16="http://schemas.microsoft.com/office/drawing/2014/main" id="{F96F3A3A-DC70-4BD1-9704-6A9916F59E4C}"/>
                  </a:ext>
                </a:extLst>
              </p:cNvPr>
              <p:cNvSpPr/>
              <p:nvPr/>
            </p:nvSpPr>
            <p:spPr bwMode="auto">
              <a:xfrm>
                <a:off x="2879619" y="3763939"/>
                <a:ext cx="176069" cy="1029018"/>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91" name="TextBox 25">
                    <a:extLst>
                      <a:ext uri="{FF2B5EF4-FFF2-40B4-BE49-F238E27FC236}">
                        <a16:creationId xmlns:a16="http://schemas.microsoft.com/office/drawing/2014/main" id="{9119D8E8-1B45-4D4C-BF7C-0165C2AF0C81}"/>
                      </a:ext>
                    </a:extLst>
                  </p:cNvPr>
                  <p:cNvSpPr txBox="1">
                    <a:spLocks noChangeArrowheads="1"/>
                  </p:cNvSpPr>
                  <p:nvPr/>
                </p:nvSpPr>
                <p:spPr bwMode="auto">
                  <a:xfrm>
                    <a:off x="2964631" y="4644737"/>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91" name="TextBox 25">
                    <a:extLst>
                      <a:ext uri="{FF2B5EF4-FFF2-40B4-BE49-F238E27FC236}">
                        <a16:creationId xmlns:a16="http://schemas.microsoft.com/office/drawing/2014/main" id="{9119D8E8-1B45-4D4C-BF7C-0165C2AF0C81}"/>
                      </a:ext>
                    </a:extLst>
                  </p:cNvPr>
                  <p:cNvSpPr txBox="1">
                    <a:spLocks noRot="1" noChangeAspect="1" noMove="1" noResize="1" noEditPoints="1" noAdjustHandles="1" noChangeArrowheads="1" noChangeShapeType="1" noTextEdit="1"/>
                  </p:cNvSpPr>
                  <p:nvPr/>
                </p:nvSpPr>
                <p:spPr bwMode="auto">
                  <a:xfrm>
                    <a:off x="2964631" y="4644737"/>
                    <a:ext cx="521411" cy="400110"/>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2" name="任意多边形 26">
                <a:extLst>
                  <a:ext uri="{FF2B5EF4-FFF2-40B4-BE49-F238E27FC236}">
                    <a16:creationId xmlns:a16="http://schemas.microsoft.com/office/drawing/2014/main" id="{A263DB93-267B-4FA6-8C4A-433E50E30145}"/>
                  </a:ext>
                </a:extLst>
              </p:cNvPr>
              <p:cNvSpPr/>
              <p:nvPr/>
            </p:nvSpPr>
            <p:spPr bwMode="auto">
              <a:xfrm>
                <a:off x="2312248" y="3703180"/>
                <a:ext cx="506908" cy="1155706"/>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93" name="任意多边形 27">
                <a:extLst>
                  <a:ext uri="{FF2B5EF4-FFF2-40B4-BE49-F238E27FC236}">
                    <a16:creationId xmlns:a16="http://schemas.microsoft.com/office/drawing/2014/main" id="{23A73BB9-38CE-4FB9-BA7E-0E57076EAD78}"/>
                  </a:ext>
                </a:extLst>
              </p:cNvPr>
              <p:cNvSpPr/>
              <p:nvPr/>
            </p:nvSpPr>
            <p:spPr bwMode="auto">
              <a:xfrm>
                <a:off x="3940294" y="3716107"/>
                <a:ext cx="437333"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cxnSp>
            <p:nvCxnSpPr>
              <p:cNvPr id="94" name="直接箭头连接符 30">
                <a:extLst>
                  <a:ext uri="{FF2B5EF4-FFF2-40B4-BE49-F238E27FC236}">
                    <a16:creationId xmlns:a16="http://schemas.microsoft.com/office/drawing/2014/main" id="{B88D2663-BC68-4088-A9EA-B0879D1EF195}"/>
                  </a:ext>
                </a:extLst>
              </p:cNvPr>
              <p:cNvCxnSpPr>
                <a:stCxn id="83" idx="5"/>
                <a:endCxn id="85" idx="1"/>
              </p:cNvCxnSpPr>
              <p:nvPr/>
            </p:nvCxnSpPr>
            <p:spPr bwMode="auto">
              <a:xfrm>
                <a:off x="3013078" y="4964089"/>
                <a:ext cx="934674" cy="865427"/>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95" name="椭圆 31">
                <a:extLst>
                  <a:ext uri="{FF2B5EF4-FFF2-40B4-BE49-F238E27FC236}">
                    <a16:creationId xmlns:a16="http://schemas.microsoft.com/office/drawing/2014/main" id="{E25CC0C5-E3D2-463B-968E-54123EEA705F}"/>
                  </a:ext>
                </a:extLst>
              </p:cNvPr>
              <p:cNvSpPr/>
              <p:nvPr/>
            </p:nvSpPr>
            <p:spPr bwMode="auto">
              <a:xfrm>
                <a:off x="2913697" y="3577785"/>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96" name="椭圆 32">
                <a:extLst>
                  <a:ext uri="{FF2B5EF4-FFF2-40B4-BE49-F238E27FC236}">
                    <a16:creationId xmlns:a16="http://schemas.microsoft.com/office/drawing/2014/main" id="{6FE978B1-C276-4863-AA4C-F969C3D64AEE}"/>
                  </a:ext>
                </a:extLst>
              </p:cNvPr>
              <p:cNvSpPr/>
              <p:nvPr/>
            </p:nvSpPr>
            <p:spPr bwMode="auto">
              <a:xfrm>
                <a:off x="5126471" y="4951963"/>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97" name="TextBox 33">
                    <a:extLst>
                      <a:ext uri="{FF2B5EF4-FFF2-40B4-BE49-F238E27FC236}">
                        <a16:creationId xmlns:a16="http://schemas.microsoft.com/office/drawing/2014/main" id="{F87C7EC5-60BC-42DB-B482-64F65238ACB5}"/>
                      </a:ext>
                    </a:extLst>
                  </p:cNvPr>
                  <p:cNvSpPr txBox="1">
                    <a:spLocks noChangeArrowheads="1"/>
                  </p:cNvSpPr>
                  <p:nvPr/>
                </p:nvSpPr>
                <p:spPr bwMode="auto">
                  <a:xfrm>
                    <a:off x="4939475" y="3315401"/>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97" name="TextBox 33">
                    <a:extLst>
                      <a:ext uri="{FF2B5EF4-FFF2-40B4-BE49-F238E27FC236}">
                        <a16:creationId xmlns:a16="http://schemas.microsoft.com/office/drawing/2014/main" id="{F87C7EC5-60BC-42DB-B482-64F65238ACB5}"/>
                      </a:ext>
                    </a:extLst>
                  </p:cNvPr>
                  <p:cNvSpPr txBox="1">
                    <a:spLocks noRot="1" noChangeAspect="1" noMove="1" noResize="1" noEditPoints="1" noAdjustHandles="1" noChangeArrowheads="1" noChangeShapeType="1" noTextEdit="1"/>
                  </p:cNvSpPr>
                  <p:nvPr/>
                </p:nvSpPr>
                <p:spPr bwMode="auto">
                  <a:xfrm>
                    <a:off x="4939475" y="3315401"/>
                    <a:ext cx="555253" cy="400110"/>
                  </a:xfrm>
                  <a:prstGeom prst="rect">
                    <a:avLst/>
                  </a:prstGeom>
                  <a:blipFill>
                    <a:blip r:embed="rId10"/>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8" name="下箭头 34">
                <a:extLst>
                  <a:ext uri="{FF2B5EF4-FFF2-40B4-BE49-F238E27FC236}">
                    <a16:creationId xmlns:a16="http://schemas.microsoft.com/office/drawing/2014/main" id="{B4C27BB7-9431-46C5-8279-260D270B7CA1}"/>
                  </a:ext>
                </a:extLst>
              </p:cNvPr>
              <p:cNvSpPr/>
              <p:nvPr/>
            </p:nvSpPr>
            <p:spPr bwMode="auto">
              <a:xfrm>
                <a:off x="5092393" y="3850551"/>
                <a:ext cx="166130" cy="1069094"/>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99" name="TextBox 35">
                    <a:extLst>
                      <a:ext uri="{FF2B5EF4-FFF2-40B4-BE49-F238E27FC236}">
                        <a16:creationId xmlns:a16="http://schemas.microsoft.com/office/drawing/2014/main" id="{6A5E8874-3FF2-4789-9C00-C04DC191875F}"/>
                      </a:ext>
                    </a:extLst>
                  </p:cNvPr>
                  <p:cNvSpPr txBox="1">
                    <a:spLocks noChangeArrowheads="1"/>
                  </p:cNvSpPr>
                  <p:nvPr/>
                </p:nvSpPr>
                <p:spPr bwMode="auto">
                  <a:xfrm>
                    <a:off x="5160804" y="4731944"/>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99" name="TextBox 35">
                    <a:extLst>
                      <a:ext uri="{FF2B5EF4-FFF2-40B4-BE49-F238E27FC236}">
                        <a16:creationId xmlns:a16="http://schemas.microsoft.com/office/drawing/2014/main" id="{6A5E8874-3FF2-4789-9C00-C04DC191875F}"/>
                      </a:ext>
                    </a:extLst>
                  </p:cNvPr>
                  <p:cNvSpPr txBox="1">
                    <a:spLocks noRot="1" noChangeAspect="1" noMove="1" noResize="1" noEditPoints="1" noAdjustHandles="1" noChangeArrowheads="1" noChangeShapeType="1" noTextEdit="1"/>
                  </p:cNvSpPr>
                  <p:nvPr/>
                </p:nvSpPr>
                <p:spPr bwMode="auto">
                  <a:xfrm>
                    <a:off x="5160804" y="4731944"/>
                    <a:ext cx="521411" cy="400110"/>
                  </a:xfrm>
                  <a:prstGeom prst="rect">
                    <a:avLst/>
                  </a:prstGeom>
                  <a:blipFill>
                    <a:blip r:embed="rId11"/>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0" name="椭圆 38">
                <a:extLst>
                  <a:ext uri="{FF2B5EF4-FFF2-40B4-BE49-F238E27FC236}">
                    <a16:creationId xmlns:a16="http://schemas.microsoft.com/office/drawing/2014/main" id="{4537FAB7-A5F8-45CC-9EF9-3EBEC9F7B901}"/>
                  </a:ext>
                </a:extLst>
              </p:cNvPr>
              <p:cNvSpPr/>
              <p:nvPr/>
            </p:nvSpPr>
            <p:spPr bwMode="auto">
              <a:xfrm>
                <a:off x="5126471" y="3669568"/>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101" name="椭圆 41">
                <a:extLst>
                  <a:ext uri="{FF2B5EF4-FFF2-40B4-BE49-F238E27FC236}">
                    <a16:creationId xmlns:a16="http://schemas.microsoft.com/office/drawing/2014/main" id="{B6764664-D96C-48BD-B42E-974DD8759D6B}"/>
                  </a:ext>
                </a:extLst>
              </p:cNvPr>
              <p:cNvSpPr/>
              <p:nvPr/>
            </p:nvSpPr>
            <p:spPr bwMode="auto">
              <a:xfrm>
                <a:off x="7386588" y="4911889"/>
                <a:ext cx="116432" cy="1202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02" name="TextBox 42">
                    <a:extLst>
                      <a:ext uri="{FF2B5EF4-FFF2-40B4-BE49-F238E27FC236}">
                        <a16:creationId xmlns:a16="http://schemas.microsoft.com/office/drawing/2014/main" id="{B31CA8E5-BBDE-4E2A-A943-647E74E09212}"/>
                      </a:ext>
                    </a:extLst>
                  </p:cNvPr>
                  <p:cNvSpPr txBox="1">
                    <a:spLocks noChangeArrowheads="1"/>
                  </p:cNvSpPr>
                  <p:nvPr/>
                </p:nvSpPr>
                <p:spPr bwMode="auto">
                  <a:xfrm>
                    <a:off x="7199628" y="3274902"/>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02" name="TextBox 42">
                    <a:extLst>
                      <a:ext uri="{FF2B5EF4-FFF2-40B4-BE49-F238E27FC236}">
                        <a16:creationId xmlns:a16="http://schemas.microsoft.com/office/drawing/2014/main" id="{B31CA8E5-BBDE-4E2A-A943-647E74E09212}"/>
                      </a:ext>
                    </a:extLst>
                  </p:cNvPr>
                  <p:cNvSpPr txBox="1">
                    <a:spLocks noRot="1" noChangeAspect="1" noMove="1" noResize="1" noEditPoints="1" noAdjustHandles="1" noChangeArrowheads="1" noChangeShapeType="1" noTextEdit="1"/>
                  </p:cNvSpPr>
                  <p:nvPr/>
                </p:nvSpPr>
                <p:spPr bwMode="auto">
                  <a:xfrm>
                    <a:off x="7199628" y="3274902"/>
                    <a:ext cx="555253" cy="400110"/>
                  </a:xfrm>
                  <a:prstGeom prst="rect">
                    <a:avLst/>
                  </a:prstGeom>
                  <a:blipFill>
                    <a:blip r:embed="rId12"/>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3" name="下箭头 43">
                <a:extLst>
                  <a:ext uri="{FF2B5EF4-FFF2-40B4-BE49-F238E27FC236}">
                    <a16:creationId xmlns:a16="http://schemas.microsoft.com/office/drawing/2014/main" id="{6099D5E6-509B-4C45-B226-2E833D49512C}"/>
                  </a:ext>
                </a:extLst>
              </p:cNvPr>
              <p:cNvSpPr/>
              <p:nvPr/>
            </p:nvSpPr>
            <p:spPr bwMode="auto">
              <a:xfrm>
                <a:off x="7361030" y="3796257"/>
                <a:ext cx="166130" cy="1063922"/>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104" name="TextBox 44">
                    <a:extLst>
                      <a:ext uri="{FF2B5EF4-FFF2-40B4-BE49-F238E27FC236}">
                        <a16:creationId xmlns:a16="http://schemas.microsoft.com/office/drawing/2014/main" id="{172E22A7-0DCA-4510-98F4-B990D4A0F7E0}"/>
                      </a:ext>
                    </a:extLst>
                  </p:cNvPr>
                  <p:cNvSpPr txBox="1">
                    <a:spLocks noChangeArrowheads="1"/>
                  </p:cNvSpPr>
                  <p:nvPr/>
                </p:nvSpPr>
                <p:spPr bwMode="auto">
                  <a:xfrm>
                    <a:off x="7442545" y="4679623"/>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04" name="TextBox 44">
                    <a:extLst>
                      <a:ext uri="{FF2B5EF4-FFF2-40B4-BE49-F238E27FC236}">
                        <a16:creationId xmlns:a16="http://schemas.microsoft.com/office/drawing/2014/main" id="{172E22A7-0DCA-4510-98F4-B990D4A0F7E0}"/>
                      </a:ext>
                    </a:extLst>
                  </p:cNvPr>
                  <p:cNvSpPr txBox="1">
                    <a:spLocks noRot="1" noChangeAspect="1" noMove="1" noResize="1" noEditPoints="1" noAdjustHandles="1" noChangeArrowheads="1" noChangeShapeType="1" noTextEdit="1"/>
                  </p:cNvSpPr>
                  <p:nvPr/>
                </p:nvSpPr>
                <p:spPr bwMode="auto">
                  <a:xfrm>
                    <a:off x="7442545" y="4679623"/>
                    <a:ext cx="521411" cy="400110"/>
                  </a:xfrm>
                  <a:prstGeom prst="rect">
                    <a:avLst/>
                  </a:prstGeom>
                  <a:blipFill>
                    <a:blip r:embed="rId13"/>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5" name="椭圆 47">
                <a:extLst>
                  <a:ext uri="{FF2B5EF4-FFF2-40B4-BE49-F238E27FC236}">
                    <a16:creationId xmlns:a16="http://schemas.microsoft.com/office/drawing/2014/main" id="{4ABB2370-93D3-4D5C-8470-CB8DF120F97B}"/>
                  </a:ext>
                </a:extLst>
              </p:cNvPr>
              <p:cNvSpPr/>
              <p:nvPr/>
            </p:nvSpPr>
            <p:spPr bwMode="auto">
              <a:xfrm>
                <a:off x="7386588" y="362820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cxnSp>
            <p:nvCxnSpPr>
              <p:cNvPr id="106" name="直接箭头连接符 49">
                <a:extLst>
                  <a:ext uri="{FF2B5EF4-FFF2-40B4-BE49-F238E27FC236}">
                    <a16:creationId xmlns:a16="http://schemas.microsoft.com/office/drawing/2014/main" id="{11A10EC7-1369-496F-BDF6-A805CD33D7D2}"/>
                  </a:ext>
                </a:extLst>
              </p:cNvPr>
              <p:cNvCxnSpPr>
                <a:cxnSpLocks/>
                <a:stCxn id="96" idx="4"/>
                <a:endCxn id="85" idx="0"/>
              </p:cNvCxnSpPr>
              <p:nvPr/>
            </p:nvCxnSpPr>
            <p:spPr bwMode="auto">
              <a:xfrm flipH="1">
                <a:off x="3988917" y="5072188"/>
                <a:ext cx="1195770" cy="739532"/>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cxnSp>
            <p:nvCxnSpPr>
              <p:cNvPr id="107" name="直接箭头连接符 51">
                <a:extLst>
                  <a:ext uri="{FF2B5EF4-FFF2-40B4-BE49-F238E27FC236}">
                    <a16:creationId xmlns:a16="http://schemas.microsoft.com/office/drawing/2014/main" id="{6B2AF622-ECFA-4E0F-AB1F-C91446ED4920}"/>
                  </a:ext>
                </a:extLst>
              </p:cNvPr>
              <p:cNvCxnSpPr>
                <a:stCxn id="101" idx="3"/>
                <a:endCxn id="85" idx="7"/>
              </p:cNvCxnSpPr>
              <p:nvPr/>
            </p:nvCxnSpPr>
            <p:spPr bwMode="auto">
              <a:xfrm flipH="1">
                <a:off x="4030082" y="5014507"/>
                <a:ext cx="3373557" cy="815009"/>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108" name="矩形 53">
                <a:extLst>
                  <a:ext uri="{FF2B5EF4-FFF2-40B4-BE49-F238E27FC236}">
                    <a16:creationId xmlns:a16="http://schemas.microsoft.com/office/drawing/2014/main" id="{78D7C6C6-E771-4175-8E14-A257788E870C}"/>
                  </a:ext>
                </a:extLst>
              </p:cNvPr>
              <p:cNvSpPr>
                <a:spLocks noChangeArrowheads="1"/>
              </p:cNvSpPr>
              <p:nvPr/>
            </p:nvSpPr>
            <p:spPr bwMode="auto">
              <a:xfrm>
                <a:off x="3782683" y="5319599"/>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109" name="矩形 56">
                    <a:extLst>
                      <a:ext uri="{FF2B5EF4-FFF2-40B4-BE49-F238E27FC236}">
                        <a16:creationId xmlns:a16="http://schemas.microsoft.com/office/drawing/2014/main" id="{F4352E0B-884E-459E-B25A-B244342ADCC9}"/>
                      </a:ext>
                    </a:extLst>
                  </p:cNvPr>
                  <p:cNvSpPr>
                    <a:spLocks noChangeArrowheads="1"/>
                  </p:cNvSpPr>
                  <p:nvPr/>
                </p:nvSpPr>
                <p:spPr bwMode="auto">
                  <a:xfrm>
                    <a:off x="7471330" y="4092694"/>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109" name="矩形 56">
                    <a:extLst>
                      <a:ext uri="{FF2B5EF4-FFF2-40B4-BE49-F238E27FC236}">
                        <a16:creationId xmlns:a16="http://schemas.microsoft.com/office/drawing/2014/main" id="{F4352E0B-884E-459E-B25A-B244342ADCC9}"/>
                      </a:ext>
                    </a:extLst>
                  </p:cNvPr>
                  <p:cNvSpPr>
                    <a:spLocks noRot="1" noChangeAspect="1" noMove="1" noResize="1" noEditPoints="1" noAdjustHandles="1" noChangeArrowheads="1" noChangeShapeType="1" noTextEdit="1"/>
                  </p:cNvSpPr>
                  <p:nvPr/>
                </p:nvSpPr>
                <p:spPr bwMode="auto">
                  <a:xfrm>
                    <a:off x="7471330" y="4092694"/>
                    <a:ext cx="1054027" cy="400110"/>
                  </a:xfrm>
                  <a:prstGeom prst="rect">
                    <a:avLst/>
                  </a:prstGeom>
                  <a:blipFill>
                    <a:blip r:embed="rId63"/>
                    <a:stretch>
                      <a:fillRect r="-6936"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58">
                    <a:extLst>
                      <a:ext uri="{FF2B5EF4-FFF2-40B4-BE49-F238E27FC236}">
                        <a16:creationId xmlns:a16="http://schemas.microsoft.com/office/drawing/2014/main" id="{2635666E-2FDD-486A-A176-929BC527CDCB}"/>
                      </a:ext>
                    </a:extLst>
                  </p:cNvPr>
                  <p:cNvSpPr txBox="1">
                    <a:spLocks noChangeArrowheads="1"/>
                  </p:cNvSpPr>
                  <p:nvPr/>
                </p:nvSpPr>
                <p:spPr bwMode="auto">
                  <a:xfrm>
                    <a:off x="3263772" y="5674986"/>
                    <a:ext cx="654994"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C00000"/>
                              </a:solidFill>
                              <a:latin typeface="Cambria Math" panose="02040503050406030204" pitchFamily="18" charset="0"/>
                              <a:ea typeface="宋体" panose="02010600030101010101" pitchFamily="2" charset="-122"/>
                            </a:rPr>
                            <m:t>𝑣</m:t>
                          </m:r>
                          <m:r>
                            <a:rPr lang="en-US" altLang="zh-CN" sz="2000" b="0" i="1" dirty="0" smtClean="0">
                              <a:solidFill>
                                <a:srgbClr val="C00000"/>
                              </a:solidFill>
                              <a:latin typeface="Cambria Math" panose="02040503050406030204" pitchFamily="18" charset="0"/>
                              <a:ea typeface="宋体" panose="02010600030101010101" pitchFamily="2" charset="-122"/>
                            </a:rPr>
                            <m:t>[</m:t>
                          </m:r>
                          <m:r>
                            <a:rPr lang="en-US" altLang="zh-CN" sz="2000" b="0" i="1" dirty="0" smtClean="0">
                              <a:solidFill>
                                <a:srgbClr val="C00000"/>
                              </a:solidFill>
                              <a:latin typeface="Cambria Math" panose="02040503050406030204" pitchFamily="18" charset="0"/>
                              <a:ea typeface="宋体" panose="02010600030101010101" pitchFamily="2" charset="-122"/>
                            </a:rPr>
                            <m:t>𝑠</m:t>
                          </m:r>
                          <m:r>
                            <a:rPr lang="en-US" altLang="zh-CN" sz="2000" b="0" i="1" dirty="0" smtClean="0">
                              <a:solidFill>
                                <a:srgbClr val="C00000"/>
                              </a:solidFill>
                              <a:latin typeface="Cambria Math" panose="02040503050406030204" pitchFamily="18" charset="0"/>
                              <a:ea typeface="宋体" panose="02010600030101010101" pitchFamily="2" charset="-122"/>
                            </a:rPr>
                            <m:t>]</m:t>
                          </m:r>
                        </m:oMath>
                      </m:oMathPara>
                    </a14:m>
                    <a:endParaRPr lang="zh-CN" altLang="en-US" sz="2000" dirty="0">
                      <a:solidFill>
                        <a:srgbClr val="C00000"/>
                      </a:solidFill>
                      <a:latin typeface="Georgia" panose="02040502050405020303" pitchFamily="18" charset="0"/>
                      <a:ea typeface="宋体" panose="02010600030101010101" pitchFamily="2" charset="-122"/>
                    </a:endParaRPr>
                  </a:p>
                </p:txBody>
              </p:sp>
            </mc:Choice>
            <mc:Fallback xmlns="">
              <p:sp>
                <p:nvSpPr>
                  <p:cNvPr id="110" name="TextBox 58">
                    <a:extLst>
                      <a:ext uri="{FF2B5EF4-FFF2-40B4-BE49-F238E27FC236}">
                        <a16:creationId xmlns:a16="http://schemas.microsoft.com/office/drawing/2014/main" id="{2635666E-2FDD-486A-A176-929BC527CDCB}"/>
                      </a:ext>
                    </a:extLst>
                  </p:cNvPr>
                  <p:cNvSpPr txBox="1">
                    <a:spLocks noRot="1" noChangeAspect="1" noMove="1" noResize="1" noEditPoints="1" noAdjustHandles="1" noChangeArrowheads="1" noChangeShapeType="1" noTextEdit="1"/>
                  </p:cNvSpPr>
                  <p:nvPr/>
                </p:nvSpPr>
                <p:spPr bwMode="auto">
                  <a:xfrm>
                    <a:off x="3263772" y="5674986"/>
                    <a:ext cx="654994" cy="400110"/>
                  </a:xfrm>
                  <a:prstGeom prst="rect">
                    <a:avLst/>
                  </a:prstGeom>
                  <a:blipFill>
                    <a:blip r:embed="rId64"/>
                    <a:stretch>
                      <a:fillRect r="-2778" b="-151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1" name="椭圆 31">
                <a:extLst>
                  <a:ext uri="{FF2B5EF4-FFF2-40B4-BE49-F238E27FC236}">
                    <a16:creationId xmlns:a16="http://schemas.microsoft.com/office/drawing/2014/main" id="{11458577-3C83-4696-95FD-C585D6C56454}"/>
                  </a:ext>
                </a:extLst>
              </p:cNvPr>
              <p:cNvSpPr/>
              <p:nvPr/>
            </p:nvSpPr>
            <p:spPr bwMode="auto">
              <a:xfrm>
                <a:off x="3732987" y="3579077"/>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2" name="TextBox 19">
                    <a:extLst>
                      <a:ext uri="{FF2B5EF4-FFF2-40B4-BE49-F238E27FC236}">
                        <a16:creationId xmlns:a16="http://schemas.microsoft.com/office/drawing/2014/main" id="{11F05821-0FB9-471E-B8A1-AE9DA16C54CF}"/>
                      </a:ext>
                    </a:extLst>
                  </p:cNvPr>
                  <p:cNvSpPr txBox="1">
                    <a:spLocks noChangeArrowheads="1"/>
                  </p:cNvSpPr>
                  <p:nvPr/>
                </p:nvSpPr>
                <p:spPr bwMode="auto">
                  <a:xfrm>
                    <a:off x="3609670" y="3242828"/>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2" name="TextBox 19">
                    <a:extLst>
                      <a:ext uri="{FF2B5EF4-FFF2-40B4-BE49-F238E27FC236}">
                        <a16:creationId xmlns:a16="http://schemas.microsoft.com/office/drawing/2014/main" id="{11F05821-0FB9-471E-B8A1-AE9DA16C54CF}"/>
                      </a:ext>
                    </a:extLst>
                  </p:cNvPr>
                  <p:cNvSpPr txBox="1">
                    <a:spLocks noRot="1" noChangeAspect="1" noMove="1" noResize="1" noEditPoints="1" noAdjustHandles="1" noChangeArrowheads="1" noChangeShapeType="1" noTextEdit="1"/>
                  </p:cNvSpPr>
                  <p:nvPr/>
                </p:nvSpPr>
                <p:spPr bwMode="auto">
                  <a:xfrm>
                    <a:off x="3609670" y="3242828"/>
                    <a:ext cx="489855" cy="400110"/>
                  </a:xfrm>
                  <a:prstGeom prst="rect">
                    <a:avLst/>
                  </a:prstGeom>
                  <a:blipFill>
                    <a:blip r:embed="rId1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3" name="椭圆 31">
                <a:extLst>
                  <a:ext uri="{FF2B5EF4-FFF2-40B4-BE49-F238E27FC236}">
                    <a16:creationId xmlns:a16="http://schemas.microsoft.com/office/drawing/2014/main" id="{6D195E38-BD6A-41BD-A040-4C3C82E87142}"/>
                  </a:ext>
                </a:extLst>
              </p:cNvPr>
              <p:cNvSpPr/>
              <p:nvPr/>
            </p:nvSpPr>
            <p:spPr bwMode="auto">
              <a:xfrm>
                <a:off x="6062192" y="3669568"/>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4" name="TextBox 19">
                    <a:extLst>
                      <a:ext uri="{FF2B5EF4-FFF2-40B4-BE49-F238E27FC236}">
                        <a16:creationId xmlns:a16="http://schemas.microsoft.com/office/drawing/2014/main" id="{B219864E-E63E-45C5-B1F5-7A5DE7D84AA2}"/>
                      </a:ext>
                    </a:extLst>
                  </p:cNvPr>
                  <p:cNvSpPr txBox="1">
                    <a:spLocks noChangeArrowheads="1"/>
                  </p:cNvSpPr>
                  <p:nvPr/>
                </p:nvSpPr>
                <p:spPr bwMode="auto">
                  <a:xfrm>
                    <a:off x="5938236" y="3332720"/>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4" name="TextBox 19">
                    <a:extLst>
                      <a:ext uri="{FF2B5EF4-FFF2-40B4-BE49-F238E27FC236}">
                        <a16:creationId xmlns:a16="http://schemas.microsoft.com/office/drawing/2014/main" id="{B219864E-E63E-45C5-B1F5-7A5DE7D84AA2}"/>
                      </a:ext>
                    </a:extLst>
                  </p:cNvPr>
                  <p:cNvSpPr txBox="1">
                    <a:spLocks noRot="1" noChangeAspect="1" noMove="1" noResize="1" noEditPoints="1" noAdjustHandles="1" noChangeArrowheads="1" noChangeShapeType="1" noTextEdit="1"/>
                  </p:cNvSpPr>
                  <p:nvPr/>
                </p:nvSpPr>
                <p:spPr bwMode="auto">
                  <a:xfrm>
                    <a:off x="5938236" y="3332720"/>
                    <a:ext cx="489855" cy="400110"/>
                  </a:xfrm>
                  <a:prstGeom prst="rect">
                    <a:avLst/>
                  </a:prstGeom>
                  <a:blipFill>
                    <a:blip r:embed="rId17"/>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5" name="椭圆 31">
                <a:extLst>
                  <a:ext uri="{FF2B5EF4-FFF2-40B4-BE49-F238E27FC236}">
                    <a16:creationId xmlns:a16="http://schemas.microsoft.com/office/drawing/2014/main" id="{34DF28C8-B163-458E-A788-D98CE2B1D012}"/>
                  </a:ext>
                </a:extLst>
              </p:cNvPr>
              <p:cNvSpPr/>
              <p:nvPr/>
            </p:nvSpPr>
            <p:spPr bwMode="auto">
              <a:xfrm>
                <a:off x="8369167" y="3629494"/>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6" name="TextBox 19">
                    <a:extLst>
                      <a:ext uri="{FF2B5EF4-FFF2-40B4-BE49-F238E27FC236}">
                        <a16:creationId xmlns:a16="http://schemas.microsoft.com/office/drawing/2014/main" id="{9697BBE9-6227-449A-BEB1-FF08998EB5DF}"/>
                      </a:ext>
                    </a:extLst>
                  </p:cNvPr>
                  <p:cNvSpPr txBox="1">
                    <a:spLocks noChangeArrowheads="1"/>
                  </p:cNvSpPr>
                  <p:nvPr/>
                </p:nvSpPr>
                <p:spPr bwMode="auto">
                  <a:xfrm>
                    <a:off x="8245899" y="3292983"/>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6" name="TextBox 19">
                    <a:extLst>
                      <a:ext uri="{FF2B5EF4-FFF2-40B4-BE49-F238E27FC236}">
                        <a16:creationId xmlns:a16="http://schemas.microsoft.com/office/drawing/2014/main" id="{9697BBE9-6227-449A-BEB1-FF08998EB5DF}"/>
                      </a:ext>
                    </a:extLst>
                  </p:cNvPr>
                  <p:cNvSpPr txBox="1">
                    <a:spLocks noRot="1" noChangeAspect="1" noMove="1" noResize="1" noEditPoints="1" noAdjustHandles="1" noChangeArrowheads="1" noChangeShapeType="1" noTextEdit="1"/>
                  </p:cNvSpPr>
                  <p:nvPr/>
                </p:nvSpPr>
                <p:spPr bwMode="auto">
                  <a:xfrm>
                    <a:off x="8245899" y="3292983"/>
                    <a:ext cx="489855" cy="400110"/>
                  </a:xfrm>
                  <a:prstGeom prst="rect">
                    <a:avLst/>
                  </a:prstGeom>
                  <a:blipFill>
                    <a:blip r:embed="rId65"/>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7" name="椭圆 31">
                <a:extLst>
                  <a:ext uri="{FF2B5EF4-FFF2-40B4-BE49-F238E27FC236}">
                    <a16:creationId xmlns:a16="http://schemas.microsoft.com/office/drawing/2014/main" id="{41E327D0-DC48-4266-9DE1-D26A638ED833}"/>
                  </a:ext>
                </a:extLst>
              </p:cNvPr>
              <p:cNvSpPr/>
              <p:nvPr/>
            </p:nvSpPr>
            <p:spPr bwMode="auto">
              <a:xfrm>
                <a:off x="6026695" y="4954549"/>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8" name="TextBox 19">
                    <a:extLst>
                      <a:ext uri="{FF2B5EF4-FFF2-40B4-BE49-F238E27FC236}">
                        <a16:creationId xmlns:a16="http://schemas.microsoft.com/office/drawing/2014/main" id="{5BD296A2-54F1-4A0A-9C05-433E9A3BC2B4}"/>
                      </a:ext>
                    </a:extLst>
                  </p:cNvPr>
                  <p:cNvSpPr txBox="1">
                    <a:spLocks noChangeArrowheads="1"/>
                  </p:cNvSpPr>
                  <p:nvPr/>
                </p:nvSpPr>
                <p:spPr bwMode="auto">
                  <a:xfrm>
                    <a:off x="5634138" y="4729484"/>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8" name="TextBox 19">
                    <a:extLst>
                      <a:ext uri="{FF2B5EF4-FFF2-40B4-BE49-F238E27FC236}">
                        <a16:creationId xmlns:a16="http://schemas.microsoft.com/office/drawing/2014/main" id="{5BD296A2-54F1-4A0A-9C05-433E9A3BC2B4}"/>
                      </a:ext>
                    </a:extLst>
                  </p:cNvPr>
                  <p:cNvSpPr txBox="1">
                    <a:spLocks noRot="1" noChangeAspect="1" noMove="1" noResize="1" noEditPoints="1" noAdjustHandles="1" noChangeArrowheads="1" noChangeShapeType="1" noTextEdit="1"/>
                  </p:cNvSpPr>
                  <p:nvPr/>
                </p:nvSpPr>
                <p:spPr bwMode="auto">
                  <a:xfrm>
                    <a:off x="5634138" y="4729484"/>
                    <a:ext cx="489855" cy="400110"/>
                  </a:xfrm>
                  <a:prstGeom prst="rect">
                    <a:avLst/>
                  </a:prstGeom>
                  <a:blipFill>
                    <a:blip r:embed="rId66"/>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9" name="椭圆 31">
                <a:extLst>
                  <a:ext uri="{FF2B5EF4-FFF2-40B4-BE49-F238E27FC236}">
                    <a16:creationId xmlns:a16="http://schemas.microsoft.com/office/drawing/2014/main" id="{C53A0D6A-EA6A-4265-B257-1058980ED889}"/>
                  </a:ext>
                </a:extLst>
              </p:cNvPr>
              <p:cNvSpPr/>
              <p:nvPr/>
            </p:nvSpPr>
            <p:spPr bwMode="auto">
              <a:xfrm>
                <a:off x="8408925" y="4904132"/>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20" name="TextBox 19">
                    <a:extLst>
                      <a:ext uri="{FF2B5EF4-FFF2-40B4-BE49-F238E27FC236}">
                        <a16:creationId xmlns:a16="http://schemas.microsoft.com/office/drawing/2014/main" id="{501FB28A-3789-479E-925E-FAE7943AC175}"/>
                      </a:ext>
                    </a:extLst>
                  </p:cNvPr>
                  <p:cNvSpPr txBox="1">
                    <a:spLocks noChangeArrowheads="1"/>
                  </p:cNvSpPr>
                  <p:nvPr/>
                </p:nvSpPr>
                <p:spPr bwMode="auto">
                  <a:xfrm>
                    <a:off x="8052178" y="4682315"/>
                    <a:ext cx="38041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𝑟</m:t>
                            </m:r>
                          </m:e>
                          <m:sub>
                            <m:r>
                              <a:rPr lang="en-US" altLang="zh-CN" sz="2000" b="0" i="1" smtClean="0">
                                <a:latin typeface="Cambria Math" panose="02040503050406030204" pitchFamily="18" charset="0"/>
                                <a:ea typeface="宋体" panose="02010600030101010101" pitchFamily="2" charset="-122"/>
                              </a:rPr>
                              <m:t>3</m:t>
                            </m:r>
                          </m:sub>
                        </m:sSub>
                      </m:oMath>
                    </a14:m>
                    <a:r>
                      <a:rPr lang="en-US" altLang="zh-CN" sz="2000" i="1" dirty="0">
                        <a:latin typeface="Georgia" panose="02040502050405020303" pitchFamily="18" charset="0"/>
                        <a:ea typeface="宋体" panose="02010600030101010101" pitchFamily="2" charset="-122"/>
                      </a:rPr>
                      <a:t> </a:t>
                    </a:r>
                    <a:endParaRPr lang="zh-CN" altLang="en-US" sz="2000" dirty="0">
                      <a:latin typeface="Georgia" panose="02040502050405020303" pitchFamily="18" charset="0"/>
                      <a:ea typeface="宋体" panose="02010600030101010101" pitchFamily="2" charset="-122"/>
                    </a:endParaRPr>
                  </a:p>
                </p:txBody>
              </p:sp>
            </mc:Choice>
            <mc:Fallback xmlns="">
              <p:sp>
                <p:nvSpPr>
                  <p:cNvPr id="120" name="TextBox 19">
                    <a:extLst>
                      <a:ext uri="{FF2B5EF4-FFF2-40B4-BE49-F238E27FC236}">
                        <a16:creationId xmlns:a16="http://schemas.microsoft.com/office/drawing/2014/main" id="{501FB28A-3789-479E-925E-FAE7943AC175}"/>
                      </a:ext>
                    </a:extLst>
                  </p:cNvPr>
                  <p:cNvSpPr txBox="1">
                    <a:spLocks noRot="1" noChangeAspect="1" noMove="1" noResize="1" noEditPoints="1" noAdjustHandles="1" noChangeArrowheads="1" noChangeShapeType="1" noTextEdit="1"/>
                  </p:cNvSpPr>
                  <p:nvPr/>
                </p:nvSpPr>
                <p:spPr bwMode="auto">
                  <a:xfrm>
                    <a:off x="8052178" y="4682315"/>
                    <a:ext cx="380417" cy="400110"/>
                  </a:xfrm>
                  <a:prstGeom prst="rect">
                    <a:avLst/>
                  </a:prstGeom>
                  <a:blipFill>
                    <a:blip r:embed="rId20"/>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1" name="椭圆 31">
                <a:extLst>
                  <a:ext uri="{FF2B5EF4-FFF2-40B4-BE49-F238E27FC236}">
                    <a16:creationId xmlns:a16="http://schemas.microsoft.com/office/drawing/2014/main" id="{1FF6D0B2-8FA0-461E-8AD5-57231996D4C0}"/>
                  </a:ext>
                </a:extLst>
              </p:cNvPr>
              <p:cNvSpPr/>
              <p:nvPr/>
            </p:nvSpPr>
            <p:spPr bwMode="auto">
              <a:xfrm>
                <a:off x="3782683" y="4861471"/>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22" name="TextBox 19">
                    <a:extLst>
                      <a:ext uri="{FF2B5EF4-FFF2-40B4-BE49-F238E27FC236}">
                        <a16:creationId xmlns:a16="http://schemas.microsoft.com/office/drawing/2014/main" id="{692E5EC5-2327-4498-9997-BF85F776DC74}"/>
                      </a:ext>
                    </a:extLst>
                  </p:cNvPr>
                  <p:cNvSpPr txBox="1">
                    <a:spLocks noChangeArrowheads="1"/>
                  </p:cNvSpPr>
                  <p:nvPr/>
                </p:nvSpPr>
                <p:spPr bwMode="auto">
                  <a:xfrm>
                    <a:off x="3435113" y="4643415"/>
                    <a:ext cx="4487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22" name="TextBox 19">
                    <a:extLst>
                      <a:ext uri="{FF2B5EF4-FFF2-40B4-BE49-F238E27FC236}">
                        <a16:creationId xmlns:a16="http://schemas.microsoft.com/office/drawing/2014/main" id="{692E5EC5-2327-4498-9997-BF85F776DC74}"/>
                      </a:ext>
                    </a:extLst>
                  </p:cNvPr>
                  <p:cNvSpPr txBox="1">
                    <a:spLocks noRot="1" noChangeAspect="1" noMove="1" noResize="1" noEditPoints="1" noAdjustHandles="1" noChangeArrowheads="1" noChangeShapeType="1" noTextEdit="1"/>
                  </p:cNvSpPr>
                  <p:nvPr/>
                </p:nvSpPr>
                <p:spPr bwMode="auto">
                  <a:xfrm>
                    <a:off x="3435113" y="4643415"/>
                    <a:ext cx="448711" cy="400110"/>
                  </a:xfrm>
                  <a:prstGeom prst="rect">
                    <a:avLst/>
                  </a:prstGeom>
                  <a:blipFill>
                    <a:blip r:embed="rId21"/>
                    <a:stretch>
                      <a:fillRect b="-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3" name="任意多边形 27">
                <a:extLst>
                  <a:ext uri="{FF2B5EF4-FFF2-40B4-BE49-F238E27FC236}">
                    <a16:creationId xmlns:a16="http://schemas.microsoft.com/office/drawing/2014/main" id="{1FFD3800-F557-4277-8926-C70B3C3164FE}"/>
                  </a:ext>
                </a:extLst>
              </p:cNvPr>
              <p:cNvSpPr/>
              <p:nvPr/>
            </p:nvSpPr>
            <p:spPr bwMode="auto">
              <a:xfrm>
                <a:off x="6242522" y="3739376"/>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41" name="任意多边形 27">
                <a:extLst>
                  <a:ext uri="{FF2B5EF4-FFF2-40B4-BE49-F238E27FC236}">
                    <a16:creationId xmlns:a16="http://schemas.microsoft.com/office/drawing/2014/main" id="{C2CFD922-D016-4D5F-BE6D-201B392320BE}"/>
                  </a:ext>
                </a:extLst>
              </p:cNvPr>
              <p:cNvSpPr/>
              <p:nvPr/>
            </p:nvSpPr>
            <p:spPr bwMode="auto">
              <a:xfrm>
                <a:off x="8567955" y="3688960"/>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42" name="任意多边形 26">
                <a:extLst>
                  <a:ext uri="{FF2B5EF4-FFF2-40B4-BE49-F238E27FC236}">
                    <a16:creationId xmlns:a16="http://schemas.microsoft.com/office/drawing/2014/main" id="{7BF78981-110F-49A9-96C0-EA7B8EDCF8E8}"/>
                  </a:ext>
                </a:extLst>
              </p:cNvPr>
              <p:cNvSpPr/>
              <p:nvPr/>
            </p:nvSpPr>
            <p:spPr bwMode="auto">
              <a:xfrm>
                <a:off x="6770347" y="3703180"/>
                <a:ext cx="508329" cy="1157000"/>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43" name="任意多边形 26">
                <a:extLst>
                  <a:ext uri="{FF2B5EF4-FFF2-40B4-BE49-F238E27FC236}">
                    <a16:creationId xmlns:a16="http://schemas.microsoft.com/office/drawing/2014/main" id="{517E713F-83A0-4ECC-9293-60A6B38F23FB}"/>
                  </a:ext>
                </a:extLst>
              </p:cNvPr>
              <p:cNvSpPr/>
              <p:nvPr/>
            </p:nvSpPr>
            <p:spPr bwMode="auto">
              <a:xfrm>
                <a:off x="4470472" y="3763938"/>
                <a:ext cx="506908" cy="1111865"/>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365609"/>
                  <a:gd name="connsiteX1" fmla="*/ 960 w 567735"/>
                  <a:gd name="connsiteY1" fmla="*/ 759456 h 1365609"/>
                  <a:gd name="connsiteX2" fmla="*/ 512159 w 567735"/>
                  <a:gd name="connsiteY2" fmla="*/ 1365609 h 1365609"/>
                </a:gdLst>
                <a:ahLst/>
                <a:cxnLst>
                  <a:cxn ang="0">
                    <a:pos x="connsiteX0" y="connsiteY0"/>
                  </a:cxn>
                  <a:cxn ang="0">
                    <a:pos x="connsiteX1" y="connsiteY1"/>
                  </a:cxn>
                  <a:cxn ang="0">
                    <a:pos x="connsiteX2" y="connsiteY2"/>
                  </a:cxn>
                </a:cxnLst>
                <a:rect l="l" t="t" r="r" b="b"/>
                <a:pathLst>
                  <a:path w="567735" h="1365609">
                    <a:moveTo>
                      <a:pt x="567735" y="0"/>
                    </a:moveTo>
                    <a:cubicBezTo>
                      <a:pt x="190475" y="44677"/>
                      <a:pt x="17629" y="533237"/>
                      <a:pt x="960" y="759456"/>
                    </a:cubicBezTo>
                    <a:cubicBezTo>
                      <a:pt x="-15709" y="985675"/>
                      <a:pt x="186012" y="1241935"/>
                      <a:pt x="512159" y="1365609"/>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144" name="TextBox 58">
                    <a:extLst>
                      <a:ext uri="{FF2B5EF4-FFF2-40B4-BE49-F238E27FC236}">
                        <a16:creationId xmlns:a16="http://schemas.microsoft.com/office/drawing/2014/main" id="{C833F2C6-CF6E-449A-B6AA-95E5448771E9}"/>
                      </a:ext>
                    </a:extLst>
                  </p:cNvPr>
                  <p:cNvSpPr txBox="1">
                    <a:spLocks noChangeArrowheads="1"/>
                  </p:cNvSpPr>
                  <p:nvPr/>
                </p:nvSpPr>
                <p:spPr bwMode="auto">
                  <a:xfrm>
                    <a:off x="2025208" y="4797793"/>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00B050"/>
                              </a:solidFill>
                              <a:latin typeface="Cambria Math" panose="02040503050406030204" pitchFamily="18" charset="0"/>
                              <a:ea typeface="宋体" panose="02010600030101010101" pitchFamily="2" charset="-122"/>
                            </a:rPr>
                            <m:t>𝑣</m:t>
                          </m:r>
                          <m:r>
                            <a:rPr lang="en-US" altLang="zh-CN" sz="2000" i="1" dirty="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1</m:t>
                              </m:r>
                            </m:sub>
                          </m:sSub>
                          <m:r>
                            <a:rPr lang="en-US" altLang="zh-CN" sz="2000" i="1" dirty="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44" name="TextBox 58">
                    <a:extLst>
                      <a:ext uri="{FF2B5EF4-FFF2-40B4-BE49-F238E27FC236}">
                        <a16:creationId xmlns:a16="http://schemas.microsoft.com/office/drawing/2014/main" id="{C833F2C6-CF6E-449A-B6AA-95E5448771E9}"/>
                      </a:ext>
                    </a:extLst>
                  </p:cNvPr>
                  <p:cNvSpPr txBox="1">
                    <a:spLocks noRot="1" noChangeAspect="1" noMove="1" noResize="1" noEditPoints="1" noAdjustHandles="1" noChangeArrowheads="1" noChangeShapeType="1" noTextEdit="1"/>
                  </p:cNvSpPr>
                  <p:nvPr/>
                </p:nvSpPr>
                <p:spPr bwMode="auto">
                  <a:xfrm>
                    <a:off x="2025208" y="4797793"/>
                    <a:ext cx="1162393" cy="400110"/>
                  </a:xfrm>
                  <a:prstGeom prst="rect">
                    <a:avLst/>
                  </a:prstGeom>
                  <a:blipFill>
                    <a:blip r:embed="rId22"/>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5" name="TextBox 58">
                    <a:extLst>
                      <a:ext uri="{FF2B5EF4-FFF2-40B4-BE49-F238E27FC236}">
                        <a16:creationId xmlns:a16="http://schemas.microsoft.com/office/drawing/2014/main" id="{5A428940-41A4-48D3-8736-443FBDB062F9}"/>
                      </a:ext>
                    </a:extLst>
                  </p:cNvPr>
                  <p:cNvSpPr txBox="1">
                    <a:spLocks noChangeArrowheads="1"/>
                  </p:cNvSpPr>
                  <p:nvPr/>
                </p:nvSpPr>
                <p:spPr bwMode="auto">
                  <a:xfrm>
                    <a:off x="4246248" y="4781641"/>
                    <a:ext cx="11215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2</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45" name="TextBox 58">
                    <a:extLst>
                      <a:ext uri="{FF2B5EF4-FFF2-40B4-BE49-F238E27FC236}">
                        <a16:creationId xmlns:a16="http://schemas.microsoft.com/office/drawing/2014/main" id="{5A428940-41A4-48D3-8736-443FBDB062F9}"/>
                      </a:ext>
                    </a:extLst>
                  </p:cNvPr>
                  <p:cNvSpPr txBox="1">
                    <a:spLocks noRot="1" noChangeAspect="1" noMove="1" noResize="1" noEditPoints="1" noAdjustHandles="1" noChangeArrowheads="1" noChangeShapeType="1" noTextEdit="1"/>
                  </p:cNvSpPr>
                  <p:nvPr/>
                </p:nvSpPr>
                <p:spPr bwMode="auto">
                  <a:xfrm>
                    <a:off x="4246248" y="4781641"/>
                    <a:ext cx="1121555" cy="400110"/>
                  </a:xfrm>
                  <a:prstGeom prst="rect">
                    <a:avLst/>
                  </a:prstGeom>
                  <a:blipFill>
                    <a:blip r:embed="rId67"/>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TextBox 58">
                    <a:extLst>
                      <a:ext uri="{FF2B5EF4-FFF2-40B4-BE49-F238E27FC236}">
                        <a16:creationId xmlns:a16="http://schemas.microsoft.com/office/drawing/2014/main" id="{C8555454-F61E-46CC-8B6E-1469EEA71C81}"/>
                      </a:ext>
                    </a:extLst>
                  </p:cNvPr>
                  <p:cNvSpPr txBox="1">
                    <a:spLocks noChangeArrowheads="1"/>
                  </p:cNvSpPr>
                  <p:nvPr/>
                </p:nvSpPr>
                <p:spPr bwMode="auto">
                  <a:xfrm>
                    <a:off x="7041089" y="4974540"/>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3</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46" name="TextBox 58">
                    <a:extLst>
                      <a:ext uri="{FF2B5EF4-FFF2-40B4-BE49-F238E27FC236}">
                        <a16:creationId xmlns:a16="http://schemas.microsoft.com/office/drawing/2014/main" id="{C8555454-F61E-46CC-8B6E-1469EEA71C81}"/>
                      </a:ext>
                    </a:extLst>
                  </p:cNvPr>
                  <p:cNvSpPr txBox="1">
                    <a:spLocks noRot="1" noChangeAspect="1" noMove="1" noResize="1" noEditPoints="1" noAdjustHandles="1" noChangeArrowheads="1" noChangeShapeType="1" noTextEdit="1"/>
                  </p:cNvSpPr>
                  <p:nvPr/>
                </p:nvSpPr>
                <p:spPr bwMode="auto">
                  <a:xfrm>
                    <a:off x="7041089" y="4974540"/>
                    <a:ext cx="1162393" cy="400110"/>
                  </a:xfrm>
                  <a:prstGeom prst="rect">
                    <a:avLst/>
                  </a:prstGeom>
                  <a:blipFill>
                    <a:blip r:embed="rId24"/>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矩形 56">
                    <a:extLst>
                      <a:ext uri="{FF2B5EF4-FFF2-40B4-BE49-F238E27FC236}">
                        <a16:creationId xmlns:a16="http://schemas.microsoft.com/office/drawing/2014/main" id="{0612891F-33A2-4950-8A46-D4972F9FC0D2}"/>
                      </a:ext>
                    </a:extLst>
                  </p:cNvPr>
                  <p:cNvSpPr>
                    <a:spLocks noChangeArrowheads="1"/>
                  </p:cNvSpPr>
                  <p:nvPr/>
                </p:nvSpPr>
                <p:spPr bwMode="auto">
                  <a:xfrm>
                    <a:off x="2998273" y="4086642"/>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147" name="矩形 56">
                    <a:extLst>
                      <a:ext uri="{FF2B5EF4-FFF2-40B4-BE49-F238E27FC236}">
                        <a16:creationId xmlns:a16="http://schemas.microsoft.com/office/drawing/2014/main" id="{0612891F-33A2-4950-8A46-D4972F9FC0D2}"/>
                      </a:ext>
                    </a:extLst>
                  </p:cNvPr>
                  <p:cNvSpPr>
                    <a:spLocks noRot="1" noChangeAspect="1" noMove="1" noResize="1" noEditPoints="1" noAdjustHandles="1" noChangeArrowheads="1" noChangeShapeType="1" noTextEdit="1"/>
                  </p:cNvSpPr>
                  <p:nvPr/>
                </p:nvSpPr>
                <p:spPr bwMode="auto">
                  <a:xfrm>
                    <a:off x="2998273" y="4086642"/>
                    <a:ext cx="1054027" cy="400110"/>
                  </a:xfrm>
                  <a:prstGeom prst="rect">
                    <a:avLst/>
                  </a:prstGeom>
                  <a:blipFill>
                    <a:blip r:embed="rId68"/>
                    <a:stretch>
                      <a:fillRect r="-578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矩形 56">
                    <a:extLst>
                      <a:ext uri="{FF2B5EF4-FFF2-40B4-BE49-F238E27FC236}">
                        <a16:creationId xmlns:a16="http://schemas.microsoft.com/office/drawing/2014/main" id="{F741FF3B-C0E4-435C-98CE-D2C5C7F33320}"/>
                      </a:ext>
                    </a:extLst>
                  </p:cNvPr>
                  <p:cNvSpPr>
                    <a:spLocks noChangeArrowheads="1"/>
                  </p:cNvSpPr>
                  <p:nvPr/>
                </p:nvSpPr>
                <p:spPr bwMode="auto">
                  <a:xfrm>
                    <a:off x="5163920" y="4087479"/>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148" name="矩形 56">
                    <a:extLst>
                      <a:ext uri="{FF2B5EF4-FFF2-40B4-BE49-F238E27FC236}">
                        <a16:creationId xmlns:a16="http://schemas.microsoft.com/office/drawing/2014/main" id="{F741FF3B-C0E4-435C-98CE-D2C5C7F33320}"/>
                      </a:ext>
                    </a:extLst>
                  </p:cNvPr>
                  <p:cNvSpPr>
                    <a:spLocks noRot="1" noChangeAspect="1" noMove="1" noResize="1" noEditPoints="1" noAdjustHandles="1" noChangeArrowheads="1" noChangeShapeType="1" noTextEdit="1"/>
                  </p:cNvSpPr>
                  <p:nvPr/>
                </p:nvSpPr>
                <p:spPr bwMode="auto">
                  <a:xfrm>
                    <a:off x="5163920" y="4087479"/>
                    <a:ext cx="1054027" cy="400110"/>
                  </a:xfrm>
                  <a:prstGeom prst="rect">
                    <a:avLst/>
                  </a:prstGeom>
                  <a:blipFill>
                    <a:blip r:embed="rId69"/>
                    <a:stretch>
                      <a:fillRect r="-6936"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9" name="矩形 53">
                <a:extLst>
                  <a:ext uri="{FF2B5EF4-FFF2-40B4-BE49-F238E27FC236}">
                    <a16:creationId xmlns:a16="http://schemas.microsoft.com/office/drawing/2014/main" id="{20654706-633C-4592-82A4-7FF30A2738C2}"/>
                  </a:ext>
                </a:extLst>
              </p:cNvPr>
              <p:cNvSpPr>
                <a:spLocks noChangeArrowheads="1"/>
              </p:cNvSpPr>
              <p:nvPr/>
            </p:nvSpPr>
            <p:spPr bwMode="auto">
              <a:xfrm>
                <a:off x="4535137" y="5281212"/>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FEA13976-CBC5-4E90-8C06-9DF1D8943E3B}"/>
                      </a:ext>
                    </a:extLst>
                  </p:cNvPr>
                  <p:cNvSpPr txBox="1"/>
                  <p:nvPr/>
                </p:nvSpPr>
                <p:spPr>
                  <a:xfrm rot="2547302">
                    <a:off x="2869655" y="5178090"/>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150" name="TextBox 149">
                    <a:extLst>
                      <a:ext uri="{FF2B5EF4-FFF2-40B4-BE49-F238E27FC236}">
                        <a16:creationId xmlns:a16="http://schemas.microsoft.com/office/drawing/2014/main" id="{FEA13976-CBC5-4E90-8C06-9DF1D8943E3B}"/>
                      </a:ext>
                    </a:extLst>
                  </p:cNvPr>
                  <p:cNvSpPr txBox="1">
                    <a:spLocks noRot="1" noChangeAspect="1" noMove="1" noResize="1" noEditPoints="1" noAdjustHandles="1" noChangeArrowheads="1" noChangeShapeType="1" noTextEdit="1"/>
                  </p:cNvSpPr>
                  <p:nvPr/>
                </p:nvSpPr>
                <p:spPr>
                  <a:xfrm rot="2547302">
                    <a:off x="2869655" y="5178090"/>
                    <a:ext cx="776944" cy="393121"/>
                  </a:xfrm>
                  <a:prstGeom prst="rect">
                    <a:avLst/>
                  </a:prstGeom>
                  <a:blipFill>
                    <a:blip r:embed="rId7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F117AEA3-2441-4C97-A8AF-36CC69991721}"/>
                      </a:ext>
                    </a:extLst>
                  </p:cNvPr>
                  <p:cNvSpPr txBox="1"/>
                  <p:nvPr/>
                </p:nvSpPr>
                <p:spPr>
                  <a:xfrm rot="19780738">
                    <a:off x="4125848" y="5060440"/>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151" name="TextBox 150">
                    <a:extLst>
                      <a:ext uri="{FF2B5EF4-FFF2-40B4-BE49-F238E27FC236}">
                        <a16:creationId xmlns:a16="http://schemas.microsoft.com/office/drawing/2014/main" id="{F117AEA3-2441-4C97-A8AF-36CC69991721}"/>
                      </a:ext>
                    </a:extLst>
                  </p:cNvPr>
                  <p:cNvSpPr txBox="1">
                    <a:spLocks noRot="1" noChangeAspect="1" noMove="1" noResize="1" noEditPoints="1" noAdjustHandles="1" noChangeArrowheads="1" noChangeShapeType="1" noTextEdit="1"/>
                  </p:cNvSpPr>
                  <p:nvPr/>
                </p:nvSpPr>
                <p:spPr>
                  <a:xfrm rot="19780738">
                    <a:off x="4125848" y="5060440"/>
                    <a:ext cx="776944" cy="393121"/>
                  </a:xfrm>
                  <a:prstGeom prst="rect">
                    <a:avLst/>
                  </a:prstGeom>
                  <a:blipFill>
                    <a:blip r:embed="rId71"/>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15471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dissolv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72B3-D6C1-4664-BE76-7BF34D4C9EED}"/>
              </a:ext>
            </a:extLst>
          </p:cNvPr>
          <p:cNvSpPr>
            <a:spLocks noGrp="1"/>
          </p:cNvSpPr>
          <p:nvPr>
            <p:ph type="title"/>
          </p:nvPr>
        </p:nvSpPr>
        <p:spPr/>
        <p:txBody>
          <a:bodyPr/>
          <a:lstStyle/>
          <a:p>
            <a:r>
              <a:rPr lang="en-US" dirty="0"/>
              <a:t>Equational Semantics, Phase II</a:t>
            </a:r>
          </a:p>
        </p:txBody>
      </p:sp>
      <p:sp>
        <p:nvSpPr>
          <p:cNvPr id="3" name="Slide Number Placeholder 2">
            <a:extLst>
              <a:ext uri="{FF2B5EF4-FFF2-40B4-BE49-F238E27FC236}">
                <a16:creationId xmlns:a16="http://schemas.microsoft.com/office/drawing/2014/main" id="{8183636F-21AA-41ED-A089-E4D93AE86234}"/>
              </a:ext>
            </a:extLst>
          </p:cNvPr>
          <p:cNvSpPr>
            <a:spLocks noGrp="1"/>
          </p:cNvSpPr>
          <p:nvPr>
            <p:ph type="sldNum" sz="quarter" idx="12"/>
          </p:nvPr>
        </p:nvSpPr>
        <p:spPr/>
        <p:txBody>
          <a:bodyPr/>
          <a:lstStyle/>
          <a:p>
            <a:fld id="{60AD1266-7CE3-2146-B859-359ABF1E0203}" type="slidenum">
              <a:rPr lang="en-US" smtClean="0"/>
              <a:t>36</a:t>
            </a:fld>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89E6968-7A1A-47CF-A4E7-042C81A58B7A}"/>
                  </a:ext>
                </a:extLst>
              </p:cNvPr>
              <p:cNvSpPr txBox="1"/>
              <p:nvPr/>
            </p:nvSpPr>
            <p:spPr>
              <a:xfrm>
                <a:off x="2274588" y="4283084"/>
                <a:ext cx="3632725" cy="152195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r>
                        <a:rPr lang="en-US" i="1">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i="1">
                              <a:solidFill>
                                <a:srgbClr val="00B050"/>
                              </a:solidFill>
                              <a:latin typeface="Cambria Math" panose="02040503050406030204" pitchFamily="18" charset="0"/>
                            </a:rPr>
                            <m:t>)</m:t>
                          </m:r>
                        </m:e>
                      </m:nary>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𝑣</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𝑠</m:t>
                          </m:r>
                        </m:e>
                      </m:d>
                      <m:r>
                        <a:rPr lang="en-US" b="0" i="1" smtClean="0">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b="0" i="1" smtClean="0">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e>
                      </m:nary>
                    </m:oMath>
                  </m:oMathPara>
                </a14:m>
                <a:endParaRPr lang="en-US" dirty="0"/>
              </a:p>
            </p:txBody>
          </p:sp>
        </mc:Choice>
        <mc:Fallback xmlns="">
          <p:sp>
            <p:nvSpPr>
              <p:cNvPr id="59" name="TextBox 58">
                <a:extLst>
                  <a:ext uri="{FF2B5EF4-FFF2-40B4-BE49-F238E27FC236}">
                    <a16:creationId xmlns:a16="http://schemas.microsoft.com/office/drawing/2014/main" id="{889E6968-7A1A-47CF-A4E7-042C81A58B7A}"/>
                  </a:ext>
                </a:extLst>
              </p:cNvPr>
              <p:cNvSpPr txBox="1">
                <a:spLocks noRot="1" noChangeAspect="1" noMove="1" noResize="1" noEditPoints="1" noAdjustHandles="1" noChangeArrowheads="1" noChangeShapeType="1" noTextEdit="1"/>
              </p:cNvSpPr>
              <p:nvPr/>
            </p:nvSpPr>
            <p:spPr>
              <a:xfrm>
                <a:off x="2274588" y="4283084"/>
                <a:ext cx="3632725" cy="1521955"/>
              </a:xfrm>
              <a:prstGeom prst="rect">
                <a:avLst/>
              </a:prstGeom>
              <a:blipFill>
                <a:blip r:embed="rId2"/>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D5CEE3E-D07D-4942-A2CA-A7AAD4F02524}"/>
                  </a:ext>
                </a:extLst>
              </p:cNvPr>
              <p:cNvSpPr txBox="1"/>
              <p:nvPr/>
            </p:nvSpPr>
            <p:spPr>
              <a:xfrm>
                <a:off x="3140594" y="1066800"/>
                <a:ext cx="1859868" cy="646331"/>
              </a:xfrm>
              <a:prstGeom prst="rect">
                <a:avLst/>
              </a:prstGeom>
              <a:noFill/>
              <a:ln w="25400">
                <a:solidFill>
                  <a:srgbClr val="C00000"/>
                </a:solidFill>
              </a:ln>
            </p:spPr>
            <p:txBody>
              <a:bodyPr wrap="none" rtlCol="0">
                <a:spAutoFit/>
              </a:bodyPr>
              <a:lstStyle/>
              <a:p>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𝑚𝑎𝑖𝑛</m:t>
                              </m:r>
                            </m:sub>
                          </m:sSub>
                        </m:e>
                      </m:d>
                      <m:r>
                        <a:rPr lang="en-US" i="1">
                          <a:latin typeface="Cambria Math" panose="02040503050406030204" pitchFamily="18" charset="0"/>
                        </a:rPr>
                        <m:t>=</m:t>
                      </m:r>
                      <m:r>
                        <a:rPr lang="en-US" i="1">
                          <a:solidFill>
                            <a:srgbClr val="00B050"/>
                          </a:solidFill>
                          <a:latin typeface="Cambria Math" panose="02040503050406030204" pitchFamily="18" charset="0"/>
                        </a:rPr>
                        <m:t>𝐶</m:t>
                      </m:r>
                    </m:oMath>
                  </m:oMathPara>
                </a14:m>
                <a:endParaRPr lang="en-US" i="1" dirty="0">
                  <a:solidFill>
                    <a:srgbClr val="00B05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𝑣</m:t>
                      </m:r>
                      <m:d>
                        <m:dPr>
                          <m:begChr m:val="["/>
                          <m:endChr m:val="]"/>
                          <m:ctrlPr>
                            <a:rPr lang="en-U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𝑚𝑎𝑖𝑛</m:t>
                              </m:r>
                            </m:sub>
                          </m:sSub>
                        </m:e>
                      </m:d>
                      <m:r>
                        <a:rPr lang="en-US" b="0" i="1" smtClean="0">
                          <a:latin typeface="Cambria Math" panose="02040503050406030204" pitchFamily="18" charset="0"/>
                        </a:rPr>
                        <m:t>=</m:t>
                      </m:r>
                      <m:r>
                        <a:rPr lang="en-US" b="0" i="1" smtClean="0">
                          <a:solidFill>
                            <a:srgbClr val="00B050"/>
                          </a:solidFill>
                          <a:latin typeface="Cambria Math" panose="02040503050406030204" pitchFamily="18" charset="0"/>
                        </a:rPr>
                        <m:t>𝜆</m:t>
                      </m:r>
                      <m:r>
                        <a:rPr lang="en-US" b="0" i="1" smtClean="0">
                          <a:solidFill>
                            <a:srgbClr val="00B050"/>
                          </a:solidFill>
                          <a:latin typeface="Cambria Math" panose="02040503050406030204" pitchFamily="18" charset="0"/>
                        </a:rPr>
                        <m:t>𝑧</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𝐶</m:t>
                      </m:r>
                    </m:oMath>
                  </m:oMathPara>
                </a14:m>
                <a:endParaRPr lang="en-US" dirty="0"/>
              </a:p>
            </p:txBody>
          </p:sp>
        </mc:Choice>
        <mc:Fallback xmlns="">
          <p:sp>
            <p:nvSpPr>
              <p:cNvPr id="71" name="TextBox 70">
                <a:extLst>
                  <a:ext uri="{FF2B5EF4-FFF2-40B4-BE49-F238E27FC236}">
                    <a16:creationId xmlns:a16="http://schemas.microsoft.com/office/drawing/2014/main" id="{0D5CEE3E-D07D-4942-A2CA-A7AAD4F02524}"/>
                  </a:ext>
                </a:extLst>
              </p:cNvPr>
              <p:cNvSpPr txBox="1">
                <a:spLocks noRot="1" noChangeAspect="1" noMove="1" noResize="1" noEditPoints="1" noAdjustHandles="1" noChangeArrowheads="1" noChangeShapeType="1" noTextEdit="1"/>
              </p:cNvSpPr>
              <p:nvPr/>
            </p:nvSpPr>
            <p:spPr>
              <a:xfrm>
                <a:off x="3140594" y="1066800"/>
                <a:ext cx="1859868" cy="646331"/>
              </a:xfrm>
              <a:prstGeom prst="rect">
                <a:avLst/>
              </a:prstGeom>
              <a:blipFill>
                <a:blip r:embed="rId3"/>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DA19A92F-447F-4626-82C9-946CD07B2043}"/>
                  </a:ext>
                </a:extLst>
              </p:cNvPr>
              <p:cNvSpPr txBox="1"/>
              <p:nvPr/>
            </p:nvSpPr>
            <p:spPr>
              <a:xfrm>
                <a:off x="1627936" y="2644165"/>
                <a:ext cx="4926029" cy="707886"/>
              </a:xfrm>
              <a:prstGeom prst="rect">
                <a:avLst/>
              </a:prstGeom>
              <a:noFill/>
              <a:ln w="25400">
                <a:solidFill>
                  <a:srgbClr val="C00000"/>
                </a:solidFill>
              </a:ln>
            </p:spPr>
            <p:txBody>
              <a:bodyPr wrap="none" rtlCol="0">
                <a:spAutoFit/>
              </a:bodyPr>
              <a:lstStyle/>
              <a:p>
                <a:r>
                  <a:rPr lang="en-US" sz="2000" dirty="0"/>
                  <a:t> </a:t>
                </a:r>
                <a14:m>
                  <m:oMath xmlns:m="http://schemas.openxmlformats.org/officeDocument/2006/math">
                    <m:r>
                      <a:rPr lang="en-US" sz="2000" b="0" i="1" smtClean="0">
                        <a:solidFill>
                          <a:srgbClr val="C00000"/>
                        </a:solidFill>
                        <a:latin typeface="Cambria Math" panose="02040503050406030204" pitchFamily="18" charset="0"/>
                      </a:rPr>
                      <m:t>𝑣</m:t>
                    </m:r>
                    <m:d>
                      <m:dPr>
                        <m:begChr m:val="["/>
                        <m:endChr m:val="]"/>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𝑐</m:t>
                        </m:r>
                      </m:e>
                    </m:d>
                    <m:r>
                      <a:rPr lang="en-US" sz="2000" b="0" i="1" smtClean="0">
                        <a:latin typeface="Cambria Math" panose="02040503050406030204" pitchFamily="18" charset="0"/>
                      </a:rPr>
                      <m:t>=</m:t>
                    </m:r>
                    <m:r>
                      <a:rPr lang="en-US" sz="2000" b="0" i="1" smtClean="0">
                        <a:solidFill>
                          <a:srgbClr val="00B050"/>
                        </a:solidFill>
                        <a:latin typeface="Cambria Math" panose="02040503050406030204" pitchFamily="18" charset="0"/>
                      </a:rPr>
                      <m:t>𝜑</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r>
                          <a:rPr lang="en-US" sz="2000" b="0" i="1" smtClean="0">
                            <a:solidFill>
                              <a:srgbClr val="00B050"/>
                            </a:solidFill>
                            <a:latin typeface="Cambria Math" panose="02040503050406030204" pitchFamily="18" charset="0"/>
                          </a:rPr>
                          <m:t>,</m:t>
                        </m:r>
                        <m:r>
                          <a:rPr lang="en-US" sz="2000" b="0" i="1" smtClean="0">
                            <a:solidFill>
                              <a:srgbClr val="00B050"/>
                            </a:solidFill>
                            <a:latin typeface="Cambria Math" panose="02040503050406030204" pitchFamily="18" charset="0"/>
                          </a:rPr>
                          <m:t>𝑐</m:t>
                        </m:r>
                      </m:e>
                    </m:d>
                    <m:d>
                      <m:dPr>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𝑣</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e>
                        </m:d>
                      </m:e>
                    </m:d>
                    <m:r>
                      <a:rPr lang="en-US" sz="2000" b="0" i="1" smtClean="0">
                        <a:latin typeface="Cambria Math" panose="02040503050406030204" pitchFamily="18" charset="0"/>
                      </a:rPr>
                      <m:t>           </m:t>
                    </m:r>
                    <m:r>
                      <a:rPr lang="en-US" sz="2000" b="0" i="1" smtClean="0">
                        <a:latin typeface="Cambria Math" panose="02040503050406030204" pitchFamily="18" charset="0"/>
                      </a:rPr>
                      <m:t>𝑖𝑓</m:t>
                    </m:r>
                    <m:r>
                      <a:rPr lang="en-US" sz="2000" b="0" i="1" smtClean="0">
                        <a:latin typeface="Cambria Math" panose="02040503050406030204" pitchFamily="18" charset="0"/>
                      </a:rPr>
                      <m:t> </m:t>
                    </m:r>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𝐶𝑎𝑙𝑙𝑁𝑜𝑑𝑒𝑠</m:t>
                    </m:r>
                  </m:oMath>
                </a14:m>
                <a:endParaRPr lang="en-US" sz="2000" b="0" dirty="0"/>
              </a:p>
              <a:p>
                <a:r>
                  <a:rPr lang="en-US" sz="2000" dirty="0"/>
                  <a:t> </a:t>
                </a:r>
                <a14:m>
                  <m:oMath xmlns:m="http://schemas.openxmlformats.org/officeDocument/2006/math">
                    <m:r>
                      <a:rPr lang="en-US" sz="2000" i="1" smtClean="0">
                        <a:solidFill>
                          <a:srgbClr val="C00000"/>
                        </a:solidFill>
                        <a:latin typeface="Cambria Math" panose="02040503050406030204" pitchFamily="18" charset="0"/>
                      </a:rPr>
                      <m:t>𝑣</m:t>
                    </m:r>
                    <m:d>
                      <m:dPr>
                        <m:begChr m:val="["/>
                        <m:endChr m:val="]"/>
                        <m:ctrlPr>
                          <a:rPr lang="en-US" sz="2000" i="1">
                            <a:solidFill>
                              <a:srgbClr val="C00000"/>
                            </a:solidFill>
                            <a:latin typeface="Cambria Math" panose="02040503050406030204" pitchFamily="18" charset="0"/>
                          </a:rPr>
                        </m:ctrlPr>
                      </m:dPr>
                      <m:e>
                        <m:r>
                          <a:rPr lang="en-US" sz="2000" i="1">
                            <a:solidFill>
                              <a:srgbClr val="C00000"/>
                            </a:solidFill>
                            <a:latin typeface="Cambria Math" panose="02040503050406030204" pitchFamily="18" charset="0"/>
                          </a:rPr>
                          <m:t>𝑐</m:t>
                        </m:r>
                      </m:e>
                    </m:d>
                    <m:r>
                      <a:rPr lang="en-US" sz="2000" i="1">
                        <a:latin typeface="Cambria Math" panose="02040503050406030204" pitchFamily="18" charset="0"/>
                      </a:rPr>
                      <m:t>=</m:t>
                    </m:r>
                    <m:r>
                      <a:rPr lang="en-US" sz="2000" b="0" i="1" smtClean="0">
                        <a:solidFill>
                          <a:srgbClr val="00B050"/>
                        </a:solidFill>
                        <a:latin typeface="Cambria Math" panose="02040503050406030204" pitchFamily="18" charset="0"/>
                      </a:rPr>
                      <m:t>𝑣</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e>
                    </m:d>
                    <m:r>
                      <a:rPr lang="en-US" sz="2000" b="0" i="1" smtClean="0">
                        <a:solidFill>
                          <a:srgbClr val="00B050"/>
                        </a:solidFill>
                        <a:latin typeface="Cambria Math" panose="02040503050406030204" pitchFamily="18" charset="0"/>
                      </a:rPr>
                      <m:t>⊗</m:t>
                    </m:r>
                    <m:r>
                      <a:rPr lang="en-US" sz="2000" i="1">
                        <a:solidFill>
                          <a:srgbClr val="00B050"/>
                        </a:solidFill>
                        <a:latin typeface="Cambria Math" panose="02040503050406030204" pitchFamily="18" charset="0"/>
                      </a:rPr>
                      <m:t>𝜑</m:t>
                    </m:r>
                    <m:d>
                      <m:dPr>
                        <m:begChr m:val="["/>
                        <m:endChr m:val="]"/>
                        <m:ctrlPr>
                          <a:rPr lang="en-US" sz="2000" i="1">
                            <a:solidFill>
                              <a:srgbClr val="00B050"/>
                            </a:solidFill>
                            <a:latin typeface="Cambria Math" panose="02040503050406030204" pitchFamily="18" charset="0"/>
                          </a:rPr>
                        </m:ctrlPr>
                      </m:dPr>
                      <m:e>
                        <m:r>
                          <a:rPr lang="en-US" sz="2000" i="1">
                            <a:solidFill>
                              <a:srgbClr val="00B050"/>
                            </a:solidFill>
                            <a:latin typeface="Cambria Math" panose="02040503050406030204" pitchFamily="18" charset="0"/>
                          </a:rPr>
                          <m:t>𝑠</m:t>
                        </m:r>
                        <m:r>
                          <a:rPr lang="en-US" sz="2000" i="1">
                            <a:solidFill>
                              <a:srgbClr val="00B050"/>
                            </a:solidFill>
                            <a:latin typeface="Cambria Math" panose="02040503050406030204" pitchFamily="18" charset="0"/>
                          </a:rPr>
                          <m:t>,</m:t>
                        </m:r>
                        <m:r>
                          <a:rPr lang="en-US" sz="2000" i="1">
                            <a:solidFill>
                              <a:srgbClr val="00B050"/>
                            </a:solidFill>
                            <a:latin typeface="Cambria Math" panose="02040503050406030204" pitchFamily="18" charset="0"/>
                          </a:rPr>
                          <m:t>𝑐</m:t>
                        </m:r>
                      </m:e>
                    </m:d>
                    <m:r>
                      <a:rPr lang="en-US" sz="2000" i="1">
                        <a:solidFill>
                          <a:srgbClr val="00B050"/>
                        </a:solidFill>
                        <a:latin typeface="Cambria Math" panose="02040503050406030204" pitchFamily="18" charset="0"/>
                      </a:rPr>
                      <m:t>        </m:t>
                    </m:r>
                    <m:r>
                      <a:rPr lang="en-US" sz="2000" i="1">
                        <a:latin typeface="Cambria Math" panose="02040503050406030204" pitchFamily="18" charset="0"/>
                      </a:rPr>
                      <m:t>𝑖𝑓</m:t>
                    </m:r>
                    <m:r>
                      <a:rPr lang="en-US" sz="2000" i="1">
                        <a:latin typeface="Cambria Math" panose="02040503050406030204" pitchFamily="18" charset="0"/>
                      </a:rPr>
                      <m:t> </m:t>
                    </m:r>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𝐶𝑎𝑙𝑙𝑁𝑜𝑑𝑒𝑠</m:t>
                    </m:r>
                  </m:oMath>
                </a14:m>
                <a:endParaRPr lang="en-US" sz="2000" b="0" dirty="0"/>
              </a:p>
            </p:txBody>
          </p:sp>
        </mc:Choice>
        <mc:Fallback xmlns="">
          <p:sp>
            <p:nvSpPr>
              <p:cNvPr id="137" name="TextBox 136">
                <a:extLst>
                  <a:ext uri="{FF2B5EF4-FFF2-40B4-BE49-F238E27FC236}">
                    <a16:creationId xmlns:a16="http://schemas.microsoft.com/office/drawing/2014/main" id="{DA19A92F-447F-4626-82C9-946CD07B2043}"/>
                  </a:ext>
                </a:extLst>
              </p:cNvPr>
              <p:cNvSpPr txBox="1">
                <a:spLocks noRot="1" noChangeAspect="1" noMove="1" noResize="1" noEditPoints="1" noAdjustHandles="1" noChangeArrowheads="1" noChangeShapeType="1" noTextEdit="1"/>
              </p:cNvSpPr>
              <p:nvPr/>
            </p:nvSpPr>
            <p:spPr>
              <a:xfrm>
                <a:off x="1627936" y="2644165"/>
                <a:ext cx="4926029" cy="707886"/>
              </a:xfrm>
              <a:prstGeom prst="rect">
                <a:avLst/>
              </a:prstGeom>
              <a:blipFill>
                <a:blip r:embed="rId4"/>
                <a:stretch>
                  <a:fillRect b="-7500"/>
                </a:stretch>
              </a:blipFill>
              <a:ln w="25400">
                <a:solidFill>
                  <a:srgbClr val="C00000"/>
                </a:solidFill>
              </a:ln>
            </p:spPr>
            <p:txBody>
              <a:bodyPr/>
              <a:lstStyle/>
              <a:p>
                <a:r>
                  <a:rPr lang="en-US">
                    <a:noFill/>
                  </a:rPr>
                  <a:t> </a:t>
                </a:r>
              </a:p>
            </p:txBody>
          </p:sp>
        </mc:Fallback>
      </mc:AlternateContent>
      <p:sp>
        <p:nvSpPr>
          <p:cNvPr id="83" name="Text Box 49">
            <a:extLst>
              <a:ext uri="{FF2B5EF4-FFF2-40B4-BE49-F238E27FC236}">
                <a16:creationId xmlns:a16="http://schemas.microsoft.com/office/drawing/2014/main" id="{7428A565-42F0-42C7-A082-58CB38109C76}"/>
              </a:ext>
            </a:extLst>
          </p:cNvPr>
          <p:cNvSpPr txBox="1">
            <a:spLocks noChangeArrowheads="1"/>
          </p:cNvSpPr>
          <p:nvPr/>
        </p:nvSpPr>
        <p:spPr bwMode="auto">
          <a:xfrm>
            <a:off x="1534260" y="5894361"/>
            <a:ext cx="5072222"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nSpc>
                <a:spcPct val="90000"/>
              </a:lnSpc>
              <a:defRPr sz="2000" i="1"/>
            </a:lvl1pPr>
          </a:lstStyle>
          <a:p>
            <a:r>
              <a:rPr lang="en-US" altLang="en-US" dirty="0" err="1"/>
              <a:t>unbalLeft</a:t>
            </a:r>
            <a:r>
              <a:rPr lang="en-US" altLang="en-US" dirty="0"/>
              <a:t>  </a:t>
            </a:r>
            <a:r>
              <a:rPr lang="en-US" altLang="en-US" dirty="0">
                <a:sym typeface="Math C" pitchFamily="2" charset="2"/>
              </a:rPr>
              <a:t> </a:t>
            </a:r>
            <a:r>
              <a:rPr lang="en-US" altLang="en-US" dirty="0"/>
              <a:t>              </a:t>
            </a:r>
            <a:r>
              <a:rPr lang="en-US" altLang="en-US" dirty="0" err="1"/>
              <a:t>unbalLeft</a:t>
            </a:r>
            <a:r>
              <a:rPr lang="en-US" altLang="en-US" dirty="0"/>
              <a:t>    </a:t>
            </a:r>
            <a:r>
              <a:rPr lang="en-US" altLang="en-US" i="0" dirty="0"/>
              <a:t>(</a:t>
            </a:r>
            <a:r>
              <a:rPr lang="en-US" altLang="en-US" i="0" baseline="-25000" dirty="0" err="1"/>
              <a:t>i</a:t>
            </a:r>
            <a:r>
              <a:rPr lang="en-US" altLang="en-US" dirty="0"/>
              <a:t>             </a:t>
            </a:r>
            <a:endParaRPr lang="en-US" altLang="en-US" dirty="0">
              <a:sym typeface="Math B" pitchFamily="2" charset="2"/>
            </a:endParaRPr>
          </a:p>
        </p:txBody>
      </p:sp>
      <p:sp>
        <p:nvSpPr>
          <p:cNvPr id="84" name="Text Box 49">
            <a:extLst>
              <a:ext uri="{FF2B5EF4-FFF2-40B4-BE49-F238E27FC236}">
                <a16:creationId xmlns:a16="http://schemas.microsoft.com/office/drawing/2014/main" id="{D3BCFB18-C4AB-4402-AAF6-A4F432799873}"/>
              </a:ext>
            </a:extLst>
          </p:cNvPr>
          <p:cNvSpPr txBox="1">
            <a:spLocks noChangeArrowheads="1"/>
          </p:cNvSpPr>
          <p:nvPr/>
        </p:nvSpPr>
        <p:spPr bwMode="auto">
          <a:xfrm>
            <a:off x="2849523" y="1819842"/>
            <a:ext cx="2458099"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90000"/>
              </a:lnSpc>
            </a:pPr>
            <a:r>
              <a:rPr lang="en-US" altLang="en-US" sz="2000" i="1" dirty="0" err="1"/>
              <a:t>unbalLeft</a:t>
            </a:r>
            <a:r>
              <a:rPr lang="en-US" altLang="en-US" sz="2000" i="1" dirty="0"/>
              <a:t> </a:t>
            </a:r>
            <a:r>
              <a:rPr lang="en-US" altLang="en-US" sz="2000" dirty="0"/>
              <a:t> </a:t>
            </a:r>
            <a:r>
              <a:rPr lang="en-US" altLang="en-US" sz="2000" dirty="0">
                <a:sym typeface="Math C" pitchFamily="2" charset="2"/>
              </a:rPr>
              <a:t></a:t>
            </a:r>
            <a:r>
              <a:rPr lang="en-US" altLang="en-US" sz="2000" dirty="0"/>
              <a:t>  </a:t>
            </a:r>
            <a:r>
              <a:rPr lang="en-US" altLang="en-US" sz="2000" dirty="0">
                <a:sym typeface="Math A" pitchFamily="18" charset="2"/>
              </a:rPr>
              <a:t>       </a:t>
            </a:r>
            <a:endParaRPr lang="en-US" altLang="en-US" sz="2000" dirty="0"/>
          </a:p>
        </p:txBody>
      </p:sp>
      <p:sp>
        <p:nvSpPr>
          <p:cNvPr id="85" name="Text Box 49">
            <a:extLst>
              <a:ext uri="{FF2B5EF4-FFF2-40B4-BE49-F238E27FC236}">
                <a16:creationId xmlns:a16="http://schemas.microsoft.com/office/drawing/2014/main" id="{628770A4-66EA-4F86-8710-0471A6B62C2E}"/>
              </a:ext>
            </a:extLst>
          </p:cNvPr>
          <p:cNvSpPr txBox="1">
            <a:spLocks noChangeArrowheads="1"/>
          </p:cNvSpPr>
          <p:nvPr/>
        </p:nvSpPr>
        <p:spPr bwMode="auto">
          <a:xfrm>
            <a:off x="990763" y="3458676"/>
            <a:ext cx="6284093"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nSpc>
                <a:spcPct val="90000"/>
              </a:lnSpc>
              <a:defRPr sz="2000" i="1"/>
            </a:lvl1pPr>
          </a:lstStyle>
          <a:p>
            <a:r>
              <a:rPr lang="en-US" altLang="en-US" dirty="0" err="1"/>
              <a:t>unbalLeft</a:t>
            </a:r>
            <a:r>
              <a:rPr lang="en-US" altLang="en-US" dirty="0"/>
              <a:t>  </a:t>
            </a:r>
            <a:r>
              <a:rPr lang="en-US" altLang="en-US" dirty="0">
                <a:sym typeface="Math C" pitchFamily="2" charset="2"/>
              </a:rPr>
              <a:t></a:t>
            </a:r>
            <a:r>
              <a:rPr lang="en-US" altLang="en-US" dirty="0"/>
              <a:t> </a:t>
            </a:r>
            <a:r>
              <a:rPr lang="en-US" altLang="en-US" dirty="0" err="1"/>
              <a:t>unbalLeft</a:t>
            </a:r>
            <a:r>
              <a:rPr lang="en-US" altLang="en-US" dirty="0"/>
              <a:t>  matched                                  </a:t>
            </a:r>
          </a:p>
        </p:txBody>
      </p:sp>
    </p:spTree>
    <p:extLst>
      <p:ext uri="{BB962C8B-B14F-4D97-AF65-F5344CB8AC3E}">
        <p14:creationId xmlns:p14="http://schemas.microsoft.com/office/powerpoint/2010/main" val="467163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43B6-08F0-48A5-96BA-643727015CE2}"/>
              </a:ext>
            </a:extLst>
          </p:cNvPr>
          <p:cNvSpPr>
            <a:spLocks noGrp="1"/>
          </p:cNvSpPr>
          <p:nvPr>
            <p:ph type="title"/>
          </p:nvPr>
        </p:nvSpPr>
        <p:spPr/>
        <p:txBody>
          <a:bodyPr/>
          <a:lstStyle/>
          <a:p>
            <a:r>
              <a:rPr lang="en-US" dirty="0"/>
              <a:t>Two Approaches to Phase 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D49428-1A1F-4D66-BA2F-2FB689EB98F4}"/>
                  </a:ext>
                </a:extLst>
              </p:cNvPr>
              <p:cNvSpPr>
                <a:spLocks noGrp="1"/>
              </p:cNvSpPr>
              <p:nvPr>
                <p:ph idx="1"/>
              </p:nvPr>
            </p:nvSpPr>
            <p:spPr>
              <a:xfrm>
                <a:off x="457200" y="873917"/>
                <a:ext cx="8229600" cy="5709445"/>
              </a:xfrm>
              <a:ln>
                <a:noFill/>
              </a:ln>
            </p:spPr>
            <p:txBody>
              <a:bodyPr>
                <a:normAutofit/>
              </a:bodyPr>
              <a:lstStyle/>
              <a:p>
                <a:r>
                  <a:rPr lang="en-US" dirty="0"/>
                  <a:t>Method 1</a:t>
                </a:r>
              </a:p>
              <a:p>
                <a:pPr lvl="1"/>
                <a:r>
                  <a:rPr lang="en-US" dirty="0"/>
                  <a:t>Set up equation system</a:t>
                </a:r>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r>
                        <a:rPr lang="en-US" i="1" smtClean="0">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𝑚𝑎𝑖𝑛</m:t>
                          </m:r>
                        </m:sub>
                      </m:sSub>
                      <m:r>
                        <a:rPr lang="en-US" i="1">
                          <a:solidFill>
                            <a:srgbClr val="C00000"/>
                          </a:solidFill>
                          <a:latin typeface="Cambria Math" panose="02040503050406030204" pitchFamily="18" charset="0"/>
                        </a:rPr>
                        <m:t>]</m:t>
                      </m:r>
                      <m:r>
                        <a:rPr lang="en-US" i="1">
                          <a:latin typeface="Cambria Math" panose="02040503050406030204" pitchFamily="18" charset="0"/>
                        </a:rPr>
                        <m:t>=</m:t>
                      </m:r>
                      <m:r>
                        <a:rPr lang="en-US" i="1">
                          <a:solidFill>
                            <a:srgbClr val="00B050"/>
                          </a:solidFill>
                          <a:latin typeface="Cambria Math" panose="02040503050406030204" pitchFamily="18" charset="0"/>
                        </a:rPr>
                        <m:t>𝐶</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𝑐</m:t>
                          </m:r>
                        </m:e>
                      </m:d>
                      <m:r>
                        <a:rPr lang="en-US" i="1">
                          <a:latin typeface="Cambria Math" panose="02040503050406030204" pitchFamily="18" charset="0"/>
                        </a:rPr>
                        <m:t>=</m:t>
                      </m:r>
                      <m:r>
                        <a:rPr lang="en-US" i="1">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𝑐</m:t>
                          </m:r>
                        </m:e>
                      </m:d>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e>
                          </m:d>
                        </m:e>
                      </m:d>
                      <m:r>
                        <a:rPr lang="en-US" i="1">
                          <a:latin typeface="Cambria Math" panose="02040503050406030204" pitchFamily="18" charset="0"/>
                        </a:rPr>
                        <m:t>        </m:t>
                      </m:r>
                      <m:r>
                        <a:rPr lang="en-US" i="1">
                          <a:latin typeface="Cambria Math" panose="02040503050406030204" pitchFamily="18" charset="0"/>
                        </a:rPr>
                        <m:t>𝑓𝑜𝑟</m:t>
                      </m:r>
                      <m:r>
                        <a:rPr lang="en-US" i="1">
                          <a:latin typeface="Cambria Math" panose="02040503050406030204" pitchFamily="18" charset="0"/>
                        </a:rPr>
                        <m:t> </m:t>
                      </m:r>
                      <m:r>
                        <a:rPr lang="en-US" i="1">
                          <a:latin typeface="Cambria Math" panose="02040503050406030204" pitchFamily="18" charset="0"/>
                        </a:rPr>
                        <m:t>𝑎𝑙𝑙</m:t>
                      </m:r>
                      <m:r>
                        <a:rPr lang="en-US" i="1">
                          <a:latin typeface="Cambria Math" panose="02040503050406030204" pitchFamily="18" charset="0"/>
                        </a:rPr>
                        <m:t> </m:t>
                      </m:r>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𝐶𝑎𝑙𝑙𝑁𝑜𝑑𝑒𝑠</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r>
                        <a:rPr lang="en-US" i="1">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i="1">
                              <a:solidFill>
                                <a:srgbClr val="00B050"/>
                              </a:solidFill>
                              <a:latin typeface="Cambria Math" panose="02040503050406030204" pitchFamily="18" charset="0"/>
                            </a:rPr>
                            <m:t>)</m:t>
                          </m:r>
                        </m:e>
                      </m:nary>
                    </m:oMath>
                  </m:oMathPara>
                </a14:m>
                <a:endParaRPr lang="en-US" dirty="0"/>
              </a:p>
              <a:p>
                <a:pPr lvl="1"/>
                <a:r>
                  <a:rPr lang="en-US" dirty="0"/>
                  <a:t>Solve using Kleene iteration or chaotic iteration</a:t>
                </a:r>
              </a:p>
              <a:p>
                <a:r>
                  <a:rPr lang="en-US" dirty="0"/>
                  <a:t>Method 2</a:t>
                </a:r>
              </a:p>
              <a:p>
                <a:pPr lvl="1"/>
                <a:r>
                  <a:rPr lang="en-US" dirty="0"/>
                  <a:t>Set up equation system</a:t>
                </a:r>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𝑚𝑎𝑖𝑛</m:t>
                              </m:r>
                            </m:sub>
                          </m:sSub>
                        </m:e>
                      </m:d>
                      <m:r>
                        <a:rPr lang="en-US" i="1">
                          <a:latin typeface="Cambria Math" panose="02040503050406030204" pitchFamily="18" charset="0"/>
                        </a:rPr>
                        <m:t>=</m:t>
                      </m:r>
                      <m:r>
                        <a:rPr lang="en-US" i="1">
                          <a:solidFill>
                            <a:srgbClr val="00B050"/>
                          </a:solidFill>
                          <a:latin typeface="Cambria Math" panose="02040503050406030204" pitchFamily="18" charset="0"/>
                        </a:rPr>
                        <m:t>𝜆</m:t>
                      </m:r>
                      <m:r>
                        <a:rPr lang="en-US" i="1">
                          <a:solidFill>
                            <a:srgbClr val="00B050"/>
                          </a:solidFill>
                          <a:latin typeface="Cambria Math" panose="02040503050406030204" pitchFamily="18" charset="0"/>
                        </a:rPr>
                        <m:t>𝑧</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𝑐</m:t>
                          </m:r>
                        </m:e>
                      </m:d>
                      <m:r>
                        <a:rPr lang="en-US" i="1">
                          <a:latin typeface="Cambria Math" panose="02040503050406030204" pitchFamily="18" charset="0"/>
                        </a:rPr>
                        <m:t>=</m:t>
                      </m:r>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𝑐</m:t>
                          </m:r>
                        </m:e>
                      </m:d>
                      <m:r>
                        <a:rPr lang="en-US" i="1">
                          <a:solidFill>
                            <a:srgbClr val="00B050"/>
                          </a:solidFill>
                          <a:latin typeface="Cambria Math" panose="02040503050406030204" pitchFamily="18" charset="0"/>
                        </a:rPr>
                        <m:t>        </m:t>
                      </m:r>
                      <m:r>
                        <a:rPr lang="en-US" i="1">
                          <a:latin typeface="Cambria Math" panose="02040503050406030204" pitchFamily="18" charset="0"/>
                        </a:rPr>
                        <m:t>𝑖𝑓</m:t>
                      </m:r>
                      <m:r>
                        <a:rPr lang="en-US" i="1">
                          <a:latin typeface="Cambria Math" panose="02040503050406030204" pitchFamily="18" charset="0"/>
                        </a:rPr>
                        <m:t> </m:t>
                      </m:r>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𝐶𝑎𝑙𝑙𝑁𝑜𝑑𝑒𝑠</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r>
                        <a:rPr lang="en-US" i="1">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e>
                      </m:nary>
                    </m:oMath>
                  </m:oMathPara>
                </a14:m>
                <a:endParaRPr lang="en-US" dirty="0"/>
              </a:p>
              <a:p>
                <a:pPr lvl="1"/>
                <a:r>
                  <a:rPr lang="en-US" dirty="0"/>
                  <a:t>Solve using </a:t>
                </a:r>
                <a:r>
                  <a:rPr lang="en-US" dirty="0" err="1"/>
                  <a:t>Tarjan’s</a:t>
                </a:r>
                <a:r>
                  <a:rPr lang="en-US" dirty="0"/>
                  <a:t> method</a:t>
                </a:r>
              </a:p>
            </p:txBody>
          </p:sp>
        </mc:Choice>
        <mc:Fallback xmlns="">
          <p:sp>
            <p:nvSpPr>
              <p:cNvPr id="3" name="Content Placeholder 2">
                <a:extLst>
                  <a:ext uri="{FF2B5EF4-FFF2-40B4-BE49-F238E27FC236}">
                    <a16:creationId xmlns:a16="http://schemas.microsoft.com/office/drawing/2014/main" id="{A0D49428-1A1F-4D66-BA2F-2FB689EB98F4}"/>
                  </a:ext>
                </a:extLst>
              </p:cNvPr>
              <p:cNvSpPr>
                <a:spLocks noGrp="1" noRot="1" noChangeAspect="1" noMove="1" noResize="1" noEditPoints="1" noAdjustHandles="1" noChangeArrowheads="1" noChangeShapeType="1" noTextEdit="1"/>
              </p:cNvSpPr>
              <p:nvPr>
                <p:ph idx="1"/>
              </p:nvPr>
            </p:nvSpPr>
            <p:spPr>
              <a:xfrm>
                <a:off x="457200" y="873917"/>
                <a:ext cx="8229600" cy="5709445"/>
              </a:xfrm>
              <a:blipFill>
                <a:blip r:embed="rId2"/>
                <a:stretch>
                  <a:fillRect l="-1259" t="-1067" b="-213"/>
                </a:stretch>
              </a:blipFill>
              <a:ln>
                <a:noFill/>
              </a:ln>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D383645-E6E1-4450-8100-D49D84D738BA}"/>
              </a:ext>
            </a:extLst>
          </p:cNvPr>
          <p:cNvSpPr>
            <a:spLocks noGrp="1"/>
          </p:cNvSpPr>
          <p:nvPr>
            <p:ph type="sldNum" sz="quarter" idx="12"/>
          </p:nvPr>
        </p:nvSpPr>
        <p:spPr/>
        <p:txBody>
          <a:bodyPr/>
          <a:lstStyle/>
          <a:p>
            <a:fld id="{60AD1266-7CE3-2146-B859-359ABF1E0203}" type="slidenum">
              <a:rPr lang="en-US" smtClean="0"/>
              <a:t>37</a:t>
            </a:fld>
            <a:endParaRPr lang="en-US"/>
          </a:p>
        </p:txBody>
      </p:sp>
      <p:sp>
        <p:nvSpPr>
          <p:cNvPr id="5" name="Speech Bubble: Rectangle with Corners Rounded 4">
            <a:extLst>
              <a:ext uri="{FF2B5EF4-FFF2-40B4-BE49-F238E27FC236}">
                <a16:creationId xmlns:a16="http://schemas.microsoft.com/office/drawing/2014/main" id="{0B93614C-2F9E-433E-B8CD-28040E1D43BA}"/>
              </a:ext>
            </a:extLst>
          </p:cNvPr>
          <p:cNvSpPr/>
          <p:nvPr/>
        </p:nvSpPr>
        <p:spPr bwMode="auto">
          <a:xfrm>
            <a:off x="5897166" y="873917"/>
            <a:ext cx="2082403" cy="828675"/>
          </a:xfrm>
          <a:prstGeom prst="wedgeRoundRectCallout">
            <a:avLst>
              <a:gd name="adj1" fmla="val -148450"/>
              <a:gd name="adj2" fmla="val 133621"/>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b="1" dirty="0">
                <a:solidFill>
                  <a:srgbClr val="C00000"/>
                </a:solidFill>
                <a:latin typeface="Arial" charset="0"/>
              </a:rPr>
              <a:t>API methods</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i="0" u="none" strike="noStrike" cap="none" normalizeH="0" baseline="0" dirty="0">
                <a:ln>
                  <a:noFill/>
                </a:ln>
                <a:solidFill>
                  <a:srgbClr val="C00000"/>
                </a:solidFill>
                <a:effectLst/>
                <a:latin typeface="Arial" charset="0"/>
              </a:rPr>
              <a:t>Function application</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C00000"/>
                </a:solidFill>
                <a:latin typeface="Arial" charset="0"/>
              </a:rPr>
              <a:t>Combine</a:t>
            </a:r>
            <a:endParaRPr kumimoji="0" lang="en-US" sz="1400" i="0" u="none" strike="noStrike" cap="none" normalizeH="0" baseline="0" dirty="0">
              <a:ln>
                <a:noFill/>
              </a:ln>
              <a:solidFill>
                <a:srgbClr val="C00000"/>
              </a:solidFill>
              <a:effectLst/>
              <a:latin typeface="Arial" charset="0"/>
            </a:endParaRPr>
          </a:p>
        </p:txBody>
      </p:sp>
      <p:sp>
        <p:nvSpPr>
          <p:cNvPr id="6" name="Speech Bubble: Rectangle with Corners Rounded 5">
            <a:extLst>
              <a:ext uri="{FF2B5EF4-FFF2-40B4-BE49-F238E27FC236}">
                <a16:creationId xmlns:a16="http://schemas.microsoft.com/office/drawing/2014/main" id="{CE958553-40DD-47A6-9200-7579F5877FC8}"/>
              </a:ext>
            </a:extLst>
          </p:cNvPr>
          <p:cNvSpPr/>
          <p:nvPr/>
        </p:nvSpPr>
        <p:spPr bwMode="auto">
          <a:xfrm>
            <a:off x="5897166" y="3908820"/>
            <a:ext cx="2082403" cy="828675"/>
          </a:xfrm>
          <a:prstGeom prst="wedgeRoundRectCallout">
            <a:avLst>
              <a:gd name="adj1" fmla="val -142274"/>
              <a:gd name="adj2" fmla="val 100000"/>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b="1" dirty="0">
                <a:solidFill>
                  <a:srgbClr val="C00000"/>
                </a:solidFill>
                <a:latin typeface="Arial" charset="0"/>
              </a:rPr>
              <a:t>API methods</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i="0" u="none" strike="noStrike" cap="none" normalizeH="0" baseline="0" dirty="0">
                <a:ln>
                  <a:noFill/>
                </a:ln>
                <a:solidFill>
                  <a:srgbClr val="C00000"/>
                </a:solidFill>
                <a:effectLst/>
                <a:latin typeface="Arial" charset="0"/>
              </a:rPr>
              <a:t>Function composition</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C00000"/>
                </a:solidFill>
                <a:latin typeface="Arial" charset="0"/>
              </a:rPr>
              <a:t>Combine</a:t>
            </a:r>
            <a:endParaRPr kumimoji="0" lang="en-US" sz="140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7793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BE2F-C11B-4237-A38A-8DC3F67456FB}"/>
              </a:ext>
            </a:extLst>
          </p:cNvPr>
          <p:cNvSpPr>
            <a:spLocks noGrp="1"/>
          </p:cNvSpPr>
          <p:nvPr>
            <p:ph type="title"/>
          </p:nvPr>
        </p:nvSpPr>
        <p:spPr/>
        <p:txBody>
          <a:bodyPr/>
          <a:lstStyle/>
          <a:p>
            <a:r>
              <a:rPr lang="en-US" dirty="0"/>
              <a:t>Phase III</a:t>
            </a:r>
          </a:p>
        </p:txBody>
      </p:sp>
      <p:sp>
        <p:nvSpPr>
          <p:cNvPr id="3" name="Slide Number Placeholder 2">
            <a:extLst>
              <a:ext uri="{FF2B5EF4-FFF2-40B4-BE49-F238E27FC236}">
                <a16:creationId xmlns:a16="http://schemas.microsoft.com/office/drawing/2014/main" id="{578BBE8C-C478-44C8-B73A-FEA43E89689F}"/>
              </a:ext>
            </a:extLst>
          </p:cNvPr>
          <p:cNvSpPr>
            <a:spLocks noGrp="1"/>
          </p:cNvSpPr>
          <p:nvPr>
            <p:ph type="sldNum" sz="quarter" idx="12"/>
          </p:nvPr>
        </p:nvSpPr>
        <p:spPr/>
        <p:txBody>
          <a:bodyPr/>
          <a:lstStyle/>
          <a:p>
            <a:fld id="{60AD1266-7CE3-2146-B859-359ABF1E0203}" type="slidenum">
              <a:rPr lang="en-US" smtClean="0"/>
              <a:t>38</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465A02-A671-4C55-A2D5-88E419C5DFA8}"/>
                  </a:ext>
                </a:extLst>
              </p:cNvPr>
              <p:cNvSpPr txBox="1"/>
              <p:nvPr/>
            </p:nvSpPr>
            <p:spPr>
              <a:xfrm>
                <a:off x="304800" y="5338381"/>
                <a:ext cx="8176597" cy="830997"/>
              </a:xfrm>
              <a:prstGeom prst="rect">
                <a:avLst/>
              </a:prstGeom>
              <a:noFill/>
            </p:spPr>
            <p:txBody>
              <a:bodyPr wrap="none" rtlCol="0">
                <a:spAutoFit/>
              </a:bodyPr>
              <a:lstStyle/>
              <a:p>
                <a:pPr marL="342900" indent="-342900">
                  <a:buFont typeface="Arial" panose="020B0604020202020204" pitchFamily="34" charset="0"/>
                  <a:buChar char="•"/>
                </a:pPr>
                <a:r>
                  <a:rPr lang="en-US" sz="2400" dirty="0"/>
                  <a:t>For each node </a:t>
                </a:r>
                <a14:m>
                  <m:oMath xmlns:m="http://schemas.openxmlformats.org/officeDocument/2006/math">
                    <m:r>
                      <a:rPr lang="en-US" sz="2400" b="0" i="1" smtClean="0">
                        <a:latin typeface="Cambria Math" panose="02040503050406030204" pitchFamily="18" charset="0"/>
                      </a:rPr>
                      <m:t>𝑛</m:t>
                    </m:r>
                  </m:oMath>
                </a14:m>
                <a:r>
                  <a:rPr lang="en-US" sz="2400" dirty="0"/>
                  <a:t>, evaluate </a:t>
                </a:r>
                <a14:m>
                  <m:oMath xmlns:m="http://schemas.openxmlformats.org/officeDocument/2006/math">
                    <m:r>
                      <a:rPr lang="en-US" sz="2400" i="1" smtClean="0">
                        <a:solidFill>
                          <a:srgbClr val="00B050"/>
                        </a:solidFill>
                        <a:latin typeface="Cambria Math" panose="02040503050406030204" pitchFamily="18" charset="0"/>
                      </a:rPr>
                      <m:t>𝜑</m:t>
                    </m:r>
                    <m:r>
                      <a:rPr lang="en-US" sz="2400" i="1" smtClean="0">
                        <a:solidFill>
                          <a:srgbClr val="00B050"/>
                        </a:solidFill>
                        <a:latin typeface="Cambria Math" panose="02040503050406030204" pitchFamily="18" charset="0"/>
                      </a:rPr>
                      <m:t>[</m:t>
                    </m:r>
                    <m:r>
                      <a:rPr lang="en-US" sz="2400" i="1" smtClean="0">
                        <a:solidFill>
                          <a:srgbClr val="00B050"/>
                        </a:solidFill>
                        <a:latin typeface="Cambria Math" panose="02040503050406030204" pitchFamily="18" charset="0"/>
                      </a:rPr>
                      <m:t>𝑠</m:t>
                    </m:r>
                    <m:r>
                      <a:rPr lang="en-US" sz="2400" i="1" smtClean="0">
                        <a:solidFill>
                          <a:srgbClr val="00B050"/>
                        </a:solidFill>
                        <a:latin typeface="Cambria Math" panose="02040503050406030204" pitchFamily="18" charset="0"/>
                      </a:rPr>
                      <m:t>,</m:t>
                    </m:r>
                    <m:r>
                      <a:rPr lang="en-US" sz="2400" i="1" smtClean="0">
                        <a:solidFill>
                          <a:srgbClr val="00B050"/>
                        </a:solidFill>
                        <a:latin typeface="Cambria Math" panose="02040503050406030204" pitchFamily="18" charset="0"/>
                      </a:rPr>
                      <m:t>𝑛</m:t>
                    </m:r>
                    <m:r>
                      <a:rPr lang="en-US" sz="2400" i="1" smtClean="0">
                        <a:solidFill>
                          <a:srgbClr val="00B050"/>
                        </a:solidFill>
                        <a:latin typeface="Cambria Math" panose="02040503050406030204" pitchFamily="18" charset="0"/>
                      </a:rPr>
                      <m:t>](</m:t>
                    </m:r>
                    <m:r>
                      <a:rPr lang="en-US" sz="2400" i="1" smtClean="0">
                        <a:solidFill>
                          <a:srgbClr val="00B050"/>
                        </a:solidFill>
                        <a:latin typeface="Cambria Math" panose="02040503050406030204" pitchFamily="18" charset="0"/>
                      </a:rPr>
                      <m:t>𝑣</m:t>
                    </m:r>
                    <m:d>
                      <m:dPr>
                        <m:begChr m:val="["/>
                        <m:endChr m:val="]"/>
                        <m:ctrlPr>
                          <a:rPr lang="en-US" sz="2400" i="1">
                            <a:solidFill>
                              <a:srgbClr val="00B050"/>
                            </a:solidFill>
                            <a:latin typeface="Cambria Math" panose="02040503050406030204" pitchFamily="18" charset="0"/>
                          </a:rPr>
                        </m:ctrlPr>
                      </m:dPr>
                      <m:e>
                        <m:r>
                          <a:rPr lang="en-US" sz="2400" i="1">
                            <a:solidFill>
                              <a:srgbClr val="00B050"/>
                            </a:solidFill>
                            <a:latin typeface="Cambria Math" panose="02040503050406030204" pitchFamily="18" charset="0"/>
                          </a:rPr>
                          <m:t>𝑠</m:t>
                        </m:r>
                      </m:e>
                    </m:d>
                    <m:r>
                      <a:rPr lang="en-US" sz="2400" i="1">
                        <a:solidFill>
                          <a:srgbClr val="00B050"/>
                        </a:solidFill>
                        <a:latin typeface="Cambria Math" panose="02040503050406030204" pitchFamily="18" charset="0"/>
                      </a:rPr>
                      <m:t>)</m:t>
                    </m:r>
                  </m:oMath>
                </a14:m>
                <a:r>
                  <a:rPr lang="en-US" sz="2400" dirty="0">
                    <a:solidFill>
                      <a:srgbClr val="00B050"/>
                    </a:solidFill>
                  </a:rPr>
                  <a:t> </a:t>
                </a:r>
                <a:r>
                  <a:rPr lang="en-US" sz="2400" dirty="0"/>
                  <a:t>or </a:t>
                </a:r>
                <a14:m>
                  <m:oMath xmlns:m="http://schemas.openxmlformats.org/officeDocument/2006/math">
                    <m:r>
                      <a:rPr lang="en-US" sz="2400" smtClean="0">
                        <a:solidFill>
                          <a:srgbClr val="00B050"/>
                        </a:solidFill>
                        <a:latin typeface="Cambria Math" panose="02040503050406030204" pitchFamily="18" charset="0"/>
                      </a:rPr>
                      <m:t>𝑣</m:t>
                    </m:r>
                    <m:d>
                      <m:dPr>
                        <m:begChr m:val="["/>
                        <m:endChr m:val="]"/>
                        <m:ctrlPr>
                          <a:rPr lang="en-US" sz="2400" i="1">
                            <a:solidFill>
                              <a:srgbClr val="00B050"/>
                            </a:solidFill>
                            <a:latin typeface="Cambria Math" panose="02040503050406030204" pitchFamily="18" charset="0"/>
                          </a:rPr>
                        </m:ctrlPr>
                      </m:dPr>
                      <m:e>
                        <m:r>
                          <a:rPr lang="en-US" sz="2400">
                            <a:solidFill>
                              <a:srgbClr val="00B050"/>
                            </a:solidFill>
                            <a:latin typeface="Cambria Math" panose="02040503050406030204" pitchFamily="18" charset="0"/>
                          </a:rPr>
                          <m:t>𝑠</m:t>
                        </m:r>
                      </m:e>
                    </m:d>
                    <m:r>
                      <a:rPr lang="en-US" sz="2400">
                        <a:solidFill>
                          <a:srgbClr val="00B050"/>
                        </a:solidFill>
                        <a:latin typeface="Cambria Math" panose="02040503050406030204" pitchFamily="18" charset="0"/>
                      </a:rPr>
                      <m:t>⊗</m:t>
                    </m:r>
                    <m:r>
                      <a:rPr lang="en-US" sz="2400">
                        <a:solidFill>
                          <a:srgbClr val="00B050"/>
                        </a:solidFill>
                        <a:latin typeface="Cambria Math" panose="02040503050406030204" pitchFamily="18" charset="0"/>
                      </a:rPr>
                      <m:t>𝜑</m:t>
                    </m:r>
                    <m:d>
                      <m:dPr>
                        <m:begChr m:val="["/>
                        <m:endChr m:val="]"/>
                        <m:ctrlPr>
                          <a:rPr lang="en-US" sz="2400" i="1">
                            <a:solidFill>
                              <a:srgbClr val="00B050"/>
                            </a:solidFill>
                            <a:latin typeface="Cambria Math" panose="02040503050406030204" pitchFamily="18" charset="0"/>
                          </a:rPr>
                        </m:ctrlPr>
                      </m:dPr>
                      <m:e>
                        <m:r>
                          <a:rPr lang="en-US" sz="2400">
                            <a:solidFill>
                              <a:srgbClr val="00B050"/>
                            </a:solidFill>
                            <a:latin typeface="Cambria Math" panose="02040503050406030204" pitchFamily="18" charset="0"/>
                          </a:rPr>
                          <m:t>𝑠</m:t>
                        </m:r>
                        <m:r>
                          <a:rPr lang="en-US" sz="2400">
                            <a:solidFill>
                              <a:srgbClr val="00B050"/>
                            </a:solidFill>
                            <a:latin typeface="Cambria Math" panose="02040503050406030204" pitchFamily="18" charset="0"/>
                          </a:rPr>
                          <m:t>,</m:t>
                        </m:r>
                        <m:r>
                          <a:rPr lang="en-US" sz="2400">
                            <a:solidFill>
                              <a:srgbClr val="00B050"/>
                            </a:solidFill>
                            <a:latin typeface="Cambria Math" panose="02040503050406030204" pitchFamily="18" charset="0"/>
                          </a:rPr>
                          <m:t>𝑛</m:t>
                        </m:r>
                      </m:e>
                    </m:d>
                  </m:oMath>
                </a14:m>
                <a:endParaRPr lang="en-US" sz="2400" dirty="0">
                  <a:solidFill>
                    <a:schemeClr val="tx1"/>
                  </a:solidFill>
                </a:endParaRPr>
              </a:p>
              <a:p>
                <a:r>
                  <a:rPr lang="en-US" sz="2400" dirty="0"/>
                  <a:t>    to obtain </a:t>
                </a:r>
                <a14:m>
                  <m:oMath xmlns:m="http://schemas.openxmlformats.org/officeDocument/2006/math">
                    <m:r>
                      <a:rPr lang="en-US" sz="2400" b="0" i="1" smtClean="0">
                        <a:solidFill>
                          <a:srgbClr val="C00000"/>
                        </a:solidFill>
                        <a:latin typeface="Cambria Math" panose="02040503050406030204" pitchFamily="18" charset="0"/>
                      </a:rPr>
                      <m:t>𝑣</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𝑛</m:t>
                    </m:r>
                    <m:r>
                      <a:rPr lang="en-US" sz="2400" b="0" i="1" smtClean="0">
                        <a:solidFill>
                          <a:srgbClr val="C00000"/>
                        </a:solidFill>
                        <a:latin typeface="Cambria Math" panose="02040503050406030204" pitchFamily="18" charset="0"/>
                      </a:rPr>
                      <m:t>]</m:t>
                    </m:r>
                  </m:oMath>
                </a14:m>
                <a:endParaRPr lang="en-US" sz="2400" dirty="0"/>
              </a:p>
            </p:txBody>
          </p:sp>
        </mc:Choice>
        <mc:Fallback xmlns="">
          <p:sp>
            <p:nvSpPr>
              <p:cNvPr id="5" name="TextBox 4">
                <a:extLst>
                  <a:ext uri="{FF2B5EF4-FFF2-40B4-BE49-F238E27FC236}">
                    <a16:creationId xmlns:a16="http://schemas.microsoft.com/office/drawing/2014/main" id="{32465A02-A671-4C55-A2D5-88E419C5DFA8}"/>
                  </a:ext>
                </a:extLst>
              </p:cNvPr>
              <p:cNvSpPr txBox="1">
                <a:spLocks noRot="1" noChangeAspect="1" noMove="1" noResize="1" noEditPoints="1" noAdjustHandles="1" noChangeArrowheads="1" noChangeShapeType="1" noTextEdit="1"/>
              </p:cNvSpPr>
              <p:nvPr/>
            </p:nvSpPr>
            <p:spPr>
              <a:xfrm>
                <a:off x="304800" y="5338381"/>
                <a:ext cx="8176597" cy="830997"/>
              </a:xfrm>
              <a:prstGeom prst="rect">
                <a:avLst/>
              </a:prstGeom>
              <a:blipFill>
                <a:blip r:embed="rId2"/>
                <a:stretch>
                  <a:fillRect l="-969" t="-5147" b="-1691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B104867-D019-48DD-B206-B2F4742442F8}"/>
              </a:ext>
            </a:extLst>
          </p:cNvPr>
          <p:cNvSpPr txBox="1"/>
          <p:nvPr/>
        </p:nvSpPr>
        <p:spPr>
          <a:xfrm>
            <a:off x="190500" y="1048476"/>
            <a:ext cx="2869696"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Set up equations:</a:t>
            </a:r>
          </a:p>
        </p:txBody>
      </p:sp>
      <p:grpSp>
        <p:nvGrpSpPr>
          <p:cNvPr id="7" name="Group 6">
            <a:extLst>
              <a:ext uri="{FF2B5EF4-FFF2-40B4-BE49-F238E27FC236}">
                <a16:creationId xmlns:a16="http://schemas.microsoft.com/office/drawing/2014/main" id="{108A9EA1-C18F-403D-8643-8891DA33ADB5}"/>
              </a:ext>
            </a:extLst>
          </p:cNvPr>
          <p:cNvGrpSpPr/>
          <p:nvPr/>
        </p:nvGrpSpPr>
        <p:grpSpPr>
          <a:xfrm>
            <a:off x="2184700" y="2885722"/>
            <a:ext cx="3883738" cy="2431201"/>
            <a:chOff x="5137" y="-28377"/>
            <a:chExt cx="3883738" cy="2431201"/>
          </a:xfrm>
        </p:grpSpPr>
        <p:sp>
          <p:nvSpPr>
            <p:cNvPr id="8" name="椭圆 1">
              <a:extLst>
                <a:ext uri="{FF2B5EF4-FFF2-40B4-BE49-F238E27FC236}">
                  <a16:creationId xmlns:a16="http://schemas.microsoft.com/office/drawing/2014/main" id="{62F6A3C7-A030-4454-B2AC-5D1601FE068F}"/>
                </a:ext>
              </a:extLst>
            </p:cNvPr>
            <p:cNvSpPr/>
            <p:nvPr/>
          </p:nvSpPr>
          <p:spPr bwMode="auto">
            <a:xfrm>
              <a:off x="1135063" y="292100"/>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9" name="椭圆 2">
              <a:extLst>
                <a:ext uri="{FF2B5EF4-FFF2-40B4-BE49-F238E27FC236}">
                  <a16:creationId xmlns:a16="http://schemas.microsoft.com/office/drawing/2014/main" id="{8C4AE375-92AA-42FA-8D57-AD028346DEA1}"/>
                </a:ext>
              </a:extLst>
            </p:cNvPr>
            <p:cNvSpPr/>
            <p:nvPr/>
          </p:nvSpPr>
          <p:spPr bwMode="auto">
            <a:xfrm>
              <a:off x="2630488" y="28733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0" name="TextBox 3">
              <a:extLst>
                <a:ext uri="{FF2B5EF4-FFF2-40B4-BE49-F238E27FC236}">
                  <a16:creationId xmlns:a16="http://schemas.microsoft.com/office/drawing/2014/main" id="{E92C6FB5-9C28-4061-94DA-46F8EBF652F2}"/>
                </a:ext>
              </a:extLst>
            </p:cNvPr>
            <p:cNvSpPr txBox="1">
              <a:spLocks noChangeArrowheads="1"/>
            </p:cNvSpPr>
            <p:nvPr/>
          </p:nvSpPr>
          <p:spPr bwMode="auto">
            <a:xfrm>
              <a:off x="1303906" y="60896"/>
              <a:ext cx="442819"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s</a:t>
              </a:r>
              <a:endParaRPr lang="zh-CN" altLang="en-US" sz="2400" i="1" dirty="0">
                <a:latin typeface="Georgia" panose="02040502050405020303" pitchFamily="18" charset="0"/>
                <a:ea typeface="宋体" panose="02010600030101010101" pitchFamily="2" charset="-122"/>
              </a:endParaRPr>
            </a:p>
          </p:txBody>
        </p:sp>
        <p:sp>
          <p:nvSpPr>
            <p:cNvPr id="11" name="TextBox 4">
              <a:extLst>
                <a:ext uri="{FF2B5EF4-FFF2-40B4-BE49-F238E27FC236}">
                  <a16:creationId xmlns:a16="http://schemas.microsoft.com/office/drawing/2014/main" id="{AD3AE0E4-818B-49DB-94C4-11BB8DB8052B}"/>
                </a:ext>
              </a:extLst>
            </p:cNvPr>
            <p:cNvSpPr txBox="1">
              <a:spLocks noChangeArrowheads="1"/>
            </p:cNvSpPr>
            <p:nvPr/>
          </p:nvSpPr>
          <p:spPr bwMode="auto">
            <a:xfrm>
              <a:off x="2287674" y="89140"/>
              <a:ext cx="442819"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latin typeface="Georgia" panose="02040502050405020303" pitchFamily="18" charset="0"/>
                  <a:ea typeface="宋体" panose="02010600030101010101" pitchFamily="2" charset="-122"/>
                </a:rPr>
                <a:t>x</a:t>
              </a:r>
              <a:endParaRPr lang="zh-CN" altLang="en-US" sz="2400" i="1">
                <a:latin typeface="Georgia" panose="02040502050405020303" pitchFamily="18" charset="0"/>
                <a:ea typeface="宋体" panose="02010600030101010101" pitchFamily="2" charset="-122"/>
              </a:endParaRPr>
            </a:p>
          </p:txBody>
        </p:sp>
        <p:sp>
          <p:nvSpPr>
            <p:cNvPr id="12" name="下箭头 5">
              <a:extLst>
                <a:ext uri="{FF2B5EF4-FFF2-40B4-BE49-F238E27FC236}">
                  <a16:creationId xmlns:a16="http://schemas.microsoft.com/office/drawing/2014/main" id="{BAFC5CC5-6760-4CB2-8206-F248289769C3}"/>
                </a:ext>
              </a:extLst>
            </p:cNvPr>
            <p:cNvSpPr/>
            <p:nvPr/>
          </p:nvSpPr>
          <p:spPr bwMode="auto">
            <a:xfrm rot="19422338">
              <a:off x="1694725" y="310088"/>
              <a:ext cx="135781" cy="1665287"/>
            </a:xfrm>
            <a:prstGeom prst="downArrow">
              <a:avLst/>
            </a:prstGeom>
            <a:ln w="12700">
              <a:solidFill>
                <a:schemeClr val="tx1"/>
              </a:solidFill>
              <a:prstDash val="solid"/>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3" name="椭圆 6">
              <a:extLst>
                <a:ext uri="{FF2B5EF4-FFF2-40B4-BE49-F238E27FC236}">
                  <a16:creationId xmlns:a16="http://schemas.microsoft.com/office/drawing/2014/main" id="{1391AA0B-D137-4064-AE99-8733A6A9A198}"/>
                </a:ext>
              </a:extLst>
            </p:cNvPr>
            <p:cNvSpPr/>
            <p:nvPr/>
          </p:nvSpPr>
          <p:spPr bwMode="auto">
            <a:xfrm>
              <a:off x="2268327" y="1835458"/>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4" name="TextBox 7">
              <a:extLst>
                <a:ext uri="{FF2B5EF4-FFF2-40B4-BE49-F238E27FC236}">
                  <a16:creationId xmlns:a16="http://schemas.microsoft.com/office/drawing/2014/main" id="{49F5E110-4F90-4E97-AD07-DAD9483175D0}"/>
                </a:ext>
              </a:extLst>
            </p:cNvPr>
            <p:cNvSpPr txBox="1">
              <a:spLocks noChangeArrowheads="1"/>
            </p:cNvSpPr>
            <p:nvPr/>
          </p:nvSpPr>
          <p:spPr bwMode="auto">
            <a:xfrm>
              <a:off x="2303412" y="1448806"/>
              <a:ext cx="442819"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n</a:t>
              </a:r>
              <a:endParaRPr lang="zh-CN" altLang="en-US" sz="2400" i="1" dirty="0">
                <a:latin typeface="Georgia" panose="02040502050405020303" pitchFamily="18" charset="0"/>
                <a:ea typeface="宋体" panose="02010600030101010101" pitchFamily="2" charset="-122"/>
              </a:endParaRPr>
            </a:p>
          </p:txBody>
        </p:sp>
        <p:sp>
          <p:nvSpPr>
            <p:cNvPr id="15" name="任意多边形 10">
              <a:extLst>
                <a:ext uri="{FF2B5EF4-FFF2-40B4-BE49-F238E27FC236}">
                  <a16:creationId xmlns:a16="http://schemas.microsoft.com/office/drawing/2014/main" id="{53A82D91-71C3-4ED2-931D-6138946F1639}"/>
                </a:ext>
              </a:extLst>
            </p:cNvPr>
            <p:cNvSpPr/>
            <p:nvPr/>
          </p:nvSpPr>
          <p:spPr bwMode="auto">
            <a:xfrm>
              <a:off x="5137" y="427037"/>
              <a:ext cx="3883738" cy="1975787"/>
            </a:xfrm>
            <a:custGeom>
              <a:avLst/>
              <a:gdLst>
                <a:gd name="connsiteX0" fmla="*/ 1618212 w 5045827"/>
                <a:gd name="connsiteY0" fmla="*/ 0 h 3499658"/>
                <a:gd name="connsiteX1" fmla="*/ 171797 w 5045827"/>
                <a:gd name="connsiteY1" fmla="*/ 980902 h 3499658"/>
                <a:gd name="connsiteX2" fmla="*/ 653935 w 5045827"/>
                <a:gd name="connsiteY2" fmla="*/ 2842953 h 3499658"/>
                <a:gd name="connsiteX3" fmla="*/ 4095405 w 5045827"/>
                <a:gd name="connsiteY3" fmla="*/ 3175462 h 3499658"/>
                <a:gd name="connsiteX4" fmla="*/ 4976554 w 5045827"/>
                <a:gd name="connsiteY4" fmla="*/ 897775 h 3499658"/>
                <a:gd name="connsiteX5" fmla="*/ 3679768 w 5045827"/>
                <a:gd name="connsiteY5" fmla="*/ 16626 h 3499658"/>
                <a:gd name="connsiteX0" fmla="*/ 1681502 w 4918163"/>
                <a:gd name="connsiteY0" fmla="*/ 0 h 3386799"/>
                <a:gd name="connsiteX1" fmla="*/ 101661 w 4918163"/>
                <a:gd name="connsiteY1" fmla="*/ 1051939 h 3386799"/>
                <a:gd name="connsiteX2" fmla="*/ 583799 w 4918163"/>
                <a:gd name="connsiteY2" fmla="*/ 2913990 h 3386799"/>
                <a:gd name="connsiteX3" fmla="*/ 4025269 w 4918163"/>
                <a:gd name="connsiteY3" fmla="*/ 3246499 h 3386799"/>
                <a:gd name="connsiteX4" fmla="*/ 4906418 w 4918163"/>
                <a:gd name="connsiteY4" fmla="*/ 968812 h 3386799"/>
                <a:gd name="connsiteX5" fmla="*/ 3609632 w 4918163"/>
                <a:gd name="connsiteY5" fmla="*/ 87663 h 3386799"/>
                <a:gd name="connsiteX0" fmla="*/ 1473802 w 4710463"/>
                <a:gd name="connsiteY0" fmla="*/ 0 h 3394801"/>
                <a:gd name="connsiteX1" fmla="*/ 213620 w 4710463"/>
                <a:gd name="connsiteY1" fmla="*/ 812430 h 3394801"/>
                <a:gd name="connsiteX2" fmla="*/ 376099 w 4710463"/>
                <a:gd name="connsiteY2" fmla="*/ 2913990 h 3394801"/>
                <a:gd name="connsiteX3" fmla="*/ 3817569 w 4710463"/>
                <a:gd name="connsiteY3" fmla="*/ 3246499 h 3394801"/>
                <a:gd name="connsiteX4" fmla="*/ 4698718 w 4710463"/>
                <a:gd name="connsiteY4" fmla="*/ 968812 h 3394801"/>
                <a:gd name="connsiteX5" fmla="*/ 3401932 w 4710463"/>
                <a:gd name="connsiteY5" fmla="*/ 87663 h 3394801"/>
                <a:gd name="connsiteX0" fmla="*/ 1341165 w 4576455"/>
                <a:gd name="connsiteY0" fmla="*/ 0 h 3403636"/>
                <a:gd name="connsiteX1" fmla="*/ 80983 w 4576455"/>
                <a:gd name="connsiteY1" fmla="*/ 812430 h 3403636"/>
                <a:gd name="connsiteX2" fmla="*/ 518767 w 4576455"/>
                <a:gd name="connsiteY2" fmla="*/ 2941304 h 3403636"/>
                <a:gd name="connsiteX3" fmla="*/ 3684932 w 4576455"/>
                <a:gd name="connsiteY3" fmla="*/ 3246499 h 3403636"/>
                <a:gd name="connsiteX4" fmla="*/ 4566081 w 4576455"/>
                <a:gd name="connsiteY4" fmla="*/ 968812 h 3403636"/>
                <a:gd name="connsiteX5" fmla="*/ 3269295 w 4576455"/>
                <a:gd name="connsiteY5" fmla="*/ 87663 h 3403636"/>
                <a:gd name="connsiteX0" fmla="*/ 1345398 w 4584694"/>
                <a:gd name="connsiteY0" fmla="*/ 0 h 3293513"/>
                <a:gd name="connsiteX1" fmla="*/ 85216 w 4584694"/>
                <a:gd name="connsiteY1" fmla="*/ 812430 h 3293513"/>
                <a:gd name="connsiteX2" fmla="*/ 523000 w 4584694"/>
                <a:gd name="connsiteY2" fmla="*/ 2941304 h 3293513"/>
                <a:gd name="connsiteX3" fmla="*/ 3796262 w 4584694"/>
                <a:gd name="connsiteY3" fmla="*/ 3096297 h 3293513"/>
                <a:gd name="connsiteX4" fmla="*/ 4570314 w 4584694"/>
                <a:gd name="connsiteY4" fmla="*/ 968812 h 3293513"/>
                <a:gd name="connsiteX5" fmla="*/ 3273528 w 4584694"/>
                <a:gd name="connsiteY5" fmla="*/ 87663 h 3293513"/>
                <a:gd name="connsiteX0" fmla="*/ 1345398 w 4468451"/>
                <a:gd name="connsiteY0" fmla="*/ 0 h 3303012"/>
                <a:gd name="connsiteX1" fmla="*/ 85216 w 4468451"/>
                <a:gd name="connsiteY1" fmla="*/ 812430 h 3303012"/>
                <a:gd name="connsiteX2" fmla="*/ 523000 w 4468451"/>
                <a:gd name="connsiteY2" fmla="*/ 2941304 h 3303012"/>
                <a:gd name="connsiteX3" fmla="*/ 3796262 w 4468451"/>
                <a:gd name="connsiteY3" fmla="*/ 3096297 h 3303012"/>
                <a:gd name="connsiteX4" fmla="*/ 4446689 w 4468451"/>
                <a:gd name="connsiteY4" fmla="*/ 835841 h 3303012"/>
                <a:gd name="connsiteX5" fmla="*/ 3273528 w 4468451"/>
                <a:gd name="connsiteY5" fmla="*/ 87663 h 3303012"/>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38834 w 4451827"/>
                <a:gd name="connsiteY0" fmla="*/ 9993 h 3307422"/>
                <a:gd name="connsiteX1" fmla="*/ 78652 w 4451827"/>
                <a:gd name="connsiteY1" fmla="*/ 822423 h 3307422"/>
                <a:gd name="connsiteX2" fmla="*/ 516436 w 4451827"/>
                <a:gd name="connsiteY2" fmla="*/ 2951297 h 3307422"/>
                <a:gd name="connsiteX3" fmla="*/ 3621563 w 4451827"/>
                <a:gd name="connsiteY3" fmla="*/ 3098130 h 3307422"/>
                <a:gd name="connsiteX4" fmla="*/ 4440125 w 4451827"/>
                <a:gd name="connsiteY4" fmla="*/ 845834 h 3307422"/>
                <a:gd name="connsiteX5" fmla="*/ 3231936 w 4451827"/>
                <a:gd name="connsiteY5" fmla="*/ 0 h 3307422"/>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66562 w 4377408"/>
                <a:gd name="connsiteY0" fmla="*/ 9993 h 3191265"/>
                <a:gd name="connsiteX1" fmla="*/ 6380 w 4377408"/>
                <a:gd name="connsiteY1" fmla="*/ 822423 h 3191265"/>
                <a:gd name="connsiteX2" fmla="*/ 906044 w 4377408"/>
                <a:gd name="connsiteY2" fmla="*/ 2570838 h 3191265"/>
                <a:gd name="connsiteX3" fmla="*/ 3549291 w 4377408"/>
                <a:gd name="connsiteY3" fmla="*/ 3098130 h 3191265"/>
                <a:gd name="connsiteX4" fmla="*/ 4367853 w 4377408"/>
                <a:gd name="connsiteY4" fmla="*/ 845834 h 3191265"/>
                <a:gd name="connsiteX5" fmla="*/ 3159664 w 4377408"/>
                <a:gd name="connsiteY5" fmla="*/ 0 h 3191265"/>
                <a:gd name="connsiteX0" fmla="*/ 1266605 w 4377911"/>
                <a:gd name="connsiteY0" fmla="*/ 9993 h 2688706"/>
                <a:gd name="connsiteX1" fmla="*/ 6423 w 4377911"/>
                <a:gd name="connsiteY1" fmla="*/ 822423 h 2688706"/>
                <a:gd name="connsiteX2" fmla="*/ 906087 w 4377911"/>
                <a:gd name="connsiteY2" fmla="*/ 2570838 h 2688706"/>
                <a:gd name="connsiteX3" fmla="*/ 3567621 w 4377911"/>
                <a:gd name="connsiteY3" fmla="*/ 2344072 h 2688706"/>
                <a:gd name="connsiteX4" fmla="*/ 4367896 w 4377911"/>
                <a:gd name="connsiteY4" fmla="*/ 845834 h 2688706"/>
                <a:gd name="connsiteX5" fmla="*/ 3159707 w 4377911"/>
                <a:gd name="connsiteY5" fmla="*/ 0 h 2688706"/>
                <a:gd name="connsiteX0" fmla="*/ 1262909 w 4373782"/>
                <a:gd name="connsiteY0" fmla="*/ 9993 h 2516351"/>
                <a:gd name="connsiteX1" fmla="*/ 2727 w 4373782"/>
                <a:gd name="connsiteY1" fmla="*/ 822423 h 2516351"/>
                <a:gd name="connsiteX2" fmla="*/ 1009074 w 4373782"/>
                <a:gd name="connsiteY2" fmla="*/ 2313922 h 2516351"/>
                <a:gd name="connsiteX3" fmla="*/ 3563925 w 4373782"/>
                <a:gd name="connsiteY3" fmla="*/ 2344072 h 2516351"/>
                <a:gd name="connsiteX4" fmla="*/ 4364200 w 4373782"/>
                <a:gd name="connsiteY4" fmla="*/ 845834 h 2516351"/>
                <a:gd name="connsiteX5" fmla="*/ 3156011 w 4373782"/>
                <a:gd name="connsiteY5" fmla="*/ 0 h 2516351"/>
                <a:gd name="connsiteX0" fmla="*/ 1068872 w 4179745"/>
                <a:gd name="connsiteY0" fmla="*/ 9993 h 2516865"/>
                <a:gd name="connsiteX1" fmla="*/ 4029 w 4179745"/>
                <a:gd name="connsiteY1" fmla="*/ 813735 h 2516865"/>
                <a:gd name="connsiteX2" fmla="*/ 815037 w 4179745"/>
                <a:gd name="connsiteY2" fmla="*/ 2313922 h 2516865"/>
                <a:gd name="connsiteX3" fmla="*/ 3369888 w 4179745"/>
                <a:gd name="connsiteY3" fmla="*/ 2344072 h 2516865"/>
                <a:gd name="connsiteX4" fmla="*/ 4170163 w 4179745"/>
                <a:gd name="connsiteY4" fmla="*/ 845834 h 2516865"/>
                <a:gd name="connsiteX5" fmla="*/ 2961974 w 4179745"/>
                <a:gd name="connsiteY5" fmla="*/ 0 h 2516865"/>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972429 w 3894960"/>
                <a:gd name="connsiteY0" fmla="*/ 9993 h 2506697"/>
                <a:gd name="connsiteX1" fmla="*/ 5255 w 3894960"/>
                <a:gd name="connsiteY1" fmla="*/ 947119 h 2506697"/>
                <a:gd name="connsiteX2" fmla="*/ 718594 w 3894960"/>
                <a:gd name="connsiteY2" fmla="*/ 2313922 h 2506697"/>
                <a:gd name="connsiteX3" fmla="*/ 3273445 w 3894960"/>
                <a:gd name="connsiteY3" fmla="*/ 2344072 h 2506697"/>
                <a:gd name="connsiteX4" fmla="*/ 3879004 w 3894960"/>
                <a:gd name="connsiteY4" fmla="*/ 881549 h 2506697"/>
                <a:gd name="connsiteX5" fmla="*/ 2865531 w 3894960"/>
                <a:gd name="connsiteY5" fmla="*/ 0 h 2506697"/>
                <a:gd name="connsiteX0" fmla="*/ 972164 w 3890513"/>
                <a:gd name="connsiteY0" fmla="*/ 9993 h 2348269"/>
                <a:gd name="connsiteX1" fmla="*/ 4990 w 3890513"/>
                <a:gd name="connsiteY1" fmla="*/ 947119 h 2348269"/>
                <a:gd name="connsiteX2" fmla="*/ 718329 w 3890513"/>
                <a:gd name="connsiteY2" fmla="*/ 2313922 h 2348269"/>
                <a:gd name="connsiteX3" fmla="*/ 3184261 w 3890513"/>
                <a:gd name="connsiteY3" fmla="*/ 1848451 h 2348269"/>
                <a:gd name="connsiteX4" fmla="*/ 3878739 w 3890513"/>
                <a:gd name="connsiteY4" fmla="*/ 881549 h 2348269"/>
                <a:gd name="connsiteX5" fmla="*/ 2865266 w 3890513"/>
                <a:gd name="connsiteY5" fmla="*/ 0 h 2348269"/>
                <a:gd name="connsiteX0" fmla="*/ 967290 w 3884558"/>
                <a:gd name="connsiteY0" fmla="*/ 9993 h 1977066"/>
                <a:gd name="connsiteX1" fmla="*/ 116 w 3884558"/>
                <a:gd name="connsiteY1" fmla="*/ 947119 h 1977066"/>
                <a:gd name="connsiteX2" fmla="*/ 919873 w 3884558"/>
                <a:gd name="connsiteY2" fmla="*/ 1869134 h 1977066"/>
                <a:gd name="connsiteX3" fmla="*/ 3179387 w 3884558"/>
                <a:gd name="connsiteY3" fmla="*/ 1848451 h 1977066"/>
                <a:gd name="connsiteX4" fmla="*/ 3873865 w 3884558"/>
                <a:gd name="connsiteY4" fmla="*/ 881549 h 1977066"/>
                <a:gd name="connsiteX5" fmla="*/ 2860392 w 3884558"/>
                <a:gd name="connsiteY5" fmla="*/ 0 h 19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4558" h="1977066">
                  <a:moveTo>
                    <a:pt x="967290" y="9993"/>
                  </a:moveTo>
                  <a:cubicBezTo>
                    <a:pt x="519875" y="130396"/>
                    <a:pt x="8019" y="637262"/>
                    <a:pt x="116" y="947119"/>
                  </a:cubicBezTo>
                  <a:cubicBezTo>
                    <a:pt x="-7787" y="1256976"/>
                    <a:pt x="389995" y="1718912"/>
                    <a:pt x="919873" y="1869134"/>
                  </a:cubicBezTo>
                  <a:cubicBezTo>
                    <a:pt x="1449751" y="2019356"/>
                    <a:pt x="2687055" y="2013049"/>
                    <a:pt x="3179387" y="1848451"/>
                  </a:cubicBezTo>
                  <a:cubicBezTo>
                    <a:pt x="3671719" y="1683853"/>
                    <a:pt x="3943138" y="1408022"/>
                    <a:pt x="3873865" y="881549"/>
                  </a:cubicBezTo>
                  <a:cubicBezTo>
                    <a:pt x="3804592" y="355076"/>
                    <a:pt x="3186426" y="81556"/>
                    <a:pt x="2860392" y="0"/>
                  </a:cubicBezTo>
                </a:path>
              </a:pathLst>
            </a:custGeom>
            <a:ln>
              <a:tailEnd type="none" w="med" len="med"/>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9B26FD9-CB71-4EC4-9E66-355801D80FD7}"/>
                    </a:ext>
                  </a:extLst>
                </p:cNvPr>
                <p:cNvSpPr txBox="1">
                  <a:spLocks noChangeArrowheads="1"/>
                </p:cNvSpPr>
                <p:nvPr/>
              </p:nvSpPr>
              <p:spPr bwMode="auto">
                <a:xfrm>
                  <a:off x="240867" y="-28377"/>
                  <a:ext cx="1092872" cy="4615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𝑣</m:t>
                        </m:r>
                        <m:r>
                          <a:rPr lang="en-US" altLang="zh-CN" sz="2400" b="0" i="1" dirty="0" smtClean="0">
                            <a:latin typeface="Cambria Math" panose="02040503050406030204" pitchFamily="18" charset="0"/>
                            <a:ea typeface="宋体" panose="02010600030101010101" pitchFamily="2" charset="-122"/>
                          </a:rPr>
                          <m:t>[</m:t>
                        </m:r>
                        <m:r>
                          <a:rPr lang="en-US" altLang="zh-CN" sz="2400" b="0" i="1" dirty="0" smtClean="0">
                            <a:latin typeface="Cambria Math" panose="02040503050406030204" pitchFamily="18" charset="0"/>
                            <a:ea typeface="宋体" panose="02010600030101010101" pitchFamily="2" charset="-122"/>
                          </a:rPr>
                          <m:t>𝑠</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16" name="TextBox 15">
                  <a:extLst>
                    <a:ext uri="{FF2B5EF4-FFF2-40B4-BE49-F238E27FC236}">
                      <a16:creationId xmlns:a16="http://schemas.microsoft.com/office/drawing/2014/main" id="{C9B26FD9-CB71-4EC4-9E66-355801D80FD7}"/>
                    </a:ext>
                  </a:extLst>
                </p:cNvPr>
                <p:cNvSpPr txBox="1">
                  <a:spLocks noRot="1" noChangeAspect="1" noMove="1" noResize="1" noEditPoints="1" noAdjustHandles="1" noChangeArrowheads="1" noChangeShapeType="1" noTextEdit="1"/>
                </p:cNvSpPr>
                <p:nvPr/>
              </p:nvSpPr>
              <p:spPr bwMode="auto">
                <a:xfrm>
                  <a:off x="240867" y="-28377"/>
                  <a:ext cx="1092872" cy="461539"/>
                </a:xfrm>
                <a:prstGeom prst="rect">
                  <a:avLst/>
                </a:prstGeom>
                <a:blipFill>
                  <a:blip r:embed="rId3"/>
                  <a:stretch>
                    <a:fillRect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3">
                  <a:extLst>
                    <a:ext uri="{FF2B5EF4-FFF2-40B4-BE49-F238E27FC236}">
                      <a16:creationId xmlns:a16="http://schemas.microsoft.com/office/drawing/2014/main" id="{D19B7ADC-A9B7-4C00-A3A4-B20B5CF785F6}"/>
                    </a:ext>
                  </a:extLst>
                </p:cNvPr>
                <p:cNvSpPr>
                  <a:spLocks noChangeArrowheads="1"/>
                </p:cNvSpPr>
                <p:nvPr/>
              </p:nvSpPr>
              <p:spPr bwMode="auto">
                <a:xfrm rot="3263329">
                  <a:off x="1449197" y="748784"/>
                  <a:ext cx="1051638" cy="4615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rPr>
                          <m:t>𝜑</m:t>
                        </m:r>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𝑠</m:t>
                        </m:r>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𝑛</m:t>
                        </m:r>
                        <m:r>
                          <a:rPr lang="en-US" altLang="zh-CN" sz="2400" b="0" i="1" dirty="0" smtClean="0">
                            <a:latin typeface="Cambria Math" panose="02040503050406030204" pitchFamily="18" charset="0"/>
                          </a:rPr>
                          <m:t>]</m:t>
                        </m:r>
                      </m:oMath>
                    </m:oMathPara>
                  </a14:m>
                  <a:endParaRPr lang="zh-CN" altLang="en-US" sz="2400" i="1" baseline="-25000" dirty="0">
                    <a:latin typeface="Georgia" panose="02040502050405020303" pitchFamily="18" charset="0"/>
                    <a:ea typeface="宋体" panose="02010600030101010101" pitchFamily="2" charset="-122"/>
                  </a:endParaRPr>
                </a:p>
              </p:txBody>
            </p:sp>
          </mc:Choice>
          <mc:Fallback xmlns="">
            <p:sp>
              <p:nvSpPr>
                <p:cNvPr id="17" name="矩形 13">
                  <a:extLst>
                    <a:ext uri="{FF2B5EF4-FFF2-40B4-BE49-F238E27FC236}">
                      <a16:creationId xmlns:a16="http://schemas.microsoft.com/office/drawing/2014/main" id="{D19B7ADC-A9B7-4C00-A3A4-B20B5CF785F6}"/>
                    </a:ext>
                  </a:extLst>
                </p:cNvPr>
                <p:cNvSpPr>
                  <a:spLocks noRot="1" noChangeAspect="1" noMove="1" noResize="1" noEditPoints="1" noAdjustHandles="1" noChangeArrowheads="1" noChangeShapeType="1" noTextEdit="1"/>
                </p:cNvSpPr>
                <p:nvPr/>
              </p:nvSpPr>
              <p:spPr bwMode="auto">
                <a:xfrm rot="3263329">
                  <a:off x="1449197" y="748784"/>
                  <a:ext cx="1051638" cy="461539"/>
                </a:xfrm>
                <a:prstGeom prst="rect">
                  <a:avLst/>
                </a:prstGeom>
                <a:blipFill>
                  <a:blip r:embed="rId4"/>
                  <a:stretch>
                    <a:fillRect l="-5521" b="-81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2">
                  <a:extLst>
                    <a:ext uri="{FF2B5EF4-FFF2-40B4-BE49-F238E27FC236}">
                      <a16:creationId xmlns:a16="http://schemas.microsoft.com/office/drawing/2014/main" id="{F3D5C5BF-DC2C-467F-9C7C-F5D3A1716E29}"/>
                    </a:ext>
                  </a:extLst>
                </p:cNvPr>
                <p:cNvSpPr txBox="1">
                  <a:spLocks noChangeArrowheads="1"/>
                </p:cNvSpPr>
                <p:nvPr/>
              </p:nvSpPr>
              <p:spPr bwMode="auto">
                <a:xfrm>
                  <a:off x="1850815" y="1927740"/>
                  <a:ext cx="1092200" cy="4619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C00000"/>
                            </a:solidFill>
                            <a:latin typeface="Cambria Math" panose="02040503050406030204" pitchFamily="18" charset="0"/>
                            <a:ea typeface="宋体" panose="02010600030101010101" pitchFamily="2" charset="-122"/>
                          </a:rPr>
                          <m:t>𝑣</m:t>
                        </m:r>
                        <m:r>
                          <a:rPr lang="en-US" altLang="zh-CN" sz="2400" b="0" i="1" dirty="0" smtClean="0">
                            <a:solidFill>
                              <a:srgbClr val="C00000"/>
                            </a:solidFill>
                            <a:latin typeface="Cambria Math" panose="02040503050406030204" pitchFamily="18" charset="0"/>
                            <a:ea typeface="宋体" panose="02010600030101010101" pitchFamily="2" charset="-122"/>
                          </a:rPr>
                          <m:t>[</m:t>
                        </m:r>
                        <m:r>
                          <a:rPr lang="en-US" altLang="zh-CN" sz="2400" b="0" i="1" dirty="0" smtClean="0">
                            <a:solidFill>
                              <a:srgbClr val="C00000"/>
                            </a:solidFill>
                            <a:latin typeface="Cambria Math" panose="02040503050406030204" pitchFamily="18" charset="0"/>
                            <a:ea typeface="宋体" panose="02010600030101010101" pitchFamily="2" charset="-122"/>
                          </a:rPr>
                          <m:t>𝑛</m:t>
                        </m:r>
                        <m:r>
                          <a:rPr lang="en-US" altLang="zh-CN" sz="2400" b="0" i="1" dirty="0" smtClean="0">
                            <a:solidFill>
                              <a:srgbClr val="C00000"/>
                            </a:solidFill>
                            <a:latin typeface="Cambria Math" panose="02040503050406030204" pitchFamily="18" charset="0"/>
                            <a:ea typeface="宋体" panose="02010600030101010101" pitchFamily="2" charset="-122"/>
                          </a:rPr>
                          <m:t>]</m:t>
                        </m:r>
                      </m:oMath>
                    </m:oMathPara>
                  </a14:m>
                  <a:endParaRPr lang="zh-CN" altLang="en-US" sz="2400" dirty="0">
                    <a:solidFill>
                      <a:srgbClr val="C00000"/>
                    </a:solidFill>
                    <a:latin typeface="Georgia" panose="02040502050405020303" pitchFamily="18" charset="0"/>
                    <a:ea typeface="宋体" panose="02010600030101010101" pitchFamily="2" charset="-122"/>
                  </a:endParaRPr>
                </a:p>
              </p:txBody>
            </p:sp>
          </mc:Choice>
          <mc:Fallback xmlns="">
            <p:sp>
              <p:nvSpPr>
                <p:cNvPr id="18" name="TextBox 12">
                  <a:extLst>
                    <a:ext uri="{FF2B5EF4-FFF2-40B4-BE49-F238E27FC236}">
                      <a16:creationId xmlns:a16="http://schemas.microsoft.com/office/drawing/2014/main" id="{F3D5C5BF-DC2C-467F-9C7C-F5D3A1716E29}"/>
                    </a:ext>
                  </a:extLst>
                </p:cNvPr>
                <p:cNvSpPr txBox="1">
                  <a:spLocks noRot="1" noChangeAspect="1" noMove="1" noResize="1" noEditPoints="1" noAdjustHandles="1" noChangeArrowheads="1" noChangeShapeType="1" noTextEdit="1"/>
                </p:cNvSpPr>
                <p:nvPr/>
              </p:nvSpPr>
              <p:spPr bwMode="auto">
                <a:xfrm>
                  <a:off x="1850815" y="1927740"/>
                  <a:ext cx="1092200" cy="461963"/>
                </a:xfrm>
                <a:prstGeom prst="rect">
                  <a:avLst/>
                </a:prstGeom>
                <a:blipFill>
                  <a:blip r:embed="rId5"/>
                  <a:stretch>
                    <a:fillRect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977726-D4A6-4E2B-8725-E252F1F1AC2D}"/>
                  </a:ext>
                </a:extLst>
              </p:cNvPr>
              <p:cNvSpPr txBox="1"/>
              <p:nvPr/>
            </p:nvSpPr>
            <p:spPr>
              <a:xfrm>
                <a:off x="1612985" y="1557334"/>
                <a:ext cx="5918030" cy="707886"/>
              </a:xfrm>
              <a:prstGeom prst="rect">
                <a:avLst/>
              </a:prstGeom>
              <a:noFill/>
              <a:ln w="25400">
                <a:solidFill>
                  <a:srgbClr val="C00000"/>
                </a:solidFill>
              </a:ln>
            </p:spPr>
            <p:txBody>
              <a:bodyPr wrap="none" rtlCol="0">
                <a:spAutoFit/>
              </a:bodyPr>
              <a:lstStyle>
                <a:defPPr>
                  <a:defRPr lang="en-US"/>
                </a:defPPr>
                <a:lvl1pPr>
                  <a:defRPr sz="2000"/>
                </a:lvl1pPr>
              </a:lstStyle>
              <a:p>
                <a:pPr/>
                <a14:m>
                  <m:oMathPara xmlns:m="http://schemas.openxmlformats.org/officeDocument/2006/math">
                    <m:oMathParaPr>
                      <m:jc m:val="left"/>
                    </m:oMathParaPr>
                    <m:oMath xmlns:m="http://schemas.openxmlformats.org/officeDocument/2006/math">
                      <m:r>
                        <a:rPr lang="en-US"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𝑛</m:t>
                          </m:r>
                        </m:e>
                      </m:d>
                      <m:r>
                        <a:rPr lang="en-US">
                          <a:latin typeface="Cambria Math" panose="02040503050406030204" pitchFamily="18" charset="0"/>
                        </a:rPr>
                        <m:t>=</m:t>
                      </m:r>
                      <m:r>
                        <a:rPr lang="en-US" smtClean="0">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𝑛</m:t>
                          </m:r>
                        </m:e>
                      </m:d>
                      <m:d>
                        <m:dPr>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e>
                          </m:d>
                        </m:e>
                      </m:d>
                      <m:r>
                        <a:rPr lang="en-US">
                          <a:latin typeface="Cambria Math" panose="02040503050406030204" pitchFamily="18" charset="0"/>
                        </a:rPr>
                        <m:t>               </m:t>
                      </m:r>
                      <m:r>
                        <a:rPr lang="en-US">
                          <a:latin typeface="Cambria Math" panose="02040503050406030204" pitchFamily="18" charset="0"/>
                        </a:rPr>
                        <m:t>𝑓𝑜𝑟</m:t>
                      </m:r>
                      <m:r>
                        <a:rPr lang="en-US">
                          <a:latin typeface="Cambria Math" panose="02040503050406030204" pitchFamily="18" charset="0"/>
                        </a:rPr>
                        <m:t> </m:t>
                      </m:r>
                      <m:r>
                        <a:rPr lang="en-US">
                          <a:latin typeface="Cambria Math" panose="02040503050406030204" pitchFamily="18" charset="0"/>
                        </a:rPr>
                        <m:t>𝑎𝑙𝑙</m:t>
                      </m:r>
                      <m:r>
                        <a:rPr lang="en-US">
                          <a:latin typeface="Cambria Math" panose="02040503050406030204" pitchFamily="18" charset="0"/>
                        </a:rPr>
                        <m:t> </m:t>
                      </m:r>
                      <m:r>
                        <a:rPr lang="en-US">
                          <a:latin typeface="Cambria Math" panose="02040503050406030204" pitchFamily="18" charset="0"/>
                        </a:rPr>
                        <m:t>𝑛</m:t>
                      </m:r>
                      <m:r>
                        <a:rPr lang="en-US">
                          <a:latin typeface="Cambria Math" panose="02040503050406030204" pitchFamily="18" charset="0"/>
                        </a:rPr>
                        <m:t>∉</m:t>
                      </m:r>
                      <m:r>
                        <a:rPr lang="en-US">
                          <a:latin typeface="Cambria Math" panose="02040503050406030204" pitchFamily="18" charset="0"/>
                        </a:rPr>
                        <m:t>𝑆𝑡𝑎𝑟𝑡𝑁𝑜𝑑𝑒𝑠</m:t>
                      </m:r>
                    </m:oMath>
                  </m:oMathPara>
                </a14:m>
                <a:endParaRPr lang="en-US" dirty="0"/>
              </a:p>
              <a:p>
                <a:pPr/>
                <a14:m>
                  <m:oMathPara xmlns:m="http://schemas.openxmlformats.org/officeDocument/2006/math">
                    <m:oMathParaPr>
                      <m:jc m:val="left"/>
                    </m:oMathParaPr>
                    <m:oMath xmlns:m="http://schemas.openxmlformats.org/officeDocument/2006/math">
                      <m:r>
                        <a:rPr lang="en-US"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𝑛</m:t>
                          </m:r>
                        </m:e>
                      </m:d>
                      <m:r>
                        <a:rPr lang="en-US">
                          <a:latin typeface="Cambria Math" panose="02040503050406030204" pitchFamily="18" charset="0"/>
                        </a:rPr>
                        <m:t>=</m:t>
                      </m:r>
                      <m:r>
                        <a:rPr lang="en-US" smtClean="0">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e>
                      </m:d>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𝑛</m:t>
                          </m:r>
                        </m:e>
                      </m:d>
                      <m:r>
                        <a:rPr lang="en-US">
                          <a:latin typeface="Cambria Math" panose="02040503050406030204" pitchFamily="18" charset="0"/>
                        </a:rPr>
                        <m:t>            </m:t>
                      </m:r>
                      <m:r>
                        <a:rPr lang="en-US">
                          <a:latin typeface="Cambria Math" panose="02040503050406030204" pitchFamily="18" charset="0"/>
                        </a:rPr>
                        <m:t>𝑓𝑜𝑟</m:t>
                      </m:r>
                      <m:r>
                        <a:rPr lang="en-US">
                          <a:latin typeface="Cambria Math" panose="02040503050406030204" pitchFamily="18" charset="0"/>
                        </a:rPr>
                        <m:t> </m:t>
                      </m:r>
                      <m:r>
                        <a:rPr lang="en-US">
                          <a:latin typeface="Cambria Math" panose="02040503050406030204" pitchFamily="18" charset="0"/>
                        </a:rPr>
                        <m:t>𝑎𝑙𝑙</m:t>
                      </m:r>
                      <m:r>
                        <a:rPr lang="en-US">
                          <a:latin typeface="Cambria Math" panose="02040503050406030204" pitchFamily="18" charset="0"/>
                        </a:rPr>
                        <m:t> </m:t>
                      </m:r>
                      <m:r>
                        <a:rPr lang="en-US">
                          <a:latin typeface="Cambria Math" panose="02040503050406030204" pitchFamily="18" charset="0"/>
                        </a:rPr>
                        <m:t>𝑛</m:t>
                      </m:r>
                      <m:r>
                        <a:rPr lang="en-US">
                          <a:latin typeface="Cambria Math" panose="02040503050406030204" pitchFamily="18" charset="0"/>
                        </a:rPr>
                        <m:t>∉</m:t>
                      </m:r>
                      <m:r>
                        <a:rPr lang="en-US">
                          <a:latin typeface="Cambria Math" panose="02040503050406030204" pitchFamily="18" charset="0"/>
                        </a:rPr>
                        <m:t>𝑆𝑡𝑎𝑟𝑡𝑁𝑜𝑑𝑒𝑠</m:t>
                      </m:r>
                    </m:oMath>
                  </m:oMathPara>
                </a14:m>
                <a:endParaRPr lang="en-US" dirty="0"/>
              </a:p>
            </p:txBody>
          </p:sp>
        </mc:Choice>
        <mc:Fallback xmlns="">
          <p:sp>
            <p:nvSpPr>
              <p:cNvPr id="19" name="TextBox 18">
                <a:extLst>
                  <a:ext uri="{FF2B5EF4-FFF2-40B4-BE49-F238E27FC236}">
                    <a16:creationId xmlns:a16="http://schemas.microsoft.com/office/drawing/2014/main" id="{22977726-D4A6-4E2B-8725-E252F1F1AC2D}"/>
                  </a:ext>
                </a:extLst>
              </p:cNvPr>
              <p:cNvSpPr txBox="1">
                <a:spLocks noRot="1" noChangeAspect="1" noMove="1" noResize="1" noEditPoints="1" noAdjustHandles="1" noChangeArrowheads="1" noChangeShapeType="1" noTextEdit="1"/>
              </p:cNvSpPr>
              <p:nvPr/>
            </p:nvSpPr>
            <p:spPr>
              <a:xfrm>
                <a:off x="1612985" y="1557334"/>
                <a:ext cx="5918030" cy="707886"/>
              </a:xfrm>
              <a:prstGeom prst="rect">
                <a:avLst/>
              </a:prstGeom>
              <a:blipFill>
                <a:blip r:embed="rId6"/>
                <a:stretch>
                  <a:fillRect b="-6612"/>
                </a:stretch>
              </a:blipFill>
              <a:ln w="25400">
                <a:solidFill>
                  <a:srgbClr val="C00000"/>
                </a:solidFill>
              </a:ln>
            </p:spPr>
            <p:txBody>
              <a:bodyPr/>
              <a:lstStyle/>
              <a:p>
                <a:r>
                  <a:rPr lang="en-US">
                    <a:noFill/>
                  </a:rPr>
                  <a:t> </a:t>
                </a:r>
              </a:p>
            </p:txBody>
          </p:sp>
        </mc:Fallback>
      </mc:AlternateContent>
      <p:sp>
        <p:nvSpPr>
          <p:cNvPr id="20" name="Text Box 49">
            <a:extLst>
              <a:ext uri="{FF2B5EF4-FFF2-40B4-BE49-F238E27FC236}">
                <a16:creationId xmlns:a16="http://schemas.microsoft.com/office/drawing/2014/main" id="{CCA4B288-11EA-47D8-999C-5ED674BBB6AC}"/>
              </a:ext>
            </a:extLst>
          </p:cNvPr>
          <p:cNvSpPr txBox="1">
            <a:spLocks noChangeArrowheads="1"/>
          </p:cNvSpPr>
          <p:nvPr/>
        </p:nvSpPr>
        <p:spPr bwMode="auto">
          <a:xfrm>
            <a:off x="921624" y="2372205"/>
            <a:ext cx="7271542"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nSpc>
                <a:spcPct val="90000"/>
              </a:lnSpc>
              <a:defRPr sz="2000" i="1"/>
            </a:lvl1pPr>
          </a:lstStyle>
          <a:p>
            <a:r>
              <a:rPr lang="en-US" altLang="en-US" dirty="0" err="1"/>
              <a:t>unbalLeft</a:t>
            </a:r>
            <a:r>
              <a:rPr lang="en-US" altLang="en-US" dirty="0"/>
              <a:t>  </a:t>
            </a:r>
            <a:r>
              <a:rPr lang="en-US" altLang="en-US" dirty="0">
                <a:sym typeface="Math C" pitchFamily="2" charset="2"/>
              </a:rPr>
              <a:t></a:t>
            </a:r>
            <a:r>
              <a:rPr lang="en-US" altLang="en-US" dirty="0"/>
              <a:t> </a:t>
            </a:r>
            <a:r>
              <a:rPr lang="en-US" altLang="en-US" dirty="0" err="1"/>
              <a:t>unbalLeft</a:t>
            </a:r>
            <a:r>
              <a:rPr lang="en-US" altLang="en-US" dirty="0"/>
              <a:t>  matched                                                </a:t>
            </a:r>
          </a:p>
        </p:txBody>
      </p:sp>
    </p:spTree>
    <p:extLst>
      <p:ext uri="{BB962C8B-B14F-4D97-AF65-F5344CB8AC3E}">
        <p14:creationId xmlns:p14="http://schemas.microsoft.com/office/powerpoint/2010/main" val="136891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39</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6" name="TextBox 5">
            <a:extLst>
              <a:ext uri="{FF2B5EF4-FFF2-40B4-BE49-F238E27FC236}">
                <a16:creationId xmlns:a16="http://schemas.microsoft.com/office/drawing/2014/main" id="{DB1F2B45-FEB9-4B19-BA8F-9C9BC61084E6}"/>
              </a:ext>
            </a:extLst>
          </p:cNvPr>
          <p:cNvSpPr txBox="1"/>
          <p:nvPr/>
        </p:nvSpPr>
        <p:spPr>
          <a:xfrm>
            <a:off x="4144447" y="6229588"/>
            <a:ext cx="1374094"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 </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9" name="TextBox 18">
            <a:extLst>
              <a:ext uri="{FF2B5EF4-FFF2-40B4-BE49-F238E27FC236}">
                <a16:creationId xmlns:a16="http://schemas.microsoft.com/office/drawing/2014/main" id="{D88E1AFC-CF4A-4DCA-AC94-DC3E4607EE97}"/>
              </a:ext>
            </a:extLst>
          </p:cNvPr>
          <p:cNvSpPr txBox="1"/>
          <p:nvPr/>
        </p:nvSpPr>
        <p:spPr>
          <a:xfrm>
            <a:off x="3929953" y="358136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4EEA4351-07C1-4DA3-BBBD-7BBB133A8CD1}"/>
              </a:ext>
            </a:extLst>
          </p:cNvPr>
          <p:cNvSpPr txBox="1"/>
          <p:nvPr/>
        </p:nvSpPr>
        <p:spPr>
          <a:xfrm>
            <a:off x="3831398" y="4483023"/>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8" name="TextBox 147">
            <a:extLst>
              <a:ext uri="{FF2B5EF4-FFF2-40B4-BE49-F238E27FC236}">
                <a16:creationId xmlns:a16="http://schemas.microsoft.com/office/drawing/2014/main" id="{689CC85A-C19A-493E-AE61-70EF4191989E}"/>
              </a:ext>
            </a:extLst>
          </p:cNvPr>
          <p:cNvSpPr txBox="1"/>
          <p:nvPr/>
        </p:nvSpPr>
        <p:spPr>
          <a:xfrm>
            <a:off x="3815766" y="237497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4F18CD6F-F308-45CB-B25A-CD04F9032591}"/>
                  </a:ext>
                </a:extLst>
              </p:cNvPr>
              <p:cNvSpPr txBox="1"/>
              <p:nvPr/>
            </p:nvSpPr>
            <p:spPr>
              <a:xfrm>
                <a:off x="3944883" y="1594199"/>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189" name="TextBox 188">
                <a:extLst>
                  <a:ext uri="{FF2B5EF4-FFF2-40B4-BE49-F238E27FC236}">
                    <a16:creationId xmlns:a16="http://schemas.microsoft.com/office/drawing/2014/main" id="{4F18CD6F-F308-45CB-B25A-CD04F9032591}"/>
                  </a:ext>
                </a:extLst>
              </p:cNvPr>
              <p:cNvSpPr txBox="1">
                <a:spLocks noRot="1" noChangeAspect="1" noMove="1" noResize="1" noEditPoints="1" noAdjustHandles="1" noChangeArrowheads="1" noChangeShapeType="1" noTextEdit="1"/>
              </p:cNvSpPr>
              <p:nvPr/>
            </p:nvSpPr>
            <p:spPr>
              <a:xfrm>
                <a:off x="3944883" y="1594199"/>
                <a:ext cx="386644" cy="369332"/>
              </a:xfrm>
              <a:prstGeom prst="rect">
                <a:avLst/>
              </a:prstGeom>
              <a:blipFill>
                <a:blip r:embed="rId2"/>
                <a:stretch>
                  <a:fillRect b="-3333"/>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12602" y="1140128"/>
            <a:ext cx="891858" cy="3348051"/>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75161 w 875161"/>
              <a:gd name="connsiteY0" fmla="*/ 0 h 3348051"/>
              <a:gd name="connsiteX1" fmla="*/ 93537 w 875161"/>
              <a:gd name="connsiteY1" fmla="*/ 658191 h 3348051"/>
              <a:gd name="connsiteX2" fmla="*/ 13527 w 875161"/>
              <a:gd name="connsiteY2" fmla="*/ 1915491 h 3348051"/>
              <a:gd name="connsiteX3" fmla="*/ 17337 w 875161"/>
              <a:gd name="connsiteY3" fmla="*/ 3348051 h 3348051"/>
              <a:gd name="connsiteX0" fmla="*/ 891858 w 891858"/>
              <a:gd name="connsiteY0" fmla="*/ 0 h 3348051"/>
              <a:gd name="connsiteX1" fmla="*/ 110234 w 891858"/>
              <a:gd name="connsiteY1" fmla="*/ 658191 h 3348051"/>
              <a:gd name="connsiteX2" fmla="*/ 5172 w 891858"/>
              <a:gd name="connsiteY2" fmla="*/ 1921754 h 3348051"/>
              <a:gd name="connsiteX3" fmla="*/ 34034 w 891858"/>
              <a:gd name="connsiteY3" fmla="*/ 3348051 h 3348051"/>
              <a:gd name="connsiteX0" fmla="*/ 891858 w 891858"/>
              <a:gd name="connsiteY0" fmla="*/ 0 h 3348051"/>
              <a:gd name="connsiteX1" fmla="*/ 110234 w 891858"/>
              <a:gd name="connsiteY1" fmla="*/ 658191 h 3348051"/>
              <a:gd name="connsiteX2" fmla="*/ 5172 w 891858"/>
              <a:gd name="connsiteY2" fmla="*/ 1921754 h 3348051"/>
              <a:gd name="connsiteX3" fmla="*/ 34034 w 891858"/>
              <a:gd name="connsiteY3" fmla="*/ 3348051 h 3348051"/>
            </a:gdLst>
            <a:ahLst/>
            <a:cxnLst>
              <a:cxn ang="0">
                <a:pos x="connsiteX0" y="connsiteY0"/>
              </a:cxn>
              <a:cxn ang="0">
                <a:pos x="connsiteX1" y="connsiteY1"/>
              </a:cxn>
              <a:cxn ang="0">
                <a:pos x="connsiteX2" y="connsiteY2"/>
              </a:cxn>
              <a:cxn ang="0">
                <a:pos x="connsiteX3" y="connsiteY3"/>
              </a:cxn>
            </a:cxnLst>
            <a:rect l="l" t="t" r="r" b="b"/>
            <a:pathLst>
              <a:path w="891858" h="3348051">
                <a:moveTo>
                  <a:pt x="891858" y="0"/>
                </a:moveTo>
                <a:cubicBezTo>
                  <a:pt x="562928" y="115570"/>
                  <a:pt x="258015" y="337899"/>
                  <a:pt x="110234" y="658191"/>
                </a:cubicBezTo>
                <a:cubicBezTo>
                  <a:pt x="-37547" y="978483"/>
                  <a:pt x="6442" y="1473444"/>
                  <a:pt x="5172" y="1921754"/>
                </a:cubicBezTo>
                <a:cubicBezTo>
                  <a:pt x="3902" y="2370064"/>
                  <a:pt x="-1683" y="2966829"/>
                  <a:pt x="34034" y="3348051"/>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3"/>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79536" y="1263572"/>
            <a:ext cx="856415" cy="1125307"/>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 name="connsiteX0" fmla="*/ 856415 w 856415"/>
              <a:gd name="connsiteY0" fmla="*/ 0 h 1125307"/>
              <a:gd name="connsiteX1" fmla="*/ 170615 w 856415"/>
              <a:gd name="connsiteY1" fmla="*/ 415290 h 1125307"/>
              <a:gd name="connsiteX2" fmla="*/ 0 w 856415"/>
              <a:gd name="connsiteY2" fmla="*/ 1125307 h 1125307"/>
              <a:gd name="connsiteX0" fmla="*/ 856415 w 856415"/>
              <a:gd name="connsiteY0" fmla="*/ 0 h 1125307"/>
              <a:gd name="connsiteX1" fmla="*/ 170615 w 856415"/>
              <a:gd name="connsiteY1" fmla="*/ 415290 h 1125307"/>
              <a:gd name="connsiteX2" fmla="*/ 0 w 856415"/>
              <a:gd name="connsiteY2" fmla="*/ 1125307 h 1125307"/>
            </a:gdLst>
            <a:ahLst/>
            <a:cxnLst>
              <a:cxn ang="0">
                <a:pos x="connsiteX0" y="connsiteY0"/>
              </a:cxn>
              <a:cxn ang="0">
                <a:pos x="connsiteX1" y="connsiteY1"/>
              </a:cxn>
              <a:cxn ang="0">
                <a:pos x="connsiteX2" y="connsiteY2"/>
              </a:cxn>
            </a:cxnLst>
            <a:rect l="l" t="t" r="r" b="b"/>
            <a:pathLst>
              <a:path w="856415" h="1125307">
                <a:moveTo>
                  <a:pt x="856415" y="0"/>
                </a:moveTo>
                <a:cubicBezTo>
                  <a:pt x="527485" y="115570"/>
                  <a:pt x="318570" y="226695"/>
                  <a:pt x="170615" y="415290"/>
                </a:cubicBezTo>
                <a:cubicBezTo>
                  <a:pt x="22660" y="603885"/>
                  <a:pt x="10177" y="716367"/>
                  <a:pt x="0" y="11253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81314"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81314" y="2405754"/>
                <a:ext cx="3184911" cy="307777"/>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6394" y="627253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6394" y="6272531"/>
                <a:ext cx="3470502" cy="307777"/>
              </a:xfrm>
              <a:prstGeom prst="rect">
                <a:avLst/>
              </a:prstGeom>
              <a:blipFill>
                <a:blip r:embed="rId6"/>
                <a:stretch>
                  <a:fillRect r="-349" b="-5556"/>
                </a:stretch>
              </a:blipFill>
              <a:ln w="25400">
                <a:solidFill>
                  <a:srgbClr val="C00000"/>
                </a:solidFill>
              </a:ln>
            </p:spPr>
            <p:txBody>
              <a:bodyPr/>
              <a:lstStyle/>
              <a:p>
                <a:r>
                  <a:rPr lang="en-US">
                    <a:noFill/>
                  </a:rPr>
                  <a:t> </a:t>
                </a:r>
              </a:p>
            </p:txBody>
          </p:sp>
        </mc:Fallback>
      </mc:AlternateContent>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55" name="TextBox 54">
            <a:extLst>
              <a:ext uri="{FF2B5EF4-FFF2-40B4-BE49-F238E27FC236}">
                <a16:creationId xmlns:a16="http://schemas.microsoft.com/office/drawing/2014/main" id="{CD7A4B88-0067-4EC2-8345-85421CAE52F7}"/>
              </a:ext>
            </a:extLst>
          </p:cNvPr>
          <p:cNvSpPr txBox="1"/>
          <p:nvPr/>
        </p:nvSpPr>
        <p:spPr>
          <a:xfrm>
            <a:off x="4521816" y="4136058"/>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DDEEC97-94E1-40BE-8EF4-4AAEEC5687D0}"/>
                  </a:ext>
                </a:extLst>
              </p:cNvPr>
              <p:cNvSpPr txBox="1"/>
              <p:nvPr/>
            </p:nvSpPr>
            <p:spPr>
              <a:xfrm>
                <a:off x="4824995" y="3281308"/>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3DDEEC97-94E1-40BE-8EF4-4AAEEC5687D0}"/>
                  </a:ext>
                </a:extLst>
              </p:cNvPr>
              <p:cNvSpPr txBox="1">
                <a:spLocks noRot="1" noChangeAspect="1" noMove="1" noResize="1" noEditPoints="1" noAdjustHandles="1" noChangeArrowheads="1" noChangeShapeType="1" noTextEdit="1"/>
              </p:cNvSpPr>
              <p:nvPr/>
            </p:nvSpPr>
            <p:spPr>
              <a:xfrm>
                <a:off x="4824995" y="3281308"/>
                <a:ext cx="386644"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3165BED-8248-4CFF-801D-99EC71C119DD}"/>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57" name="TextBox 56">
                <a:extLst>
                  <a:ext uri="{FF2B5EF4-FFF2-40B4-BE49-F238E27FC236}">
                    <a16:creationId xmlns:a16="http://schemas.microsoft.com/office/drawing/2014/main" id="{E3165BED-8248-4CFF-801D-99EC71C119DD}"/>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DD3158C-4E8E-46DF-A549-BA7172AE8DE8}"/>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58" name="TextBox 57">
                <a:extLst>
                  <a:ext uri="{FF2B5EF4-FFF2-40B4-BE49-F238E27FC236}">
                    <a16:creationId xmlns:a16="http://schemas.microsoft.com/office/drawing/2014/main" id="{FDD3158C-4E8E-46DF-A549-BA7172AE8DE8}"/>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9"/>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552F452-AE08-4CD2-9EC6-6E0F26C4DC99}"/>
                  </a:ext>
                </a:extLst>
              </p:cNvPr>
              <p:cNvSpPr txBox="1"/>
              <p:nvPr/>
            </p:nvSpPr>
            <p:spPr>
              <a:xfrm>
                <a:off x="3774764" y="743157"/>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59" name="TextBox 58">
                <a:extLst>
                  <a:ext uri="{FF2B5EF4-FFF2-40B4-BE49-F238E27FC236}">
                    <a16:creationId xmlns:a16="http://schemas.microsoft.com/office/drawing/2014/main" id="{5552F452-AE08-4CD2-9EC6-6E0F26C4DC99}"/>
                  </a:ext>
                </a:extLst>
              </p:cNvPr>
              <p:cNvSpPr txBox="1">
                <a:spLocks noRot="1" noChangeAspect="1" noMove="1" noResize="1" noEditPoints="1" noAdjustHandles="1" noChangeArrowheads="1" noChangeShapeType="1" noTextEdit="1"/>
              </p:cNvSpPr>
              <p:nvPr/>
            </p:nvSpPr>
            <p:spPr>
              <a:xfrm>
                <a:off x="3774764" y="743157"/>
                <a:ext cx="386644" cy="369332"/>
              </a:xfrm>
              <a:prstGeom prst="rect">
                <a:avLst/>
              </a:prstGeom>
              <a:blipFill>
                <a:blip r:embed="rId10"/>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CF248AD-4FCA-4A0C-A2A7-031B41D321F2}"/>
                  </a:ext>
                </a:extLst>
              </p:cNvPr>
              <p:cNvSpPr txBox="1"/>
              <p:nvPr/>
            </p:nvSpPr>
            <p:spPr>
              <a:xfrm>
                <a:off x="-36543" y="3617745"/>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49" name="TextBox 48">
                <a:extLst>
                  <a:ext uri="{FF2B5EF4-FFF2-40B4-BE49-F238E27FC236}">
                    <a16:creationId xmlns:a16="http://schemas.microsoft.com/office/drawing/2014/main" id="{9CF248AD-4FCA-4A0C-A2A7-031B41D321F2}"/>
                  </a:ext>
                </a:extLst>
              </p:cNvPr>
              <p:cNvSpPr txBox="1">
                <a:spLocks noRot="1" noChangeAspect="1" noMove="1" noResize="1" noEditPoints="1" noAdjustHandles="1" noChangeArrowheads="1" noChangeShapeType="1" noTextEdit="1"/>
              </p:cNvSpPr>
              <p:nvPr/>
            </p:nvSpPr>
            <p:spPr>
              <a:xfrm>
                <a:off x="-36543" y="3617745"/>
                <a:ext cx="3184911" cy="307777"/>
              </a:xfrm>
              <a:prstGeom prst="rect">
                <a:avLst/>
              </a:prstGeom>
              <a:blipFill>
                <a:blip r:embed="rId11"/>
                <a:stretch>
                  <a:fillRect b="-9804"/>
                </a:stretch>
              </a:blipFill>
            </p:spPr>
            <p:txBody>
              <a:bodyPr/>
              <a:lstStyle/>
              <a:p>
                <a:r>
                  <a:rPr lang="en-US">
                    <a:noFill/>
                  </a:rPr>
                  <a:t> </a:t>
                </a:r>
              </a:p>
            </p:txBody>
          </p:sp>
        </mc:Fallback>
      </mc:AlternateContent>
      <p:sp>
        <p:nvSpPr>
          <p:cNvPr id="51" name="Freeform: Shape 50">
            <a:extLst>
              <a:ext uri="{FF2B5EF4-FFF2-40B4-BE49-F238E27FC236}">
                <a16:creationId xmlns:a16="http://schemas.microsoft.com/office/drawing/2014/main" id="{A8729F0A-C4EB-425D-86E9-8432CFC4DE5E}"/>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67202" y="202200"/>
                  <a:pt x="195935" y="423327"/>
                </a:cubicBezTo>
                <a:cubicBezTo>
                  <a:pt x="24668" y="644454"/>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cxnSp>
        <p:nvCxnSpPr>
          <p:cNvPr id="21" name="Straight Arrow Connector 20">
            <a:extLst>
              <a:ext uri="{FF2B5EF4-FFF2-40B4-BE49-F238E27FC236}">
                <a16:creationId xmlns:a16="http://schemas.microsoft.com/office/drawing/2014/main" id="{7BFF1415-A190-47A5-A7A0-82D05382BA43}"/>
              </a:ext>
            </a:extLst>
          </p:cNvPr>
          <p:cNvCxnSpPr>
            <a:cxnSpLocks/>
          </p:cNvCxnSpPr>
          <p:nvPr/>
        </p:nvCxnSpPr>
        <p:spPr bwMode="auto">
          <a:xfrm flipH="1">
            <a:off x="3868512" y="1258570"/>
            <a:ext cx="523461" cy="4975763"/>
          </a:xfrm>
          <a:prstGeom prst="straightConnector1">
            <a:avLst/>
          </a:prstGeom>
          <a:noFill/>
          <a:ln w="25400" cap="flat" cmpd="sng" algn="ctr">
            <a:solidFill>
              <a:srgbClr val="C00000"/>
            </a:solidFill>
            <a:prstDash val="solid"/>
            <a:round/>
            <a:headEnd type="none" w="med" len="med"/>
            <a:tailEnd type="stealth" w="lg" len="med"/>
          </a:ln>
          <a:effectLst/>
        </p:spPr>
      </p:cxnSp>
      <p:sp>
        <p:nvSpPr>
          <p:cNvPr id="54" name="Freeform: Shape 53">
            <a:extLst>
              <a:ext uri="{FF2B5EF4-FFF2-40B4-BE49-F238E27FC236}">
                <a16:creationId xmlns:a16="http://schemas.microsoft.com/office/drawing/2014/main" id="{7827E79B-65A9-4E90-88CD-582C8AB4E1B6}"/>
              </a:ext>
            </a:extLst>
          </p:cNvPr>
          <p:cNvSpPr/>
          <p:nvPr/>
        </p:nvSpPr>
        <p:spPr bwMode="auto">
          <a:xfrm>
            <a:off x="3376516" y="1269305"/>
            <a:ext cx="856415" cy="1125307"/>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 name="connsiteX0" fmla="*/ 856415 w 856415"/>
              <a:gd name="connsiteY0" fmla="*/ 0 h 1125307"/>
              <a:gd name="connsiteX1" fmla="*/ 170615 w 856415"/>
              <a:gd name="connsiteY1" fmla="*/ 415290 h 1125307"/>
              <a:gd name="connsiteX2" fmla="*/ 0 w 856415"/>
              <a:gd name="connsiteY2" fmla="*/ 1125307 h 1125307"/>
              <a:gd name="connsiteX0" fmla="*/ 856415 w 856415"/>
              <a:gd name="connsiteY0" fmla="*/ 0 h 1125307"/>
              <a:gd name="connsiteX1" fmla="*/ 170615 w 856415"/>
              <a:gd name="connsiteY1" fmla="*/ 415290 h 1125307"/>
              <a:gd name="connsiteX2" fmla="*/ 0 w 856415"/>
              <a:gd name="connsiteY2" fmla="*/ 1125307 h 1125307"/>
            </a:gdLst>
            <a:ahLst/>
            <a:cxnLst>
              <a:cxn ang="0">
                <a:pos x="connsiteX0" y="connsiteY0"/>
              </a:cxn>
              <a:cxn ang="0">
                <a:pos x="connsiteX1" y="connsiteY1"/>
              </a:cxn>
              <a:cxn ang="0">
                <a:pos x="connsiteX2" y="connsiteY2"/>
              </a:cxn>
            </a:cxnLst>
            <a:rect l="l" t="t" r="r" b="b"/>
            <a:pathLst>
              <a:path w="856415" h="1125307">
                <a:moveTo>
                  <a:pt x="856415" y="0"/>
                </a:moveTo>
                <a:cubicBezTo>
                  <a:pt x="527485" y="115570"/>
                  <a:pt x="318570" y="226695"/>
                  <a:pt x="170615" y="415290"/>
                </a:cubicBezTo>
                <a:cubicBezTo>
                  <a:pt x="22660" y="603885"/>
                  <a:pt x="10177" y="716367"/>
                  <a:pt x="0" y="11253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Tree>
    <p:extLst>
      <p:ext uri="{BB962C8B-B14F-4D97-AF65-F5344CB8AC3E}">
        <p14:creationId xmlns:p14="http://schemas.microsoft.com/office/powerpoint/2010/main" val="272378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wipe(up)">
                                      <p:cBhvr>
                                        <p:cTn id="7" dur="500"/>
                                        <p:tgtEl>
                                          <p:spTgt spid="20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9"/>
                                        </p:tgtEl>
                                        <p:attrNameLst>
                                          <p:attrName>style.visibility</p:attrName>
                                        </p:attrNameLst>
                                      </p:cBhvr>
                                      <p:to>
                                        <p:strVal val="visible"/>
                                      </p:to>
                                    </p:set>
                                    <p:animEffect transition="in" filter="dissolve">
                                      <p:cBhvr>
                                        <p:cTn id="11" dur="500"/>
                                        <p:tgtEl>
                                          <p:spTgt spid="18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1"/>
                                        </p:tgtEl>
                                        <p:attrNameLst>
                                          <p:attrName>style.visibility</p:attrName>
                                        </p:attrNameLst>
                                      </p:cBhvr>
                                      <p:to>
                                        <p:strVal val="visible"/>
                                      </p:to>
                                    </p:set>
                                    <p:animEffect transition="in" filter="wipe(up)">
                                      <p:cBhvr>
                                        <p:cTn id="16" dur="500"/>
                                        <p:tgtEl>
                                          <p:spTgt spid="20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48"/>
                                        </p:tgtEl>
                                        <p:attrNameLst>
                                          <p:attrName>style.visibility</p:attrName>
                                        </p:attrNameLst>
                                      </p:cBhvr>
                                      <p:to>
                                        <p:strVal val="visible"/>
                                      </p:to>
                                    </p:set>
                                    <p:animEffect transition="in" filter="dissolve">
                                      <p:cBhvr>
                                        <p:cTn id="20" dur="500"/>
                                        <p:tgtEl>
                                          <p:spTgt spid="1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97"/>
                                        </p:tgtEl>
                                        <p:attrNameLst>
                                          <p:attrName>style.visibility</p:attrName>
                                        </p:attrNameLst>
                                      </p:cBhvr>
                                      <p:to>
                                        <p:strVal val="visible"/>
                                      </p:to>
                                    </p:set>
                                    <p:animEffect transition="in" filter="wipe(up)">
                                      <p:cBhvr>
                                        <p:cTn id="34" dur="500"/>
                                        <p:tgtEl>
                                          <p:spTgt spid="197"/>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08"/>
                                        </p:tgtEl>
                                        <p:attrNameLst>
                                          <p:attrName>style.visibility</p:attrName>
                                        </p:attrNameLst>
                                      </p:cBhvr>
                                      <p:to>
                                        <p:strVal val="visible"/>
                                      </p:to>
                                    </p:set>
                                    <p:animEffect transition="in" filter="wipe(up)">
                                      <p:cBhvr>
                                        <p:cTn id="43" dur="500"/>
                                        <p:tgtEl>
                                          <p:spTgt spid="208"/>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dissolv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07"/>
                                        </p:tgtEl>
                                        <p:attrNameLst>
                                          <p:attrName>style.visibility</p:attrName>
                                        </p:attrNameLst>
                                      </p:cBhvr>
                                      <p:to>
                                        <p:strVal val="visible"/>
                                      </p:to>
                                    </p:set>
                                    <p:animEffect transition="in" filter="wipe(up)">
                                      <p:cBhvr>
                                        <p:cTn id="52" dur="500"/>
                                        <p:tgtEl>
                                          <p:spTgt spid="207"/>
                                        </p:tgtEl>
                                      </p:cBhvr>
                                    </p:animEffect>
                                  </p:childTnLst>
                                </p:cTn>
                              </p:par>
                            </p:childTnLst>
                          </p:cTn>
                        </p:par>
                        <p:par>
                          <p:cTn id="53" fill="hold">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dissolv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childTnLst>
                          </p:cTn>
                        </p:par>
                        <p:par>
                          <p:cTn id="62" fill="hold">
                            <p:stCondLst>
                              <p:cond delay="500"/>
                            </p:stCondLst>
                            <p:childTnLst>
                              <p:par>
                                <p:cTn id="63" presetID="9" presetClass="entr" presetSubtype="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dissolv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up)">
                                      <p:cBhvr>
                                        <p:cTn id="7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148" grpId="0"/>
      <p:bldP spid="189" grpId="0"/>
      <p:bldP spid="197" grpId="0" animBg="1"/>
      <p:bldP spid="201" grpId="0" animBg="1"/>
      <p:bldP spid="207" grpId="0" animBg="1"/>
      <p:bldP spid="208" grpId="0" animBg="1"/>
      <p:bldP spid="55" grpId="0"/>
      <p:bldP spid="56" grpId="0"/>
      <p:bldP spid="51" grpId="0" animBg="1"/>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Oval 1026"/>
          <p:cNvSpPr>
            <a:spLocks noChangeArrowheads="1"/>
          </p:cNvSpPr>
          <p:nvPr/>
        </p:nvSpPr>
        <p:spPr bwMode="auto">
          <a:xfrm>
            <a:off x="4195479" y="1295400"/>
            <a:ext cx="1219200" cy="495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9059" name="Group 1027"/>
          <p:cNvGrpSpPr>
            <a:grpSpLocks/>
          </p:cNvGrpSpPr>
          <p:nvPr/>
        </p:nvGrpSpPr>
        <p:grpSpPr bwMode="auto">
          <a:xfrm>
            <a:off x="842679" y="1617663"/>
            <a:ext cx="933450" cy="515937"/>
            <a:chOff x="1225" y="1043"/>
            <a:chExt cx="588" cy="325"/>
          </a:xfrm>
        </p:grpSpPr>
        <p:sp>
          <p:nvSpPr>
            <p:cNvPr id="429060" name="Oval 1028"/>
            <p:cNvSpPr>
              <a:spLocks noChangeArrowheads="1"/>
            </p:cNvSpPr>
            <p:nvPr/>
          </p:nvSpPr>
          <p:spPr bwMode="auto">
            <a:xfrm>
              <a:off x="1225" y="1044"/>
              <a:ext cx="5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1" name="Text Box 1029"/>
            <p:cNvSpPr txBox="1">
              <a:spLocks noChangeArrowheads="1"/>
            </p:cNvSpPr>
            <p:nvPr/>
          </p:nvSpPr>
          <p:spPr bwMode="auto">
            <a:xfrm>
              <a:off x="1265" y="1043"/>
              <a:ext cx="5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9062" name="Group 1030"/>
          <p:cNvGrpSpPr>
            <a:grpSpLocks/>
          </p:cNvGrpSpPr>
          <p:nvPr/>
        </p:nvGrpSpPr>
        <p:grpSpPr bwMode="auto">
          <a:xfrm>
            <a:off x="785529" y="2686050"/>
            <a:ext cx="1047750" cy="571500"/>
            <a:chOff x="1177" y="1716"/>
            <a:chExt cx="660" cy="360"/>
          </a:xfrm>
        </p:grpSpPr>
        <p:sp>
          <p:nvSpPr>
            <p:cNvPr id="429063" name="Oval 1031"/>
            <p:cNvSpPr>
              <a:spLocks noChangeArrowheads="1"/>
            </p:cNvSpPr>
            <p:nvPr/>
          </p:nvSpPr>
          <p:spPr bwMode="auto">
            <a:xfrm>
              <a:off x="1177" y="1716"/>
              <a:ext cx="6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4" name="Text Box 1032"/>
            <p:cNvSpPr txBox="1">
              <a:spLocks noChangeArrowheads="1"/>
            </p:cNvSpPr>
            <p:nvPr/>
          </p:nvSpPr>
          <p:spPr bwMode="auto">
            <a:xfrm>
              <a:off x="1231" y="1725"/>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p(x,y)</a:t>
              </a:r>
            </a:p>
          </p:txBody>
        </p:sp>
      </p:grpSp>
      <p:grpSp>
        <p:nvGrpSpPr>
          <p:cNvPr id="429065" name="Group 1033"/>
          <p:cNvGrpSpPr>
            <a:grpSpLocks/>
          </p:cNvGrpSpPr>
          <p:nvPr/>
        </p:nvGrpSpPr>
        <p:grpSpPr bwMode="auto">
          <a:xfrm>
            <a:off x="360079" y="3714750"/>
            <a:ext cx="1873250" cy="609600"/>
            <a:chOff x="909" y="2364"/>
            <a:chExt cx="1180" cy="384"/>
          </a:xfrm>
        </p:grpSpPr>
        <p:sp>
          <p:nvSpPr>
            <p:cNvPr id="429066" name="Oval 1034"/>
            <p:cNvSpPr>
              <a:spLocks noChangeArrowheads="1"/>
            </p:cNvSpPr>
            <p:nvPr/>
          </p:nvSpPr>
          <p:spPr bwMode="auto">
            <a:xfrm>
              <a:off x="925" y="2364"/>
              <a:ext cx="1164" cy="38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7" name="Text Box 1035"/>
            <p:cNvSpPr txBox="1">
              <a:spLocks noChangeArrowheads="1"/>
            </p:cNvSpPr>
            <p:nvPr/>
          </p:nvSpPr>
          <p:spPr bwMode="auto">
            <a:xfrm>
              <a:off x="909" y="2396"/>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68" name="Group 1036"/>
          <p:cNvGrpSpPr>
            <a:grpSpLocks/>
          </p:cNvGrpSpPr>
          <p:nvPr/>
        </p:nvGrpSpPr>
        <p:grpSpPr bwMode="auto">
          <a:xfrm>
            <a:off x="652179" y="4857750"/>
            <a:ext cx="1314450" cy="533400"/>
            <a:chOff x="1093" y="3084"/>
            <a:chExt cx="828" cy="336"/>
          </a:xfrm>
        </p:grpSpPr>
        <p:sp>
          <p:nvSpPr>
            <p:cNvPr id="429069" name="Oval 1037"/>
            <p:cNvSpPr>
              <a:spLocks noChangeArrowheads="1"/>
            </p:cNvSpPr>
            <p:nvPr/>
          </p:nvSpPr>
          <p:spPr bwMode="auto">
            <a:xfrm>
              <a:off x="1093" y="3084"/>
              <a:ext cx="828"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0" name="Text Box 1038"/>
            <p:cNvSpPr txBox="1">
              <a:spLocks noChangeArrowheads="1"/>
            </p:cNvSpPr>
            <p:nvPr/>
          </p:nvSpPr>
          <p:spPr bwMode="auto">
            <a:xfrm>
              <a:off x="1137" y="3088"/>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printf(y)</a:t>
              </a:r>
            </a:p>
          </p:txBody>
        </p:sp>
      </p:grpSp>
      <p:grpSp>
        <p:nvGrpSpPr>
          <p:cNvPr id="429071" name="Group 1039"/>
          <p:cNvGrpSpPr>
            <a:grpSpLocks/>
          </p:cNvGrpSpPr>
          <p:nvPr/>
        </p:nvGrpSpPr>
        <p:grpSpPr bwMode="auto">
          <a:xfrm>
            <a:off x="552167" y="533400"/>
            <a:ext cx="1509713" cy="533400"/>
            <a:chOff x="1030" y="360"/>
            <a:chExt cx="951" cy="336"/>
          </a:xfrm>
        </p:grpSpPr>
        <p:sp>
          <p:nvSpPr>
            <p:cNvPr id="429072" name="Oval 1040"/>
            <p:cNvSpPr>
              <a:spLocks noChangeArrowheads="1"/>
            </p:cNvSpPr>
            <p:nvPr/>
          </p:nvSpPr>
          <p:spPr bwMode="auto">
            <a:xfrm>
              <a:off x="1045" y="360"/>
              <a:ext cx="936"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3" name="Text Box 1041"/>
            <p:cNvSpPr txBox="1">
              <a:spLocks noChangeArrowheads="1"/>
            </p:cNvSpPr>
            <p:nvPr/>
          </p:nvSpPr>
          <p:spPr bwMode="auto">
            <a:xfrm>
              <a:off x="1030" y="368"/>
              <a:ext cx="8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main</a:t>
              </a:r>
            </a:p>
          </p:txBody>
        </p:sp>
      </p:grpSp>
      <p:grpSp>
        <p:nvGrpSpPr>
          <p:cNvPr id="429074" name="Group 1042"/>
          <p:cNvGrpSpPr>
            <a:grpSpLocks/>
          </p:cNvGrpSpPr>
          <p:nvPr/>
        </p:nvGrpSpPr>
        <p:grpSpPr bwMode="auto">
          <a:xfrm>
            <a:off x="595029" y="5962650"/>
            <a:ext cx="1409700" cy="514350"/>
            <a:chOff x="1021" y="3780"/>
            <a:chExt cx="888" cy="324"/>
          </a:xfrm>
        </p:grpSpPr>
        <p:sp>
          <p:nvSpPr>
            <p:cNvPr id="429075" name="Oval 1043"/>
            <p:cNvSpPr>
              <a:spLocks noChangeArrowheads="1"/>
            </p:cNvSpPr>
            <p:nvPr/>
          </p:nvSpPr>
          <p:spPr bwMode="auto">
            <a:xfrm>
              <a:off x="1021" y="3780"/>
              <a:ext cx="8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6" name="Text Box 1044"/>
            <p:cNvSpPr txBox="1">
              <a:spLocks noChangeArrowheads="1"/>
            </p:cNvSpPr>
            <p:nvPr/>
          </p:nvSpPr>
          <p:spPr bwMode="auto">
            <a:xfrm>
              <a:off x="1027" y="3780"/>
              <a:ext cx="8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exit main</a:t>
              </a:r>
            </a:p>
          </p:txBody>
        </p:sp>
      </p:grpSp>
      <p:grpSp>
        <p:nvGrpSpPr>
          <p:cNvPr id="429077" name="Group 1045"/>
          <p:cNvGrpSpPr>
            <a:grpSpLocks/>
          </p:cNvGrpSpPr>
          <p:nvPr/>
        </p:nvGrpSpPr>
        <p:grpSpPr bwMode="auto">
          <a:xfrm>
            <a:off x="3946366" y="285750"/>
            <a:ext cx="1712952" cy="571500"/>
            <a:chOff x="3229" y="204"/>
            <a:chExt cx="960" cy="360"/>
          </a:xfrm>
        </p:grpSpPr>
        <p:sp>
          <p:nvSpPr>
            <p:cNvPr id="429078" name="Oval 1046"/>
            <p:cNvSpPr>
              <a:spLocks noChangeArrowheads="1"/>
            </p:cNvSpPr>
            <p:nvPr/>
          </p:nvSpPr>
          <p:spPr bwMode="auto">
            <a:xfrm>
              <a:off x="3229" y="204"/>
              <a:ext cx="9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9" name="Text Box 1047"/>
            <p:cNvSpPr txBox="1">
              <a:spLocks noChangeArrowheads="1"/>
            </p:cNvSpPr>
            <p:nvPr/>
          </p:nvSpPr>
          <p:spPr bwMode="auto">
            <a:xfrm>
              <a:off x="3230" y="218"/>
              <a:ext cx="9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p(</a:t>
              </a:r>
              <a:r>
                <a:rPr lang="en-US" altLang="en-US" sz="2400" dirty="0" err="1">
                  <a:solidFill>
                    <a:schemeClr val="tx1"/>
                  </a:solidFill>
                </a:rPr>
                <a:t>a,b</a:t>
              </a:r>
              <a:r>
                <a:rPr lang="en-US" altLang="en-US" sz="2400" dirty="0">
                  <a:solidFill>
                    <a:schemeClr val="tx1"/>
                  </a:solidFill>
                </a:rPr>
                <a:t>)</a:t>
              </a:r>
            </a:p>
          </p:txBody>
        </p:sp>
      </p:grpSp>
      <p:sp>
        <p:nvSpPr>
          <p:cNvPr id="429080" name="Text Box 1048"/>
          <p:cNvSpPr txBox="1">
            <a:spLocks noChangeArrowheads="1"/>
          </p:cNvSpPr>
          <p:nvPr/>
        </p:nvSpPr>
        <p:spPr bwMode="auto">
          <a:xfrm>
            <a:off x="4327241" y="1181100"/>
            <a:ext cx="954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if </a:t>
            </a:r>
            <a:r>
              <a:rPr lang="en-US" altLang="en-US" sz="3200">
                <a:solidFill>
                  <a:schemeClr val="tx1"/>
                </a:solidFill>
              </a:rPr>
              <a:t>. . .</a:t>
            </a:r>
            <a:endParaRPr lang="en-US" altLang="en-US" sz="2400">
              <a:solidFill>
                <a:schemeClr val="tx1"/>
              </a:solidFill>
            </a:endParaRPr>
          </a:p>
        </p:txBody>
      </p:sp>
      <p:grpSp>
        <p:nvGrpSpPr>
          <p:cNvPr id="429081" name="Group 1049"/>
          <p:cNvGrpSpPr>
            <a:grpSpLocks/>
          </p:cNvGrpSpPr>
          <p:nvPr/>
        </p:nvGrpSpPr>
        <p:grpSpPr bwMode="auto">
          <a:xfrm>
            <a:off x="5833779" y="2152650"/>
            <a:ext cx="952500" cy="533400"/>
            <a:chOff x="4249" y="1368"/>
            <a:chExt cx="600" cy="336"/>
          </a:xfrm>
        </p:grpSpPr>
        <p:sp>
          <p:nvSpPr>
            <p:cNvPr id="429082" name="Oval 1050"/>
            <p:cNvSpPr>
              <a:spLocks noChangeArrowheads="1"/>
            </p:cNvSpPr>
            <p:nvPr/>
          </p:nvSpPr>
          <p:spPr bwMode="auto">
            <a:xfrm>
              <a:off x="4249" y="1368"/>
              <a:ext cx="600"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3" name="Text Box 1051"/>
            <p:cNvSpPr txBox="1">
              <a:spLocks noChangeArrowheads="1"/>
            </p:cNvSpPr>
            <p:nvPr/>
          </p:nvSpPr>
          <p:spPr bwMode="auto">
            <a:xfrm>
              <a:off x="4296" y="1385"/>
              <a:ext cx="5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b = a</a:t>
              </a:r>
            </a:p>
          </p:txBody>
        </p:sp>
      </p:grpSp>
      <p:grpSp>
        <p:nvGrpSpPr>
          <p:cNvPr id="429084" name="Group 1052"/>
          <p:cNvGrpSpPr>
            <a:grpSpLocks/>
          </p:cNvGrpSpPr>
          <p:nvPr/>
        </p:nvGrpSpPr>
        <p:grpSpPr bwMode="auto">
          <a:xfrm>
            <a:off x="5824254" y="3144838"/>
            <a:ext cx="971550" cy="552450"/>
            <a:chOff x="4219" y="1981"/>
            <a:chExt cx="612" cy="348"/>
          </a:xfrm>
        </p:grpSpPr>
        <p:sp>
          <p:nvSpPr>
            <p:cNvPr id="429085" name="Oval 1053"/>
            <p:cNvSpPr>
              <a:spLocks noChangeArrowheads="1"/>
            </p:cNvSpPr>
            <p:nvPr/>
          </p:nvSpPr>
          <p:spPr bwMode="auto">
            <a:xfrm>
              <a:off x="4219" y="1981"/>
              <a:ext cx="612" cy="348"/>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6" name="Text Box 1054"/>
            <p:cNvSpPr txBox="1">
              <a:spLocks noChangeArrowheads="1"/>
            </p:cNvSpPr>
            <p:nvPr/>
          </p:nvSpPr>
          <p:spPr bwMode="auto">
            <a:xfrm>
              <a:off x="4229" y="1991"/>
              <a:ext cx="5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p(</a:t>
              </a:r>
              <a:r>
                <a:rPr lang="en-US" altLang="en-US" sz="2400" dirty="0" err="1">
                  <a:solidFill>
                    <a:schemeClr val="tx1"/>
                  </a:solidFill>
                </a:rPr>
                <a:t>a,b</a:t>
              </a:r>
              <a:r>
                <a:rPr lang="en-US" altLang="en-US" sz="2400" dirty="0">
                  <a:solidFill>
                    <a:schemeClr val="tx1"/>
                  </a:solidFill>
                </a:rPr>
                <a:t>)</a:t>
              </a:r>
            </a:p>
          </p:txBody>
        </p:sp>
      </p:grpSp>
      <p:grpSp>
        <p:nvGrpSpPr>
          <p:cNvPr id="429087" name="Group 1055"/>
          <p:cNvGrpSpPr>
            <a:grpSpLocks/>
          </p:cNvGrpSpPr>
          <p:nvPr/>
        </p:nvGrpSpPr>
        <p:grpSpPr bwMode="auto">
          <a:xfrm>
            <a:off x="5357529" y="4156075"/>
            <a:ext cx="1905000" cy="571500"/>
            <a:chOff x="3949" y="2436"/>
            <a:chExt cx="1200" cy="360"/>
          </a:xfrm>
        </p:grpSpPr>
        <p:sp>
          <p:nvSpPr>
            <p:cNvPr id="429088" name="Oval 1056"/>
            <p:cNvSpPr>
              <a:spLocks noChangeArrowheads="1"/>
            </p:cNvSpPr>
            <p:nvPr/>
          </p:nvSpPr>
          <p:spPr bwMode="auto">
            <a:xfrm>
              <a:off x="3949" y="2436"/>
              <a:ext cx="120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9" name="Text Box 1057"/>
            <p:cNvSpPr txBox="1">
              <a:spLocks noChangeArrowheads="1"/>
            </p:cNvSpPr>
            <p:nvPr/>
          </p:nvSpPr>
          <p:spPr bwMode="auto">
            <a:xfrm>
              <a:off x="3959" y="2450"/>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90" name="Group 1058"/>
          <p:cNvGrpSpPr>
            <a:grpSpLocks/>
          </p:cNvGrpSpPr>
          <p:nvPr/>
        </p:nvGrpSpPr>
        <p:grpSpPr bwMode="auto">
          <a:xfrm>
            <a:off x="5614704" y="5197475"/>
            <a:ext cx="1390650" cy="517525"/>
            <a:chOff x="4129" y="3010"/>
            <a:chExt cx="876" cy="326"/>
          </a:xfrm>
        </p:grpSpPr>
        <p:sp>
          <p:nvSpPr>
            <p:cNvPr id="429091" name="Oval 1059"/>
            <p:cNvSpPr>
              <a:spLocks noChangeArrowheads="1"/>
            </p:cNvSpPr>
            <p:nvPr/>
          </p:nvSpPr>
          <p:spPr bwMode="auto">
            <a:xfrm>
              <a:off x="4129" y="3012"/>
              <a:ext cx="876"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2" name="Text Box 1060"/>
            <p:cNvSpPr txBox="1">
              <a:spLocks noChangeArrowheads="1"/>
            </p:cNvSpPr>
            <p:nvPr/>
          </p:nvSpPr>
          <p:spPr bwMode="auto">
            <a:xfrm>
              <a:off x="4185" y="3010"/>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solidFill>
                    <a:schemeClr val="tx1"/>
                  </a:solidFill>
                </a:rPr>
                <a:t>printf</a:t>
              </a:r>
              <a:r>
                <a:rPr lang="en-US" altLang="en-US" sz="2400" dirty="0">
                  <a:solidFill>
                    <a:schemeClr val="tx1"/>
                  </a:solidFill>
                </a:rPr>
                <a:t>(b)</a:t>
              </a:r>
            </a:p>
          </p:txBody>
        </p:sp>
      </p:grpSp>
      <p:grpSp>
        <p:nvGrpSpPr>
          <p:cNvPr id="429093" name="Group 1061"/>
          <p:cNvGrpSpPr>
            <a:grpSpLocks/>
          </p:cNvGrpSpPr>
          <p:nvPr/>
        </p:nvGrpSpPr>
        <p:grpSpPr bwMode="auto">
          <a:xfrm>
            <a:off x="4300254" y="6080125"/>
            <a:ext cx="1009650" cy="492125"/>
            <a:chOff x="3385" y="3782"/>
            <a:chExt cx="636" cy="310"/>
          </a:xfrm>
        </p:grpSpPr>
        <p:sp>
          <p:nvSpPr>
            <p:cNvPr id="429094" name="Oval 1062"/>
            <p:cNvSpPr>
              <a:spLocks noChangeArrowheads="1"/>
            </p:cNvSpPr>
            <p:nvPr/>
          </p:nvSpPr>
          <p:spPr bwMode="auto">
            <a:xfrm>
              <a:off x="3385" y="3792"/>
              <a:ext cx="636" cy="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5" name="Text Box 1063"/>
            <p:cNvSpPr txBox="1">
              <a:spLocks noChangeArrowheads="1"/>
            </p:cNvSpPr>
            <p:nvPr/>
          </p:nvSpPr>
          <p:spPr bwMode="auto">
            <a:xfrm>
              <a:off x="3430" y="3782"/>
              <a:ext cx="5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exit p</a:t>
              </a:r>
            </a:p>
          </p:txBody>
        </p:sp>
      </p:grpSp>
      <p:cxnSp>
        <p:nvCxnSpPr>
          <p:cNvPr id="429096" name="AutoShape 1064"/>
          <p:cNvCxnSpPr>
            <a:cxnSpLocks noChangeShapeType="1"/>
            <a:stCxn id="429072" idx="4"/>
            <a:endCxn id="429060" idx="0"/>
          </p:cNvCxnSpPr>
          <p:nvPr/>
        </p:nvCxnSpPr>
        <p:spPr bwMode="auto">
          <a:xfrm flipH="1">
            <a:off x="1309404" y="1066800"/>
            <a:ext cx="9525"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7" name="AutoShape 1065"/>
          <p:cNvCxnSpPr>
            <a:cxnSpLocks noChangeShapeType="1"/>
            <a:stCxn id="429060" idx="4"/>
            <a:endCxn id="429063" idx="0"/>
          </p:cNvCxnSpPr>
          <p:nvPr/>
        </p:nvCxnSpPr>
        <p:spPr bwMode="auto">
          <a:xfrm>
            <a:off x="1309404" y="2133600"/>
            <a:ext cx="0"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8" name="AutoShape 1066"/>
          <p:cNvCxnSpPr>
            <a:cxnSpLocks noChangeShapeType="1"/>
            <a:stCxn id="429063" idx="4"/>
            <a:endCxn id="429066" idx="0"/>
          </p:cNvCxnSpPr>
          <p:nvPr/>
        </p:nvCxnSpPr>
        <p:spPr bwMode="auto">
          <a:xfrm>
            <a:off x="1309404" y="3257550"/>
            <a:ext cx="0" cy="4572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9" name="AutoShape 1067"/>
          <p:cNvCxnSpPr>
            <a:cxnSpLocks noChangeShapeType="1"/>
            <a:stCxn id="429066" idx="4"/>
            <a:endCxn id="429069" idx="0"/>
          </p:cNvCxnSpPr>
          <p:nvPr/>
        </p:nvCxnSpPr>
        <p:spPr bwMode="auto">
          <a:xfrm>
            <a:off x="1309404" y="4324350"/>
            <a:ext cx="0" cy="5334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0" name="AutoShape 1068"/>
          <p:cNvCxnSpPr>
            <a:cxnSpLocks noChangeShapeType="1"/>
            <a:stCxn id="429069" idx="4"/>
            <a:endCxn id="429076" idx="0"/>
          </p:cNvCxnSpPr>
          <p:nvPr/>
        </p:nvCxnSpPr>
        <p:spPr bwMode="auto">
          <a:xfrm flipH="1">
            <a:off x="1266542" y="5391150"/>
            <a:ext cx="42862" cy="571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1" name="AutoShape 1069"/>
          <p:cNvCxnSpPr>
            <a:cxnSpLocks noChangeShapeType="1"/>
            <a:stCxn id="429078" idx="4"/>
            <a:endCxn id="429058" idx="0"/>
          </p:cNvCxnSpPr>
          <p:nvPr/>
        </p:nvCxnSpPr>
        <p:spPr bwMode="auto">
          <a:xfrm>
            <a:off x="4802842" y="857250"/>
            <a:ext cx="2237" cy="4381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2" name="AutoShape 1070"/>
          <p:cNvCxnSpPr>
            <a:cxnSpLocks noChangeShapeType="1"/>
            <a:stCxn id="429058" idx="5"/>
            <a:endCxn id="429082" idx="1"/>
          </p:cNvCxnSpPr>
          <p:nvPr/>
        </p:nvCxnSpPr>
        <p:spPr bwMode="auto">
          <a:xfrm>
            <a:off x="5236879" y="1717675"/>
            <a:ext cx="736600" cy="5127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3" name="AutoShape 1071"/>
          <p:cNvCxnSpPr>
            <a:cxnSpLocks noChangeShapeType="1"/>
            <a:stCxn id="429058" idx="4"/>
            <a:endCxn id="429095" idx="0"/>
          </p:cNvCxnSpPr>
          <p:nvPr/>
        </p:nvCxnSpPr>
        <p:spPr bwMode="auto">
          <a:xfrm>
            <a:off x="4805079" y="1790700"/>
            <a:ext cx="1587" cy="428942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4" name="AutoShape 1072"/>
          <p:cNvCxnSpPr>
            <a:cxnSpLocks noChangeShapeType="1"/>
            <a:stCxn id="429082" idx="4"/>
            <a:endCxn id="429086" idx="0"/>
          </p:cNvCxnSpPr>
          <p:nvPr/>
        </p:nvCxnSpPr>
        <p:spPr bwMode="auto">
          <a:xfrm flipH="1">
            <a:off x="6291773" y="2686050"/>
            <a:ext cx="18256" cy="4746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5" name="AutoShape 1073"/>
          <p:cNvCxnSpPr>
            <a:cxnSpLocks noChangeShapeType="1"/>
            <a:stCxn id="429085" idx="4"/>
            <a:endCxn id="429088" idx="0"/>
          </p:cNvCxnSpPr>
          <p:nvPr/>
        </p:nvCxnSpPr>
        <p:spPr bwMode="auto">
          <a:xfrm>
            <a:off x="6310029" y="3697288"/>
            <a:ext cx="0" cy="45878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6" name="AutoShape 1074"/>
          <p:cNvCxnSpPr>
            <a:cxnSpLocks noChangeShapeType="1"/>
            <a:stCxn id="429088" idx="4"/>
            <a:endCxn id="429092" idx="0"/>
          </p:cNvCxnSpPr>
          <p:nvPr/>
        </p:nvCxnSpPr>
        <p:spPr bwMode="auto">
          <a:xfrm>
            <a:off x="6310029" y="4727575"/>
            <a:ext cx="1588" cy="4699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7" name="AutoShape 1075"/>
          <p:cNvCxnSpPr>
            <a:cxnSpLocks noChangeShapeType="1"/>
            <a:stCxn id="429091" idx="3"/>
            <a:endCxn id="429094" idx="7"/>
          </p:cNvCxnSpPr>
          <p:nvPr/>
        </p:nvCxnSpPr>
        <p:spPr bwMode="auto">
          <a:xfrm flipH="1">
            <a:off x="5162266" y="5640388"/>
            <a:ext cx="655638" cy="5254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8" name="AutoShape 1076"/>
          <p:cNvCxnSpPr>
            <a:cxnSpLocks noChangeShapeType="1"/>
            <a:stCxn id="429094" idx="2"/>
            <a:endCxn id="429066" idx="6"/>
          </p:cNvCxnSpPr>
          <p:nvPr/>
        </p:nvCxnSpPr>
        <p:spPr bwMode="auto">
          <a:xfrm rot="10800000">
            <a:off x="2233329" y="4019550"/>
            <a:ext cx="2066925" cy="2314575"/>
          </a:xfrm>
          <a:prstGeom prst="curvedConnector3">
            <a:avLst>
              <a:gd name="adj1" fmla="val 5000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9" name="AutoShape 1077"/>
          <p:cNvCxnSpPr>
            <a:cxnSpLocks noChangeShapeType="1"/>
            <a:endCxn id="429079" idx="1"/>
          </p:cNvCxnSpPr>
          <p:nvPr/>
        </p:nvCxnSpPr>
        <p:spPr bwMode="auto">
          <a:xfrm rot="16200000" flipV="1">
            <a:off x="3443958" y="1040767"/>
            <a:ext cx="2884488" cy="1876104"/>
          </a:xfrm>
          <a:prstGeom prst="curvedConnector4">
            <a:avLst>
              <a:gd name="adj1" fmla="val 38721"/>
              <a:gd name="adj2" fmla="val 112185"/>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0" name="AutoShape 1078"/>
          <p:cNvCxnSpPr>
            <a:cxnSpLocks noChangeShapeType="1"/>
          </p:cNvCxnSpPr>
          <p:nvPr/>
        </p:nvCxnSpPr>
        <p:spPr bwMode="auto">
          <a:xfrm rot="16200000">
            <a:off x="4040697" y="4849019"/>
            <a:ext cx="1724025" cy="909638"/>
          </a:xfrm>
          <a:prstGeom prst="curvedConnector2">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1" name="AutoShape 1079"/>
          <p:cNvCxnSpPr>
            <a:cxnSpLocks noChangeShapeType="1"/>
            <a:stCxn id="429064" idx="3"/>
            <a:endCxn id="429078" idx="1"/>
          </p:cNvCxnSpPr>
          <p:nvPr/>
        </p:nvCxnSpPr>
        <p:spPr bwMode="auto">
          <a:xfrm flipV="1">
            <a:off x="1792004" y="369444"/>
            <a:ext cx="2405218" cy="2559494"/>
          </a:xfrm>
          <a:prstGeom prst="curvedConnector4">
            <a:avLst>
              <a:gd name="adj1" fmla="val 51948"/>
              <a:gd name="adj2" fmla="val 101647"/>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9113" name="Freeform 1081"/>
          <p:cNvSpPr>
            <a:spLocks/>
          </p:cNvSpPr>
          <p:nvPr/>
        </p:nvSpPr>
        <p:spPr bwMode="auto">
          <a:xfrm>
            <a:off x="1379341" y="325306"/>
            <a:ext cx="3349712" cy="5980723"/>
          </a:xfrm>
          <a:custGeom>
            <a:avLst/>
            <a:gdLst>
              <a:gd name="T0" fmla="*/ 20 w 2126"/>
              <a:gd name="T1" fmla="*/ 420 h 3730"/>
              <a:gd name="T2" fmla="*/ 20 w 2126"/>
              <a:gd name="T3" fmla="*/ 768 h 3730"/>
              <a:gd name="T4" fmla="*/ 20 w 2126"/>
              <a:gd name="T5" fmla="*/ 1008 h 3730"/>
              <a:gd name="T6" fmla="*/ 20 w 2126"/>
              <a:gd name="T7" fmla="*/ 1284 h 3730"/>
              <a:gd name="T8" fmla="*/ 20 w 2126"/>
              <a:gd name="T9" fmla="*/ 1572 h 3730"/>
              <a:gd name="T10" fmla="*/ 140 w 2126"/>
              <a:gd name="T11" fmla="*/ 1668 h 3730"/>
              <a:gd name="T12" fmla="*/ 356 w 2126"/>
              <a:gd name="T13" fmla="*/ 1668 h 3730"/>
              <a:gd name="T14" fmla="*/ 680 w 2126"/>
              <a:gd name="T15" fmla="*/ 1548 h 3730"/>
              <a:gd name="T16" fmla="*/ 824 w 2126"/>
              <a:gd name="T17" fmla="*/ 1428 h 3730"/>
              <a:gd name="T18" fmla="*/ 992 w 2126"/>
              <a:gd name="T19" fmla="*/ 1176 h 3730"/>
              <a:gd name="T20" fmla="*/ 1064 w 2126"/>
              <a:gd name="T21" fmla="*/ 828 h 3730"/>
              <a:gd name="T22" fmla="*/ 1148 w 2126"/>
              <a:gd name="T23" fmla="*/ 348 h 3730"/>
              <a:gd name="T24" fmla="*/ 1376 w 2126"/>
              <a:gd name="T25" fmla="*/ 84 h 3730"/>
              <a:gd name="T26" fmla="*/ 1652 w 2126"/>
              <a:gd name="T27" fmla="*/ 24 h 3730"/>
              <a:gd name="T28" fmla="*/ 1916 w 2126"/>
              <a:gd name="T29" fmla="*/ 24 h 3730"/>
              <a:gd name="T30" fmla="*/ 2072 w 2126"/>
              <a:gd name="T31" fmla="*/ 168 h 3730"/>
              <a:gd name="T32" fmla="*/ 2120 w 2126"/>
              <a:gd name="T33" fmla="*/ 504 h 3730"/>
              <a:gd name="T34" fmla="*/ 2108 w 2126"/>
              <a:gd name="T35" fmla="*/ 696 h 3730"/>
              <a:gd name="T36" fmla="*/ 2120 w 2126"/>
              <a:gd name="T37" fmla="*/ 924 h 3730"/>
              <a:gd name="T38" fmla="*/ 2108 w 2126"/>
              <a:gd name="T39" fmla="*/ 1260 h 3730"/>
              <a:gd name="T40" fmla="*/ 2108 w 2126"/>
              <a:gd name="T41" fmla="*/ 1488 h 3730"/>
              <a:gd name="T42" fmla="*/ 2108 w 2126"/>
              <a:gd name="T43" fmla="*/ 1776 h 3730"/>
              <a:gd name="T44" fmla="*/ 2096 w 2126"/>
              <a:gd name="T45" fmla="*/ 2364 h 3730"/>
              <a:gd name="T46" fmla="*/ 2096 w 2126"/>
              <a:gd name="T47" fmla="*/ 2844 h 3730"/>
              <a:gd name="T48" fmla="*/ 2096 w 2126"/>
              <a:gd name="T49" fmla="*/ 3228 h 3730"/>
              <a:gd name="T50" fmla="*/ 2096 w 2126"/>
              <a:gd name="T51" fmla="*/ 3648 h 3730"/>
              <a:gd name="T52" fmla="*/ 1976 w 2126"/>
              <a:gd name="T53" fmla="*/ 3720 h 3730"/>
              <a:gd name="T54" fmla="*/ 1748 w 2126"/>
              <a:gd name="T55" fmla="*/ 3648 h 3730"/>
              <a:gd name="T56" fmla="*/ 1496 w 2126"/>
              <a:gd name="T57" fmla="*/ 3492 h 3730"/>
              <a:gd name="T58" fmla="*/ 1316 w 2126"/>
              <a:gd name="T59" fmla="*/ 3204 h 3730"/>
              <a:gd name="T60" fmla="*/ 1220 w 2126"/>
              <a:gd name="T61" fmla="*/ 2676 h 3730"/>
              <a:gd name="T62" fmla="*/ 1004 w 2126"/>
              <a:gd name="T63" fmla="*/ 2364 h 3730"/>
              <a:gd name="T64" fmla="*/ 740 w 2126"/>
              <a:gd name="T65" fmla="*/ 2220 h 3730"/>
              <a:gd name="T66" fmla="*/ 476 w 2126"/>
              <a:gd name="T67" fmla="*/ 2172 h 3730"/>
              <a:gd name="connsiteX0" fmla="*/ 42 w 9925"/>
              <a:gd name="connsiteY0" fmla="*/ 1187 h 10035"/>
              <a:gd name="connsiteX1" fmla="*/ 42 w 9925"/>
              <a:gd name="connsiteY1" fmla="*/ 2120 h 10035"/>
              <a:gd name="connsiteX2" fmla="*/ 42 w 9925"/>
              <a:gd name="connsiteY2" fmla="*/ 2763 h 10035"/>
              <a:gd name="connsiteX3" fmla="*/ 42 w 9925"/>
              <a:gd name="connsiteY3" fmla="*/ 3503 h 10035"/>
              <a:gd name="connsiteX4" fmla="*/ 42 w 9925"/>
              <a:gd name="connsiteY4" fmla="*/ 4275 h 10035"/>
              <a:gd name="connsiteX5" fmla="*/ 607 w 9925"/>
              <a:gd name="connsiteY5" fmla="*/ 4533 h 10035"/>
              <a:gd name="connsiteX6" fmla="*/ 1623 w 9925"/>
              <a:gd name="connsiteY6" fmla="*/ 4533 h 10035"/>
              <a:gd name="connsiteX7" fmla="*/ 3146 w 9925"/>
              <a:gd name="connsiteY7" fmla="*/ 4211 h 10035"/>
              <a:gd name="connsiteX8" fmla="*/ 3824 w 9925"/>
              <a:gd name="connsiteY8" fmla="*/ 3889 h 10035"/>
              <a:gd name="connsiteX9" fmla="*/ 4614 w 9925"/>
              <a:gd name="connsiteY9" fmla="*/ 3214 h 10035"/>
              <a:gd name="connsiteX10" fmla="*/ 4953 w 9925"/>
              <a:gd name="connsiteY10" fmla="*/ 2281 h 10035"/>
              <a:gd name="connsiteX11" fmla="*/ 5348 w 9925"/>
              <a:gd name="connsiteY11" fmla="*/ 994 h 10035"/>
              <a:gd name="connsiteX12" fmla="*/ 6243 w 9925"/>
              <a:gd name="connsiteY12" fmla="*/ 51 h 10035"/>
              <a:gd name="connsiteX13" fmla="*/ 7718 w 9925"/>
              <a:gd name="connsiteY13" fmla="*/ 125 h 10035"/>
              <a:gd name="connsiteX14" fmla="*/ 8960 w 9925"/>
              <a:gd name="connsiteY14" fmla="*/ 125 h 10035"/>
              <a:gd name="connsiteX15" fmla="*/ 9694 w 9925"/>
              <a:gd name="connsiteY15" fmla="*/ 511 h 10035"/>
              <a:gd name="connsiteX16" fmla="*/ 9920 w 9925"/>
              <a:gd name="connsiteY16" fmla="*/ 1412 h 10035"/>
              <a:gd name="connsiteX17" fmla="*/ 9863 w 9925"/>
              <a:gd name="connsiteY17" fmla="*/ 1927 h 10035"/>
              <a:gd name="connsiteX18" fmla="*/ 9920 w 9925"/>
              <a:gd name="connsiteY18" fmla="*/ 2538 h 10035"/>
              <a:gd name="connsiteX19" fmla="*/ 9863 w 9925"/>
              <a:gd name="connsiteY19" fmla="*/ 3439 h 10035"/>
              <a:gd name="connsiteX20" fmla="*/ 9863 w 9925"/>
              <a:gd name="connsiteY20" fmla="*/ 4050 h 10035"/>
              <a:gd name="connsiteX21" fmla="*/ 9863 w 9925"/>
              <a:gd name="connsiteY21" fmla="*/ 4822 h 10035"/>
              <a:gd name="connsiteX22" fmla="*/ 9807 w 9925"/>
              <a:gd name="connsiteY22" fmla="*/ 6399 h 10035"/>
              <a:gd name="connsiteX23" fmla="*/ 9807 w 9925"/>
              <a:gd name="connsiteY23" fmla="*/ 7686 h 10035"/>
              <a:gd name="connsiteX24" fmla="*/ 9807 w 9925"/>
              <a:gd name="connsiteY24" fmla="*/ 8715 h 10035"/>
              <a:gd name="connsiteX25" fmla="*/ 9807 w 9925"/>
              <a:gd name="connsiteY25" fmla="*/ 9841 h 10035"/>
              <a:gd name="connsiteX26" fmla="*/ 9242 w 9925"/>
              <a:gd name="connsiteY26" fmla="*/ 10034 h 10035"/>
              <a:gd name="connsiteX27" fmla="*/ 8170 w 9925"/>
              <a:gd name="connsiteY27" fmla="*/ 9841 h 10035"/>
              <a:gd name="connsiteX28" fmla="*/ 6985 w 9925"/>
              <a:gd name="connsiteY28" fmla="*/ 9423 h 10035"/>
              <a:gd name="connsiteX29" fmla="*/ 6138 w 9925"/>
              <a:gd name="connsiteY29" fmla="*/ 8651 h 10035"/>
              <a:gd name="connsiteX30" fmla="*/ 5686 w 9925"/>
              <a:gd name="connsiteY30" fmla="*/ 7235 h 10035"/>
              <a:gd name="connsiteX31" fmla="*/ 4670 w 9925"/>
              <a:gd name="connsiteY31" fmla="*/ 6399 h 10035"/>
              <a:gd name="connsiteX32" fmla="*/ 3429 w 9925"/>
              <a:gd name="connsiteY32" fmla="*/ 6013 h 10035"/>
              <a:gd name="connsiteX33" fmla="*/ 2187 w 9925"/>
              <a:gd name="connsiteY33" fmla="*/ 5884 h 10035"/>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3170 w 10000"/>
              <a:gd name="connsiteY7" fmla="*/ 4245 h 10049"/>
              <a:gd name="connsiteX8" fmla="*/ 3853 w 10000"/>
              <a:gd name="connsiteY8" fmla="*/ 3924 h 10049"/>
              <a:gd name="connsiteX9" fmla="*/ 4649 w 10000"/>
              <a:gd name="connsiteY9" fmla="*/ 3252 h 10049"/>
              <a:gd name="connsiteX10" fmla="*/ 4990 w 10000"/>
              <a:gd name="connsiteY10" fmla="*/ 2322 h 10049"/>
              <a:gd name="connsiteX11" fmla="*/ 5388 w 10000"/>
              <a:gd name="connsiteY11" fmla="*/ 1040 h 10049"/>
              <a:gd name="connsiteX12" fmla="*/ 6290 w 10000"/>
              <a:gd name="connsiteY12" fmla="*/ 100 h 10049"/>
              <a:gd name="connsiteX13" fmla="*/ 7875 w 10000"/>
              <a:gd name="connsiteY13" fmla="*/ 35 h 10049"/>
              <a:gd name="connsiteX14" fmla="*/ 9028 w 10000"/>
              <a:gd name="connsiteY14" fmla="*/ 174 h 10049"/>
              <a:gd name="connsiteX15" fmla="*/ 9767 w 10000"/>
              <a:gd name="connsiteY15" fmla="*/ 558 h 10049"/>
              <a:gd name="connsiteX16" fmla="*/ 9995 w 10000"/>
              <a:gd name="connsiteY16" fmla="*/ 1456 h 10049"/>
              <a:gd name="connsiteX17" fmla="*/ 9938 w 10000"/>
              <a:gd name="connsiteY17" fmla="*/ 1969 h 10049"/>
              <a:gd name="connsiteX18" fmla="*/ 9995 w 10000"/>
              <a:gd name="connsiteY18" fmla="*/ 2578 h 10049"/>
              <a:gd name="connsiteX19" fmla="*/ 9938 w 10000"/>
              <a:gd name="connsiteY19" fmla="*/ 3476 h 10049"/>
              <a:gd name="connsiteX20" fmla="*/ 9938 w 10000"/>
              <a:gd name="connsiteY20" fmla="*/ 4085 h 10049"/>
              <a:gd name="connsiteX21" fmla="*/ 9938 w 10000"/>
              <a:gd name="connsiteY21" fmla="*/ 4854 h 10049"/>
              <a:gd name="connsiteX22" fmla="*/ 9881 w 10000"/>
              <a:gd name="connsiteY22" fmla="*/ 6426 h 10049"/>
              <a:gd name="connsiteX23" fmla="*/ 9881 w 10000"/>
              <a:gd name="connsiteY23" fmla="*/ 7708 h 10049"/>
              <a:gd name="connsiteX24" fmla="*/ 9881 w 10000"/>
              <a:gd name="connsiteY24" fmla="*/ 8734 h 10049"/>
              <a:gd name="connsiteX25" fmla="*/ 9881 w 10000"/>
              <a:gd name="connsiteY25" fmla="*/ 9856 h 10049"/>
              <a:gd name="connsiteX26" fmla="*/ 9312 w 10000"/>
              <a:gd name="connsiteY26" fmla="*/ 10048 h 10049"/>
              <a:gd name="connsiteX27" fmla="*/ 8232 w 10000"/>
              <a:gd name="connsiteY27" fmla="*/ 9856 h 10049"/>
              <a:gd name="connsiteX28" fmla="*/ 7038 w 10000"/>
              <a:gd name="connsiteY28" fmla="*/ 9439 h 10049"/>
              <a:gd name="connsiteX29" fmla="*/ 6184 w 10000"/>
              <a:gd name="connsiteY29" fmla="*/ 8670 h 10049"/>
              <a:gd name="connsiteX30" fmla="*/ 5729 w 10000"/>
              <a:gd name="connsiteY30" fmla="*/ 7259 h 10049"/>
              <a:gd name="connsiteX31" fmla="*/ 4705 w 10000"/>
              <a:gd name="connsiteY31" fmla="*/ 6426 h 10049"/>
              <a:gd name="connsiteX32" fmla="*/ 3455 w 10000"/>
              <a:gd name="connsiteY32" fmla="*/ 6041 h 10049"/>
              <a:gd name="connsiteX33" fmla="*/ 2204 w 10000"/>
              <a:gd name="connsiteY33"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3853 w 10000"/>
              <a:gd name="connsiteY8" fmla="*/ 3924 h 10049"/>
              <a:gd name="connsiteX9" fmla="*/ 4649 w 10000"/>
              <a:gd name="connsiteY9" fmla="*/ 3252 h 10049"/>
              <a:gd name="connsiteX10" fmla="*/ 4990 w 10000"/>
              <a:gd name="connsiteY10" fmla="*/ 2322 h 10049"/>
              <a:gd name="connsiteX11" fmla="*/ 5388 w 10000"/>
              <a:gd name="connsiteY11" fmla="*/ 1040 h 10049"/>
              <a:gd name="connsiteX12" fmla="*/ 6290 w 10000"/>
              <a:gd name="connsiteY12" fmla="*/ 100 h 10049"/>
              <a:gd name="connsiteX13" fmla="*/ 7875 w 10000"/>
              <a:gd name="connsiteY13" fmla="*/ 35 h 10049"/>
              <a:gd name="connsiteX14" fmla="*/ 9028 w 10000"/>
              <a:gd name="connsiteY14" fmla="*/ 174 h 10049"/>
              <a:gd name="connsiteX15" fmla="*/ 9767 w 10000"/>
              <a:gd name="connsiteY15" fmla="*/ 558 h 10049"/>
              <a:gd name="connsiteX16" fmla="*/ 9995 w 10000"/>
              <a:gd name="connsiteY16" fmla="*/ 1456 h 10049"/>
              <a:gd name="connsiteX17" fmla="*/ 9938 w 10000"/>
              <a:gd name="connsiteY17" fmla="*/ 1969 h 10049"/>
              <a:gd name="connsiteX18" fmla="*/ 9995 w 10000"/>
              <a:gd name="connsiteY18" fmla="*/ 2578 h 10049"/>
              <a:gd name="connsiteX19" fmla="*/ 9938 w 10000"/>
              <a:gd name="connsiteY19" fmla="*/ 3476 h 10049"/>
              <a:gd name="connsiteX20" fmla="*/ 9938 w 10000"/>
              <a:gd name="connsiteY20" fmla="*/ 4085 h 10049"/>
              <a:gd name="connsiteX21" fmla="*/ 9938 w 10000"/>
              <a:gd name="connsiteY21" fmla="*/ 4854 h 10049"/>
              <a:gd name="connsiteX22" fmla="*/ 9881 w 10000"/>
              <a:gd name="connsiteY22" fmla="*/ 6426 h 10049"/>
              <a:gd name="connsiteX23" fmla="*/ 9881 w 10000"/>
              <a:gd name="connsiteY23" fmla="*/ 7708 h 10049"/>
              <a:gd name="connsiteX24" fmla="*/ 9881 w 10000"/>
              <a:gd name="connsiteY24" fmla="*/ 8734 h 10049"/>
              <a:gd name="connsiteX25" fmla="*/ 9881 w 10000"/>
              <a:gd name="connsiteY25" fmla="*/ 9856 h 10049"/>
              <a:gd name="connsiteX26" fmla="*/ 9312 w 10000"/>
              <a:gd name="connsiteY26" fmla="*/ 10048 h 10049"/>
              <a:gd name="connsiteX27" fmla="*/ 8232 w 10000"/>
              <a:gd name="connsiteY27" fmla="*/ 9856 h 10049"/>
              <a:gd name="connsiteX28" fmla="*/ 7038 w 10000"/>
              <a:gd name="connsiteY28" fmla="*/ 9439 h 10049"/>
              <a:gd name="connsiteX29" fmla="*/ 6184 w 10000"/>
              <a:gd name="connsiteY29" fmla="*/ 8670 h 10049"/>
              <a:gd name="connsiteX30" fmla="*/ 5729 w 10000"/>
              <a:gd name="connsiteY30" fmla="*/ 7259 h 10049"/>
              <a:gd name="connsiteX31" fmla="*/ 4705 w 10000"/>
              <a:gd name="connsiteY31" fmla="*/ 6426 h 10049"/>
              <a:gd name="connsiteX32" fmla="*/ 3455 w 10000"/>
              <a:gd name="connsiteY32" fmla="*/ 6041 h 10049"/>
              <a:gd name="connsiteX33" fmla="*/ 2204 w 10000"/>
              <a:gd name="connsiteY33"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4649 w 10000"/>
              <a:gd name="connsiteY8" fmla="*/ 3252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4501 w 10000"/>
              <a:gd name="connsiteY8" fmla="*/ 3224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734 w 10000"/>
              <a:gd name="connsiteY6" fmla="*/ 4427 h 10049"/>
              <a:gd name="connsiteX7" fmla="*/ 2972 w 10000"/>
              <a:gd name="connsiteY7" fmla="*/ 4139 h 10049"/>
              <a:gd name="connsiteX8" fmla="*/ 4501 w 10000"/>
              <a:gd name="connsiteY8" fmla="*/ 3224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734 w 10000"/>
              <a:gd name="connsiteY6" fmla="*/ 4427 h 10049"/>
              <a:gd name="connsiteX7" fmla="*/ 2972 w 10000"/>
              <a:gd name="connsiteY7" fmla="*/ 4139 h 10049"/>
              <a:gd name="connsiteX8" fmla="*/ 4501 w 10000"/>
              <a:gd name="connsiteY8" fmla="*/ 3224 h 10049"/>
              <a:gd name="connsiteX9" fmla="*/ 4990 w 10000"/>
              <a:gd name="connsiteY9" fmla="*/ 2322 h 10049"/>
              <a:gd name="connsiteX10" fmla="*/ 5319 w 10000"/>
              <a:gd name="connsiteY10" fmla="*/ 1051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16 h 10033"/>
              <a:gd name="connsiteX1" fmla="*/ 42 w 10000"/>
              <a:gd name="connsiteY1" fmla="*/ 2146 h 10033"/>
              <a:gd name="connsiteX2" fmla="*/ 42 w 10000"/>
              <a:gd name="connsiteY2" fmla="*/ 2786 h 10033"/>
              <a:gd name="connsiteX3" fmla="*/ 42 w 10000"/>
              <a:gd name="connsiteY3" fmla="*/ 3524 h 10033"/>
              <a:gd name="connsiteX4" fmla="*/ 42 w 10000"/>
              <a:gd name="connsiteY4" fmla="*/ 4293 h 10033"/>
              <a:gd name="connsiteX5" fmla="*/ 612 w 10000"/>
              <a:gd name="connsiteY5" fmla="*/ 4550 h 10033"/>
              <a:gd name="connsiteX6" fmla="*/ 1734 w 10000"/>
              <a:gd name="connsiteY6" fmla="*/ 4411 h 10033"/>
              <a:gd name="connsiteX7" fmla="*/ 2972 w 10000"/>
              <a:gd name="connsiteY7" fmla="*/ 4123 h 10033"/>
              <a:gd name="connsiteX8" fmla="*/ 4501 w 10000"/>
              <a:gd name="connsiteY8" fmla="*/ 3208 h 10033"/>
              <a:gd name="connsiteX9" fmla="*/ 4990 w 10000"/>
              <a:gd name="connsiteY9" fmla="*/ 2306 h 10033"/>
              <a:gd name="connsiteX10" fmla="*/ 5319 w 10000"/>
              <a:gd name="connsiteY10" fmla="*/ 1035 h 10033"/>
              <a:gd name="connsiteX11" fmla="*/ 6290 w 10000"/>
              <a:gd name="connsiteY11" fmla="*/ 84 h 10033"/>
              <a:gd name="connsiteX12" fmla="*/ 7875 w 10000"/>
              <a:gd name="connsiteY12" fmla="*/ 19 h 10033"/>
              <a:gd name="connsiteX13" fmla="*/ 9028 w 10000"/>
              <a:gd name="connsiteY13" fmla="*/ 158 h 10033"/>
              <a:gd name="connsiteX14" fmla="*/ 9767 w 10000"/>
              <a:gd name="connsiteY14" fmla="*/ 542 h 10033"/>
              <a:gd name="connsiteX15" fmla="*/ 9995 w 10000"/>
              <a:gd name="connsiteY15" fmla="*/ 1440 h 10033"/>
              <a:gd name="connsiteX16" fmla="*/ 9938 w 10000"/>
              <a:gd name="connsiteY16" fmla="*/ 1953 h 10033"/>
              <a:gd name="connsiteX17" fmla="*/ 9995 w 10000"/>
              <a:gd name="connsiteY17" fmla="*/ 2562 h 10033"/>
              <a:gd name="connsiteX18" fmla="*/ 9938 w 10000"/>
              <a:gd name="connsiteY18" fmla="*/ 3460 h 10033"/>
              <a:gd name="connsiteX19" fmla="*/ 9938 w 10000"/>
              <a:gd name="connsiteY19" fmla="*/ 4069 h 10033"/>
              <a:gd name="connsiteX20" fmla="*/ 9938 w 10000"/>
              <a:gd name="connsiteY20" fmla="*/ 4838 h 10033"/>
              <a:gd name="connsiteX21" fmla="*/ 9881 w 10000"/>
              <a:gd name="connsiteY21" fmla="*/ 6410 h 10033"/>
              <a:gd name="connsiteX22" fmla="*/ 9881 w 10000"/>
              <a:gd name="connsiteY22" fmla="*/ 7692 h 10033"/>
              <a:gd name="connsiteX23" fmla="*/ 9881 w 10000"/>
              <a:gd name="connsiteY23" fmla="*/ 8718 h 10033"/>
              <a:gd name="connsiteX24" fmla="*/ 9881 w 10000"/>
              <a:gd name="connsiteY24" fmla="*/ 9840 h 10033"/>
              <a:gd name="connsiteX25" fmla="*/ 9312 w 10000"/>
              <a:gd name="connsiteY25" fmla="*/ 10032 h 10033"/>
              <a:gd name="connsiteX26" fmla="*/ 8232 w 10000"/>
              <a:gd name="connsiteY26" fmla="*/ 9840 h 10033"/>
              <a:gd name="connsiteX27" fmla="*/ 7038 w 10000"/>
              <a:gd name="connsiteY27" fmla="*/ 9423 h 10033"/>
              <a:gd name="connsiteX28" fmla="*/ 6184 w 10000"/>
              <a:gd name="connsiteY28" fmla="*/ 8654 h 10033"/>
              <a:gd name="connsiteX29" fmla="*/ 5729 w 10000"/>
              <a:gd name="connsiteY29" fmla="*/ 7243 h 10033"/>
              <a:gd name="connsiteX30" fmla="*/ 4705 w 10000"/>
              <a:gd name="connsiteY30" fmla="*/ 6410 h 10033"/>
              <a:gd name="connsiteX31" fmla="*/ 3455 w 10000"/>
              <a:gd name="connsiteY31" fmla="*/ 6025 h 10033"/>
              <a:gd name="connsiteX32" fmla="*/ 2204 w 10000"/>
              <a:gd name="connsiteY32" fmla="*/ 5896 h 10033"/>
              <a:gd name="connsiteX0" fmla="*/ 42 w 10000"/>
              <a:gd name="connsiteY0" fmla="*/ 1248 h 10065"/>
              <a:gd name="connsiteX1" fmla="*/ 42 w 10000"/>
              <a:gd name="connsiteY1" fmla="*/ 2178 h 10065"/>
              <a:gd name="connsiteX2" fmla="*/ 42 w 10000"/>
              <a:gd name="connsiteY2" fmla="*/ 2818 h 10065"/>
              <a:gd name="connsiteX3" fmla="*/ 42 w 10000"/>
              <a:gd name="connsiteY3" fmla="*/ 3556 h 10065"/>
              <a:gd name="connsiteX4" fmla="*/ 42 w 10000"/>
              <a:gd name="connsiteY4" fmla="*/ 4325 h 10065"/>
              <a:gd name="connsiteX5" fmla="*/ 612 w 10000"/>
              <a:gd name="connsiteY5" fmla="*/ 4582 h 10065"/>
              <a:gd name="connsiteX6" fmla="*/ 1734 w 10000"/>
              <a:gd name="connsiteY6" fmla="*/ 4443 h 10065"/>
              <a:gd name="connsiteX7" fmla="*/ 2972 w 10000"/>
              <a:gd name="connsiteY7" fmla="*/ 4155 h 10065"/>
              <a:gd name="connsiteX8" fmla="*/ 4501 w 10000"/>
              <a:gd name="connsiteY8" fmla="*/ 3240 h 10065"/>
              <a:gd name="connsiteX9" fmla="*/ 4990 w 10000"/>
              <a:gd name="connsiteY9" fmla="*/ 2338 h 10065"/>
              <a:gd name="connsiteX10" fmla="*/ 5319 w 10000"/>
              <a:gd name="connsiteY10" fmla="*/ 1067 h 10065"/>
              <a:gd name="connsiteX11" fmla="*/ 6290 w 10000"/>
              <a:gd name="connsiteY11" fmla="*/ 116 h 10065"/>
              <a:gd name="connsiteX12" fmla="*/ 7924 w 10000"/>
              <a:gd name="connsiteY12" fmla="*/ 23 h 10065"/>
              <a:gd name="connsiteX13" fmla="*/ 9028 w 10000"/>
              <a:gd name="connsiteY13" fmla="*/ 190 h 10065"/>
              <a:gd name="connsiteX14" fmla="*/ 9767 w 10000"/>
              <a:gd name="connsiteY14" fmla="*/ 574 h 10065"/>
              <a:gd name="connsiteX15" fmla="*/ 9995 w 10000"/>
              <a:gd name="connsiteY15" fmla="*/ 1472 h 10065"/>
              <a:gd name="connsiteX16" fmla="*/ 9938 w 10000"/>
              <a:gd name="connsiteY16" fmla="*/ 1985 h 10065"/>
              <a:gd name="connsiteX17" fmla="*/ 9995 w 10000"/>
              <a:gd name="connsiteY17" fmla="*/ 2594 h 10065"/>
              <a:gd name="connsiteX18" fmla="*/ 9938 w 10000"/>
              <a:gd name="connsiteY18" fmla="*/ 3492 h 10065"/>
              <a:gd name="connsiteX19" fmla="*/ 9938 w 10000"/>
              <a:gd name="connsiteY19" fmla="*/ 4101 h 10065"/>
              <a:gd name="connsiteX20" fmla="*/ 9938 w 10000"/>
              <a:gd name="connsiteY20" fmla="*/ 4870 h 10065"/>
              <a:gd name="connsiteX21" fmla="*/ 9881 w 10000"/>
              <a:gd name="connsiteY21" fmla="*/ 6442 h 10065"/>
              <a:gd name="connsiteX22" fmla="*/ 9881 w 10000"/>
              <a:gd name="connsiteY22" fmla="*/ 7724 h 10065"/>
              <a:gd name="connsiteX23" fmla="*/ 9881 w 10000"/>
              <a:gd name="connsiteY23" fmla="*/ 8750 h 10065"/>
              <a:gd name="connsiteX24" fmla="*/ 9881 w 10000"/>
              <a:gd name="connsiteY24" fmla="*/ 9872 h 10065"/>
              <a:gd name="connsiteX25" fmla="*/ 9312 w 10000"/>
              <a:gd name="connsiteY25" fmla="*/ 10064 h 10065"/>
              <a:gd name="connsiteX26" fmla="*/ 8232 w 10000"/>
              <a:gd name="connsiteY26" fmla="*/ 9872 h 10065"/>
              <a:gd name="connsiteX27" fmla="*/ 7038 w 10000"/>
              <a:gd name="connsiteY27" fmla="*/ 9455 h 10065"/>
              <a:gd name="connsiteX28" fmla="*/ 6184 w 10000"/>
              <a:gd name="connsiteY28" fmla="*/ 8686 h 10065"/>
              <a:gd name="connsiteX29" fmla="*/ 5729 w 10000"/>
              <a:gd name="connsiteY29" fmla="*/ 7275 h 10065"/>
              <a:gd name="connsiteX30" fmla="*/ 4705 w 10000"/>
              <a:gd name="connsiteY30" fmla="*/ 6442 h 10065"/>
              <a:gd name="connsiteX31" fmla="*/ 3455 w 10000"/>
              <a:gd name="connsiteY31" fmla="*/ 6057 h 10065"/>
              <a:gd name="connsiteX32" fmla="*/ 2204 w 10000"/>
              <a:gd name="connsiteY32" fmla="*/ 5928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00" h="10065">
                <a:moveTo>
                  <a:pt x="42" y="1248"/>
                </a:moveTo>
                <a:lnTo>
                  <a:pt x="42" y="2178"/>
                </a:lnTo>
                <a:lnTo>
                  <a:pt x="42" y="2818"/>
                </a:lnTo>
                <a:lnTo>
                  <a:pt x="42" y="3556"/>
                </a:lnTo>
                <a:cubicBezTo>
                  <a:pt x="42" y="3807"/>
                  <a:pt x="-52" y="4155"/>
                  <a:pt x="42" y="4325"/>
                </a:cubicBezTo>
                <a:cubicBezTo>
                  <a:pt x="137" y="4496"/>
                  <a:pt x="330" y="4562"/>
                  <a:pt x="612" y="4582"/>
                </a:cubicBezTo>
                <a:cubicBezTo>
                  <a:pt x="894" y="4602"/>
                  <a:pt x="1341" y="4514"/>
                  <a:pt x="1734" y="4443"/>
                </a:cubicBezTo>
                <a:cubicBezTo>
                  <a:pt x="2127" y="4372"/>
                  <a:pt x="2511" y="4355"/>
                  <a:pt x="2972" y="4155"/>
                </a:cubicBezTo>
                <a:cubicBezTo>
                  <a:pt x="3433" y="3955"/>
                  <a:pt x="4165" y="3543"/>
                  <a:pt x="4501" y="3240"/>
                </a:cubicBezTo>
                <a:cubicBezTo>
                  <a:pt x="4690" y="2973"/>
                  <a:pt x="4854" y="2700"/>
                  <a:pt x="4990" y="2338"/>
                </a:cubicBezTo>
                <a:cubicBezTo>
                  <a:pt x="5126" y="1976"/>
                  <a:pt x="5103" y="1437"/>
                  <a:pt x="5319" y="1067"/>
                </a:cubicBezTo>
                <a:cubicBezTo>
                  <a:pt x="5536" y="696"/>
                  <a:pt x="5856" y="290"/>
                  <a:pt x="6290" y="116"/>
                </a:cubicBezTo>
                <a:cubicBezTo>
                  <a:pt x="6724" y="-58"/>
                  <a:pt x="7468" y="11"/>
                  <a:pt x="7924" y="23"/>
                </a:cubicBezTo>
                <a:cubicBezTo>
                  <a:pt x="8381" y="35"/>
                  <a:pt x="8721" y="98"/>
                  <a:pt x="9028" y="190"/>
                </a:cubicBezTo>
                <a:cubicBezTo>
                  <a:pt x="9335" y="282"/>
                  <a:pt x="9606" y="361"/>
                  <a:pt x="9767" y="574"/>
                </a:cubicBezTo>
                <a:cubicBezTo>
                  <a:pt x="9928" y="788"/>
                  <a:pt x="9967" y="1237"/>
                  <a:pt x="9995" y="1472"/>
                </a:cubicBezTo>
                <a:cubicBezTo>
                  <a:pt x="10023" y="1707"/>
                  <a:pt x="9938" y="1798"/>
                  <a:pt x="9938" y="1985"/>
                </a:cubicBezTo>
                <a:cubicBezTo>
                  <a:pt x="9938" y="2173"/>
                  <a:pt x="9995" y="2343"/>
                  <a:pt x="9995" y="2594"/>
                </a:cubicBezTo>
                <a:cubicBezTo>
                  <a:pt x="9995" y="2845"/>
                  <a:pt x="9948" y="3241"/>
                  <a:pt x="9938" y="3492"/>
                </a:cubicBezTo>
                <a:cubicBezTo>
                  <a:pt x="9928" y="3743"/>
                  <a:pt x="9938" y="3872"/>
                  <a:pt x="9938" y="4101"/>
                </a:cubicBezTo>
                <a:cubicBezTo>
                  <a:pt x="9938" y="4331"/>
                  <a:pt x="9948" y="4481"/>
                  <a:pt x="9938" y="4870"/>
                </a:cubicBezTo>
                <a:cubicBezTo>
                  <a:pt x="9928" y="5261"/>
                  <a:pt x="9890" y="5966"/>
                  <a:pt x="9881" y="6442"/>
                </a:cubicBezTo>
                <a:cubicBezTo>
                  <a:pt x="9871" y="6917"/>
                  <a:pt x="9881" y="7340"/>
                  <a:pt x="9881" y="7724"/>
                </a:cubicBezTo>
                <a:lnTo>
                  <a:pt x="9881" y="8750"/>
                </a:lnTo>
                <a:cubicBezTo>
                  <a:pt x="9881" y="9107"/>
                  <a:pt x="9976" y="9652"/>
                  <a:pt x="9881" y="9872"/>
                </a:cubicBezTo>
                <a:cubicBezTo>
                  <a:pt x="9786" y="10091"/>
                  <a:pt x="9587" y="10064"/>
                  <a:pt x="9312" y="10064"/>
                </a:cubicBezTo>
                <a:cubicBezTo>
                  <a:pt x="9038" y="10064"/>
                  <a:pt x="8611" y="9973"/>
                  <a:pt x="8232" y="9872"/>
                </a:cubicBezTo>
                <a:cubicBezTo>
                  <a:pt x="7853" y="9770"/>
                  <a:pt x="7378" y="9652"/>
                  <a:pt x="7038" y="9455"/>
                </a:cubicBezTo>
                <a:cubicBezTo>
                  <a:pt x="6696" y="9258"/>
                  <a:pt x="6402" y="9049"/>
                  <a:pt x="6184" y="8686"/>
                </a:cubicBezTo>
                <a:cubicBezTo>
                  <a:pt x="5967" y="8322"/>
                  <a:pt x="5976" y="7649"/>
                  <a:pt x="5729" y="7275"/>
                </a:cubicBezTo>
                <a:cubicBezTo>
                  <a:pt x="5483" y="6901"/>
                  <a:pt x="5085" y="6645"/>
                  <a:pt x="4705" y="6442"/>
                </a:cubicBezTo>
                <a:cubicBezTo>
                  <a:pt x="4326" y="6238"/>
                  <a:pt x="3872" y="6143"/>
                  <a:pt x="3455" y="6057"/>
                </a:cubicBezTo>
                <a:cubicBezTo>
                  <a:pt x="3038" y="5971"/>
                  <a:pt x="2464" y="5955"/>
                  <a:pt x="2204" y="5928"/>
                </a:cubicBezTo>
              </a:path>
            </a:pathLst>
          </a:custGeom>
          <a:noFill/>
          <a:ln w="5715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118" name="Freeform 1086"/>
          <p:cNvSpPr>
            <a:spLocks/>
          </p:cNvSpPr>
          <p:nvPr/>
        </p:nvSpPr>
        <p:spPr bwMode="auto">
          <a:xfrm>
            <a:off x="1371919" y="307228"/>
            <a:ext cx="4041172" cy="6093572"/>
          </a:xfrm>
          <a:custGeom>
            <a:avLst/>
            <a:gdLst>
              <a:gd name="T0" fmla="*/ 20 w 2552"/>
              <a:gd name="T1" fmla="*/ 430 h 3790"/>
              <a:gd name="T2" fmla="*/ 8 w 2552"/>
              <a:gd name="T3" fmla="*/ 790 h 3790"/>
              <a:gd name="T4" fmla="*/ 8 w 2552"/>
              <a:gd name="T5" fmla="*/ 1042 h 3790"/>
              <a:gd name="T6" fmla="*/ 20 w 2552"/>
              <a:gd name="T7" fmla="*/ 1294 h 3790"/>
              <a:gd name="T8" fmla="*/ 20 w 2552"/>
              <a:gd name="T9" fmla="*/ 1582 h 3790"/>
              <a:gd name="T10" fmla="*/ 140 w 2552"/>
              <a:gd name="T11" fmla="*/ 1678 h 3790"/>
              <a:gd name="T12" fmla="*/ 356 w 2552"/>
              <a:gd name="T13" fmla="*/ 1678 h 3790"/>
              <a:gd name="T14" fmla="*/ 680 w 2552"/>
              <a:gd name="T15" fmla="*/ 1558 h 3790"/>
              <a:gd name="T16" fmla="*/ 824 w 2552"/>
              <a:gd name="T17" fmla="*/ 1438 h 3790"/>
              <a:gd name="T18" fmla="*/ 992 w 2552"/>
              <a:gd name="T19" fmla="*/ 1186 h 3790"/>
              <a:gd name="T20" fmla="*/ 1040 w 2552"/>
              <a:gd name="T21" fmla="*/ 826 h 3790"/>
              <a:gd name="T22" fmla="*/ 1148 w 2552"/>
              <a:gd name="T23" fmla="*/ 406 h 3790"/>
              <a:gd name="T24" fmla="*/ 1328 w 2552"/>
              <a:gd name="T25" fmla="*/ 130 h 3790"/>
              <a:gd name="T26" fmla="*/ 1544 w 2552"/>
              <a:gd name="T27" fmla="*/ 34 h 3790"/>
              <a:gd name="T28" fmla="*/ 1772 w 2552"/>
              <a:gd name="T29" fmla="*/ 34 h 3790"/>
              <a:gd name="T30" fmla="*/ 1976 w 2552"/>
              <a:gd name="T31" fmla="*/ 46 h 3790"/>
              <a:gd name="T32" fmla="*/ 2096 w 2552"/>
              <a:gd name="T33" fmla="*/ 310 h 3790"/>
              <a:gd name="T34" fmla="*/ 2120 w 2552"/>
              <a:gd name="T35" fmla="*/ 514 h 3790"/>
              <a:gd name="T36" fmla="*/ 2108 w 2552"/>
              <a:gd name="T37" fmla="*/ 706 h 3790"/>
              <a:gd name="T38" fmla="*/ 2120 w 2552"/>
              <a:gd name="T39" fmla="*/ 934 h 3790"/>
              <a:gd name="T40" fmla="*/ 2108 w 2552"/>
              <a:gd name="T41" fmla="*/ 1270 h 3790"/>
              <a:gd name="T42" fmla="*/ 2108 w 2552"/>
              <a:gd name="T43" fmla="*/ 1498 h 3790"/>
              <a:gd name="T44" fmla="*/ 2108 w 2552"/>
              <a:gd name="T45" fmla="*/ 1786 h 3790"/>
              <a:gd name="T46" fmla="*/ 2096 w 2552"/>
              <a:gd name="T47" fmla="*/ 2374 h 3790"/>
              <a:gd name="T48" fmla="*/ 2096 w 2552"/>
              <a:gd name="T49" fmla="*/ 2854 h 3790"/>
              <a:gd name="T50" fmla="*/ 2096 w 2552"/>
              <a:gd name="T51" fmla="*/ 3478 h 3790"/>
              <a:gd name="T52" fmla="*/ 2096 w 2552"/>
              <a:gd name="T53" fmla="*/ 3694 h 3790"/>
              <a:gd name="T54" fmla="*/ 2060 w 2552"/>
              <a:gd name="T55" fmla="*/ 3790 h 3790"/>
              <a:gd name="T56" fmla="*/ 1892 w 2552"/>
              <a:gd name="T57" fmla="*/ 3694 h 3790"/>
              <a:gd name="T58" fmla="*/ 1868 w 2552"/>
              <a:gd name="T59" fmla="*/ 3538 h 3790"/>
              <a:gd name="T60" fmla="*/ 1892 w 2552"/>
              <a:gd name="T61" fmla="*/ 3394 h 3790"/>
              <a:gd name="T62" fmla="*/ 2000 w 2552"/>
              <a:gd name="T63" fmla="*/ 3010 h 3790"/>
              <a:gd name="T64" fmla="*/ 2108 w 2552"/>
              <a:gd name="T65" fmla="*/ 2734 h 3790"/>
              <a:gd name="T66" fmla="*/ 2276 w 2552"/>
              <a:gd name="T67" fmla="*/ 2554 h 3790"/>
              <a:gd name="T68" fmla="*/ 2384 w 2552"/>
              <a:gd name="T69" fmla="*/ 2494 h 3790"/>
              <a:gd name="T70" fmla="*/ 2552 w 2552"/>
              <a:gd name="T71" fmla="*/ 2482 h 3790"/>
              <a:gd name="connsiteX0" fmla="*/ 53 w 9975"/>
              <a:gd name="connsiteY0" fmla="*/ 1076 h 9941"/>
              <a:gd name="connsiteX1" fmla="*/ 6 w 9975"/>
              <a:gd name="connsiteY1" fmla="*/ 2025 h 9941"/>
              <a:gd name="connsiteX2" fmla="*/ 6 w 9975"/>
              <a:gd name="connsiteY2" fmla="*/ 2690 h 9941"/>
              <a:gd name="connsiteX3" fmla="*/ 53 w 9975"/>
              <a:gd name="connsiteY3" fmla="*/ 3355 h 9941"/>
              <a:gd name="connsiteX4" fmla="*/ 53 w 9975"/>
              <a:gd name="connsiteY4" fmla="*/ 4115 h 9941"/>
              <a:gd name="connsiteX5" fmla="*/ 524 w 9975"/>
              <a:gd name="connsiteY5" fmla="*/ 4368 h 9941"/>
              <a:gd name="connsiteX6" fmla="*/ 1370 w 9975"/>
              <a:gd name="connsiteY6" fmla="*/ 4368 h 9941"/>
              <a:gd name="connsiteX7" fmla="*/ 2640 w 9975"/>
              <a:gd name="connsiteY7" fmla="*/ 4052 h 9941"/>
              <a:gd name="connsiteX8" fmla="*/ 3204 w 9975"/>
              <a:gd name="connsiteY8" fmla="*/ 3735 h 9941"/>
              <a:gd name="connsiteX9" fmla="*/ 3862 w 9975"/>
              <a:gd name="connsiteY9" fmla="*/ 3070 h 9941"/>
              <a:gd name="connsiteX10" fmla="*/ 4050 w 9975"/>
              <a:gd name="connsiteY10" fmla="*/ 2120 h 9941"/>
              <a:gd name="connsiteX11" fmla="*/ 4473 w 9975"/>
              <a:gd name="connsiteY11" fmla="*/ 1012 h 9941"/>
              <a:gd name="connsiteX12" fmla="*/ 4999 w 9975"/>
              <a:gd name="connsiteY12" fmla="*/ 174 h 9941"/>
              <a:gd name="connsiteX13" fmla="*/ 6025 w 9975"/>
              <a:gd name="connsiteY13" fmla="*/ 31 h 9941"/>
              <a:gd name="connsiteX14" fmla="*/ 6919 w 9975"/>
              <a:gd name="connsiteY14" fmla="*/ 31 h 9941"/>
              <a:gd name="connsiteX15" fmla="*/ 7718 w 9975"/>
              <a:gd name="connsiteY15" fmla="*/ 62 h 9941"/>
              <a:gd name="connsiteX16" fmla="*/ 8188 w 9975"/>
              <a:gd name="connsiteY16" fmla="*/ 759 h 9941"/>
              <a:gd name="connsiteX17" fmla="*/ 8282 w 9975"/>
              <a:gd name="connsiteY17" fmla="*/ 1297 h 9941"/>
              <a:gd name="connsiteX18" fmla="*/ 8235 w 9975"/>
              <a:gd name="connsiteY18" fmla="*/ 1804 h 9941"/>
              <a:gd name="connsiteX19" fmla="*/ 8282 w 9975"/>
              <a:gd name="connsiteY19" fmla="*/ 2405 h 9941"/>
              <a:gd name="connsiteX20" fmla="*/ 8235 w 9975"/>
              <a:gd name="connsiteY20" fmla="*/ 3292 h 9941"/>
              <a:gd name="connsiteX21" fmla="*/ 8235 w 9975"/>
              <a:gd name="connsiteY21" fmla="*/ 3894 h 9941"/>
              <a:gd name="connsiteX22" fmla="*/ 8235 w 9975"/>
              <a:gd name="connsiteY22" fmla="*/ 4653 h 9941"/>
              <a:gd name="connsiteX23" fmla="*/ 8188 w 9975"/>
              <a:gd name="connsiteY23" fmla="*/ 6205 h 9941"/>
              <a:gd name="connsiteX24" fmla="*/ 8188 w 9975"/>
              <a:gd name="connsiteY24" fmla="*/ 7471 h 9941"/>
              <a:gd name="connsiteX25" fmla="*/ 8188 w 9975"/>
              <a:gd name="connsiteY25" fmla="*/ 9118 h 9941"/>
              <a:gd name="connsiteX26" fmla="*/ 8188 w 9975"/>
              <a:gd name="connsiteY26" fmla="*/ 9688 h 9941"/>
              <a:gd name="connsiteX27" fmla="*/ 8047 w 9975"/>
              <a:gd name="connsiteY27" fmla="*/ 9941 h 9941"/>
              <a:gd name="connsiteX28" fmla="*/ 7389 w 9975"/>
              <a:gd name="connsiteY28" fmla="*/ 9688 h 9941"/>
              <a:gd name="connsiteX29" fmla="*/ 7295 w 9975"/>
              <a:gd name="connsiteY29" fmla="*/ 9276 h 9941"/>
              <a:gd name="connsiteX30" fmla="*/ 7389 w 9975"/>
              <a:gd name="connsiteY30" fmla="*/ 8896 h 9941"/>
              <a:gd name="connsiteX31" fmla="*/ 7812 w 9975"/>
              <a:gd name="connsiteY31" fmla="*/ 7883 h 9941"/>
              <a:gd name="connsiteX32" fmla="*/ 8235 w 9975"/>
              <a:gd name="connsiteY32" fmla="*/ 7155 h 9941"/>
              <a:gd name="connsiteX33" fmla="*/ 8893 w 9975"/>
              <a:gd name="connsiteY33" fmla="*/ 6680 h 9941"/>
              <a:gd name="connsiteX34" fmla="*/ 9317 w 9975"/>
              <a:gd name="connsiteY34" fmla="*/ 6521 h 9941"/>
              <a:gd name="connsiteX35" fmla="*/ 9975 w 9975"/>
              <a:gd name="connsiteY35" fmla="*/ 6490 h 9941"/>
              <a:gd name="connsiteX0" fmla="*/ 53 w 10000"/>
              <a:gd name="connsiteY0" fmla="*/ 1258 h 10176"/>
              <a:gd name="connsiteX1" fmla="*/ 6 w 10000"/>
              <a:gd name="connsiteY1" fmla="*/ 2213 h 10176"/>
              <a:gd name="connsiteX2" fmla="*/ 6 w 10000"/>
              <a:gd name="connsiteY2" fmla="*/ 2882 h 10176"/>
              <a:gd name="connsiteX3" fmla="*/ 53 w 10000"/>
              <a:gd name="connsiteY3" fmla="*/ 3551 h 10176"/>
              <a:gd name="connsiteX4" fmla="*/ 53 w 10000"/>
              <a:gd name="connsiteY4" fmla="*/ 4315 h 10176"/>
              <a:gd name="connsiteX5" fmla="*/ 525 w 10000"/>
              <a:gd name="connsiteY5" fmla="*/ 4570 h 10176"/>
              <a:gd name="connsiteX6" fmla="*/ 1373 w 10000"/>
              <a:gd name="connsiteY6" fmla="*/ 4570 h 10176"/>
              <a:gd name="connsiteX7" fmla="*/ 2647 w 10000"/>
              <a:gd name="connsiteY7" fmla="*/ 4252 h 10176"/>
              <a:gd name="connsiteX8" fmla="*/ 3212 w 10000"/>
              <a:gd name="connsiteY8" fmla="*/ 3933 h 10176"/>
              <a:gd name="connsiteX9" fmla="*/ 3872 w 10000"/>
              <a:gd name="connsiteY9" fmla="*/ 3264 h 10176"/>
              <a:gd name="connsiteX10" fmla="*/ 4060 w 10000"/>
              <a:gd name="connsiteY10" fmla="*/ 2309 h 10176"/>
              <a:gd name="connsiteX11" fmla="*/ 4484 w 10000"/>
              <a:gd name="connsiteY11" fmla="*/ 1194 h 10176"/>
              <a:gd name="connsiteX12" fmla="*/ 5012 w 10000"/>
              <a:gd name="connsiteY12" fmla="*/ 351 h 10176"/>
              <a:gd name="connsiteX13" fmla="*/ 6015 w 10000"/>
              <a:gd name="connsiteY13" fmla="*/ 2 h 10176"/>
              <a:gd name="connsiteX14" fmla="*/ 6936 w 10000"/>
              <a:gd name="connsiteY14" fmla="*/ 207 h 10176"/>
              <a:gd name="connsiteX15" fmla="*/ 7737 w 10000"/>
              <a:gd name="connsiteY15" fmla="*/ 238 h 10176"/>
              <a:gd name="connsiteX16" fmla="*/ 8209 w 10000"/>
              <a:gd name="connsiteY16" fmla="*/ 940 h 10176"/>
              <a:gd name="connsiteX17" fmla="*/ 8303 w 10000"/>
              <a:gd name="connsiteY17" fmla="*/ 1481 h 10176"/>
              <a:gd name="connsiteX18" fmla="*/ 8256 w 10000"/>
              <a:gd name="connsiteY18" fmla="*/ 1991 h 10176"/>
              <a:gd name="connsiteX19" fmla="*/ 8303 w 10000"/>
              <a:gd name="connsiteY19" fmla="*/ 2595 h 10176"/>
              <a:gd name="connsiteX20" fmla="*/ 8256 w 10000"/>
              <a:gd name="connsiteY20" fmla="*/ 3488 h 10176"/>
              <a:gd name="connsiteX21" fmla="*/ 8256 w 10000"/>
              <a:gd name="connsiteY21" fmla="*/ 4093 h 10176"/>
              <a:gd name="connsiteX22" fmla="*/ 8256 w 10000"/>
              <a:gd name="connsiteY22" fmla="*/ 4857 h 10176"/>
              <a:gd name="connsiteX23" fmla="*/ 8209 w 10000"/>
              <a:gd name="connsiteY23" fmla="*/ 6418 h 10176"/>
              <a:gd name="connsiteX24" fmla="*/ 8209 w 10000"/>
              <a:gd name="connsiteY24" fmla="*/ 7691 h 10176"/>
              <a:gd name="connsiteX25" fmla="*/ 8209 w 10000"/>
              <a:gd name="connsiteY25" fmla="*/ 9348 h 10176"/>
              <a:gd name="connsiteX26" fmla="*/ 8209 w 10000"/>
              <a:gd name="connsiteY26" fmla="*/ 9921 h 10176"/>
              <a:gd name="connsiteX27" fmla="*/ 8067 w 10000"/>
              <a:gd name="connsiteY27" fmla="*/ 10176 h 10176"/>
              <a:gd name="connsiteX28" fmla="*/ 7408 w 10000"/>
              <a:gd name="connsiteY28" fmla="*/ 9921 h 10176"/>
              <a:gd name="connsiteX29" fmla="*/ 7313 w 10000"/>
              <a:gd name="connsiteY29" fmla="*/ 9507 h 10176"/>
              <a:gd name="connsiteX30" fmla="*/ 7408 w 10000"/>
              <a:gd name="connsiteY30" fmla="*/ 9125 h 10176"/>
              <a:gd name="connsiteX31" fmla="*/ 7832 w 10000"/>
              <a:gd name="connsiteY31" fmla="*/ 8106 h 10176"/>
              <a:gd name="connsiteX32" fmla="*/ 8256 w 10000"/>
              <a:gd name="connsiteY32" fmla="*/ 7373 h 10176"/>
              <a:gd name="connsiteX33" fmla="*/ 8915 w 10000"/>
              <a:gd name="connsiteY33" fmla="*/ 6896 h 10176"/>
              <a:gd name="connsiteX34" fmla="*/ 9340 w 10000"/>
              <a:gd name="connsiteY34" fmla="*/ 6736 h 10176"/>
              <a:gd name="connsiteX35" fmla="*/ 10000 w 10000"/>
              <a:gd name="connsiteY35" fmla="*/ 6705 h 10176"/>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647 w 10000"/>
              <a:gd name="connsiteY7" fmla="*/ 4264 h 10188"/>
              <a:gd name="connsiteX8" fmla="*/ 3212 w 10000"/>
              <a:gd name="connsiteY8" fmla="*/ 3945 h 10188"/>
              <a:gd name="connsiteX9" fmla="*/ 3872 w 10000"/>
              <a:gd name="connsiteY9" fmla="*/ 3276 h 10188"/>
              <a:gd name="connsiteX10" fmla="*/ 4060 w 10000"/>
              <a:gd name="connsiteY10" fmla="*/ 2321 h 10188"/>
              <a:gd name="connsiteX11" fmla="*/ 4484 w 10000"/>
              <a:gd name="connsiteY11" fmla="*/ 1206 h 10188"/>
              <a:gd name="connsiteX12" fmla="*/ 5012 w 10000"/>
              <a:gd name="connsiteY12" fmla="*/ 363 h 10188"/>
              <a:gd name="connsiteX13" fmla="*/ 6015 w 10000"/>
              <a:gd name="connsiteY13" fmla="*/ 14 h 10188"/>
              <a:gd name="connsiteX14" fmla="*/ 6936 w 10000"/>
              <a:gd name="connsiteY14" fmla="*/ 81 h 10188"/>
              <a:gd name="connsiteX15" fmla="*/ 7737 w 10000"/>
              <a:gd name="connsiteY15" fmla="*/ 250 h 10188"/>
              <a:gd name="connsiteX16" fmla="*/ 8209 w 10000"/>
              <a:gd name="connsiteY16" fmla="*/ 952 h 10188"/>
              <a:gd name="connsiteX17" fmla="*/ 8303 w 10000"/>
              <a:gd name="connsiteY17" fmla="*/ 1493 h 10188"/>
              <a:gd name="connsiteX18" fmla="*/ 8256 w 10000"/>
              <a:gd name="connsiteY18" fmla="*/ 2003 h 10188"/>
              <a:gd name="connsiteX19" fmla="*/ 8303 w 10000"/>
              <a:gd name="connsiteY19" fmla="*/ 2607 h 10188"/>
              <a:gd name="connsiteX20" fmla="*/ 8256 w 10000"/>
              <a:gd name="connsiteY20" fmla="*/ 3500 h 10188"/>
              <a:gd name="connsiteX21" fmla="*/ 8256 w 10000"/>
              <a:gd name="connsiteY21" fmla="*/ 4105 h 10188"/>
              <a:gd name="connsiteX22" fmla="*/ 8256 w 10000"/>
              <a:gd name="connsiteY22" fmla="*/ 4869 h 10188"/>
              <a:gd name="connsiteX23" fmla="*/ 8209 w 10000"/>
              <a:gd name="connsiteY23" fmla="*/ 6430 h 10188"/>
              <a:gd name="connsiteX24" fmla="*/ 8209 w 10000"/>
              <a:gd name="connsiteY24" fmla="*/ 7703 h 10188"/>
              <a:gd name="connsiteX25" fmla="*/ 8209 w 10000"/>
              <a:gd name="connsiteY25" fmla="*/ 9360 h 10188"/>
              <a:gd name="connsiteX26" fmla="*/ 8209 w 10000"/>
              <a:gd name="connsiteY26" fmla="*/ 9933 h 10188"/>
              <a:gd name="connsiteX27" fmla="*/ 8067 w 10000"/>
              <a:gd name="connsiteY27" fmla="*/ 10188 h 10188"/>
              <a:gd name="connsiteX28" fmla="*/ 7408 w 10000"/>
              <a:gd name="connsiteY28" fmla="*/ 9933 h 10188"/>
              <a:gd name="connsiteX29" fmla="*/ 7313 w 10000"/>
              <a:gd name="connsiteY29" fmla="*/ 9519 h 10188"/>
              <a:gd name="connsiteX30" fmla="*/ 7408 w 10000"/>
              <a:gd name="connsiteY30" fmla="*/ 9137 h 10188"/>
              <a:gd name="connsiteX31" fmla="*/ 7832 w 10000"/>
              <a:gd name="connsiteY31" fmla="*/ 8118 h 10188"/>
              <a:gd name="connsiteX32" fmla="*/ 8256 w 10000"/>
              <a:gd name="connsiteY32" fmla="*/ 7385 h 10188"/>
              <a:gd name="connsiteX33" fmla="*/ 8915 w 10000"/>
              <a:gd name="connsiteY33" fmla="*/ 6908 h 10188"/>
              <a:gd name="connsiteX34" fmla="*/ 9340 w 10000"/>
              <a:gd name="connsiteY34" fmla="*/ 6748 h 10188"/>
              <a:gd name="connsiteX35" fmla="*/ 10000 w 10000"/>
              <a:gd name="connsiteY35"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647 w 10000"/>
              <a:gd name="connsiteY7" fmla="*/ 4264 h 10188"/>
              <a:gd name="connsiteX8" fmla="*/ 3872 w 10000"/>
              <a:gd name="connsiteY8" fmla="*/ 3276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72 w 10000"/>
              <a:gd name="connsiteY8" fmla="*/ 3276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303 w 10000"/>
              <a:gd name="connsiteY17" fmla="*/ 2607 h 10188"/>
              <a:gd name="connsiteX18" fmla="*/ 8256 w 10000"/>
              <a:gd name="connsiteY18" fmla="*/ 3500 h 10188"/>
              <a:gd name="connsiteX19" fmla="*/ 8256 w 10000"/>
              <a:gd name="connsiteY19" fmla="*/ 4105 h 10188"/>
              <a:gd name="connsiteX20" fmla="*/ 8256 w 10000"/>
              <a:gd name="connsiteY20" fmla="*/ 4869 h 10188"/>
              <a:gd name="connsiteX21" fmla="*/ 8209 w 10000"/>
              <a:gd name="connsiteY21" fmla="*/ 6430 h 10188"/>
              <a:gd name="connsiteX22" fmla="*/ 8209 w 10000"/>
              <a:gd name="connsiteY22" fmla="*/ 7703 h 10188"/>
              <a:gd name="connsiteX23" fmla="*/ 8209 w 10000"/>
              <a:gd name="connsiteY23" fmla="*/ 9360 h 10188"/>
              <a:gd name="connsiteX24" fmla="*/ 8209 w 10000"/>
              <a:gd name="connsiteY24" fmla="*/ 9933 h 10188"/>
              <a:gd name="connsiteX25" fmla="*/ 8067 w 10000"/>
              <a:gd name="connsiteY25" fmla="*/ 10188 h 10188"/>
              <a:gd name="connsiteX26" fmla="*/ 7408 w 10000"/>
              <a:gd name="connsiteY26" fmla="*/ 9933 h 10188"/>
              <a:gd name="connsiteX27" fmla="*/ 7313 w 10000"/>
              <a:gd name="connsiteY27" fmla="*/ 9519 h 10188"/>
              <a:gd name="connsiteX28" fmla="*/ 7408 w 10000"/>
              <a:gd name="connsiteY28" fmla="*/ 9137 h 10188"/>
              <a:gd name="connsiteX29" fmla="*/ 7832 w 10000"/>
              <a:gd name="connsiteY29" fmla="*/ 8118 h 10188"/>
              <a:gd name="connsiteX30" fmla="*/ 8256 w 10000"/>
              <a:gd name="connsiteY30" fmla="*/ 7385 h 10188"/>
              <a:gd name="connsiteX31" fmla="*/ 8915 w 10000"/>
              <a:gd name="connsiteY31" fmla="*/ 6908 h 10188"/>
              <a:gd name="connsiteX32" fmla="*/ 9340 w 10000"/>
              <a:gd name="connsiteY32" fmla="*/ 6748 h 10188"/>
              <a:gd name="connsiteX33" fmla="*/ 10000 w 10000"/>
              <a:gd name="connsiteY33" fmla="*/ 6717 h 1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188">
                <a:moveTo>
                  <a:pt x="53" y="1270"/>
                </a:moveTo>
                <a:cubicBezTo>
                  <a:pt x="46" y="1429"/>
                  <a:pt x="14" y="1954"/>
                  <a:pt x="6" y="2225"/>
                </a:cubicBezTo>
                <a:cubicBezTo>
                  <a:pt x="-1" y="2497"/>
                  <a:pt x="-1" y="2672"/>
                  <a:pt x="6" y="2894"/>
                </a:cubicBezTo>
                <a:cubicBezTo>
                  <a:pt x="14" y="3117"/>
                  <a:pt x="46" y="3325"/>
                  <a:pt x="53" y="3563"/>
                </a:cubicBezTo>
                <a:cubicBezTo>
                  <a:pt x="61" y="3802"/>
                  <a:pt x="-25" y="4157"/>
                  <a:pt x="53" y="4327"/>
                </a:cubicBezTo>
                <a:cubicBezTo>
                  <a:pt x="132" y="4497"/>
                  <a:pt x="305" y="4540"/>
                  <a:pt x="525" y="4582"/>
                </a:cubicBezTo>
                <a:cubicBezTo>
                  <a:pt x="745" y="4625"/>
                  <a:pt x="1008" y="4679"/>
                  <a:pt x="1373" y="4582"/>
                </a:cubicBezTo>
                <a:cubicBezTo>
                  <a:pt x="1738" y="4485"/>
                  <a:pt x="2307" y="4223"/>
                  <a:pt x="2713" y="3998"/>
                </a:cubicBezTo>
                <a:cubicBezTo>
                  <a:pt x="3119" y="3773"/>
                  <a:pt x="3568" y="3512"/>
                  <a:pt x="3806" y="3232"/>
                </a:cubicBezTo>
                <a:cubicBezTo>
                  <a:pt x="4044" y="2953"/>
                  <a:pt x="4029" y="2659"/>
                  <a:pt x="4142" y="2321"/>
                </a:cubicBezTo>
                <a:cubicBezTo>
                  <a:pt x="4255" y="1983"/>
                  <a:pt x="4339" y="1532"/>
                  <a:pt x="4484" y="1206"/>
                </a:cubicBezTo>
                <a:cubicBezTo>
                  <a:pt x="4629" y="880"/>
                  <a:pt x="4757" y="562"/>
                  <a:pt x="5012" y="363"/>
                </a:cubicBezTo>
                <a:cubicBezTo>
                  <a:pt x="5267" y="164"/>
                  <a:pt x="5694" y="61"/>
                  <a:pt x="6015" y="14"/>
                </a:cubicBezTo>
                <a:cubicBezTo>
                  <a:pt x="6336" y="-33"/>
                  <a:pt x="6649" y="42"/>
                  <a:pt x="6936" y="81"/>
                </a:cubicBezTo>
                <a:cubicBezTo>
                  <a:pt x="7223" y="120"/>
                  <a:pt x="7525" y="105"/>
                  <a:pt x="7737" y="250"/>
                </a:cubicBezTo>
                <a:cubicBezTo>
                  <a:pt x="7949" y="395"/>
                  <a:pt x="8114" y="744"/>
                  <a:pt x="8209" y="952"/>
                </a:cubicBezTo>
                <a:cubicBezTo>
                  <a:pt x="8303" y="1159"/>
                  <a:pt x="8287" y="1217"/>
                  <a:pt x="8303" y="1493"/>
                </a:cubicBezTo>
                <a:cubicBezTo>
                  <a:pt x="8319" y="1769"/>
                  <a:pt x="8311" y="2273"/>
                  <a:pt x="8303" y="2607"/>
                </a:cubicBezTo>
                <a:cubicBezTo>
                  <a:pt x="8303" y="2857"/>
                  <a:pt x="8264" y="3250"/>
                  <a:pt x="8256" y="3500"/>
                </a:cubicBezTo>
                <a:cubicBezTo>
                  <a:pt x="8248" y="3749"/>
                  <a:pt x="8256" y="3877"/>
                  <a:pt x="8256" y="4105"/>
                </a:cubicBezTo>
                <a:cubicBezTo>
                  <a:pt x="8256" y="4332"/>
                  <a:pt x="8264" y="4481"/>
                  <a:pt x="8256" y="4869"/>
                </a:cubicBezTo>
                <a:cubicBezTo>
                  <a:pt x="8248" y="5257"/>
                  <a:pt x="8217" y="5957"/>
                  <a:pt x="8209" y="6430"/>
                </a:cubicBezTo>
                <a:cubicBezTo>
                  <a:pt x="8201" y="6903"/>
                  <a:pt x="8209" y="7215"/>
                  <a:pt x="8209" y="7703"/>
                </a:cubicBezTo>
                <a:lnTo>
                  <a:pt x="8209" y="9360"/>
                </a:lnTo>
                <a:cubicBezTo>
                  <a:pt x="8209" y="9731"/>
                  <a:pt x="8233" y="9795"/>
                  <a:pt x="8209" y="9933"/>
                </a:cubicBezTo>
                <a:cubicBezTo>
                  <a:pt x="8185" y="10071"/>
                  <a:pt x="8201" y="10188"/>
                  <a:pt x="8067" y="10188"/>
                </a:cubicBezTo>
                <a:cubicBezTo>
                  <a:pt x="7934" y="10188"/>
                  <a:pt x="7533" y="10045"/>
                  <a:pt x="7408" y="9933"/>
                </a:cubicBezTo>
                <a:cubicBezTo>
                  <a:pt x="7281" y="9822"/>
                  <a:pt x="7313" y="9652"/>
                  <a:pt x="7313" y="9519"/>
                </a:cubicBezTo>
                <a:cubicBezTo>
                  <a:pt x="7313" y="9386"/>
                  <a:pt x="7321" y="9370"/>
                  <a:pt x="7408" y="9137"/>
                </a:cubicBezTo>
                <a:cubicBezTo>
                  <a:pt x="7494" y="8903"/>
                  <a:pt x="7690" y="8410"/>
                  <a:pt x="7832" y="8118"/>
                </a:cubicBezTo>
                <a:cubicBezTo>
                  <a:pt x="7973" y="7826"/>
                  <a:pt x="8075" y="7587"/>
                  <a:pt x="8256" y="7385"/>
                </a:cubicBezTo>
                <a:cubicBezTo>
                  <a:pt x="8436" y="7183"/>
                  <a:pt x="8735" y="7013"/>
                  <a:pt x="8915" y="6908"/>
                </a:cubicBezTo>
                <a:cubicBezTo>
                  <a:pt x="9097" y="6801"/>
                  <a:pt x="9159" y="6780"/>
                  <a:pt x="9340" y="6748"/>
                </a:cubicBezTo>
                <a:cubicBezTo>
                  <a:pt x="9521" y="6717"/>
                  <a:pt x="9863" y="6722"/>
                  <a:pt x="10000" y="6717"/>
                </a:cubicBezTo>
              </a:path>
            </a:pathLst>
          </a:custGeom>
          <a:noFill/>
          <a:ln w="57150" cmpd="sng">
            <a:solidFill>
              <a:srgbClr val="CC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Text Box 1087">
            <a:extLst>
              <a:ext uri="{FF2B5EF4-FFF2-40B4-BE49-F238E27FC236}">
                <a16:creationId xmlns:a16="http://schemas.microsoft.com/office/drawing/2014/main" id="{4D461AD1-F71E-4D08-9014-965EA2510171}"/>
              </a:ext>
            </a:extLst>
          </p:cNvPr>
          <p:cNvSpPr txBox="1">
            <a:spLocks noChangeArrowheads="1"/>
          </p:cNvSpPr>
          <p:nvPr/>
        </p:nvSpPr>
        <p:spPr bwMode="auto">
          <a:xfrm>
            <a:off x="4234753" y="4767445"/>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6" name="Text Box 1087">
            <a:extLst>
              <a:ext uri="{FF2B5EF4-FFF2-40B4-BE49-F238E27FC236}">
                <a16:creationId xmlns:a16="http://schemas.microsoft.com/office/drawing/2014/main" id="{1FCDF6E9-DE6A-4236-A715-C442D5135B12}"/>
              </a:ext>
            </a:extLst>
          </p:cNvPr>
          <p:cNvSpPr txBox="1">
            <a:spLocks noChangeArrowheads="1"/>
          </p:cNvSpPr>
          <p:nvPr/>
        </p:nvSpPr>
        <p:spPr bwMode="auto">
          <a:xfrm>
            <a:off x="3752722" y="1931051"/>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7" name="Text Box 1088">
            <a:extLst>
              <a:ext uri="{FF2B5EF4-FFF2-40B4-BE49-F238E27FC236}">
                <a16:creationId xmlns:a16="http://schemas.microsoft.com/office/drawing/2014/main" id="{B6C09FE1-C78D-495D-9463-D837D77CF232}"/>
              </a:ext>
            </a:extLst>
          </p:cNvPr>
          <p:cNvSpPr txBox="1">
            <a:spLocks noChangeArrowheads="1"/>
          </p:cNvSpPr>
          <p:nvPr/>
        </p:nvSpPr>
        <p:spPr bwMode="auto">
          <a:xfrm>
            <a:off x="2656705" y="1295400"/>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endParaRPr>
          </a:p>
        </p:txBody>
      </p:sp>
      <p:sp>
        <p:nvSpPr>
          <p:cNvPr id="68" name="Text Box 1084">
            <a:extLst>
              <a:ext uri="{FF2B5EF4-FFF2-40B4-BE49-F238E27FC236}">
                <a16:creationId xmlns:a16="http://schemas.microsoft.com/office/drawing/2014/main" id="{A22E8A4A-A3CC-415E-8C9D-B2F57A185A7C}"/>
              </a:ext>
            </a:extLst>
          </p:cNvPr>
          <p:cNvSpPr txBox="1">
            <a:spLocks noChangeArrowheads="1"/>
          </p:cNvSpPr>
          <p:nvPr/>
        </p:nvSpPr>
        <p:spPr bwMode="auto">
          <a:xfrm>
            <a:off x="2666655" y="4344074"/>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latin typeface="Helvetica" pitchFamily="34" charset="0"/>
            </a:endParaRPr>
          </a:p>
        </p:txBody>
      </p:sp>
      <p:sp>
        <p:nvSpPr>
          <p:cNvPr id="69" name="TextBox 68">
            <a:extLst>
              <a:ext uri="{FF2B5EF4-FFF2-40B4-BE49-F238E27FC236}">
                <a16:creationId xmlns:a16="http://schemas.microsoft.com/office/drawing/2014/main" id="{58E83D58-48B0-4F42-889B-1E9D7D423CD0}"/>
              </a:ext>
            </a:extLst>
          </p:cNvPr>
          <p:cNvSpPr txBox="1"/>
          <p:nvPr/>
        </p:nvSpPr>
        <p:spPr>
          <a:xfrm>
            <a:off x="6414565" y="560388"/>
            <a:ext cx="521297" cy="584775"/>
          </a:xfrm>
          <a:prstGeom prst="rect">
            <a:avLst/>
          </a:prstGeom>
          <a:noFill/>
        </p:spPr>
        <p:txBody>
          <a:bodyPr wrap="none" rtlCol="0">
            <a:spAutoFit/>
          </a:bodyPr>
          <a:lstStyle/>
          <a:p>
            <a:r>
              <a:rPr lang="en-US" sz="3200" dirty="0">
                <a:solidFill>
                  <a:srgbClr val="009900"/>
                </a:solidFill>
                <a:latin typeface="Helvetica" pitchFamily="34" charset="0"/>
              </a:rPr>
              <a:t>(</a:t>
            </a:r>
            <a:r>
              <a:rPr lang="en-US" dirty="0"/>
              <a:t> </a:t>
            </a:r>
            <a:r>
              <a:rPr lang="en-US" sz="3200" dirty="0">
                <a:solidFill>
                  <a:srgbClr val="009900"/>
                </a:solidFill>
                <a:latin typeface="Helvetica" pitchFamily="34" charset="0"/>
              </a:rPr>
              <a:t>)</a:t>
            </a:r>
          </a:p>
        </p:txBody>
      </p:sp>
      <p:sp>
        <p:nvSpPr>
          <p:cNvPr id="70" name="TextBox 69">
            <a:extLst>
              <a:ext uri="{FF2B5EF4-FFF2-40B4-BE49-F238E27FC236}">
                <a16:creationId xmlns:a16="http://schemas.microsoft.com/office/drawing/2014/main" id="{39701883-AFE4-4CA9-B172-FD1A7F61AA86}"/>
              </a:ext>
            </a:extLst>
          </p:cNvPr>
          <p:cNvSpPr txBox="1"/>
          <p:nvPr/>
        </p:nvSpPr>
        <p:spPr>
          <a:xfrm>
            <a:off x="6415907" y="561354"/>
            <a:ext cx="498855" cy="584775"/>
          </a:xfrm>
          <a:prstGeom prst="rect">
            <a:avLst/>
          </a:prstGeom>
          <a:noFill/>
        </p:spPr>
        <p:txBody>
          <a:bodyPr wrap="none" rtlCol="0">
            <a:spAutoFit/>
          </a:bodyPr>
          <a:lstStyle/>
          <a:p>
            <a:r>
              <a:rPr lang="en-US" sz="3200" dirty="0">
                <a:solidFill>
                  <a:srgbClr val="009900"/>
                </a:solidFill>
                <a:latin typeface="Helvetica" pitchFamily="34" charset="0"/>
              </a:rPr>
              <a:t>(</a:t>
            </a:r>
            <a:r>
              <a:rPr lang="en-US" dirty="0"/>
              <a:t> </a:t>
            </a:r>
            <a:r>
              <a:rPr lang="en-US" sz="3200" dirty="0">
                <a:solidFill>
                  <a:srgbClr val="FF3300"/>
                </a:solidFill>
                <a:latin typeface="Helvetica" pitchFamily="34" charset="0"/>
              </a:rPr>
              <a:t>]</a:t>
            </a:r>
          </a:p>
        </p:txBody>
      </p:sp>
    </p:spTree>
    <p:extLst>
      <p:ext uri="{BB962C8B-B14F-4D97-AF65-F5344CB8AC3E}">
        <p14:creationId xmlns:p14="http://schemas.microsoft.com/office/powerpoint/2010/main" val="2676876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dissolve">
                                      <p:cBhvr>
                                        <p:cTn id="10" dur="500"/>
                                        <p:tgtEl>
                                          <p:spTgt spid="6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dissolve">
                                      <p:cBhvr>
                                        <p:cTn id="13" dur="500"/>
                                        <p:tgtEl>
                                          <p:spTgt spid="6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dissolve">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29113"/>
                                        </p:tgtEl>
                                        <p:attrNameLst>
                                          <p:attrName>style.visibility</p:attrName>
                                        </p:attrNameLst>
                                      </p:cBhvr>
                                      <p:to>
                                        <p:strVal val="visible"/>
                                      </p:to>
                                    </p:set>
                                    <p:animEffect transition="in" filter="dissolve">
                                      <p:cBhvr>
                                        <p:cTn id="21" dur="500"/>
                                        <p:tgtEl>
                                          <p:spTgt spid="4291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dissolve">
                                      <p:cBhvr>
                                        <p:cTn id="24" dur="5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429113"/>
                                        </p:tgtEl>
                                      </p:cBhvr>
                                    </p:animEffect>
                                    <p:set>
                                      <p:cBhvr>
                                        <p:cTn id="29" dur="1" fill="hold">
                                          <p:stCondLst>
                                            <p:cond delay="499"/>
                                          </p:stCondLst>
                                        </p:cTn>
                                        <p:tgtEl>
                                          <p:spTgt spid="429113"/>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9118"/>
                                        </p:tgtEl>
                                        <p:attrNameLst>
                                          <p:attrName>style.visibility</p:attrName>
                                        </p:attrNameLst>
                                      </p:cBhvr>
                                      <p:to>
                                        <p:strVal val="visible"/>
                                      </p:to>
                                    </p:set>
                                    <p:animEffect transition="in" filter="wipe(left)">
                                      <p:cBhvr>
                                        <p:cTn id="37" dur="500"/>
                                        <p:tgtEl>
                                          <p:spTgt spid="42911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dissolve">
                                      <p:cBhvr>
                                        <p:cTn id="4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113" grpId="0" animBg="1"/>
      <p:bldP spid="429113" grpId="1" animBg="1"/>
      <p:bldP spid="429118" grpId="0" animBg="1"/>
      <p:bldP spid="65" grpId="0"/>
      <p:bldP spid="66" grpId="0"/>
      <p:bldP spid="67" grpId="0"/>
      <p:bldP spid="68" grpId="0"/>
      <p:bldP spid="69" grpId="0"/>
      <p:bldP spid="69" grpId="1"/>
      <p:bldP spid="7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 of Tutorial</a:t>
            </a:r>
          </a:p>
        </p:txBody>
      </p:sp>
      <p:sp>
        <p:nvSpPr>
          <p:cNvPr id="3" name="Content Placeholder 2"/>
          <p:cNvSpPr>
            <a:spLocks noGrp="1"/>
          </p:cNvSpPr>
          <p:nvPr>
            <p:ph idx="1"/>
          </p:nvPr>
        </p:nvSpPr>
        <p:spPr>
          <a:xfrm>
            <a:off x="152406" y="1008522"/>
            <a:ext cx="8860115" cy="5236885"/>
          </a:xfrm>
        </p:spPr>
        <p:txBody>
          <a:bodyPr>
            <a:normAutofit/>
          </a:bodyPr>
          <a:lstStyle/>
          <a:p>
            <a:r>
              <a:rPr lang="en-US" dirty="0"/>
              <a:t>Background</a:t>
            </a:r>
          </a:p>
          <a:p>
            <a:pPr lvl="1"/>
            <a:r>
              <a:rPr lang="en-US" dirty="0"/>
              <a:t>Iterative dataflow analysis</a:t>
            </a:r>
          </a:p>
          <a:p>
            <a:pPr lvl="1"/>
            <a:r>
              <a:rPr lang="en-US" dirty="0"/>
              <a:t>Abstract interpretation</a:t>
            </a:r>
          </a:p>
          <a:p>
            <a:r>
              <a:rPr lang="en-US" dirty="0"/>
              <a:t>Intraprocedural analysis</a:t>
            </a:r>
          </a:p>
          <a:p>
            <a:pPr lvl="1"/>
            <a:r>
              <a:rPr lang="en-US" dirty="0" err="1"/>
              <a:t>Tarjan’s</a:t>
            </a:r>
            <a:r>
              <a:rPr lang="en-US" dirty="0"/>
              <a:t> path-expression method</a:t>
            </a:r>
          </a:p>
          <a:p>
            <a:r>
              <a:rPr lang="en-US" dirty="0" err="1"/>
              <a:t>Interprocedural</a:t>
            </a:r>
            <a:r>
              <a:rPr lang="en-US" dirty="0"/>
              <a:t> analysis</a:t>
            </a:r>
          </a:p>
          <a:p>
            <a:pPr lvl="1"/>
            <a:r>
              <a:rPr lang="en-US" dirty="0"/>
              <a:t>Functional approach</a:t>
            </a:r>
          </a:p>
          <a:p>
            <a:pPr lvl="1"/>
            <a:r>
              <a:rPr lang="en-US" dirty="0">
                <a:solidFill>
                  <a:srgbClr val="C00000"/>
                </a:solidFill>
              </a:rPr>
              <a:t>Newtonian program analysis</a:t>
            </a:r>
          </a:p>
          <a:p>
            <a:pPr lvl="1"/>
            <a:r>
              <a:rPr lang="en-US" dirty="0"/>
              <a:t>Newtonian program analysis via tensor product</a:t>
            </a:r>
          </a:p>
          <a:p>
            <a:pPr lvl="1"/>
            <a:r>
              <a:rPr lang="en-US" dirty="0"/>
              <a:t>Newtonian program analysis and Gauss-Jordan elimination</a:t>
            </a:r>
          </a:p>
          <a:p>
            <a:pPr lvl="1"/>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40</a:t>
            </a:fld>
            <a:endParaRPr lang="en-US"/>
          </a:p>
        </p:txBody>
      </p:sp>
    </p:spTree>
    <p:extLst>
      <p:ext uri="{BB962C8B-B14F-4D97-AF65-F5344CB8AC3E}">
        <p14:creationId xmlns:p14="http://schemas.microsoft.com/office/powerpoint/2010/main" val="902198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9525">
            <a:solidFill>
              <a:schemeClr val="tx1"/>
            </a:solidFill>
          </a:ln>
        </p:spPr>
        <p:txBody>
          <a:bodyPr wrap="square" rtlCol="0">
            <a:spAutoFit/>
          </a:bodyPr>
          <a:lstStyle/>
          <a:p>
            <a:r>
              <a:rPr lang="en-US" sz="2800" dirty="0"/>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3" name="Rounded Rectangular Callout 2"/>
          <p:cNvSpPr/>
          <p:nvPr/>
        </p:nvSpPr>
        <p:spPr>
          <a:xfrm>
            <a:off x="5595329" y="4667472"/>
            <a:ext cx="2906711" cy="942464"/>
          </a:xfrm>
          <a:prstGeom prst="wedgeRoundRectCallout">
            <a:avLst>
              <a:gd name="adj1" fmla="val -80185"/>
              <a:gd name="adj2" fmla="val 27951"/>
              <a:gd name="adj3" fmla="val 16667"/>
            </a:avLst>
          </a:prstGeom>
          <a:noFill/>
          <a:ln w="28575">
            <a:solidFill>
              <a:schemeClr val="accent2"/>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NPA: An alternative equation solver for finding procedure summaries</a:t>
            </a:r>
          </a:p>
        </p:txBody>
      </p:sp>
      <p:sp>
        <p:nvSpPr>
          <p:cNvPr id="16" name="Slide Number Placeholder 15"/>
          <p:cNvSpPr>
            <a:spLocks noGrp="1"/>
          </p:cNvSpPr>
          <p:nvPr>
            <p:ph type="sldNum" sz="quarter" idx="12"/>
          </p:nvPr>
        </p:nvSpPr>
        <p:spPr/>
        <p:txBody>
          <a:bodyPr/>
          <a:lstStyle/>
          <a:p>
            <a:fld id="{A65A0EED-6B89-664A-801E-D3FDD91C7C69}" type="slidenum">
              <a:rPr lang="en-US" smtClean="0"/>
              <a:pPr/>
              <a:t>41</a:t>
            </a:fld>
            <a:endParaRPr lang="en-US"/>
          </a:p>
        </p:txBody>
      </p:sp>
    </p:spTree>
    <p:extLst>
      <p:ext uri="{BB962C8B-B14F-4D97-AF65-F5344CB8AC3E}">
        <p14:creationId xmlns:p14="http://schemas.microsoft.com/office/powerpoint/2010/main" val="1214659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473948" y="4994726"/>
            <a:ext cx="1158875" cy="1779121"/>
            <a:chOff x="1502364" y="2826711"/>
            <a:chExt cx="1158875" cy="1779121"/>
          </a:xfrm>
        </p:grpSpPr>
        <p:sp>
          <p:nvSpPr>
            <p:cNvPr id="29" name="TextBox 23"/>
            <p:cNvSpPr txBox="1">
              <a:spLocks noChangeArrowheads="1"/>
            </p:cNvSpPr>
            <p:nvPr/>
          </p:nvSpPr>
          <p:spPr bwMode="auto">
            <a:xfrm>
              <a:off x="150236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Isaac</a:t>
              </a:r>
            </a:p>
            <a:p>
              <a:pPr algn="ctr">
                <a:lnSpc>
                  <a:spcPts val="1600"/>
                </a:lnSpc>
                <a:buFontTx/>
                <a:buNone/>
              </a:pPr>
              <a:r>
                <a:rPr lang="en-US" sz="1600" dirty="0">
                  <a:latin typeface="Calibri" pitchFamily="34" charset="0"/>
                </a:rPr>
                <a:t>Newton</a:t>
              </a:r>
            </a:p>
          </p:txBody>
        </p:sp>
        <p:pic>
          <p:nvPicPr>
            <p:cNvPr id="31" name="Picture 5" descr="C:\Users\reps\Documents\Papers\submissions\SpeedingUpNewton\Talk\New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920" y="2826711"/>
              <a:ext cx="947761"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dirty="0"/>
              <a:t>Newton’s Method for Finding Roots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3457575" cy="4525963"/>
              </a:xfrm>
              <a:ln>
                <a:noFill/>
              </a:ln>
            </p:spPr>
            <p:txBody>
              <a:bodyPr>
                <a:normAutofit fontScale="92500"/>
              </a:bodyPr>
              <a:lstStyle/>
              <a:p>
                <a:r>
                  <a:rPr lang="en-US" dirty="0"/>
                  <a:t>A way to find successively better approximations of a root of a function</a:t>
                </a:r>
              </a:p>
              <a:p>
                <a:endParaRPr lang="en-US" dirty="0"/>
              </a:p>
              <a:p>
                <a:r>
                  <a:rPr lang="en-US" dirty="0"/>
                  <a:t>Given a function </a:t>
                </a:r>
                <a:r>
                  <a:rPr lang="en-US" i="1" dirty="0"/>
                  <a:t>f</a:t>
                </a:r>
                <a:r>
                  <a:rPr lang="en-US" dirty="0"/>
                  <a:t>, its derivative </a:t>
                </a:r>
                <a:r>
                  <a:rPr lang="en-US" i="1" dirty="0"/>
                  <a:t>f’</a:t>
                </a:r>
                <a:r>
                  <a:rPr lang="en-US" dirty="0"/>
                  <a:t> and an initial </a:t>
                </a:r>
                <a:r>
                  <a:rPr lang="en-US" i="1" dirty="0"/>
                  <a:t>x</a:t>
                </a:r>
                <a:r>
                  <a:rPr lang="en-US" i="1" baseline="-25000" dirty="0"/>
                  <a:t>0</a:t>
                </a:r>
                <a:r>
                  <a:rPr lang="en-US" dirty="0"/>
                  <a:t>, repeatedly perform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r>
                      <a:rPr lang="en-US" b="0" i="1" smtClean="0">
                        <a:latin typeface="Cambria Math"/>
                      </a:rPr>
                      <m:t> − </m:t>
                    </m:r>
                    <m:f>
                      <m:fPr>
                        <m:ctrlPr>
                          <a:rPr lang="en-US" b="0" i="1" smtClean="0">
                            <a:latin typeface="Cambria Math" panose="02040503050406030204" pitchFamily="18" charset="0"/>
                          </a:rPr>
                        </m:ctrlPr>
                      </m:fPr>
                      <m:num>
                        <m:r>
                          <a:rPr lang="en-US" b="0" i="1" smtClean="0">
                            <a:latin typeface="Cambria Math"/>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e>
                        </m:d>
                      </m:num>
                      <m:den>
                        <m:sSup>
                          <m:sSupPr>
                            <m:ctrlPr>
                              <a:rPr lang="en-US" b="0" i="1" smtClean="0">
                                <a:latin typeface="Cambria Math" panose="02040503050406030204" pitchFamily="18" charset="0"/>
                              </a:rPr>
                            </m:ctrlPr>
                          </m:sSupPr>
                          <m:e>
                            <m:r>
                              <a:rPr lang="en-US" b="0" i="1" smtClean="0">
                                <a:latin typeface="Cambria Math"/>
                              </a:rPr>
                              <m:t>𝑓</m:t>
                            </m:r>
                          </m:e>
                          <m:sup>
                            <m:r>
                              <a:rPr lang="en-US" b="0" i="1" smtClean="0">
                                <a:latin typeface="Cambria Math"/>
                              </a:rPr>
                              <m:t>′</m:t>
                            </m:r>
                          </m:sup>
                        </m:sSup>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𝑥</m:t>
                                </m:r>
                              </m:e>
                              <m:sub>
                                <m:r>
                                  <a:rPr lang="en-US" i="1">
                                    <a:latin typeface="Cambria Math" panose="02040503050406030204" pitchFamily="18" charset="0"/>
                                  </a:rPr>
                                  <m:t>𝑖</m:t>
                                </m:r>
                              </m:sub>
                            </m:sSub>
                          </m:e>
                        </m:d>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3457575" cy="4525963"/>
              </a:xfrm>
              <a:blipFill>
                <a:blip r:embed="rId4"/>
                <a:stretch>
                  <a:fillRect l="-2646" t="-1348" r="-2998"/>
                </a:stretch>
              </a:blipFill>
              <a:ln>
                <a:noFill/>
              </a:ln>
            </p:spPr>
            <p:txBody>
              <a:bodyPr/>
              <a:lstStyle/>
              <a:p>
                <a:r>
                  <a:rPr lang="en-US">
                    <a:noFill/>
                  </a:rPr>
                  <a:t> </a:t>
                </a:r>
              </a:p>
            </p:txBody>
          </p:sp>
        </mc:Fallback>
      </mc:AlternateContent>
      <p:cxnSp>
        <p:nvCxnSpPr>
          <p:cNvPr id="8" name="Straight Arrow Connector 7"/>
          <p:cNvCxnSpPr/>
          <p:nvPr/>
        </p:nvCxnSpPr>
        <p:spPr>
          <a:xfrm flipV="1">
            <a:off x="5175732" y="1524000"/>
            <a:ext cx="0" cy="3124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800600" y="4038600"/>
            <a:ext cx="3505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23334" y="1206227"/>
            <a:ext cx="304800" cy="369332"/>
          </a:xfrm>
          <a:prstGeom prst="rect">
            <a:avLst/>
          </a:prstGeom>
          <a:noFill/>
        </p:spPr>
        <p:txBody>
          <a:bodyPr wrap="square" rtlCol="0">
            <a:spAutoFit/>
          </a:bodyPr>
          <a:lstStyle/>
          <a:p>
            <a:r>
              <a:rPr lang="en-US" i="1" dirty="0"/>
              <a:t>y</a:t>
            </a:r>
          </a:p>
        </p:txBody>
      </p:sp>
      <p:sp>
        <p:nvSpPr>
          <p:cNvPr id="16" name="TextBox 15"/>
          <p:cNvSpPr txBox="1"/>
          <p:nvPr/>
        </p:nvSpPr>
        <p:spPr>
          <a:xfrm>
            <a:off x="8235244" y="3853934"/>
            <a:ext cx="304800" cy="369332"/>
          </a:xfrm>
          <a:prstGeom prst="rect">
            <a:avLst/>
          </a:prstGeom>
          <a:noFill/>
        </p:spPr>
        <p:txBody>
          <a:bodyPr wrap="square" rtlCol="0">
            <a:spAutoFit/>
          </a:bodyPr>
          <a:lstStyle/>
          <a:p>
            <a:r>
              <a:rPr lang="en-US" i="1" dirty="0"/>
              <a:t>x</a:t>
            </a:r>
          </a:p>
        </p:txBody>
      </p:sp>
      <p:sp>
        <p:nvSpPr>
          <p:cNvPr id="78" name="Freeform 77"/>
          <p:cNvSpPr/>
          <p:nvPr/>
        </p:nvSpPr>
        <p:spPr>
          <a:xfrm>
            <a:off x="4831644" y="1986844"/>
            <a:ext cx="3646312" cy="3104445"/>
          </a:xfrm>
          <a:custGeom>
            <a:avLst/>
            <a:gdLst>
              <a:gd name="connsiteX0" fmla="*/ 0 w 3646312"/>
              <a:gd name="connsiteY0" fmla="*/ 3104445 h 3104445"/>
              <a:gd name="connsiteX1" fmla="*/ 146756 w 3646312"/>
              <a:gd name="connsiteY1" fmla="*/ 2438400 h 3104445"/>
              <a:gd name="connsiteX2" fmla="*/ 654756 w 3646312"/>
              <a:gd name="connsiteY2" fmla="*/ 1975556 h 3104445"/>
              <a:gd name="connsiteX3" fmla="*/ 1422400 w 3646312"/>
              <a:gd name="connsiteY3" fmla="*/ 1772356 h 3104445"/>
              <a:gd name="connsiteX4" fmla="*/ 2144889 w 3646312"/>
              <a:gd name="connsiteY4" fmla="*/ 1388534 h 3104445"/>
              <a:gd name="connsiteX5" fmla="*/ 2652889 w 3646312"/>
              <a:gd name="connsiteY5" fmla="*/ 677334 h 3104445"/>
              <a:gd name="connsiteX6" fmla="*/ 3285067 w 3646312"/>
              <a:gd name="connsiteY6" fmla="*/ 214489 h 3104445"/>
              <a:gd name="connsiteX7" fmla="*/ 3646312 w 3646312"/>
              <a:gd name="connsiteY7" fmla="*/ 0 h 310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6312" h="3104445">
                <a:moveTo>
                  <a:pt x="0" y="3104445"/>
                </a:moveTo>
                <a:cubicBezTo>
                  <a:pt x="18815" y="2865496"/>
                  <a:pt x="37630" y="2626548"/>
                  <a:pt x="146756" y="2438400"/>
                </a:cubicBezTo>
                <a:cubicBezTo>
                  <a:pt x="255882" y="2250252"/>
                  <a:pt x="442149" y="2086563"/>
                  <a:pt x="654756" y="1975556"/>
                </a:cubicBezTo>
                <a:cubicBezTo>
                  <a:pt x="867363" y="1864549"/>
                  <a:pt x="1174045" y="1870193"/>
                  <a:pt x="1422400" y="1772356"/>
                </a:cubicBezTo>
                <a:cubicBezTo>
                  <a:pt x="1670756" y="1674519"/>
                  <a:pt x="1939807" y="1571038"/>
                  <a:pt x="2144889" y="1388534"/>
                </a:cubicBezTo>
                <a:cubicBezTo>
                  <a:pt x="2349971" y="1206030"/>
                  <a:pt x="2462859" y="873008"/>
                  <a:pt x="2652889" y="677334"/>
                </a:cubicBezTo>
                <a:cubicBezTo>
                  <a:pt x="2842919" y="481660"/>
                  <a:pt x="3119497" y="327378"/>
                  <a:pt x="3285067" y="214489"/>
                </a:cubicBezTo>
                <a:cubicBezTo>
                  <a:pt x="3450638" y="101600"/>
                  <a:pt x="3548475" y="50800"/>
                  <a:pt x="364631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p:cNvCxnSpPr/>
          <p:nvPr/>
        </p:nvCxnSpPr>
        <p:spPr>
          <a:xfrm flipV="1">
            <a:off x="7018789" y="3979941"/>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7010400" y="3276602"/>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5579378" y="1583948"/>
            <a:ext cx="3429000" cy="30256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6220806" y="3979941"/>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6220806" y="3722702"/>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5139266" y="3581399"/>
            <a:ext cx="1718734" cy="528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354284" y="3985586"/>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6826172" y="4158353"/>
            <a:ext cx="385234" cy="369332"/>
          </a:xfrm>
          <a:prstGeom prst="rect">
            <a:avLst/>
          </a:prstGeom>
          <a:noFill/>
        </p:spPr>
        <p:txBody>
          <a:bodyPr wrap="square" rtlCol="0">
            <a:spAutoFit/>
          </a:bodyPr>
          <a:lstStyle/>
          <a:p>
            <a:r>
              <a:rPr lang="en-US" i="1" dirty="0"/>
              <a:t>x</a:t>
            </a:r>
            <a:r>
              <a:rPr lang="en-US" baseline="-25000" dirty="0"/>
              <a:t>i</a:t>
            </a:r>
            <a:endParaRPr lang="en-US" dirty="0"/>
          </a:p>
        </p:txBody>
      </p:sp>
      <p:sp>
        <p:nvSpPr>
          <p:cNvPr id="161" name="TextBox 160"/>
          <p:cNvSpPr txBox="1"/>
          <p:nvPr/>
        </p:nvSpPr>
        <p:spPr>
          <a:xfrm>
            <a:off x="6028188" y="4147667"/>
            <a:ext cx="570147" cy="369332"/>
          </a:xfrm>
          <a:prstGeom prst="rect">
            <a:avLst/>
          </a:prstGeom>
          <a:noFill/>
        </p:spPr>
        <p:txBody>
          <a:bodyPr wrap="square" rtlCol="0">
            <a:spAutoFit/>
          </a:bodyPr>
          <a:lstStyle/>
          <a:p>
            <a:r>
              <a:rPr lang="en-US" i="1" dirty="0"/>
              <a:t>x</a:t>
            </a:r>
            <a:r>
              <a:rPr lang="en-US" baseline="-25000" dirty="0"/>
              <a:t>i+1</a:t>
            </a:r>
            <a:endParaRPr lang="en-US" dirty="0"/>
          </a:p>
        </p:txBody>
      </p:sp>
      <p:sp>
        <p:nvSpPr>
          <p:cNvPr id="162" name="TextBox 161"/>
          <p:cNvSpPr txBox="1"/>
          <p:nvPr/>
        </p:nvSpPr>
        <p:spPr>
          <a:xfrm>
            <a:off x="5145305" y="4161115"/>
            <a:ext cx="563201" cy="369332"/>
          </a:xfrm>
          <a:prstGeom prst="rect">
            <a:avLst/>
          </a:prstGeom>
          <a:noFill/>
        </p:spPr>
        <p:txBody>
          <a:bodyPr wrap="square" rtlCol="0">
            <a:spAutoFit/>
          </a:bodyPr>
          <a:lstStyle/>
          <a:p>
            <a:r>
              <a:rPr lang="en-US" i="1" dirty="0"/>
              <a:t>x</a:t>
            </a:r>
            <a:r>
              <a:rPr lang="en-US" i="1" baseline="-25000" dirty="0"/>
              <a:t>i+2</a:t>
            </a:r>
            <a:endParaRPr lang="en-US" i="1" dirty="0"/>
          </a:p>
        </p:txBody>
      </p:sp>
      <p:sp>
        <p:nvSpPr>
          <p:cNvPr id="163" name="TextBox 162"/>
          <p:cNvSpPr txBox="1"/>
          <p:nvPr/>
        </p:nvSpPr>
        <p:spPr>
          <a:xfrm>
            <a:off x="6710891" y="2822222"/>
            <a:ext cx="599017" cy="369332"/>
          </a:xfrm>
          <a:prstGeom prst="rect">
            <a:avLst/>
          </a:prstGeom>
          <a:noFill/>
        </p:spPr>
        <p:txBody>
          <a:bodyPr wrap="square" rtlCol="0">
            <a:spAutoFit/>
          </a:bodyPr>
          <a:lstStyle/>
          <a:p>
            <a:r>
              <a:rPr lang="en-US" i="1" dirty="0"/>
              <a:t>f</a:t>
            </a:r>
            <a:r>
              <a:rPr lang="en-US" dirty="0"/>
              <a:t>(</a:t>
            </a:r>
            <a:r>
              <a:rPr lang="en-US" i="1" dirty="0"/>
              <a:t>x</a:t>
            </a:r>
            <a:r>
              <a:rPr lang="en-US" baseline="-25000" dirty="0"/>
              <a:t>i</a:t>
            </a:r>
            <a:r>
              <a:rPr lang="en-US" dirty="0"/>
              <a:t>)</a:t>
            </a:r>
          </a:p>
        </p:txBody>
      </p:sp>
      <p:sp>
        <p:nvSpPr>
          <p:cNvPr id="165" name="TextBox 164"/>
          <p:cNvSpPr txBox="1"/>
          <p:nvPr/>
        </p:nvSpPr>
        <p:spPr>
          <a:xfrm>
            <a:off x="5881080" y="3282246"/>
            <a:ext cx="729936" cy="369332"/>
          </a:xfrm>
          <a:prstGeom prst="rect">
            <a:avLst/>
          </a:prstGeom>
          <a:noFill/>
        </p:spPr>
        <p:txBody>
          <a:bodyPr wrap="square" rtlCol="0">
            <a:spAutoFit/>
          </a:bodyPr>
          <a:lstStyle/>
          <a:p>
            <a:r>
              <a:rPr lang="en-US" i="1" dirty="0"/>
              <a:t>f</a:t>
            </a:r>
            <a:r>
              <a:rPr lang="en-US" dirty="0"/>
              <a:t>(</a:t>
            </a:r>
            <a:r>
              <a:rPr lang="en-US" i="1" dirty="0"/>
              <a:t>x</a:t>
            </a:r>
            <a:r>
              <a:rPr lang="en-US" baseline="-25000" dirty="0"/>
              <a:t>i+1</a:t>
            </a:r>
            <a:r>
              <a:rPr lang="en-US" dirty="0"/>
              <a:t>)</a:t>
            </a:r>
          </a:p>
        </p:txBody>
      </p:sp>
      <p:sp>
        <p:nvSpPr>
          <p:cNvPr id="7" name="Right Arrow 6"/>
          <p:cNvSpPr/>
          <p:nvPr/>
        </p:nvSpPr>
        <p:spPr>
          <a:xfrm>
            <a:off x="6490757" y="5601860"/>
            <a:ext cx="538691" cy="600075"/>
          </a:xfrm>
          <a:prstGeom prst="rightArrow">
            <a:avLst/>
          </a:prstGeom>
          <a:solidFill>
            <a:schemeClr val="accent2">
              <a:lumMod val="60000"/>
              <a:lumOff val="40000"/>
            </a:schemeClr>
          </a:solidFill>
          <a:ln w="28575">
            <a:solidFill>
              <a:schemeClr val="accent2">
                <a:lumMod val="60000"/>
                <a:lumOff val="40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cxnSp>
        <p:nvCxnSpPr>
          <p:cNvPr id="11" name="Straight Arrow Connector 10"/>
          <p:cNvCxnSpPr>
            <a:cxnSpLocks/>
            <a:stCxn id="5" idx="0"/>
          </p:cNvCxnSpPr>
          <p:nvPr/>
        </p:nvCxnSpPr>
        <p:spPr>
          <a:xfrm flipV="1">
            <a:off x="5276849" y="3892062"/>
            <a:ext cx="581759" cy="1327815"/>
          </a:xfrm>
          <a:prstGeom prst="straightConnector1">
            <a:avLst/>
          </a:prstGeom>
          <a:ln>
            <a:solidFill>
              <a:srgbClr val="C00000"/>
            </a:solidFill>
            <a:tailEnd type="stealth" w="lg" len="med"/>
          </a:ln>
          <a:effectLst>
            <a:outerShdw blurRad="40000" dist="20000" sx="1000" sy="1000" rotWithShape="0">
              <a:srgbClr val="C00000"/>
            </a:outerShdw>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A65A0EED-6B89-664A-801E-D3FDD91C7C69}" type="slidenum">
              <a:rPr lang="en-US" smtClean="0"/>
              <a:pPr/>
              <a:t>42</a:t>
            </a:fld>
            <a:endParaRPr lang="en-US"/>
          </a:p>
        </p:txBody>
      </p:sp>
      <p:sp>
        <p:nvSpPr>
          <p:cNvPr id="9" name="Rounded Rectangle 8"/>
          <p:cNvSpPr/>
          <p:nvPr/>
        </p:nvSpPr>
        <p:spPr>
          <a:xfrm>
            <a:off x="7029448" y="4601253"/>
            <a:ext cx="2047877" cy="2113871"/>
          </a:xfrm>
          <a:prstGeom prst="roundRect">
            <a:avLst/>
          </a:prstGeom>
          <a:solidFill>
            <a:schemeClr val="bg1"/>
          </a:solidFill>
          <a:ln w="28575">
            <a:solidFill>
              <a:schemeClr val="accent2"/>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Esparza et al.: The same general idea—</a:t>
            </a:r>
            <a:r>
              <a:rPr lang="en-US" sz="1600" b="1" dirty="0">
                <a:solidFill>
                  <a:srgbClr val="C00000"/>
                </a:solidFill>
              </a:rPr>
              <a:t>repeatedly</a:t>
            </a:r>
            <a:r>
              <a:rPr lang="en-US" sz="1600" dirty="0">
                <a:solidFill>
                  <a:srgbClr val="C00000"/>
                </a:solidFill>
              </a:rPr>
              <a:t> </a:t>
            </a:r>
            <a:r>
              <a:rPr lang="en-US" sz="1600" b="1" dirty="0">
                <a:solidFill>
                  <a:srgbClr val="C00000"/>
                </a:solidFill>
              </a:rPr>
              <a:t>create and solve a linear model</a:t>
            </a:r>
            <a:r>
              <a:rPr lang="en-US" sz="1600" dirty="0">
                <a:solidFill>
                  <a:srgbClr val="C00000"/>
                </a:solidFill>
              </a:rPr>
              <a:t>—can be applied to programs, too</a:t>
            </a:r>
          </a:p>
        </p:txBody>
      </p:sp>
      <p:sp>
        <p:nvSpPr>
          <p:cNvPr id="5" name="Rounded Rectangular Callout 4"/>
          <p:cNvSpPr/>
          <p:nvPr/>
        </p:nvSpPr>
        <p:spPr>
          <a:xfrm>
            <a:off x="4081991" y="5219877"/>
            <a:ext cx="2389716" cy="1486288"/>
          </a:xfrm>
          <a:prstGeom prst="wedgeRoundRectCallout">
            <a:avLst>
              <a:gd name="adj1" fmla="val -63955"/>
              <a:gd name="adj2" fmla="val -17510"/>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Create a linear model of the function and use it to find a better approximation of the solution</a:t>
            </a:r>
          </a:p>
        </p:txBody>
      </p:sp>
      <p:cxnSp>
        <p:nvCxnSpPr>
          <p:cNvPr id="13" name="Straight Arrow Connector 12"/>
          <p:cNvCxnSpPr/>
          <p:nvPr/>
        </p:nvCxnSpPr>
        <p:spPr>
          <a:xfrm flipV="1">
            <a:off x="7021059" y="3340955"/>
            <a:ext cx="0" cy="696382"/>
          </a:xfrm>
          <a:prstGeom prst="straightConnector1">
            <a:avLst/>
          </a:prstGeom>
          <a:ln>
            <a:solidFill>
              <a:schemeClr val="tx1"/>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220806" y="3779929"/>
            <a:ext cx="2953" cy="250282"/>
          </a:xfrm>
          <a:prstGeom prst="straightConnector1">
            <a:avLst/>
          </a:prstGeom>
          <a:ln>
            <a:solidFill>
              <a:schemeClr val="tx1"/>
            </a:solidFill>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23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right)">
                                      <p:cBhvr>
                                        <p:cTn id="12" dur="500"/>
                                        <p:tgtEl>
                                          <p:spTgt spid="10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fade">
                                      <p:cBhvr>
                                        <p:cTn id="16" dur="500"/>
                                        <p:tgtEl>
                                          <p:spTgt spid="1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Effect transition="in" filter="fade">
                                      <p:cBhvr>
                                        <p:cTn id="19" dur="500"/>
                                        <p:tgtEl>
                                          <p:spTgt spid="161"/>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5"/>
                                        </p:tgtEl>
                                        <p:attrNameLst>
                                          <p:attrName>style.visibility</p:attrName>
                                        </p:attrNameLst>
                                      </p:cBhvr>
                                      <p:to>
                                        <p:strVal val="visible"/>
                                      </p:to>
                                    </p:set>
                                    <p:animEffect transition="in" filter="fade">
                                      <p:cBhvr>
                                        <p:cTn id="25" dur="500"/>
                                        <p:tgtEl>
                                          <p:spTgt spid="1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wipe(right)">
                                      <p:cBhvr>
                                        <p:cTn id="35" dur="500"/>
                                        <p:tgtEl>
                                          <p:spTgt spid="136"/>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46"/>
                                        </p:tgtEl>
                                        <p:attrNameLst>
                                          <p:attrName>style.visibility</p:attrName>
                                        </p:attrNameLst>
                                      </p:cBhvr>
                                      <p:to>
                                        <p:strVal val="visible"/>
                                      </p:to>
                                    </p:set>
                                    <p:animEffect transition="in" filter="fade">
                                      <p:cBhvr>
                                        <p:cTn id="39" dur="500"/>
                                        <p:tgtEl>
                                          <p:spTgt spid="14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2"/>
                                        </p:tgtEl>
                                        <p:attrNameLst>
                                          <p:attrName>style.visibility</p:attrName>
                                        </p:attrNameLst>
                                      </p:cBhvr>
                                      <p:to>
                                        <p:strVal val="visible"/>
                                      </p:to>
                                    </p:set>
                                    <p:animEffect transition="in" filter="fade">
                                      <p:cBhvr>
                                        <p:cTn id="42" dur="500"/>
                                        <p:tgtEl>
                                          <p:spTgt spid="16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dissolve">
                                      <p:cBhvr>
                                        <p:cTn id="47" dur="500"/>
                                        <p:tgtEl>
                                          <p:spTgt spid="5"/>
                                        </p:tgtEl>
                                      </p:cBhvr>
                                    </p:animEffect>
                                  </p:childTnLst>
                                </p:cTn>
                              </p:par>
                              <p:par>
                                <p:cTn id="48" presetID="9"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par>
                          <p:cTn id="56" fill="hold">
                            <p:stCondLst>
                              <p:cond delay="500"/>
                            </p:stCondLst>
                            <p:childTnLst>
                              <p:par>
                                <p:cTn id="57" presetID="9" presetClass="entr" presetSubtype="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dissolv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5" grpId="0"/>
      <p:bldP spid="7" grpId="0" animBg="1"/>
      <p:bldP spid="9"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599"/>
            <a:ext cx="8610600" cy="1017815"/>
          </a:xfrm>
        </p:spPr>
        <p:txBody>
          <a:bodyPr>
            <a:normAutofit fontScale="90000"/>
          </a:bodyPr>
          <a:lstStyle/>
          <a:p>
            <a:r>
              <a:rPr lang="en-US" sz="3600" dirty="0"/>
              <a:t>Newton’s Method for Programs </a:t>
            </a:r>
            <a:r>
              <a:rPr lang="en-US" sz="3100" dirty="0"/>
              <a:t>[Esparza et al.]</a:t>
            </a:r>
            <a:endParaRPr lang="en-US" sz="3600" dirty="0"/>
          </a:p>
        </p:txBody>
      </p:sp>
      <p:sp>
        <p:nvSpPr>
          <p:cNvPr id="4" name="Slide Number Placeholder 3"/>
          <p:cNvSpPr>
            <a:spLocks noGrp="1"/>
          </p:cNvSpPr>
          <p:nvPr>
            <p:ph type="sldNum" sz="quarter" idx="12"/>
          </p:nvPr>
        </p:nvSpPr>
        <p:spPr/>
        <p:txBody>
          <a:bodyPr/>
          <a:lstStyle/>
          <a:p>
            <a:fld id="{A65A0EED-6B89-664A-801E-D3FDD91C7C69}" type="slidenum">
              <a:rPr lang="en-US" smtClean="0"/>
              <a:pPr/>
              <a:t>43</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780176" y="1728670"/>
                <a:ext cx="6958572" cy="3249992"/>
              </a:xfrm>
              <a:prstGeom prst="rect">
                <a:avLst/>
              </a:prstGeom>
              <a:noFill/>
            </p:spPr>
            <p:txBody>
              <a:bodyPr wrap="none" rtlCol="0">
                <a:spAutoFit/>
              </a:bodyPr>
              <a:lstStyle/>
              <a:p>
                <a:r>
                  <a:rPr lang="en-US" sz="3200" u="sng" dirty="0"/>
                  <a:t>Kleene iteration</a:t>
                </a:r>
              </a:p>
              <a:p>
                <a:pPr lvl="0"/>
                <a:r>
                  <a:rPr lang="en-US" sz="2400" dirty="0">
                    <a:solidFill>
                      <a:prstClr val="black"/>
                    </a:solidFill>
                  </a:rPr>
                  <a:t>    </a:t>
                </a:r>
                <a14:m>
                  <m:oMath xmlns:m="http://schemas.openxmlformats.org/officeDocument/2006/math">
                    <m:sSup>
                      <m:sSupPr>
                        <m:ctrlPr>
                          <a:rPr lang="en-US" sz="2400" i="1">
                            <a:solidFill>
                              <a:prstClr val="black"/>
                            </a:solidFill>
                            <a:latin typeface="Cambria Math" panose="02040503050406030204" pitchFamily="18" charset="0"/>
                          </a:rPr>
                        </m:ctrlPr>
                      </m:sSupPr>
                      <m:e>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𝜈</m:t>
                            </m:r>
                          </m:e>
                        </m:acc>
                      </m:e>
                      <m:sup>
                        <m:r>
                          <a:rPr lang="en-US" sz="2400" i="1">
                            <a:solidFill>
                              <a:prstClr val="black"/>
                            </a:solidFill>
                            <a:latin typeface="Cambria Math"/>
                          </a:rPr>
                          <m:t>(0)</m:t>
                        </m:r>
                      </m:sup>
                    </m:sSup>
                    <m:r>
                      <a:rPr lang="en-US" sz="2400" i="1">
                        <a:solidFill>
                          <a:prstClr val="black"/>
                        </a:solidFill>
                        <a:latin typeface="Cambria Math"/>
                      </a:rPr>
                      <m:t>= </m:t>
                    </m:r>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m:t>
                        </m:r>
                      </m:e>
                    </m:acc>
                  </m:oMath>
                </a14:m>
                <a:r>
                  <a:rPr lang="en-US" sz="2400" dirty="0">
                    <a:solidFill>
                      <a:prstClr val="black"/>
                    </a:solidFill>
                  </a:rPr>
                  <a:t> </a:t>
                </a:r>
              </a:p>
              <a:p>
                <a:pPr lvl="0"/>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panose="02040503050406030204" pitchFamily="18" charset="0"/>
                            </a:rPr>
                          </m:ctrlPr>
                        </m:sSupPr>
                        <m:e>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𝜈</m:t>
                              </m:r>
                            </m:e>
                          </m:acc>
                        </m:e>
                        <m:sup>
                          <m:r>
                            <a:rPr lang="en-US" sz="2400" i="1">
                              <a:solidFill>
                                <a:prstClr val="black"/>
                              </a:solidFill>
                              <a:latin typeface="Cambria Math"/>
                            </a:rPr>
                            <m:t>(</m:t>
                          </m:r>
                          <m:r>
                            <a:rPr lang="en-US" sz="2400" i="1">
                              <a:solidFill>
                                <a:prstClr val="black"/>
                              </a:solidFill>
                              <a:latin typeface="Cambria Math"/>
                            </a:rPr>
                            <m:t>𝑖</m:t>
                          </m:r>
                          <m:r>
                            <a:rPr lang="en-US" sz="2400" i="1">
                              <a:solidFill>
                                <a:prstClr val="black"/>
                              </a:solidFill>
                              <a:latin typeface="Cambria Math"/>
                            </a:rPr>
                            <m:t>+1)</m:t>
                          </m:r>
                        </m:sup>
                      </m:sSup>
                      <m:r>
                        <a:rPr lang="en-US" sz="2400" i="1">
                          <a:solidFill>
                            <a:prstClr val="black"/>
                          </a:solidFill>
                          <a:latin typeface="Cambria Math"/>
                        </a:rPr>
                        <m:t>= </m:t>
                      </m:r>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𝑓</m:t>
                          </m:r>
                        </m:e>
                      </m:acc>
                      <m:r>
                        <a:rPr lang="en-US" sz="2400" i="1">
                          <a:solidFill>
                            <a:prstClr val="black"/>
                          </a:solidFill>
                          <a:latin typeface="Cambria Math"/>
                        </a:rPr>
                        <m:t>(</m:t>
                      </m:r>
                      <m:sSup>
                        <m:sSupPr>
                          <m:ctrlPr>
                            <a:rPr lang="en-US" sz="2400" i="1">
                              <a:solidFill>
                                <a:prstClr val="black"/>
                              </a:solidFill>
                              <a:latin typeface="Cambria Math" panose="02040503050406030204" pitchFamily="18" charset="0"/>
                            </a:rPr>
                          </m:ctrlPr>
                        </m:sSupPr>
                        <m:e>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𝜈</m:t>
                              </m:r>
                            </m:e>
                          </m:acc>
                        </m:e>
                        <m:sup>
                          <m:r>
                            <a:rPr lang="en-US" sz="2400" i="1">
                              <a:solidFill>
                                <a:prstClr val="black"/>
                              </a:solidFill>
                              <a:latin typeface="Cambria Math"/>
                            </a:rPr>
                            <m:t>(</m:t>
                          </m:r>
                          <m:r>
                            <a:rPr lang="en-US" sz="2400" i="1">
                              <a:solidFill>
                                <a:prstClr val="black"/>
                              </a:solidFill>
                              <a:latin typeface="Cambria Math"/>
                            </a:rPr>
                            <m:t>𝑖</m:t>
                          </m:r>
                          <m:r>
                            <a:rPr lang="en-US" sz="2400" i="1">
                              <a:solidFill>
                                <a:prstClr val="black"/>
                              </a:solidFill>
                              <a:latin typeface="Cambria Math"/>
                            </a:rPr>
                            <m:t>)</m:t>
                          </m:r>
                        </m:sup>
                      </m:sSup>
                      <m:r>
                        <a:rPr lang="en-US" sz="2400" i="1">
                          <a:solidFill>
                            <a:prstClr val="black"/>
                          </a:solidFill>
                          <a:latin typeface="Cambria Math"/>
                        </a:rPr>
                        <m:t>)</m:t>
                      </m:r>
                    </m:oMath>
                  </m:oMathPara>
                </a14:m>
                <a:endParaRPr lang="en-US" sz="3200" u="sng" dirty="0"/>
              </a:p>
              <a:p>
                <a:endParaRPr lang="en-US" sz="3200" u="sng" dirty="0"/>
              </a:p>
              <a:p>
                <a:r>
                  <a:rPr lang="en-US" sz="3200" u="sng" dirty="0"/>
                  <a:t>NPA iteration</a:t>
                </a:r>
                <a:endParaRPr lang="en-US" sz="3200" dirty="0"/>
              </a:p>
              <a:p>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 </m:t>
                    </m:r>
                    <m:acc>
                      <m:accPr>
                        <m:chr m:val="⃗"/>
                        <m:ctrlPr>
                          <a:rPr lang="en-US" sz="2400" b="0" i="1" smtClean="0">
                            <a:latin typeface="Cambria Math" panose="02040503050406030204" pitchFamily="18" charset="0"/>
                          </a:rPr>
                        </m:ctrlPr>
                      </m:accPr>
                      <m:e>
                        <m:r>
                          <a:rPr lang="en-US" sz="2400" b="0" i="1" smtClean="0">
                            <a:latin typeface="Cambria Math"/>
                          </a:rPr>
                          <m:t>⊥</m:t>
                        </m:r>
                      </m:e>
                    </m:acc>
                  </m:oMath>
                </a14:m>
                <a:r>
                  <a:rPr lang="en-US" sz="2400" b="0" dirty="0"/>
                  <a:t> </a:t>
                </a:r>
              </a:p>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𝑓</m:t>
                          </m:r>
                        </m:e>
                      </m:acc>
                      <m:r>
                        <a:rPr lang="en-US" sz="2400" b="0" i="1" smtClean="0">
                          <a:latin typeface="Cambria Math"/>
                        </a:rPr>
                        <m:t>(</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i="1">
                              <a:latin typeface="Cambria Math"/>
                            </a:rPr>
                            <m:t>𝑖</m:t>
                          </m:r>
                          <m:r>
                            <a:rPr lang="en-US" sz="2400" i="1">
                              <a:latin typeface="Cambria Math"/>
                            </a:rPr>
                            <m:t>)</m:t>
                          </m:r>
                        </m:sup>
                      </m:sSup>
                      <m:r>
                        <a:rPr lang="en-US" sz="2400" b="0" i="1" smtClean="0">
                          <a:latin typeface="Cambria Math"/>
                        </a:rPr>
                        <m:t>)⊔</m:t>
                      </m:r>
                      <m:r>
                        <a:rPr lang="en-US" sz="2400" b="0" i="1" smtClean="0">
                          <a:latin typeface="Cambria Math"/>
                        </a:rPr>
                        <m:t>𝐿𝑖𝑛𝑒𝑎𝑟𝐶𝑜𝑟𝑟𝑒𝑐𝑡𝑖𝑜𝑛𝑇𝑒𝑟𝑚</m:t>
                      </m:r>
                      <m:d>
                        <m:dPr>
                          <m:ctrlPr>
                            <a:rPr lang="en-US" sz="2400" b="0" i="1" smtClean="0">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a:rPr>
                                <m:t>𝑓</m:t>
                              </m:r>
                            </m:e>
                          </m:acc>
                          <m:r>
                            <a:rPr lang="en-US" sz="2400" b="0" i="1" smtClean="0">
                              <a:latin typeface="Cambria Math"/>
                            </a:rPr>
                            <m:t>, </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i="1">
                                  <a:latin typeface="Cambria Math"/>
                                </a:rPr>
                                <m:t>𝑖</m:t>
                              </m:r>
                              <m:r>
                                <a:rPr lang="en-US" sz="2400" i="1">
                                  <a:latin typeface="Cambria Math"/>
                                </a:rPr>
                                <m:t>)</m:t>
                              </m:r>
                            </m:sup>
                          </m:sSup>
                        </m:e>
                      </m:d>
                    </m:oMath>
                  </m:oMathPara>
                </a14:m>
                <a:endParaRPr lang="en-US" sz="2400" b="0" dirty="0"/>
              </a:p>
            </p:txBody>
          </p:sp>
        </mc:Choice>
        <mc:Fallback xmlns="">
          <p:sp>
            <p:nvSpPr>
              <p:cNvPr id="5" name="TextBox 4"/>
              <p:cNvSpPr txBox="1">
                <a:spLocks noRot="1" noChangeAspect="1" noMove="1" noResize="1" noEditPoints="1" noAdjustHandles="1" noChangeArrowheads="1" noChangeShapeType="1" noTextEdit="1"/>
              </p:cNvSpPr>
              <p:nvPr/>
            </p:nvSpPr>
            <p:spPr>
              <a:xfrm>
                <a:off x="780176" y="1728670"/>
                <a:ext cx="6958572" cy="3249992"/>
              </a:xfrm>
              <a:prstGeom prst="rect">
                <a:avLst/>
              </a:prstGeom>
              <a:blipFill rotWithShape="1">
                <a:blip r:embed="rId3"/>
                <a:stretch>
                  <a:fillRect l="-2279" t="-2439"/>
                </a:stretch>
              </a:blipFill>
            </p:spPr>
            <p:txBody>
              <a:bodyPr/>
              <a:lstStyle/>
              <a:p>
                <a:r>
                  <a:rPr lang="en-US">
                    <a:noFill/>
                  </a:rPr>
                  <a:t> </a:t>
                </a:r>
              </a:p>
            </p:txBody>
          </p:sp>
        </mc:Fallback>
      </mc:AlternateContent>
      <p:grpSp>
        <p:nvGrpSpPr>
          <p:cNvPr id="6" name="Group 5"/>
          <p:cNvGrpSpPr/>
          <p:nvPr/>
        </p:nvGrpSpPr>
        <p:grpSpPr>
          <a:xfrm>
            <a:off x="1946585" y="5078879"/>
            <a:ext cx="3487073" cy="1779121"/>
            <a:chOff x="0" y="394540"/>
            <a:chExt cx="3487073" cy="1779121"/>
          </a:xfrm>
        </p:grpSpPr>
        <p:grpSp>
          <p:nvGrpSpPr>
            <p:cNvPr id="7" name="Group 6"/>
            <p:cNvGrpSpPr/>
            <p:nvPr/>
          </p:nvGrpSpPr>
          <p:grpSpPr>
            <a:xfrm>
              <a:off x="0" y="394540"/>
              <a:ext cx="1158875" cy="1774503"/>
              <a:chOff x="1148465" y="784250"/>
              <a:chExt cx="1158875" cy="1774503"/>
            </a:xfrm>
          </p:grpSpPr>
          <p:sp>
            <p:nvSpPr>
              <p:cNvPr id="14" name="TextBox 23"/>
              <p:cNvSpPr txBox="1">
                <a:spLocks noChangeArrowheads="1"/>
              </p:cNvSpPr>
              <p:nvPr/>
            </p:nvSpPr>
            <p:spPr bwMode="auto">
              <a:xfrm>
                <a:off x="1148465" y="2056050"/>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Javier</a:t>
                </a:r>
              </a:p>
              <a:p>
                <a:pPr algn="ctr">
                  <a:lnSpc>
                    <a:spcPts val="1600"/>
                  </a:lnSpc>
                  <a:buFontTx/>
                  <a:buNone/>
                </a:pPr>
                <a:r>
                  <a:rPr lang="en-US" sz="1600" dirty="0">
                    <a:latin typeface="Calibri" pitchFamily="34" charset="0"/>
                  </a:rPr>
                  <a:t>Esparza</a:t>
                </a:r>
              </a:p>
            </p:txBody>
          </p:sp>
          <p:pic>
            <p:nvPicPr>
              <p:cNvPr id="15" name="Picture 3" descr="C:\Users\reps\Documents\Papers\submissions\SpeedingUpNewton\Talk\fotojavier-tum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1235" y="784250"/>
                <a:ext cx="933336"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2328198" y="394541"/>
              <a:ext cx="1158875" cy="1779120"/>
              <a:chOff x="7094494" y="2826711"/>
              <a:chExt cx="1158875" cy="1779120"/>
            </a:xfrm>
          </p:grpSpPr>
          <p:sp>
            <p:nvSpPr>
              <p:cNvPr id="12" name="TextBox 23"/>
              <p:cNvSpPr txBox="1">
                <a:spLocks noChangeArrowheads="1"/>
              </p:cNvSpPr>
              <p:nvPr/>
            </p:nvSpPr>
            <p:spPr bwMode="auto">
              <a:xfrm>
                <a:off x="7094494" y="4103128"/>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Stefan</a:t>
                </a:r>
              </a:p>
              <a:p>
                <a:pPr algn="ctr">
                  <a:lnSpc>
                    <a:spcPts val="1600"/>
                  </a:lnSpc>
                  <a:buFontTx/>
                  <a:buNone/>
                </a:pPr>
                <a:r>
                  <a:rPr lang="en-US" sz="1600" dirty="0">
                    <a:latin typeface="Calibri" pitchFamily="34" charset="0"/>
                  </a:rPr>
                  <a:t>Kiefer</a:t>
                </a:r>
              </a:p>
            </p:txBody>
          </p:sp>
          <p:pic>
            <p:nvPicPr>
              <p:cNvPr id="13" name="Picture 7" descr="C:\Users\reps\Documents\Papers\submissions\SpeedingUpNewton\Talk\StefanHe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5972" y="2826711"/>
                <a:ext cx="109591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100885" y="394540"/>
              <a:ext cx="1197864" cy="1779121"/>
              <a:chOff x="1733809" y="2826711"/>
              <a:chExt cx="1197864" cy="1779121"/>
            </a:xfrm>
          </p:grpSpPr>
          <p:sp>
            <p:nvSpPr>
              <p:cNvPr id="10" name="TextBox 23"/>
              <p:cNvSpPr txBox="1">
                <a:spLocks noChangeArrowheads="1"/>
              </p:cNvSpPr>
              <p:nvPr/>
            </p:nvSpPr>
            <p:spPr bwMode="auto">
              <a:xfrm>
                <a:off x="1772798"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Michael</a:t>
                </a:r>
              </a:p>
              <a:p>
                <a:pPr algn="ctr">
                  <a:lnSpc>
                    <a:spcPts val="1600"/>
                  </a:lnSpc>
                  <a:buFontTx/>
                  <a:buNone/>
                </a:pPr>
                <a:r>
                  <a:rPr lang="en-US" sz="1600" dirty="0" err="1">
                    <a:latin typeface="Calibri" pitchFamily="34" charset="0"/>
                  </a:rPr>
                  <a:t>Luttenberger</a:t>
                </a:r>
                <a:endParaRPr lang="en-US" sz="1600" dirty="0">
                  <a:latin typeface="Calibri" pitchFamily="34" charset="0"/>
                </a:endParaRPr>
              </a:p>
            </p:txBody>
          </p:sp>
          <p:pic>
            <p:nvPicPr>
              <p:cNvPr id="11" name="Picture 8" descr="C:\Users\reps\Documents\Papers\submissions\SpeedingUpNewton\Talk\michael-luttenberger-foto.1024x10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3809" y="2826711"/>
                <a:ext cx="1197864"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cxnSp>
        <p:nvCxnSpPr>
          <p:cNvPr id="16" name="Straight Connector 15"/>
          <p:cNvCxnSpPr/>
          <p:nvPr/>
        </p:nvCxnSpPr>
        <p:spPr>
          <a:xfrm flipV="1">
            <a:off x="3414319" y="4914457"/>
            <a:ext cx="4110606" cy="16778"/>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rot="2721761">
            <a:off x="5468988" y="1787116"/>
            <a:ext cx="1863200" cy="187254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6198839" y="4062870"/>
                <a:ext cx="401071" cy="3928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i="1">
                              <a:solidFill>
                                <a:srgbClr val="C00000"/>
                              </a:solidFill>
                              <a:latin typeface="Cambria Math"/>
                            </a:rPr>
                            <m:t>⊥</m:t>
                          </m:r>
                        </m:e>
                      </m:acc>
                    </m:oMath>
                  </m:oMathPara>
                </a14:m>
                <a:endParaRPr lang="en-US" dirty="0">
                  <a:solidFill>
                    <a:srgbClr val="C0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198839" y="4062870"/>
                <a:ext cx="401071" cy="392800"/>
              </a:xfrm>
              <a:prstGeom prst="rect">
                <a:avLst/>
              </a:prstGeom>
              <a:blipFill>
                <a:blip r:embed="rId7"/>
                <a:stretch>
                  <a:fillRect/>
                </a:stretch>
              </a:blipFill>
            </p:spPr>
            <p:txBody>
              <a:bodyPr/>
              <a:lstStyle/>
              <a:p>
                <a:r>
                  <a:rPr lang="en-US">
                    <a:noFill/>
                  </a:rPr>
                  <a:t> </a:t>
                </a:r>
              </a:p>
            </p:txBody>
          </p:sp>
        </mc:Fallback>
      </mc:AlternateContent>
      <p:sp>
        <p:nvSpPr>
          <p:cNvPr id="18" name="Oval 17"/>
          <p:cNvSpPr/>
          <p:nvPr/>
        </p:nvSpPr>
        <p:spPr>
          <a:xfrm>
            <a:off x="6371223" y="2783041"/>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371223" y="2939824"/>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371223" y="3096607"/>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371223" y="3253390"/>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371223" y="3410173"/>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371223" y="2469475"/>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371223" y="2626258"/>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371223" y="3566956"/>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371223" y="3723739"/>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371223" y="3880522"/>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369560" y="3498556"/>
            <a:ext cx="45719" cy="45719"/>
          </a:xfrm>
          <a:prstGeom prst="ellipse">
            <a:avLst/>
          </a:prstGeom>
          <a:solidFill>
            <a:srgbClr val="7030A0"/>
          </a:solid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371266" y="3008150"/>
            <a:ext cx="45719" cy="45719"/>
          </a:xfrm>
          <a:prstGeom prst="ellipse">
            <a:avLst/>
          </a:prstGeom>
          <a:solidFill>
            <a:srgbClr val="7030A0"/>
          </a:solid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26" idx="2"/>
            <a:endCxn id="25" idx="2"/>
          </p:cNvCxnSpPr>
          <p:nvPr/>
        </p:nvCxnSpPr>
        <p:spPr>
          <a:xfrm rot="10800000">
            <a:off x="6371223" y="3589817"/>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0" name="Curved Connector 39"/>
          <p:cNvCxnSpPr/>
          <p:nvPr/>
        </p:nvCxnSpPr>
        <p:spPr>
          <a:xfrm rot="10800000">
            <a:off x="6377573" y="3433034"/>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22" idx="2"/>
            <a:endCxn id="21" idx="2"/>
          </p:cNvCxnSpPr>
          <p:nvPr/>
        </p:nvCxnSpPr>
        <p:spPr>
          <a:xfrm rot="10800000">
            <a:off x="6371223" y="3276251"/>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27" idx="2"/>
            <a:endCxn id="26" idx="2"/>
          </p:cNvCxnSpPr>
          <p:nvPr/>
        </p:nvCxnSpPr>
        <p:spPr>
          <a:xfrm rot="10800000">
            <a:off x="6371223" y="3746600"/>
            <a:ext cx="12700" cy="156783"/>
          </a:xfrm>
          <a:prstGeom prst="curvedConnector3">
            <a:avLst>
              <a:gd name="adj1" fmla="val 1237496"/>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52" name="Curved Connector 51"/>
          <p:cNvCxnSpPr>
            <a:stCxn id="53" idx="2"/>
            <a:endCxn id="27" idx="2"/>
          </p:cNvCxnSpPr>
          <p:nvPr/>
        </p:nvCxnSpPr>
        <p:spPr>
          <a:xfrm rot="10800000" flipH="1">
            <a:off x="6370903" y="3903383"/>
            <a:ext cx="319" cy="136629"/>
          </a:xfrm>
          <a:prstGeom prst="curvedConnector3">
            <a:avLst>
              <a:gd name="adj1" fmla="val -41055799"/>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6370904" y="4017151"/>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Curved Connector 56"/>
          <p:cNvCxnSpPr>
            <a:stCxn id="21" idx="2"/>
            <a:endCxn id="20" idx="2"/>
          </p:cNvCxnSpPr>
          <p:nvPr/>
        </p:nvCxnSpPr>
        <p:spPr>
          <a:xfrm rot="10800000">
            <a:off x="6371223" y="3119468"/>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61" name="Curved Connector 60"/>
          <p:cNvCxnSpPr>
            <a:stCxn id="20" idx="2"/>
            <a:endCxn id="19" idx="2"/>
          </p:cNvCxnSpPr>
          <p:nvPr/>
        </p:nvCxnSpPr>
        <p:spPr>
          <a:xfrm rot="10800000">
            <a:off x="6371223" y="2962685"/>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64" name="Curved Connector 63"/>
          <p:cNvCxnSpPr>
            <a:stCxn id="19" idx="2"/>
            <a:endCxn id="18" idx="2"/>
          </p:cNvCxnSpPr>
          <p:nvPr/>
        </p:nvCxnSpPr>
        <p:spPr>
          <a:xfrm rot="10800000">
            <a:off x="6371223" y="2805902"/>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67" name="Curved Connector 66"/>
          <p:cNvCxnSpPr>
            <a:stCxn id="18" idx="2"/>
            <a:endCxn id="24" idx="2"/>
          </p:cNvCxnSpPr>
          <p:nvPr/>
        </p:nvCxnSpPr>
        <p:spPr>
          <a:xfrm rot="10800000">
            <a:off x="6371223" y="2649119"/>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70" name="Curved Connector 69"/>
          <p:cNvCxnSpPr>
            <a:stCxn id="24" idx="2"/>
            <a:endCxn id="23" idx="2"/>
          </p:cNvCxnSpPr>
          <p:nvPr/>
        </p:nvCxnSpPr>
        <p:spPr>
          <a:xfrm rot="10800000">
            <a:off x="6371223" y="2492336"/>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75" name="Curved Connector 74"/>
          <p:cNvCxnSpPr>
            <a:stCxn id="23" idx="1"/>
            <a:endCxn id="23" idx="6"/>
          </p:cNvCxnSpPr>
          <p:nvPr/>
        </p:nvCxnSpPr>
        <p:spPr>
          <a:xfrm rot="16200000" flipH="1">
            <a:off x="6389347" y="2464740"/>
            <a:ext cx="16165" cy="39024"/>
          </a:xfrm>
          <a:prstGeom prst="curvedConnector4">
            <a:avLst>
              <a:gd name="adj1" fmla="val -1455583"/>
              <a:gd name="adj2" fmla="val 685793"/>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79" name="Curved Connector 78"/>
          <p:cNvCxnSpPr>
            <a:stCxn id="53" idx="6"/>
            <a:endCxn id="34" idx="6"/>
          </p:cNvCxnSpPr>
          <p:nvPr/>
        </p:nvCxnSpPr>
        <p:spPr>
          <a:xfrm flipH="1" flipV="1">
            <a:off x="6415279" y="3521416"/>
            <a:ext cx="1344" cy="518595"/>
          </a:xfrm>
          <a:prstGeom prst="curvedConnector3">
            <a:avLst>
              <a:gd name="adj1" fmla="val -17008929"/>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34" idx="6"/>
            <a:endCxn id="35" idx="6"/>
          </p:cNvCxnSpPr>
          <p:nvPr/>
        </p:nvCxnSpPr>
        <p:spPr>
          <a:xfrm flipV="1">
            <a:off x="6415279" y="3031010"/>
            <a:ext cx="1706" cy="490406"/>
          </a:xfrm>
          <a:prstGeom prst="curvedConnector3">
            <a:avLst>
              <a:gd name="adj1" fmla="val 13499766"/>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87" name="Curved Connector 86"/>
          <p:cNvCxnSpPr>
            <a:stCxn id="35" idx="6"/>
            <a:endCxn id="23" idx="6"/>
          </p:cNvCxnSpPr>
          <p:nvPr/>
        </p:nvCxnSpPr>
        <p:spPr>
          <a:xfrm flipH="1" flipV="1">
            <a:off x="6416942" y="2492335"/>
            <a:ext cx="43" cy="538675"/>
          </a:xfrm>
          <a:prstGeom prst="curvedConnector3">
            <a:avLst>
              <a:gd name="adj1" fmla="val -531627907"/>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90" name="Curved Connector 89"/>
          <p:cNvCxnSpPr>
            <a:stCxn id="23" idx="0"/>
            <a:endCxn id="23" idx="2"/>
          </p:cNvCxnSpPr>
          <p:nvPr/>
        </p:nvCxnSpPr>
        <p:spPr>
          <a:xfrm rot="16200000" flipH="1" flipV="1">
            <a:off x="6371223" y="2469475"/>
            <a:ext cx="22860" cy="22860"/>
          </a:xfrm>
          <a:prstGeom prst="curvedConnector4">
            <a:avLst>
              <a:gd name="adj1" fmla="val -1000000"/>
              <a:gd name="adj2" fmla="val 1100000"/>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539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dissolve">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down)">
                                      <p:cBhvr>
                                        <p:cTn id="18" dur="500"/>
                                        <p:tgtEl>
                                          <p:spTgt spid="5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dissolve">
                                      <p:cBhvr>
                                        <p:cTn id="21" dur="500"/>
                                        <p:tgtEl>
                                          <p:spTgt spid="27"/>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down)">
                                      <p:cBhvr>
                                        <p:cTn id="25" dur="500"/>
                                        <p:tgtEl>
                                          <p:spTgt spid="4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600"/>
                                        <p:tgtEl>
                                          <p:spTgt spid="3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dissolve">
                                      <p:cBhvr>
                                        <p:cTn id="35" dur="500"/>
                                        <p:tgtEl>
                                          <p:spTgt spid="25"/>
                                        </p:tgtEl>
                                      </p:cBhvr>
                                    </p:animEffect>
                                  </p:childTnLst>
                                </p:cTn>
                              </p:par>
                            </p:childTnLst>
                          </p:cTn>
                        </p:par>
                        <p:par>
                          <p:cTn id="36" fill="hold">
                            <p:stCondLst>
                              <p:cond delay="1600"/>
                            </p:stCondLst>
                            <p:childTnLst>
                              <p:par>
                                <p:cTn id="37" presetID="22" presetClass="entr" presetSubtype="4"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par>
                          <p:cTn id="43" fill="hold">
                            <p:stCondLst>
                              <p:cond delay="2100"/>
                            </p:stCondLst>
                            <p:childTnLst>
                              <p:par>
                                <p:cTn id="44" presetID="22" presetClass="entr" presetSubtype="4"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childTnLst>
                          </p:cTn>
                        </p:par>
                        <p:par>
                          <p:cTn id="50" fill="hold">
                            <p:stCondLst>
                              <p:cond delay="2600"/>
                            </p:stCondLst>
                            <p:childTnLst>
                              <p:par>
                                <p:cTn id="51" presetID="22" presetClass="entr" presetSubtype="4" fill="hold"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wipe(down)">
                                      <p:cBhvr>
                                        <p:cTn id="53" dur="500"/>
                                        <p:tgtEl>
                                          <p:spTgt spid="5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dissolve">
                                      <p:cBhvr>
                                        <p:cTn id="56" dur="500"/>
                                        <p:tgtEl>
                                          <p:spTgt spid="20"/>
                                        </p:tgtEl>
                                      </p:cBhvr>
                                    </p:animEffect>
                                  </p:childTnLst>
                                </p:cTn>
                              </p:par>
                            </p:childTnLst>
                          </p:cTn>
                        </p:par>
                        <p:par>
                          <p:cTn id="57" fill="hold">
                            <p:stCondLst>
                              <p:cond delay="3100"/>
                            </p:stCondLst>
                            <p:childTnLst>
                              <p:par>
                                <p:cTn id="58" presetID="22" presetClass="entr" presetSubtype="4" fill="hold" nodeType="after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down)">
                                      <p:cBhvr>
                                        <p:cTn id="60" dur="500"/>
                                        <p:tgtEl>
                                          <p:spTgt spid="61"/>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ssolve">
                                      <p:cBhvr>
                                        <p:cTn id="63" dur="500"/>
                                        <p:tgtEl>
                                          <p:spTgt spid="19"/>
                                        </p:tgtEl>
                                      </p:cBhvr>
                                    </p:animEffect>
                                  </p:childTnLst>
                                </p:cTn>
                              </p:par>
                            </p:childTnLst>
                          </p:cTn>
                        </p:par>
                        <p:par>
                          <p:cTn id="64" fill="hold">
                            <p:stCondLst>
                              <p:cond delay="3600"/>
                            </p:stCondLst>
                            <p:childTnLst>
                              <p:par>
                                <p:cTn id="65" presetID="22" presetClass="entr" presetSubtype="4"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dissolve">
                                      <p:cBhvr>
                                        <p:cTn id="70" dur="500"/>
                                        <p:tgtEl>
                                          <p:spTgt spid="18"/>
                                        </p:tgtEl>
                                      </p:cBhvr>
                                    </p:animEffect>
                                  </p:childTnLst>
                                </p:cTn>
                              </p:par>
                            </p:childTnLst>
                          </p:cTn>
                        </p:par>
                        <p:par>
                          <p:cTn id="71" fill="hold">
                            <p:stCondLst>
                              <p:cond delay="4100"/>
                            </p:stCondLst>
                            <p:childTnLst>
                              <p:par>
                                <p:cTn id="72" presetID="22" presetClass="entr" presetSubtype="4" fill="hold" nodeType="after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ipe(down)">
                                      <p:cBhvr>
                                        <p:cTn id="74" dur="500"/>
                                        <p:tgtEl>
                                          <p:spTgt spid="67"/>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dissolve">
                                      <p:cBhvr>
                                        <p:cTn id="77" dur="500"/>
                                        <p:tgtEl>
                                          <p:spTgt spid="24"/>
                                        </p:tgtEl>
                                      </p:cBhvr>
                                    </p:animEffect>
                                  </p:childTnLst>
                                </p:cTn>
                              </p:par>
                            </p:childTnLst>
                          </p:cTn>
                        </p:par>
                        <p:par>
                          <p:cTn id="78" fill="hold">
                            <p:stCondLst>
                              <p:cond delay="4600"/>
                            </p:stCondLst>
                            <p:childTnLst>
                              <p:par>
                                <p:cTn id="79" presetID="22" presetClass="entr" presetSubtype="4" fill="hold" nodeType="after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wipe(down)">
                                      <p:cBhvr>
                                        <p:cTn id="81" dur="500"/>
                                        <p:tgtEl>
                                          <p:spTgt spid="70"/>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dissolve">
                                      <p:cBhvr>
                                        <p:cTn id="84" dur="500"/>
                                        <p:tgtEl>
                                          <p:spTgt spid="23"/>
                                        </p:tgtEl>
                                      </p:cBhvr>
                                    </p:animEffect>
                                  </p:childTnLst>
                                </p:cTn>
                              </p:par>
                            </p:childTnLst>
                          </p:cTn>
                        </p:par>
                        <p:par>
                          <p:cTn id="85" fill="hold">
                            <p:stCondLst>
                              <p:cond delay="5100"/>
                            </p:stCondLst>
                            <p:childTnLst>
                              <p:par>
                                <p:cTn id="86" presetID="22" presetClass="entr" presetSubtype="4" fill="hold" nodeType="after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down)">
                                      <p:cBhvr>
                                        <p:cTn id="88" dur="500"/>
                                        <p:tgtEl>
                                          <p:spTgt spid="75"/>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dissolve">
                                      <p:cBhvr>
                                        <p:cTn id="93" dur="500"/>
                                        <p:tgtEl>
                                          <p:spTgt spid="16"/>
                                        </p:tgtEl>
                                      </p:cBhvr>
                                    </p:animEffect>
                                  </p:childTnLst>
                                </p:cTn>
                              </p:par>
                            </p:childTnLst>
                          </p:cTn>
                        </p:par>
                        <p:par>
                          <p:cTn id="94" fill="hold">
                            <p:stCondLst>
                              <p:cond delay="500"/>
                            </p:stCondLst>
                            <p:childTnLst>
                              <p:par>
                                <p:cTn id="95" presetID="22" presetClass="entr" presetSubtype="4" fill="hold" nodeType="after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wipe(down)">
                                      <p:cBhvr>
                                        <p:cTn id="97" dur="500"/>
                                        <p:tgtEl>
                                          <p:spTgt spid="79"/>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dissolve">
                                      <p:cBhvr>
                                        <p:cTn id="100" dur="500"/>
                                        <p:tgtEl>
                                          <p:spTgt spid="34"/>
                                        </p:tgtEl>
                                      </p:cBhvr>
                                    </p:animEffect>
                                  </p:childTnLst>
                                </p:cTn>
                              </p:par>
                            </p:childTnLst>
                          </p:cTn>
                        </p:par>
                        <p:par>
                          <p:cTn id="101" fill="hold">
                            <p:stCondLst>
                              <p:cond delay="1000"/>
                            </p:stCondLst>
                            <p:childTnLst>
                              <p:par>
                                <p:cTn id="102" presetID="22" presetClass="entr" presetSubtype="4" fill="hold" nodeType="afterEffect">
                                  <p:stCondLst>
                                    <p:cond delay="0"/>
                                  </p:stCondLst>
                                  <p:childTnLst>
                                    <p:set>
                                      <p:cBhvr>
                                        <p:cTn id="103" dur="1" fill="hold">
                                          <p:stCondLst>
                                            <p:cond delay="0"/>
                                          </p:stCondLst>
                                        </p:cTn>
                                        <p:tgtEl>
                                          <p:spTgt spid="84"/>
                                        </p:tgtEl>
                                        <p:attrNameLst>
                                          <p:attrName>style.visibility</p:attrName>
                                        </p:attrNameLst>
                                      </p:cBhvr>
                                      <p:to>
                                        <p:strVal val="visible"/>
                                      </p:to>
                                    </p:set>
                                    <p:animEffect transition="in" filter="wipe(down)">
                                      <p:cBhvr>
                                        <p:cTn id="104" dur="500"/>
                                        <p:tgtEl>
                                          <p:spTgt spid="84"/>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dissolve">
                                      <p:cBhvr>
                                        <p:cTn id="107" dur="500"/>
                                        <p:tgtEl>
                                          <p:spTgt spid="35"/>
                                        </p:tgtEl>
                                      </p:cBhvr>
                                    </p:animEffect>
                                  </p:childTnLst>
                                </p:cTn>
                              </p:par>
                            </p:childTnLst>
                          </p:cTn>
                        </p:par>
                        <p:par>
                          <p:cTn id="108" fill="hold">
                            <p:stCondLst>
                              <p:cond delay="1500"/>
                            </p:stCondLst>
                            <p:childTnLst>
                              <p:par>
                                <p:cTn id="109" presetID="22" presetClass="entr" presetSubtype="4" fill="hold" nodeType="afterEffect">
                                  <p:stCondLst>
                                    <p:cond delay="0"/>
                                  </p:stCondLst>
                                  <p:childTnLst>
                                    <p:set>
                                      <p:cBhvr>
                                        <p:cTn id="110" dur="1" fill="hold">
                                          <p:stCondLst>
                                            <p:cond delay="0"/>
                                          </p:stCondLst>
                                        </p:cTn>
                                        <p:tgtEl>
                                          <p:spTgt spid="87"/>
                                        </p:tgtEl>
                                        <p:attrNameLst>
                                          <p:attrName>style.visibility</p:attrName>
                                        </p:attrNameLst>
                                      </p:cBhvr>
                                      <p:to>
                                        <p:strVal val="visible"/>
                                      </p:to>
                                    </p:set>
                                    <p:animEffect transition="in" filter="wipe(down)">
                                      <p:cBhvr>
                                        <p:cTn id="111" dur="500"/>
                                        <p:tgtEl>
                                          <p:spTgt spid="87"/>
                                        </p:tgtEl>
                                      </p:cBhvr>
                                    </p:animEffect>
                                  </p:childTnLst>
                                </p:cTn>
                              </p:par>
                            </p:childTnLst>
                          </p:cTn>
                        </p:par>
                        <p:par>
                          <p:cTn id="112" fill="hold">
                            <p:stCondLst>
                              <p:cond delay="2000"/>
                            </p:stCondLst>
                            <p:childTnLst>
                              <p:par>
                                <p:cTn id="113" presetID="22" presetClass="entr" presetSubtype="4" fill="hold" nodeType="after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wipe(down)">
                                      <p:cBhvr>
                                        <p:cTn id="11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4" grpId="0" animBg="1"/>
      <p:bldP spid="35" grpId="0" animBg="1"/>
      <p:bldP spid="5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17717" y="1600200"/>
                <a:ext cx="8686801" cy="5060659"/>
              </a:xfrm>
              <a:ln>
                <a:noFill/>
              </a:ln>
            </p:spPr>
            <p:txBody>
              <a:bodyPr>
                <a:normAutofit/>
              </a:bodyPr>
              <a:lstStyle/>
              <a:p>
                <a:pPr marL="0" indent="0">
                  <a:buNone/>
                </a:pPr>
                <a:r>
                  <a:rPr lang="en-US" dirty="0"/>
                  <a:t>Esparza et al. had to finesse certain differences</a:t>
                </a:r>
              </a:p>
              <a:p>
                <a:r>
                  <a:rPr lang="en-US" dirty="0"/>
                  <a:t>Real-valued equations </a:t>
                </a:r>
                <a:r>
                  <a:rPr lang="en-US" dirty="0">
                    <a:sym typeface="Symbol"/>
                  </a:rPr>
                  <a:t></a:t>
                </a:r>
                <a:r>
                  <a:rPr lang="en-US" dirty="0"/>
                  <a:t> Algebraic </a:t>
                </a:r>
                <a:r>
                  <a:rPr lang="en-US" dirty="0" err="1"/>
                  <a:t>semiring</a:t>
                </a:r>
                <a:endParaRPr lang="en-US" dirty="0"/>
              </a:p>
              <a:p>
                <a:endParaRPr lang="en-US" dirty="0"/>
              </a:p>
              <a:p>
                <a:endParaRPr lang="en-US" dirty="0"/>
              </a:p>
              <a:p>
                <a:endParaRPr lang="en-US" dirty="0"/>
              </a:p>
              <a:p>
                <a:pPr lvl="1"/>
                <a:r>
                  <a:rPr lang="en-US" dirty="0"/>
                  <a:t>Each </a:t>
                </a:r>
                <a:r>
                  <a:rPr lang="en-US" dirty="0" err="1"/>
                  <a:t>semiring</a:t>
                </a:r>
                <a:r>
                  <a:rPr lang="en-US" dirty="0"/>
                  <a:t> element is an abstract transformer</a:t>
                </a:r>
              </a:p>
              <a:p>
                <a:r>
                  <a:rPr lang="en-US" dirty="0"/>
                  <a:t>Initial value: </a:t>
                </a:r>
                <a14:m>
                  <m:oMath xmlns:m="http://schemas.openxmlformats.org/officeDocument/2006/math">
                    <m:acc>
                      <m:accPr>
                        <m:chr m:val="⃗"/>
                        <m:ctrlPr>
                          <a:rPr lang="en-US" i="1">
                            <a:solidFill>
                              <a:prstClr val="black"/>
                            </a:solidFill>
                            <a:latin typeface="Cambria Math" panose="02040503050406030204" pitchFamily="18" charset="0"/>
                          </a:rPr>
                        </m:ctrlPr>
                      </m:accPr>
                      <m:e>
                        <m:r>
                          <a:rPr lang="en-US" b="0" i="1" smtClean="0">
                            <a:solidFill>
                              <a:prstClr val="black"/>
                            </a:solidFill>
                            <a:latin typeface="Cambria Math" panose="02040503050406030204" pitchFamily="18" charset="0"/>
                          </a:rPr>
                          <m:t>0</m:t>
                        </m:r>
                      </m:e>
                    </m:acc>
                  </m:oMath>
                </a14:m>
                <a:endParaRPr lang="en-US" dirty="0">
                  <a:latin typeface="Cambria Math"/>
                  <a:ea typeface="Cambria Math"/>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17717" y="1600200"/>
                <a:ext cx="8686801" cy="5060659"/>
              </a:xfrm>
              <a:blipFill>
                <a:blip r:embed="rId3"/>
                <a:stretch>
                  <a:fillRect l="-1404" t="-1325"/>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44</a:t>
            </a:fld>
            <a:endParaRPr lang="en-US"/>
          </a:p>
        </p:txBody>
      </p:sp>
      <mc:AlternateContent xmlns:mc="http://schemas.openxmlformats.org/markup-compatibility/2006">
        <mc:Choice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2300890010"/>
                  </p:ext>
                </p:extLst>
              </p:nvPr>
            </p:nvGraphicFramePr>
            <p:xfrm>
              <a:off x="1960418" y="2824034"/>
              <a:ext cx="4911437" cy="115824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879437">
                      <a:extLst>
                        <a:ext uri="{9D8B030D-6E8A-4147-A177-3AD203B41FA5}">
                          <a16:colId xmlns:a16="http://schemas.microsoft.com/office/drawing/2014/main" val="20001"/>
                        </a:ext>
                      </a:extLst>
                    </a:gridCol>
                  </a:tblGrid>
                  <a:tr h="0">
                    <a:tc>
                      <a:txBody>
                        <a:bodyPr/>
                        <a:lstStyle/>
                        <a:p>
                          <a:r>
                            <a:rPr lang="en-US" dirty="0"/>
                            <a:t>Mathematics</a:t>
                          </a:r>
                        </a:p>
                      </a:txBody>
                      <a:tcPr/>
                    </a:tc>
                    <a:tc>
                      <a:txBody>
                        <a:bodyPr/>
                        <a:lstStyle/>
                        <a:p>
                          <a:r>
                            <a:rPr lang="en-US" dirty="0"/>
                            <a:t>Programs</a:t>
                          </a:r>
                        </a:p>
                      </a:txBody>
                      <a:tcPr/>
                    </a:tc>
                    <a:extLst>
                      <a:ext uri="{0D108BD9-81ED-4DB2-BD59-A6C34878D82A}">
                        <a16:rowId xmlns:a16="http://schemas.microsoft.com/office/drawing/2014/main" val="10000"/>
                      </a:ext>
                    </a:extLst>
                  </a:tr>
                  <a:tr h="370840">
                    <a:tc>
                      <a:txBody>
                        <a:bodyPr/>
                        <a:lstStyle/>
                        <a:p>
                          <a:r>
                            <a:rPr lang="en-US" dirty="0"/>
                            <a:t>Multiplication: </a:t>
                          </a:r>
                          <a:r>
                            <a:rPr lang="en-US" sz="2000" dirty="0"/>
                            <a:t>x</a:t>
                          </a:r>
                          <a:endParaRPr lang="en-US" dirty="0"/>
                        </a:p>
                      </a:txBody>
                      <a:tcPr/>
                    </a:tc>
                    <a:tc>
                      <a:txBody>
                        <a:bodyPr/>
                        <a:lstStyle/>
                        <a:p>
                          <a:r>
                            <a:rPr lang="en-US" dirty="0"/>
                            <a:t>Abstract Compose: </a:t>
                          </a:r>
                          <a14:m>
                            <m:oMath xmlns:m="http://schemas.openxmlformats.org/officeDocument/2006/math">
                              <m:r>
                                <a:rPr lang="en-US" b="0" i="1" smtClean="0">
                                  <a:latin typeface="Cambria Math"/>
                                </a:rPr>
                                <m:t>⨂</m:t>
                              </m:r>
                            </m:oMath>
                          </a14:m>
                          <a:endParaRPr lang="en-US" dirty="0"/>
                        </a:p>
                      </a:txBody>
                      <a:tcPr/>
                    </a:tc>
                    <a:extLst>
                      <a:ext uri="{0D108BD9-81ED-4DB2-BD59-A6C34878D82A}">
                        <a16:rowId xmlns:a16="http://schemas.microsoft.com/office/drawing/2014/main" val="10001"/>
                      </a:ext>
                    </a:extLst>
                  </a:tr>
                  <a:tr h="370840">
                    <a:tc>
                      <a:txBody>
                        <a:bodyPr/>
                        <a:lstStyle/>
                        <a:p>
                          <a:r>
                            <a:rPr lang="en-US" dirty="0"/>
                            <a:t>       </a:t>
                          </a:r>
                          <a:r>
                            <a:rPr lang="en-US" sz="2000" dirty="0"/>
                            <a:t> </a:t>
                          </a:r>
                          <a:r>
                            <a:rPr lang="en-US" dirty="0"/>
                            <a:t>Addition: </a:t>
                          </a:r>
                          <a:r>
                            <a:rPr lang="en-US" sz="1800" baseline="0" dirty="0">
                              <a:latin typeface="Cambria Math"/>
                              <a:ea typeface="Cambria Math"/>
                            </a:rPr>
                            <a:t>+</a:t>
                          </a:r>
                          <a:endParaRPr lang="en-US" b="0" dirty="0"/>
                        </a:p>
                      </a:txBody>
                      <a:tcPr/>
                    </a:tc>
                    <a:tc>
                      <a:txBody>
                        <a:bodyPr/>
                        <a:lstStyle/>
                        <a:p>
                          <a:r>
                            <a:rPr lang="en-US" dirty="0"/>
                            <a:t>                       Join: </a:t>
                          </a:r>
                          <a14:m>
                            <m:oMath xmlns:m="http://schemas.openxmlformats.org/officeDocument/2006/math">
                              <m:r>
                                <a:rPr lang="en-US" b="0" i="1" smtClean="0">
                                  <a:latin typeface="Cambria Math"/>
                                </a:rPr>
                                <m:t>⨁</m:t>
                              </m:r>
                            </m:oMath>
                          </a14:m>
                          <a:endParaRPr lang="en-US" dirty="0"/>
                        </a:p>
                      </a:txBody>
                      <a:tcPr/>
                    </a:tc>
                    <a:extLst>
                      <a:ext uri="{0D108BD9-81ED-4DB2-BD59-A6C34878D82A}">
                        <a16:rowId xmlns:a16="http://schemas.microsoft.com/office/drawing/2014/main" val="10002"/>
                      </a:ext>
                    </a:extLst>
                  </a:tr>
                </a:tbl>
              </a:graphicData>
            </a:graphic>
          </p:graphicFrame>
        </mc:Choice>
        <mc:Fallback>
          <p:graphicFrame>
            <p:nvGraphicFramePr>
              <p:cNvPr id="6" name="Table 5"/>
              <p:cNvGraphicFramePr>
                <a:graphicFrameLocks noGrp="1"/>
              </p:cNvGraphicFramePr>
              <p:nvPr>
                <p:extLst>
                  <p:ext uri="{D42A27DB-BD31-4B8C-83A1-F6EECF244321}">
                    <p14:modId xmlns:p14="http://schemas.microsoft.com/office/powerpoint/2010/main" val="2300890010"/>
                  </p:ext>
                </p:extLst>
              </p:nvPr>
            </p:nvGraphicFramePr>
            <p:xfrm>
              <a:off x="1960418" y="2824034"/>
              <a:ext cx="4911437" cy="115824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879437">
                      <a:extLst>
                        <a:ext uri="{9D8B030D-6E8A-4147-A177-3AD203B41FA5}">
                          <a16:colId xmlns:a16="http://schemas.microsoft.com/office/drawing/2014/main" val="20001"/>
                        </a:ext>
                      </a:extLst>
                    </a:gridCol>
                  </a:tblGrid>
                  <a:tr h="365760">
                    <a:tc>
                      <a:txBody>
                        <a:bodyPr/>
                        <a:lstStyle/>
                        <a:p>
                          <a:r>
                            <a:rPr lang="en-US" dirty="0"/>
                            <a:t>Mathematics</a:t>
                          </a:r>
                        </a:p>
                      </a:txBody>
                      <a:tcPr/>
                    </a:tc>
                    <a:tc>
                      <a:txBody>
                        <a:bodyPr/>
                        <a:lstStyle/>
                        <a:p>
                          <a:r>
                            <a:rPr lang="en-US" dirty="0"/>
                            <a:t>Programs</a:t>
                          </a:r>
                        </a:p>
                      </a:txBody>
                      <a:tcPr/>
                    </a:tc>
                    <a:extLst>
                      <a:ext uri="{0D108BD9-81ED-4DB2-BD59-A6C34878D82A}">
                        <a16:rowId xmlns:a16="http://schemas.microsoft.com/office/drawing/2014/main" val="10000"/>
                      </a:ext>
                    </a:extLst>
                  </a:tr>
                  <a:tr h="396240">
                    <a:tc>
                      <a:txBody>
                        <a:bodyPr/>
                        <a:lstStyle/>
                        <a:p>
                          <a:r>
                            <a:rPr lang="en-US" dirty="0"/>
                            <a:t>Multiplication: </a:t>
                          </a:r>
                          <a:r>
                            <a:rPr lang="en-US" sz="2000" dirty="0"/>
                            <a:t>x</a:t>
                          </a:r>
                          <a:endParaRPr lang="en-US" dirty="0"/>
                        </a:p>
                      </a:txBody>
                      <a:tcPr/>
                    </a:tc>
                    <a:tc>
                      <a:txBody>
                        <a:bodyPr/>
                        <a:lstStyle/>
                        <a:p>
                          <a:endParaRPr lang="en-US"/>
                        </a:p>
                      </a:txBody>
                      <a:tcPr>
                        <a:blipFill>
                          <a:blip r:embed="rId4"/>
                          <a:stretch>
                            <a:fillRect l="-70825" t="-98485" r="-846" b="-121212"/>
                          </a:stretch>
                        </a:blipFill>
                      </a:tcPr>
                    </a:tc>
                    <a:extLst>
                      <a:ext uri="{0D108BD9-81ED-4DB2-BD59-A6C34878D82A}">
                        <a16:rowId xmlns:a16="http://schemas.microsoft.com/office/drawing/2014/main" val="10001"/>
                      </a:ext>
                    </a:extLst>
                  </a:tr>
                  <a:tr h="396240">
                    <a:tc>
                      <a:txBody>
                        <a:bodyPr/>
                        <a:lstStyle/>
                        <a:p>
                          <a:r>
                            <a:rPr lang="en-US" dirty="0"/>
                            <a:t>       </a:t>
                          </a:r>
                          <a:r>
                            <a:rPr lang="en-US" sz="2000" dirty="0"/>
                            <a:t> </a:t>
                          </a:r>
                          <a:r>
                            <a:rPr lang="en-US" dirty="0"/>
                            <a:t>Addition: </a:t>
                          </a:r>
                          <a:r>
                            <a:rPr lang="en-US" sz="1800" baseline="0" dirty="0">
                              <a:latin typeface="Cambria Math"/>
                              <a:ea typeface="Cambria Math"/>
                            </a:rPr>
                            <a:t>+</a:t>
                          </a:r>
                          <a:endParaRPr lang="en-US" b="0" dirty="0"/>
                        </a:p>
                      </a:txBody>
                      <a:tcPr/>
                    </a:tc>
                    <a:tc>
                      <a:txBody>
                        <a:bodyPr/>
                        <a:lstStyle/>
                        <a:p>
                          <a:endParaRPr lang="en-US"/>
                        </a:p>
                      </a:txBody>
                      <a:tcPr>
                        <a:blipFill>
                          <a:blip r:embed="rId4"/>
                          <a:stretch>
                            <a:fillRect l="-70825" t="-201538" r="-846" b="-23077"/>
                          </a:stretch>
                        </a:blipFill>
                      </a:tcPr>
                    </a:tc>
                    <a:extLst>
                      <a:ext uri="{0D108BD9-81ED-4DB2-BD59-A6C34878D82A}">
                        <a16:rowId xmlns:a16="http://schemas.microsoft.com/office/drawing/2014/main" val="10002"/>
                      </a:ext>
                    </a:extLst>
                  </a:tr>
                </a:tbl>
              </a:graphicData>
            </a:graphic>
          </p:graphicFrame>
        </mc:Fallback>
      </mc:AlternateContent>
      <p:sp>
        <p:nvSpPr>
          <p:cNvPr id="4" name="Title 3">
            <a:extLst>
              <a:ext uri="{FF2B5EF4-FFF2-40B4-BE49-F238E27FC236}">
                <a16:creationId xmlns:a16="http://schemas.microsoft.com/office/drawing/2014/main" id="{01E4BA03-D984-41CF-AA42-C8E8AA2E15A9}"/>
              </a:ext>
            </a:extLst>
          </p:cNvPr>
          <p:cNvSpPr>
            <a:spLocks noGrp="1"/>
          </p:cNvSpPr>
          <p:nvPr>
            <p:ph type="title"/>
          </p:nvPr>
        </p:nvSpPr>
        <p:spPr>
          <a:xfrm>
            <a:off x="457200" y="274637"/>
            <a:ext cx="8253046" cy="1009039"/>
          </a:xfrm>
        </p:spPr>
        <p:txBody>
          <a:bodyPr>
            <a:noAutofit/>
          </a:bodyPr>
          <a:lstStyle/>
          <a:p>
            <a:r>
              <a:rPr lang="en-US" sz="3200" dirty="0"/>
              <a:t>Newton’s Method for Programs </a:t>
            </a:r>
            <a:r>
              <a:rPr lang="en-US" b="0" dirty="0"/>
              <a:t>[Esparza et al.]</a:t>
            </a:r>
            <a:endParaRPr lang="en-US" sz="3200" b="0" dirty="0"/>
          </a:p>
        </p:txBody>
      </p:sp>
    </p:spTree>
    <p:extLst>
      <p:ext uri="{BB962C8B-B14F-4D97-AF65-F5344CB8AC3E}">
        <p14:creationId xmlns:p14="http://schemas.microsoft.com/office/powerpoint/2010/main" val="2042958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77" y="274638"/>
            <a:ext cx="9026769" cy="591653"/>
          </a:xfrm>
        </p:spPr>
        <p:txBody>
          <a:bodyPr>
            <a:normAutofit/>
          </a:bodyPr>
          <a:lstStyle/>
          <a:p>
            <a:r>
              <a:rPr lang="en-US" dirty="0"/>
              <a:t>Polynomial Equations for Summary Functions</a:t>
            </a:r>
          </a:p>
        </p:txBody>
      </p:sp>
      <p:sp>
        <p:nvSpPr>
          <p:cNvPr id="5" name="Slide Number Placeholder 4"/>
          <p:cNvSpPr>
            <a:spLocks noGrp="1"/>
          </p:cNvSpPr>
          <p:nvPr>
            <p:ph type="sldNum" sz="quarter" idx="12"/>
          </p:nvPr>
        </p:nvSpPr>
        <p:spPr/>
        <p:txBody>
          <a:bodyPr/>
          <a:lstStyle/>
          <a:p>
            <a:fld id="{A65A0EED-6B89-664A-801E-D3FDD91C7C69}" type="slidenum">
              <a:rPr lang="en-US" smtClean="0"/>
              <a:pPr/>
              <a:t>45</a:t>
            </a:fld>
            <a:endParaRPr lang="en-US"/>
          </a:p>
        </p:txBody>
      </p:sp>
      <p:sp>
        <p:nvSpPr>
          <p:cNvPr id="6" name="Content Placeholder 2"/>
          <p:cNvSpPr>
            <a:spLocks noGrp="1"/>
          </p:cNvSpPr>
          <p:nvPr>
            <p:ph idx="1"/>
          </p:nvPr>
        </p:nvSpPr>
        <p:spPr>
          <a:xfrm>
            <a:off x="271462" y="1600200"/>
            <a:ext cx="1219200" cy="1752599"/>
          </a:xfrm>
          <a:ln>
            <a:noFill/>
          </a:ln>
        </p:spPr>
        <p:txBody>
          <a:bodyPr>
            <a:normAutofit fontScale="92500" lnSpcReduction="20000"/>
          </a:bodyPr>
          <a:lstStyle/>
          <a:p>
            <a:pPr marL="0" indent="0">
              <a:buNone/>
            </a:pPr>
            <a:r>
              <a:rPr lang="en-US" sz="3000" dirty="0"/>
              <a:t>x</a:t>
            </a:r>
            <a:r>
              <a:rPr lang="en-US" baseline="-25000" dirty="0"/>
              <a:t>1</a:t>
            </a:r>
            <a:r>
              <a:rPr lang="en-US" dirty="0"/>
              <a:t>() {</a:t>
            </a:r>
          </a:p>
          <a:p>
            <a:pPr marL="0" indent="0">
              <a:buNone/>
            </a:pPr>
            <a:r>
              <a:rPr lang="en-US" dirty="0"/>
              <a:t>   a;</a:t>
            </a:r>
          </a:p>
          <a:p>
            <a:pPr marL="0" indent="0">
              <a:buNone/>
            </a:pPr>
            <a:r>
              <a:rPr lang="en-US" dirty="0"/>
              <a:t>   </a:t>
            </a:r>
            <a:r>
              <a:rPr lang="en-US" sz="3000" dirty="0"/>
              <a:t>x</a:t>
            </a:r>
            <a:r>
              <a:rPr lang="en-US" baseline="-25000" dirty="0"/>
              <a:t>2</a:t>
            </a:r>
            <a:r>
              <a:rPr lang="en-US" dirty="0"/>
              <a:t>();</a:t>
            </a:r>
          </a:p>
          <a:p>
            <a:pPr marL="0" indent="0">
              <a:buNone/>
            </a:pPr>
            <a:r>
              <a:rPr lang="en-US" dirty="0"/>
              <a:t>}</a:t>
            </a:r>
          </a:p>
          <a:p>
            <a:pPr marL="0" indent="0">
              <a:buNone/>
            </a:pPr>
            <a:endParaRPr lang="en-US" i="1" dirty="0"/>
          </a:p>
        </p:txBody>
      </p:sp>
      <p:sp>
        <p:nvSpPr>
          <p:cNvPr id="7" name="Content Placeholder 2"/>
          <p:cNvSpPr txBox="1">
            <a:spLocks/>
          </p:cNvSpPr>
          <p:nvPr/>
        </p:nvSpPr>
        <p:spPr>
          <a:xfrm>
            <a:off x="1616025" y="1600199"/>
            <a:ext cx="1873761" cy="4436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t>x</a:t>
            </a:r>
            <a:r>
              <a:rPr lang="en-US" sz="2400" baseline="-25000" dirty="0"/>
              <a:t>2</a:t>
            </a:r>
            <a:r>
              <a:rPr lang="en-US" sz="2400" dirty="0"/>
              <a:t>() {</a:t>
            </a:r>
          </a:p>
          <a:p>
            <a:pPr marL="0" indent="0">
              <a:buFont typeface="Arial" panose="020B0604020202020204" pitchFamily="34" charset="0"/>
              <a:buNone/>
            </a:pPr>
            <a:r>
              <a:rPr lang="en-US" sz="2400" dirty="0"/>
              <a:t>   if (*) d;</a:t>
            </a:r>
          </a:p>
          <a:p>
            <a:pPr marL="0" indent="0">
              <a:buFont typeface="Arial" panose="020B0604020202020204" pitchFamily="34" charset="0"/>
              <a:buNone/>
            </a:pPr>
            <a:r>
              <a:rPr lang="en-US" sz="2400" dirty="0"/>
              <a:t>   else{</a:t>
            </a:r>
          </a:p>
          <a:p>
            <a:pPr marL="0" indent="0">
              <a:buFont typeface="Arial" panose="020B0604020202020204" pitchFamily="34" charset="0"/>
              <a:buNone/>
            </a:pPr>
            <a:r>
              <a:rPr lang="en-US" sz="2400" dirty="0"/>
              <a:t>         b;</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c;</a:t>
            </a:r>
          </a:p>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dirty="0"/>
              <a:t>}</a:t>
            </a:r>
          </a:p>
          <a:p>
            <a:pPr marL="0" indent="0">
              <a:buFont typeface="Arial" panose="020B0604020202020204" pitchFamily="34" charset="0"/>
              <a:buNone/>
            </a:pPr>
            <a:endParaRPr lang="en-US" sz="2400" i="1" dirty="0"/>
          </a:p>
        </p:txBody>
      </p:sp>
      <p:cxnSp>
        <p:nvCxnSpPr>
          <p:cNvPr id="9" name="Straight Arrow Connector 8"/>
          <p:cNvCxnSpPr/>
          <p:nvPr/>
        </p:nvCxnSpPr>
        <p:spPr>
          <a:xfrm>
            <a:off x="6015038" y="1850230"/>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015038" y="2407444"/>
            <a:ext cx="379" cy="564370"/>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163735" y="1800226"/>
            <a:ext cx="476236" cy="552453"/>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639971" y="2352679"/>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39971" y="2909893"/>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36" idx="7"/>
          </p:cNvCxnSpPr>
          <p:nvPr/>
        </p:nvCxnSpPr>
        <p:spPr>
          <a:xfrm flipH="1">
            <a:off x="7179336" y="3471868"/>
            <a:ext cx="460635" cy="56568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36" idx="0"/>
          </p:cNvCxnSpPr>
          <p:nvPr/>
        </p:nvCxnSpPr>
        <p:spPr>
          <a:xfrm flipH="1">
            <a:off x="7158889" y="1800226"/>
            <a:ext cx="4846" cy="2228856"/>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1" name="Right Arrow 20"/>
          <p:cNvSpPr/>
          <p:nvPr/>
        </p:nvSpPr>
        <p:spPr>
          <a:xfrm>
            <a:off x="3961131" y="2061675"/>
            <a:ext cx="923845" cy="655096"/>
          </a:xfrm>
          <a:prstGeom prst="rightArrow">
            <a:avLst/>
          </a:prstGeom>
          <a:solidFill>
            <a:schemeClr val="accent1">
              <a:lumMod val="60000"/>
              <a:lumOff val="40000"/>
            </a:schemeClr>
          </a:solidFill>
          <a:ln w="28575">
            <a:solidFill>
              <a:schemeClr val="accent1">
                <a:lumMod val="75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597723" y="1266356"/>
            <a:ext cx="1063230" cy="369332"/>
          </a:xfrm>
          <a:prstGeom prst="rect">
            <a:avLst/>
          </a:prstGeom>
          <a:noFill/>
        </p:spPr>
        <p:txBody>
          <a:bodyPr wrap="square" rtlCol="0">
            <a:spAutoFit/>
          </a:bodyPr>
          <a:lstStyle/>
          <a:p>
            <a:r>
              <a:rPr lang="en-US" dirty="0" err="1"/>
              <a:t>proc</a:t>
            </a:r>
            <a:r>
              <a:rPr lang="en-US" dirty="0"/>
              <a:t> X</a:t>
            </a:r>
            <a:r>
              <a:rPr lang="en-US" baseline="-25000" dirty="0"/>
              <a:t>1</a:t>
            </a:r>
            <a:endParaRPr lang="en-US" dirty="0"/>
          </a:p>
        </p:txBody>
      </p:sp>
      <p:sp>
        <p:nvSpPr>
          <p:cNvPr id="23" name="TextBox 22"/>
          <p:cNvSpPr txBox="1"/>
          <p:nvPr/>
        </p:nvSpPr>
        <p:spPr>
          <a:xfrm>
            <a:off x="6660953" y="1266356"/>
            <a:ext cx="1063230" cy="369332"/>
          </a:xfrm>
          <a:prstGeom prst="rect">
            <a:avLst/>
          </a:prstGeom>
          <a:noFill/>
        </p:spPr>
        <p:txBody>
          <a:bodyPr wrap="square" rtlCol="0">
            <a:spAutoFit/>
          </a:bodyPr>
          <a:lstStyle/>
          <a:p>
            <a:r>
              <a:rPr lang="en-US" dirty="0" err="1"/>
              <a:t>proc</a:t>
            </a:r>
            <a:r>
              <a:rPr lang="en-US" dirty="0"/>
              <a:t> X</a:t>
            </a:r>
            <a:r>
              <a:rPr lang="en-US" baseline="-25000" dirty="0"/>
              <a:t>2</a:t>
            </a:r>
            <a:endParaRPr lang="en-US" dirty="0"/>
          </a:p>
        </p:txBody>
      </p:sp>
      <p:sp>
        <p:nvSpPr>
          <p:cNvPr id="24" name="TextBox 23"/>
          <p:cNvSpPr txBox="1"/>
          <p:nvPr/>
        </p:nvSpPr>
        <p:spPr>
          <a:xfrm>
            <a:off x="5686426" y="1891786"/>
            <a:ext cx="442912" cy="369332"/>
          </a:xfrm>
          <a:prstGeom prst="rect">
            <a:avLst/>
          </a:prstGeom>
          <a:noFill/>
          <a:effectLst/>
        </p:spPr>
        <p:txBody>
          <a:bodyPr wrap="square" rtlCol="0">
            <a:spAutoFit/>
          </a:bodyPr>
          <a:lstStyle/>
          <a:p>
            <a:r>
              <a:rPr lang="en-US" dirty="0"/>
              <a:t>a</a:t>
            </a:r>
          </a:p>
        </p:txBody>
      </p:sp>
      <p:sp>
        <p:nvSpPr>
          <p:cNvPr id="26" name="TextBox 25"/>
          <p:cNvSpPr txBox="1"/>
          <p:nvPr/>
        </p:nvSpPr>
        <p:spPr>
          <a:xfrm>
            <a:off x="5649983" y="2352679"/>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7" name="TextBox 26"/>
          <p:cNvSpPr txBox="1"/>
          <p:nvPr/>
        </p:nvSpPr>
        <p:spPr>
          <a:xfrm>
            <a:off x="7511978" y="1889167"/>
            <a:ext cx="442912" cy="369332"/>
          </a:xfrm>
          <a:prstGeom prst="rect">
            <a:avLst/>
          </a:prstGeom>
          <a:noFill/>
          <a:effectLst/>
        </p:spPr>
        <p:txBody>
          <a:bodyPr wrap="square" rtlCol="0">
            <a:spAutoFit/>
          </a:bodyPr>
          <a:lstStyle/>
          <a:p>
            <a:r>
              <a:rPr lang="en-US" dirty="0"/>
              <a:t>b</a:t>
            </a:r>
          </a:p>
        </p:txBody>
      </p:sp>
      <p:sp>
        <p:nvSpPr>
          <p:cNvPr id="28" name="TextBox 27"/>
          <p:cNvSpPr txBox="1"/>
          <p:nvPr/>
        </p:nvSpPr>
        <p:spPr>
          <a:xfrm>
            <a:off x="7659638" y="2450077"/>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9" name="TextBox 28"/>
          <p:cNvSpPr txBox="1"/>
          <p:nvPr/>
        </p:nvSpPr>
        <p:spPr>
          <a:xfrm>
            <a:off x="7681069" y="2964658"/>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30" name="TextBox 29"/>
          <p:cNvSpPr txBox="1"/>
          <p:nvPr/>
        </p:nvSpPr>
        <p:spPr>
          <a:xfrm>
            <a:off x="7507812" y="3578796"/>
            <a:ext cx="442912" cy="369332"/>
          </a:xfrm>
          <a:prstGeom prst="rect">
            <a:avLst/>
          </a:prstGeom>
          <a:noFill/>
          <a:effectLst/>
        </p:spPr>
        <p:txBody>
          <a:bodyPr wrap="square" rtlCol="0">
            <a:spAutoFit/>
          </a:bodyPr>
          <a:lstStyle/>
          <a:p>
            <a:r>
              <a:rPr lang="en-US" dirty="0"/>
              <a:t>c</a:t>
            </a:r>
          </a:p>
        </p:txBody>
      </p:sp>
      <p:sp>
        <p:nvSpPr>
          <p:cNvPr id="31" name="TextBox 30"/>
          <p:cNvSpPr txBox="1"/>
          <p:nvPr/>
        </p:nvSpPr>
        <p:spPr>
          <a:xfrm>
            <a:off x="6842243" y="2752744"/>
            <a:ext cx="442912" cy="369332"/>
          </a:xfrm>
          <a:prstGeom prst="rect">
            <a:avLst/>
          </a:prstGeom>
          <a:noFill/>
          <a:effectLst/>
        </p:spPr>
        <p:txBody>
          <a:bodyPr wrap="square" rtlCol="0">
            <a:spAutoFit/>
          </a:bodyPr>
          <a:lstStyle/>
          <a:p>
            <a:r>
              <a:rPr lang="en-US" dirty="0"/>
              <a:t>d</a:t>
            </a:r>
          </a:p>
        </p:txBody>
      </p:sp>
      <mc:AlternateContent xmlns:mc="http://schemas.openxmlformats.org/markup-compatibility/2006" xmlns:a14="http://schemas.microsoft.com/office/drawing/2010/main">
        <mc:Choice Requires="a14">
          <p:sp>
            <p:nvSpPr>
              <p:cNvPr id="32" name="TextBox 31"/>
              <p:cNvSpPr txBox="1"/>
              <p:nvPr/>
            </p:nvSpPr>
            <p:spPr>
              <a:xfrm>
                <a:off x="3464157" y="4846877"/>
                <a:ext cx="195104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1</m:t>
                          </m:r>
                        </m:sub>
                      </m:sSub>
                      <m:r>
                        <a:rPr lang="en-US" sz="2400" b="0" i="1" smtClean="0">
                          <a:latin typeface="Cambria Math"/>
                        </a:rPr>
                        <m:t>=</m:t>
                      </m:r>
                      <m:r>
                        <a:rPr lang="en-US" sz="2400" b="0" i="1" smtClean="0">
                          <a:latin typeface="Cambria Math"/>
                        </a:rPr>
                        <m:t>𝑎</m:t>
                      </m:r>
                      <m:r>
                        <a:rPr lang="en-US" sz="2400" b="0" i="1" smtClean="0">
                          <a:latin typeface="Cambria Math"/>
                        </a:rPr>
                        <m:t> ⨂ </m:t>
                      </m:r>
                      <m:sSub>
                        <m:sSubPr>
                          <m:ctrlPr>
                            <a:rPr lang="en-US" sz="2400" b="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 </m:t>
                      </m:r>
                    </m:oMath>
                  </m:oMathPara>
                </a14:m>
                <a:endParaRPr lang="en-US" sz="2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64157" y="4846877"/>
                <a:ext cx="1951047" cy="461665"/>
              </a:xfrm>
              <a:prstGeom prst="rect">
                <a:avLst/>
              </a:prstGeom>
              <a:blipFill rotWithShape="1">
                <a:blip r:embed="rId3"/>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483057" y="5372196"/>
                <a:ext cx="3802098" cy="461665"/>
              </a:xfrm>
              <a:prstGeom prst="rect">
                <a:avLst/>
              </a:prstGeom>
              <a:noFill/>
            </p:spPr>
            <p:txBody>
              <a:bodyPr wrap="squar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m:t>
                    </m:r>
                    <m:r>
                      <a:rPr lang="en-US" sz="2400" i="1">
                        <a:latin typeface="Cambria Math"/>
                      </a:rPr>
                      <m:t>𝑑</m:t>
                    </m:r>
                    <m:r>
                      <a:rPr lang="en-US" sz="2400" b="0" i="1" smtClean="0">
                        <a:latin typeface="Cambria Math"/>
                      </a:rPr>
                      <m:t> </m:t>
                    </m:r>
                    <m:r>
                      <a:rPr lang="en-US" sz="2400" i="1">
                        <a:latin typeface="Cambria Math"/>
                      </a:rPr>
                      <m:t>⨁</m:t>
                    </m:r>
                  </m:oMath>
                </a14:m>
                <a:r>
                  <a:rPr lang="en-US" sz="2400" dirty="0"/>
                  <a:t> </a:t>
                </a:r>
                <a14:m>
                  <m:oMath xmlns:m="http://schemas.openxmlformats.org/officeDocument/2006/math">
                    <m:r>
                      <a:rPr lang="en-US" sz="2400" b="0" i="1" smtClean="0">
                        <a:latin typeface="Cambria Math"/>
                      </a:rPr>
                      <m:t>𝑏</m:t>
                    </m:r>
                    <m:r>
                      <a:rPr lang="en-US" sz="2400" b="0" i="1" smtClean="0">
                        <a:latin typeface="Cambria Math"/>
                      </a:rPr>
                      <m:t> ⨂ </m:t>
                    </m:r>
                    <m:sSub>
                      <m:sSubPr>
                        <m:ctrlPr>
                          <a:rPr lang="en-US" sz="2400" b="0" i="1" smtClean="0">
                            <a:solidFill>
                              <a:sysClr val="windowText" lastClr="000000"/>
                            </a:solidFill>
                            <a:latin typeface="Cambria Math" panose="02040503050406030204" pitchFamily="18" charset="0"/>
                          </a:rPr>
                        </m:ctrlPr>
                      </m:sSubPr>
                      <m:e>
                        <m:r>
                          <a:rPr lang="en-US" sz="2400" b="0" i="1" smtClean="0">
                            <a:solidFill>
                              <a:sysClr val="windowText" lastClr="000000"/>
                            </a:solidFill>
                            <a:latin typeface="Cambria Math"/>
                          </a:rPr>
                          <m:t>𝑋</m:t>
                        </m:r>
                      </m:e>
                      <m:sub>
                        <m:r>
                          <a:rPr lang="en-US" sz="2400" b="0" i="1" smtClean="0">
                            <a:solidFill>
                              <a:sysClr val="windowText" lastClr="000000"/>
                            </a:solidFill>
                            <a:latin typeface="Cambria Math"/>
                          </a:rPr>
                          <m:t>2</m:t>
                        </m:r>
                      </m:sub>
                    </m:sSub>
                    <m:r>
                      <a:rPr lang="en-US" sz="2400" b="0" i="1" smtClean="0">
                        <a:solidFill>
                          <a:sysClr val="windowText" lastClr="000000"/>
                        </a:solidFill>
                        <a:latin typeface="Cambria Math"/>
                      </a:rPr>
                      <m:t>⨂</m:t>
                    </m:r>
                    <m:sSub>
                      <m:sSubPr>
                        <m:ctrlPr>
                          <a:rPr lang="en-US" sz="2400" b="0" i="1" smtClean="0">
                            <a:solidFill>
                              <a:sysClr val="windowText" lastClr="000000"/>
                            </a:solidFill>
                            <a:latin typeface="Cambria Math" panose="02040503050406030204" pitchFamily="18" charset="0"/>
                          </a:rPr>
                        </m:ctrlPr>
                      </m:sSubPr>
                      <m:e>
                        <m:r>
                          <a:rPr lang="en-US" sz="2400" b="0" i="1" smtClean="0">
                            <a:solidFill>
                              <a:sysClr val="windowText" lastClr="000000"/>
                            </a:solidFill>
                            <a:latin typeface="Cambria Math"/>
                          </a:rPr>
                          <m:t>𝑋</m:t>
                        </m:r>
                      </m:e>
                      <m:sub>
                        <m:r>
                          <a:rPr lang="en-US" sz="2400" b="0" i="1" smtClean="0">
                            <a:solidFill>
                              <a:sysClr val="windowText" lastClr="000000"/>
                            </a:solidFill>
                            <a:latin typeface="Cambria Math"/>
                          </a:rPr>
                          <m:t>2</m:t>
                        </m:r>
                      </m:sub>
                    </m:sSub>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 </m:t>
                        </m:r>
                      </m:sub>
                    </m:sSub>
                  </m:oMath>
                </a14:m>
                <a:endParaRPr lang="en-US" sz="2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483057" y="5372196"/>
                <a:ext cx="3802098" cy="461665"/>
              </a:xfrm>
              <a:prstGeom prst="rect">
                <a:avLst/>
              </a:prstGeom>
              <a:blipFill rotWithShape="1">
                <a:blip r:embed="rId4"/>
                <a:stretch>
                  <a:fillRect l="-321" b="-3947"/>
                </a:stretch>
              </a:blipFill>
            </p:spPr>
            <p:txBody>
              <a:bodyPr/>
              <a:lstStyle/>
              <a:p>
                <a:r>
                  <a:rPr lang="en-US">
                    <a:noFill/>
                  </a:rPr>
                  <a:t> </a:t>
                </a:r>
              </a:p>
            </p:txBody>
          </p:sp>
        </mc:Fallback>
      </mc:AlternateContent>
      <p:sp>
        <p:nvSpPr>
          <p:cNvPr id="34" name="TextBox 33"/>
          <p:cNvSpPr txBox="1"/>
          <p:nvPr/>
        </p:nvSpPr>
        <p:spPr>
          <a:xfrm>
            <a:off x="3466573" y="4352553"/>
            <a:ext cx="2550882" cy="461665"/>
          </a:xfrm>
          <a:prstGeom prst="rect">
            <a:avLst/>
          </a:prstGeom>
          <a:noFill/>
        </p:spPr>
        <p:txBody>
          <a:bodyPr wrap="square" rtlCol="0">
            <a:spAutoFit/>
          </a:bodyPr>
          <a:lstStyle/>
          <a:p>
            <a:r>
              <a:rPr lang="en-US" sz="2400" u="sng" dirty="0"/>
              <a:t>Equation System</a:t>
            </a:r>
          </a:p>
        </p:txBody>
      </p:sp>
      <p:sp>
        <p:nvSpPr>
          <p:cNvPr id="36" name="Oval 35"/>
          <p:cNvSpPr>
            <a:spLocks noChangeAspect="1"/>
          </p:cNvSpPr>
          <p:nvPr/>
        </p:nvSpPr>
        <p:spPr>
          <a:xfrm>
            <a:off x="7129971" y="4029082"/>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Brace 37"/>
          <p:cNvSpPr/>
          <p:nvPr/>
        </p:nvSpPr>
        <p:spPr>
          <a:xfrm rot="16200000">
            <a:off x="5701449" y="4420385"/>
            <a:ext cx="226504" cy="1893652"/>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4" name="Freeform 3"/>
          <p:cNvSpPr/>
          <p:nvPr/>
        </p:nvSpPr>
        <p:spPr>
          <a:xfrm>
            <a:off x="7164199" y="1812022"/>
            <a:ext cx="495090" cy="2206305"/>
          </a:xfrm>
          <a:custGeom>
            <a:avLst/>
            <a:gdLst>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494951"/>
              <a:gd name="connsiteY0" fmla="*/ 0 h 2206305"/>
              <a:gd name="connsiteX1" fmla="*/ 486562 w 494951"/>
              <a:gd name="connsiteY1" fmla="*/ 578840 h 2206305"/>
              <a:gd name="connsiteX2" fmla="*/ 469784 w 494951"/>
              <a:gd name="connsiteY2" fmla="*/ 1098958 h 2206305"/>
              <a:gd name="connsiteX3" fmla="*/ 494951 w 494951"/>
              <a:gd name="connsiteY3" fmla="*/ 1669409 h 2206305"/>
              <a:gd name="connsiteX4" fmla="*/ 16778 w 494951"/>
              <a:gd name="connsiteY4" fmla="*/ 2206305 h 2206305"/>
              <a:gd name="connsiteX0" fmla="*/ 0 w 495090"/>
              <a:gd name="connsiteY0" fmla="*/ 0 h 2206305"/>
              <a:gd name="connsiteX1" fmla="*/ 486562 w 495090"/>
              <a:gd name="connsiteY1" fmla="*/ 578840 h 2206305"/>
              <a:gd name="connsiteX2" fmla="*/ 494951 w 495090"/>
              <a:gd name="connsiteY2" fmla="*/ 1098958 h 2206305"/>
              <a:gd name="connsiteX3" fmla="*/ 494951 w 495090"/>
              <a:gd name="connsiteY3" fmla="*/ 1669409 h 2206305"/>
              <a:gd name="connsiteX4" fmla="*/ 16778 w 495090"/>
              <a:gd name="connsiteY4" fmla="*/ 2206305 h 2206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90" h="2206305">
                <a:moveTo>
                  <a:pt x="0" y="0"/>
                </a:moveTo>
                <a:cubicBezTo>
                  <a:pt x="204132" y="197840"/>
                  <a:pt x="299208" y="336957"/>
                  <a:pt x="486562" y="578840"/>
                </a:cubicBezTo>
                <a:cubicBezTo>
                  <a:pt x="497747" y="854279"/>
                  <a:pt x="493553" y="917197"/>
                  <a:pt x="494951" y="1098958"/>
                </a:cubicBezTo>
                <a:cubicBezTo>
                  <a:pt x="496349" y="1280719"/>
                  <a:pt x="486562" y="1468073"/>
                  <a:pt x="494951" y="1669409"/>
                </a:cubicBezTo>
                <a:cubicBezTo>
                  <a:pt x="327171" y="1862356"/>
                  <a:pt x="201336" y="2021747"/>
                  <a:pt x="16778" y="2206305"/>
                </a:cubicBezTo>
              </a:path>
            </a:pathLst>
          </a:custGeom>
          <a:noFill/>
          <a:ln w="57150">
            <a:solidFill>
              <a:srgbClr val="C00000"/>
            </a:solidFill>
            <a:tailEnd type="stealth" w="lg" len="lg"/>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p:cNvSpPr/>
          <p:nvPr/>
        </p:nvSpPr>
        <p:spPr>
          <a:xfrm>
            <a:off x="7157207" y="1830198"/>
            <a:ext cx="16778" cy="2206305"/>
          </a:xfrm>
          <a:custGeom>
            <a:avLst/>
            <a:gdLst>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494951"/>
              <a:gd name="connsiteY0" fmla="*/ 0 h 2206305"/>
              <a:gd name="connsiteX1" fmla="*/ 486562 w 494951"/>
              <a:gd name="connsiteY1" fmla="*/ 578840 h 2206305"/>
              <a:gd name="connsiteX2" fmla="*/ 469784 w 494951"/>
              <a:gd name="connsiteY2" fmla="*/ 1098958 h 2206305"/>
              <a:gd name="connsiteX3" fmla="*/ 494951 w 494951"/>
              <a:gd name="connsiteY3" fmla="*/ 1669409 h 2206305"/>
              <a:gd name="connsiteX4" fmla="*/ 16778 w 494951"/>
              <a:gd name="connsiteY4" fmla="*/ 2206305 h 2206305"/>
              <a:gd name="connsiteX0" fmla="*/ 0 w 495090"/>
              <a:gd name="connsiteY0" fmla="*/ 0 h 2206305"/>
              <a:gd name="connsiteX1" fmla="*/ 486562 w 495090"/>
              <a:gd name="connsiteY1" fmla="*/ 578840 h 2206305"/>
              <a:gd name="connsiteX2" fmla="*/ 494951 w 495090"/>
              <a:gd name="connsiteY2" fmla="*/ 1098958 h 2206305"/>
              <a:gd name="connsiteX3" fmla="*/ 494951 w 495090"/>
              <a:gd name="connsiteY3" fmla="*/ 1669409 h 2206305"/>
              <a:gd name="connsiteX4" fmla="*/ 16778 w 495090"/>
              <a:gd name="connsiteY4" fmla="*/ 2206305 h 2206305"/>
              <a:gd name="connsiteX0" fmla="*/ 0 w 495090"/>
              <a:gd name="connsiteY0" fmla="*/ 0 h 2206305"/>
              <a:gd name="connsiteX1" fmla="*/ 494951 w 495090"/>
              <a:gd name="connsiteY1" fmla="*/ 1098958 h 2206305"/>
              <a:gd name="connsiteX2" fmla="*/ 494951 w 495090"/>
              <a:gd name="connsiteY2" fmla="*/ 1669409 h 2206305"/>
              <a:gd name="connsiteX3" fmla="*/ 16778 w 495090"/>
              <a:gd name="connsiteY3" fmla="*/ 2206305 h 2206305"/>
              <a:gd name="connsiteX0" fmla="*/ 0 w 494951"/>
              <a:gd name="connsiteY0" fmla="*/ 0 h 2206305"/>
              <a:gd name="connsiteX1" fmla="*/ 494951 w 494951"/>
              <a:gd name="connsiteY1" fmla="*/ 1669409 h 2206305"/>
              <a:gd name="connsiteX2" fmla="*/ 16778 w 494951"/>
              <a:gd name="connsiteY2" fmla="*/ 2206305 h 2206305"/>
              <a:gd name="connsiteX0" fmla="*/ 0 w 16778"/>
              <a:gd name="connsiteY0" fmla="*/ 0 h 2206305"/>
              <a:gd name="connsiteX1" fmla="*/ 16778 w 16778"/>
              <a:gd name="connsiteY1" fmla="*/ 2206305 h 2206305"/>
            </a:gdLst>
            <a:ahLst/>
            <a:cxnLst>
              <a:cxn ang="0">
                <a:pos x="connsiteX0" y="connsiteY0"/>
              </a:cxn>
              <a:cxn ang="0">
                <a:pos x="connsiteX1" y="connsiteY1"/>
              </a:cxn>
            </a:cxnLst>
            <a:rect l="l" t="t" r="r" b="b"/>
            <a:pathLst>
              <a:path w="16778" h="2206305">
                <a:moveTo>
                  <a:pt x="0" y="0"/>
                </a:moveTo>
                <a:cubicBezTo>
                  <a:pt x="3495" y="459647"/>
                  <a:pt x="13283" y="1746658"/>
                  <a:pt x="16778" y="2206305"/>
                </a:cubicBezTo>
              </a:path>
            </a:pathLst>
          </a:custGeom>
          <a:noFill/>
          <a:ln w="57150">
            <a:solidFill>
              <a:srgbClr val="C00000"/>
            </a:solidFill>
            <a:tailEnd type="stealth" w="lg" len="lg"/>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Curved Connector 9"/>
          <p:cNvCxnSpPr>
            <a:stCxn id="38" idx="1"/>
            <a:endCxn id="4" idx="2"/>
          </p:cNvCxnSpPr>
          <p:nvPr/>
        </p:nvCxnSpPr>
        <p:spPr>
          <a:xfrm rot="5400000" flipH="1" flipV="1">
            <a:off x="5565435" y="3160245"/>
            <a:ext cx="2342979" cy="1844449"/>
          </a:xfrm>
          <a:prstGeom prst="curvedConnector4">
            <a:avLst>
              <a:gd name="adj1" fmla="val 33078"/>
              <a:gd name="adj2" fmla="val 13650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0" name="Curved Connector 39"/>
          <p:cNvCxnSpPr>
            <a:stCxn id="37" idx="1"/>
          </p:cNvCxnSpPr>
          <p:nvPr/>
        </p:nvCxnSpPr>
        <p:spPr>
          <a:xfrm rot="5400000" flipH="1" flipV="1">
            <a:off x="4738873" y="2839464"/>
            <a:ext cx="2069299" cy="2767372"/>
          </a:xfrm>
          <a:prstGeom prst="curvedConnector4">
            <a:avLst>
              <a:gd name="adj1" fmla="val 23817"/>
              <a:gd name="adj2" fmla="val 75994"/>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37" name="Right Brace 36"/>
          <p:cNvSpPr/>
          <p:nvPr/>
        </p:nvSpPr>
        <p:spPr>
          <a:xfrm rot="16200000">
            <a:off x="4276585" y="5220237"/>
            <a:ext cx="226504" cy="301628"/>
          </a:xfrm>
          <a:prstGeom prst="rightBrace">
            <a:avLst>
              <a:gd name="adj1" fmla="val 14773"/>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48" name="Freeform 47"/>
          <p:cNvSpPr/>
          <p:nvPr/>
        </p:nvSpPr>
        <p:spPr>
          <a:xfrm>
            <a:off x="6017700" y="1865152"/>
            <a:ext cx="8389" cy="1149260"/>
          </a:xfrm>
          <a:custGeom>
            <a:avLst/>
            <a:gdLst>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494951"/>
              <a:gd name="connsiteY0" fmla="*/ 0 h 2206305"/>
              <a:gd name="connsiteX1" fmla="*/ 486562 w 494951"/>
              <a:gd name="connsiteY1" fmla="*/ 578840 h 2206305"/>
              <a:gd name="connsiteX2" fmla="*/ 469784 w 494951"/>
              <a:gd name="connsiteY2" fmla="*/ 1098958 h 2206305"/>
              <a:gd name="connsiteX3" fmla="*/ 494951 w 494951"/>
              <a:gd name="connsiteY3" fmla="*/ 1669409 h 2206305"/>
              <a:gd name="connsiteX4" fmla="*/ 16778 w 494951"/>
              <a:gd name="connsiteY4" fmla="*/ 2206305 h 2206305"/>
              <a:gd name="connsiteX0" fmla="*/ 0 w 495090"/>
              <a:gd name="connsiteY0" fmla="*/ 0 h 2206305"/>
              <a:gd name="connsiteX1" fmla="*/ 486562 w 495090"/>
              <a:gd name="connsiteY1" fmla="*/ 578840 h 2206305"/>
              <a:gd name="connsiteX2" fmla="*/ 494951 w 495090"/>
              <a:gd name="connsiteY2" fmla="*/ 1098958 h 2206305"/>
              <a:gd name="connsiteX3" fmla="*/ 494951 w 495090"/>
              <a:gd name="connsiteY3" fmla="*/ 1669409 h 2206305"/>
              <a:gd name="connsiteX4" fmla="*/ 16778 w 495090"/>
              <a:gd name="connsiteY4" fmla="*/ 2206305 h 2206305"/>
              <a:gd name="connsiteX0" fmla="*/ 0 w 495090"/>
              <a:gd name="connsiteY0" fmla="*/ 0 h 2206305"/>
              <a:gd name="connsiteX1" fmla="*/ 494951 w 495090"/>
              <a:gd name="connsiteY1" fmla="*/ 1098958 h 2206305"/>
              <a:gd name="connsiteX2" fmla="*/ 494951 w 495090"/>
              <a:gd name="connsiteY2" fmla="*/ 1669409 h 2206305"/>
              <a:gd name="connsiteX3" fmla="*/ 16778 w 495090"/>
              <a:gd name="connsiteY3" fmla="*/ 2206305 h 2206305"/>
              <a:gd name="connsiteX0" fmla="*/ 0 w 494951"/>
              <a:gd name="connsiteY0" fmla="*/ 0 h 2206305"/>
              <a:gd name="connsiteX1" fmla="*/ 494951 w 494951"/>
              <a:gd name="connsiteY1" fmla="*/ 1669409 h 2206305"/>
              <a:gd name="connsiteX2" fmla="*/ 16778 w 494951"/>
              <a:gd name="connsiteY2" fmla="*/ 2206305 h 2206305"/>
              <a:gd name="connsiteX0" fmla="*/ 0 w 16778"/>
              <a:gd name="connsiteY0" fmla="*/ 0 h 2206305"/>
              <a:gd name="connsiteX1" fmla="*/ 16778 w 16778"/>
              <a:gd name="connsiteY1" fmla="*/ 2206305 h 2206305"/>
              <a:gd name="connsiteX0" fmla="*/ 0 w 8389"/>
              <a:gd name="connsiteY0" fmla="*/ 0 h 931178"/>
              <a:gd name="connsiteX1" fmla="*/ 8389 w 8389"/>
              <a:gd name="connsiteY1" fmla="*/ 931178 h 931178"/>
              <a:gd name="connsiteX0" fmla="*/ 0 w 10000"/>
              <a:gd name="connsiteY0" fmla="*/ 0 h 12342"/>
              <a:gd name="connsiteX1" fmla="*/ 10000 w 10000"/>
              <a:gd name="connsiteY1" fmla="*/ 12342 h 12342"/>
            </a:gdLst>
            <a:ahLst/>
            <a:cxnLst>
              <a:cxn ang="0">
                <a:pos x="connsiteX0" y="connsiteY0"/>
              </a:cxn>
              <a:cxn ang="0">
                <a:pos x="connsiteX1" y="connsiteY1"/>
              </a:cxn>
            </a:cxnLst>
            <a:rect l="l" t="t" r="r" b="b"/>
            <a:pathLst>
              <a:path w="10000" h="12342">
                <a:moveTo>
                  <a:pt x="0" y="0"/>
                </a:moveTo>
                <a:cubicBezTo>
                  <a:pt x="4166" y="4936"/>
                  <a:pt x="5834" y="7406"/>
                  <a:pt x="10000" y="12342"/>
                </a:cubicBezTo>
              </a:path>
            </a:pathLst>
          </a:custGeom>
          <a:noFill/>
          <a:ln w="57150">
            <a:solidFill>
              <a:srgbClr val="C00000"/>
            </a:solidFill>
            <a:tailEnd type="stealth" w="lg" len="lg"/>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Curved Connector 48"/>
          <p:cNvCxnSpPr>
            <a:stCxn id="50" idx="1"/>
            <a:endCxn id="67" idx="2"/>
          </p:cNvCxnSpPr>
          <p:nvPr/>
        </p:nvCxnSpPr>
        <p:spPr>
          <a:xfrm rot="5400000" flipH="1" flipV="1">
            <a:off x="4190439" y="2964562"/>
            <a:ext cx="2367285" cy="1240854"/>
          </a:xfrm>
          <a:prstGeom prst="curvedConnector4">
            <a:avLst>
              <a:gd name="adj1" fmla="val 41018"/>
              <a:gd name="adj2" fmla="val 49831"/>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50" name="Right Brace 49"/>
          <p:cNvSpPr/>
          <p:nvPr/>
        </p:nvSpPr>
        <p:spPr>
          <a:xfrm rot="16200000">
            <a:off x="4640402" y="4434363"/>
            <a:ext cx="226504" cy="895039"/>
          </a:xfrm>
          <a:prstGeom prst="rightBrace">
            <a:avLst>
              <a:gd name="adj1" fmla="val 14773"/>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66" name="Oval 65"/>
          <p:cNvSpPr>
            <a:spLocks noChangeAspect="1"/>
          </p:cNvSpPr>
          <p:nvPr/>
        </p:nvSpPr>
        <p:spPr>
          <a:xfrm>
            <a:off x="5986499" y="2971814"/>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5994509" y="2372428"/>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2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dissolve">
                                      <p:cBhvr>
                                        <p:cTn id="32" dur="500"/>
                                        <p:tgtEl>
                                          <p:spTgt spid="37"/>
                                        </p:tgtEl>
                                      </p:cBhvr>
                                    </p:animEffect>
                                  </p:childTnLst>
                                </p:cTn>
                              </p:par>
                              <p:par>
                                <p:cTn id="33" presetID="9"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dissolve">
                                      <p:cBhvr>
                                        <p:cTn id="35" dur="500"/>
                                        <p:tgtEl>
                                          <p:spTgt spid="40"/>
                                        </p:tgtEl>
                                      </p:cBhvr>
                                    </p:animEffect>
                                  </p:childTnLst>
                                </p:cTn>
                              </p:par>
                              <p:par>
                                <p:cTn id="36" presetID="9" presetClass="exit" presetSubtype="0" fill="hold" grpId="1" nodeType="withEffect">
                                  <p:stCondLst>
                                    <p:cond delay="0"/>
                                  </p:stCondLst>
                                  <p:childTnLst>
                                    <p:animEffect transition="out" filter="dissolv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38"/>
                                        </p:tgtEl>
                                      </p:cBhvr>
                                    </p:animEffect>
                                    <p:set>
                                      <p:cBhvr>
                                        <p:cTn id="41" dur="1" fill="hold">
                                          <p:stCondLst>
                                            <p:cond delay="499"/>
                                          </p:stCondLst>
                                        </p:cTn>
                                        <p:tgtEl>
                                          <p:spTgt spid="38"/>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up)">
                                      <p:cBhvr>
                                        <p:cTn id="49" dur="500"/>
                                        <p:tgtEl>
                                          <p:spTgt spid="4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dissolve">
                                      <p:cBhvr>
                                        <p:cTn id="52" dur="500"/>
                                        <p:tgtEl>
                                          <p:spTgt spid="50"/>
                                        </p:tgtEl>
                                      </p:cBhvr>
                                    </p:animEffect>
                                  </p:childTnLst>
                                </p:cTn>
                              </p:par>
                              <p:par>
                                <p:cTn id="53" presetID="9"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dissolve">
                                      <p:cBhvr>
                                        <p:cTn id="55" dur="500"/>
                                        <p:tgtEl>
                                          <p:spTgt spid="49"/>
                                        </p:tgtEl>
                                      </p:cBhvr>
                                    </p:animEffect>
                                  </p:childTnLst>
                                </p:cTn>
                              </p:par>
                              <p:par>
                                <p:cTn id="56" presetID="9" presetClass="exit" presetSubtype="0" fill="hold" grpId="1" nodeType="withEffect">
                                  <p:stCondLst>
                                    <p:cond delay="0"/>
                                  </p:stCondLst>
                                  <p:childTnLst>
                                    <p:animEffect transition="out" filter="dissolve">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8" grpId="0" animBg="1"/>
      <p:bldP spid="38" grpId="1" animBg="1"/>
      <p:bldP spid="4" grpId="0" animBg="1"/>
      <p:bldP spid="4" grpId="1" animBg="1"/>
      <p:bldP spid="39" grpId="0" animBg="1"/>
      <p:bldP spid="39" grpId="1" animBg="1"/>
      <p:bldP spid="37" grpId="0" animBg="1"/>
      <p:bldP spid="37" grpId="1" animBg="1"/>
      <p:bldP spid="48" grpId="0" animBg="1"/>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From Fixed Points to Roots</a:t>
            </a:r>
          </a:p>
        </p:txBody>
      </p:sp>
      <p:sp>
        <p:nvSpPr>
          <p:cNvPr id="5" name="Slide Number Placeholder 4"/>
          <p:cNvSpPr>
            <a:spLocks noGrp="1"/>
          </p:cNvSpPr>
          <p:nvPr>
            <p:ph type="sldNum" sz="quarter" idx="12"/>
          </p:nvPr>
        </p:nvSpPr>
        <p:spPr/>
        <p:txBody>
          <a:bodyPr/>
          <a:lstStyle/>
          <a:p>
            <a:fld id="{A65A0EED-6B89-664A-801E-D3FDD91C7C69}" type="slidenum">
              <a:rPr lang="en-US" smtClean="0"/>
              <a:pPr/>
              <a:t>46</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1610686" y="3020038"/>
                <a:ext cx="5931111" cy="584775"/>
              </a:xfrm>
              <a:prstGeom prst="rect">
                <a:avLst/>
              </a:prstGeom>
              <a:noFill/>
            </p:spPr>
            <p:txBody>
              <a:bodyPr wrap="none" rtlCol="0">
                <a:spAutoFit/>
              </a:bodyPr>
              <a:lstStyle/>
              <a:p>
                <a14:m>
                  <m:oMath xmlns:m="http://schemas.openxmlformats.org/officeDocument/2006/math">
                    <m:r>
                      <a:rPr lang="en-US" sz="3200" i="1" dirty="0" smtClean="0">
                        <a:latin typeface="Cambria Math"/>
                      </a:rPr>
                      <m:t>𝑓</m:t>
                    </m:r>
                    <m:r>
                      <a:rPr lang="en-US" sz="3200" i="1" dirty="0" smtClean="0">
                        <a:latin typeface="Cambria Math"/>
                      </a:rPr>
                      <m:t>(</m:t>
                    </m:r>
                    <m:r>
                      <a:rPr lang="en-US" sz="3200" i="1" dirty="0" smtClean="0">
                        <a:latin typeface="Cambria Math"/>
                      </a:rPr>
                      <m:t>𝑥</m:t>
                    </m:r>
                    <m:r>
                      <a:rPr lang="en-US" sz="3200" i="1" dirty="0" smtClean="0">
                        <a:latin typeface="Cambria Math"/>
                      </a:rPr>
                      <m:t>) = </m:t>
                    </m:r>
                    <m:r>
                      <a:rPr lang="en-US" sz="3200" i="1" dirty="0" smtClean="0">
                        <a:latin typeface="Cambria Math"/>
                      </a:rPr>
                      <m:t>𝑥</m:t>
                    </m:r>
                    <m:r>
                      <a:rPr lang="en-US" sz="3200" i="1" dirty="0" smtClean="0">
                        <a:latin typeface="Cambria Math"/>
                      </a:rPr>
                      <m:t> </m:t>
                    </m:r>
                  </m:oMath>
                </a14:m>
                <a:r>
                  <a:rPr lang="en-US" sz="3200" dirty="0">
                    <a:sym typeface="Symbol"/>
                  </a:rPr>
                  <a:t>             </a:t>
                </a:r>
                <a14:m>
                  <m:oMath xmlns:m="http://schemas.openxmlformats.org/officeDocument/2006/math">
                    <m:r>
                      <a:rPr lang="en-US" sz="3200" b="0" i="1" smtClean="0">
                        <a:latin typeface="Cambria Math"/>
                        <a:sym typeface="Symbol"/>
                      </a:rPr>
                      <m:t>𝑓</m:t>
                    </m:r>
                    <m:d>
                      <m:dPr>
                        <m:ctrlPr>
                          <a:rPr lang="en-US" sz="3200" b="0" i="1" smtClean="0">
                            <a:latin typeface="Cambria Math" panose="02040503050406030204" pitchFamily="18" charset="0"/>
                            <a:sym typeface="Symbol"/>
                          </a:rPr>
                        </m:ctrlPr>
                      </m:dPr>
                      <m:e>
                        <m:r>
                          <a:rPr lang="en-US" sz="3200" b="0" i="1" smtClean="0">
                            <a:latin typeface="Cambria Math"/>
                            <a:sym typeface="Symbol"/>
                          </a:rPr>
                          <m:t>𝑥</m:t>
                        </m:r>
                      </m:e>
                    </m:d>
                    <m:r>
                      <a:rPr lang="en-US" sz="3200" b="0" i="1" smtClean="0">
                        <a:latin typeface="Cambria Math"/>
                        <a:sym typeface="Symbol"/>
                      </a:rPr>
                      <m:t>−</m:t>
                    </m:r>
                    <m:r>
                      <a:rPr lang="en-US" sz="3200" b="0" i="1" smtClean="0">
                        <a:latin typeface="Cambria Math"/>
                        <a:sym typeface="Symbol"/>
                      </a:rPr>
                      <m:t>𝑥</m:t>
                    </m:r>
                    <m:r>
                      <a:rPr lang="en-US" sz="3200" b="0" i="1" smtClean="0">
                        <a:latin typeface="Cambria Math"/>
                        <a:sym typeface="Symbol"/>
                      </a:rPr>
                      <m:t>=0</m:t>
                    </m:r>
                  </m:oMath>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1610686" y="3020038"/>
                <a:ext cx="5931111" cy="584775"/>
              </a:xfrm>
              <a:prstGeom prst="rect">
                <a:avLst/>
              </a:prstGeom>
              <a:blipFill rotWithShape="1">
                <a:blip r:embed="rId3"/>
                <a:stretch>
                  <a:fillRect t="-15625"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2839064" y="4806893"/>
                <a:ext cx="3457575" cy="1107347"/>
              </a:xfrm>
              <a:ln>
                <a:noFill/>
              </a:ln>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r>
                        <a:rPr lang="en-US" b="0" i="1" smtClean="0">
                          <a:latin typeface="Cambria Math"/>
                        </a:rPr>
                        <m:t> − </m:t>
                      </m:r>
                      <m:f>
                        <m:fPr>
                          <m:ctrlPr>
                            <a:rPr lang="en-US" b="0" i="1" smtClean="0">
                              <a:latin typeface="Cambria Math" panose="02040503050406030204" pitchFamily="18" charset="0"/>
                            </a:rPr>
                          </m:ctrlPr>
                        </m:fPr>
                        <m:num>
                          <m:r>
                            <a:rPr lang="en-US" b="0" i="1" smtClean="0">
                              <a:latin typeface="Cambria Math"/>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e>
                          </m:d>
                        </m:num>
                        <m:den>
                          <m:sSup>
                            <m:sSupPr>
                              <m:ctrlPr>
                                <a:rPr lang="en-US" b="0" i="1" smtClean="0">
                                  <a:latin typeface="Cambria Math" panose="02040503050406030204" pitchFamily="18" charset="0"/>
                                </a:rPr>
                              </m:ctrlPr>
                            </m:sSupPr>
                            <m:e>
                              <m:r>
                                <a:rPr lang="en-US" b="0" i="1" smtClean="0">
                                  <a:latin typeface="Cambria Math"/>
                                </a:rPr>
                                <m:t>𝑓</m:t>
                              </m:r>
                            </m:e>
                            <m:sup>
                              <m:r>
                                <a:rPr lang="en-US" b="0" i="1" smtClean="0">
                                  <a:latin typeface="Cambria Math"/>
                                </a:rPr>
                                <m:t>′</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e>
                          </m:d>
                        </m:den>
                      </m:f>
                    </m:oMath>
                  </m:oMathPara>
                </a14:m>
                <a:endParaRPr lang="en-US" dirty="0"/>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2839064" y="4806893"/>
                <a:ext cx="3457575" cy="1107347"/>
              </a:xfr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ular Callout 8"/>
              <p:cNvSpPr/>
              <p:nvPr/>
            </p:nvSpPr>
            <p:spPr>
              <a:xfrm>
                <a:off x="6769997" y="3990954"/>
                <a:ext cx="2101442" cy="1107347"/>
              </a:xfrm>
              <a:prstGeom prst="wedgeRoundRectCallout">
                <a:avLst>
                  <a:gd name="adj1" fmla="val -83781"/>
                  <a:gd name="adj2" fmla="val 87834"/>
                  <a:gd name="adj3" fmla="val 16667"/>
                </a:avLst>
              </a:prstGeom>
              <a:solidFill>
                <a:schemeClr val="bg1"/>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What</a:t>
                </a:r>
                <a:r>
                  <a:rPr lang="en-US" sz="2000" dirty="0">
                    <a:solidFill>
                      <a:srgbClr val="C00000"/>
                    </a:solidFill>
                  </a:rPr>
                  <a:t> the heck do we do about </a:t>
                </a:r>
                <a14:m>
                  <m:oMath xmlns:m="http://schemas.openxmlformats.org/officeDocument/2006/math">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a:rPr>
                          <m:t>𝑓</m:t>
                        </m:r>
                      </m:e>
                      <m:sup>
                        <m:r>
                          <a:rPr lang="en-US" sz="2000" b="0" i="1" smtClean="0">
                            <a:solidFill>
                              <a:srgbClr val="C00000"/>
                            </a:solidFill>
                            <a:latin typeface="Cambria Math"/>
                          </a:rPr>
                          <m:t>′</m:t>
                        </m:r>
                      </m:sup>
                    </m:sSup>
                    <m:d>
                      <m:dPr>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a:rPr>
                          <m:t>⋅</m:t>
                        </m:r>
                      </m:e>
                    </m:d>
                    <m:r>
                      <a:rPr lang="en-US" sz="2000" b="0" i="1" smtClean="0">
                        <a:solidFill>
                          <a:srgbClr val="C00000"/>
                        </a:solidFill>
                        <a:latin typeface="Cambria Math"/>
                      </a:rPr>
                      <m:t>?</m:t>
                    </m:r>
                  </m:oMath>
                </a14:m>
                <a:r>
                  <a:rPr lang="en-US" sz="2000" dirty="0">
                    <a:solidFill>
                      <a:srgbClr val="C00000"/>
                    </a:solidFill>
                    <a:sym typeface="Wingdings"/>
                  </a:rPr>
                  <a:t> </a:t>
                </a:r>
                <a:endParaRPr lang="en-US" sz="2000" dirty="0">
                  <a:solidFill>
                    <a:srgbClr val="C00000"/>
                  </a:solidFill>
                </a:endParaRPr>
              </a:p>
            </p:txBody>
          </p:sp>
        </mc:Choice>
        <mc:Fallback xmlns="">
          <p:sp>
            <p:nvSpPr>
              <p:cNvPr id="9" name="Rounded Rectangular Callout 8"/>
              <p:cNvSpPr>
                <a:spLocks noRot="1" noChangeAspect="1" noMove="1" noResize="1" noEditPoints="1" noAdjustHandles="1" noChangeArrowheads="1" noChangeShapeType="1" noTextEdit="1"/>
              </p:cNvSpPr>
              <p:nvPr/>
            </p:nvSpPr>
            <p:spPr>
              <a:xfrm>
                <a:off x="6769997" y="3990954"/>
                <a:ext cx="2101442" cy="1107347"/>
              </a:xfrm>
              <a:prstGeom prst="wedgeRoundRectCallout">
                <a:avLst>
                  <a:gd name="adj1" fmla="val -83781"/>
                  <a:gd name="adj2" fmla="val 87834"/>
                  <a:gd name="adj3" fmla="val 16667"/>
                </a:avLst>
              </a:prstGeom>
              <a:blipFill>
                <a:blip r:embed="rId5"/>
                <a:stretch>
                  <a:fillRect/>
                </a:stretch>
              </a:blipFill>
              <a:ln w="1905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10" name="Rounded Rectangular Callout 9"/>
          <p:cNvSpPr/>
          <p:nvPr/>
        </p:nvSpPr>
        <p:spPr>
          <a:xfrm>
            <a:off x="3651737" y="1591408"/>
            <a:ext cx="2640005" cy="1002188"/>
          </a:xfrm>
          <a:prstGeom prst="wedgeRoundRectCallout">
            <a:avLst>
              <a:gd name="adj1" fmla="val 53948"/>
              <a:gd name="adj2" fmla="val 109644"/>
              <a:gd name="adj3" fmla="val 16667"/>
            </a:avLst>
          </a:prstGeom>
          <a:solidFill>
            <a:schemeClr val="bg1"/>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C00000"/>
                </a:solidFill>
              </a:rPr>
              <a:t>We have no minus operation in dataflow analysis </a:t>
            </a:r>
            <a:r>
              <a:rPr lang="en-US" sz="2000" dirty="0">
                <a:solidFill>
                  <a:srgbClr val="C00000"/>
                </a:solidFill>
                <a:sym typeface="Wingdings"/>
              </a:rPr>
              <a:t></a:t>
            </a:r>
            <a:endParaRPr lang="en-US" sz="2000" dirty="0">
              <a:solidFill>
                <a:srgbClr val="C00000"/>
              </a:solidFill>
            </a:endParaRPr>
          </a:p>
        </p:txBody>
      </p:sp>
    </p:spTree>
    <p:extLst>
      <p:ext uri="{BB962C8B-B14F-4D97-AF65-F5344CB8AC3E}">
        <p14:creationId xmlns:p14="http://schemas.microsoft.com/office/powerpoint/2010/main" val="405742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p:spPr>
        <p:txBody>
          <a:bodyPr/>
          <a:lstStyle/>
          <a:p>
            <a:r>
              <a:rPr lang="en-US" dirty="0"/>
              <a:t>Finesse the derivative question by fiat:</a:t>
            </a:r>
          </a:p>
          <a:p>
            <a:pPr marL="0" indent="0">
              <a:buNone/>
            </a:pPr>
            <a:r>
              <a:rPr lang="en-US" dirty="0"/>
              <a:t>               D(f </a:t>
            </a:r>
            <a:r>
              <a:rPr lang="en-US" dirty="0">
                <a:sym typeface="Symbol"/>
              </a:rPr>
              <a:t> g) = </a:t>
            </a:r>
            <a:r>
              <a:rPr lang="en-US" dirty="0" err="1">
                <a:sym typeface="Symbol"/>
              </a:rPr>
              <a:t>Df</a:t>
            </a:r>
            <a:r>
              <a:rPr lang="en-US" dirty="0">
                <a:sym typeface="Symbol"/>
              </a:rPr>
              <a:t>  Dg</a:t>
            </a:r>
          </a:p>
          <a:p>
            <a:pPr marL="0" indent="0">
              <a:buNone/>
            </a:pPr>
            <a:r>
              <a:rPr lang="en-US" dirty="0">
                <a:sym typeface="Symbol"/>
              </a:rPr>
              <a:t>               </a:t>
            </a:r>
            <a:r>
              <a:rPr lang="en-US" dirty="0"/>
              <a:t>D(f </a:t>
            </a:r>
            <a:r>
              <a:rPr lang="en-US" dirty="0">
                <a:sym typeface="Symbol"/>
              </a:rPr>
              <a:t> g) = (</a:t>
            </a:r>
            <a:r>
              <a:rPr lang="en-US" dirty="0" err="1">
                <a:sym typeface="Symbol"/>
              </a:rPr>
              <a:t>Df</a:t>
            </a:r>
            <a:r>
              <a:rPr lang="en-US" dirty="0">
                <a:sym typeface="Symbol"/>
              </a:rPr>
              <a:t>  g)  (f  Dg)</a:t>
            </a:r>
          </a:p>
          <a:p>
            <a:pPr marL="0" indent="0">
              <a:buNone/>
            </a:pP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47</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2289933" y="3291937"/>
                <a:ext cx="4564134" cy="2302233"/>
              </a:xfrm>
              <a:prstGeom prst="rect">
                <a:avLst/>
              </a:prstGeom>
              <a:noFill/>
            </p:spPr>
            <p:txBody>
              <a:bodyPr wrap="none" rtlCol="0">
                <a:spAutoFit/>
              </a:bodyPr>
              <a:lstStyle/>
              <a:p>
                <a:pPr algn="ctr"/>
                <a:r>
                  <a:rPr lang="en-US" sz="3200" u="sng" dirty="0"/>
                  <a:t>NPA iteration</a:t>
                </a:r>
                <a:endParaRPr lang="en-US" sz="3200" dirty="0"/>
              </a:p>
              <a:p>
                <a:pPr algn="ctr"/>
                <a14:m>
                  <m:oMath xmlns:m="http://schemas.openxmlformats.org/officeDocument/2006/math">
                    <m:r>
                      <a:rPr lang="en-US" sz="2400" b="0" i="1" smtClean="0">
                        <a:latin typeface="Cambria Math"/>
                      </a:rPr>
                      <m:t>   </m:t>
                    </m:r>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m:t>
                    </m:r>
                  </m:oMath>
                </a14:m>
                <a:r>
                  <a:rPr lang="en-US" sz="2400" dirty="0"/>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𝑓</m:t>
                        </m:r>
                      </m:e>
                    </m:acc>
                    <m:r>
                      <a:rPr lang="en-US" sz="2400" i="1">
                        <a:latin typeface="Cambria Math"/>
                      </a:rPr>
                      <m:t>(</m:t>
                    </m:r>
                    <m:acc>
                      <m:accPr>
                        <m:chr m:val="⃗"/>
                        <m:ctrlPr>
                          <a:rPr lang="en-US" sz="2400" i="1" smtClean="0">
                            <a:latin typeface="Cambria Math" panose="02040503050406030204" pitchFamily="18" charset="0"/>
                          </a:rPr>
                        </m:ctrlPr>
                      </m:accPr>
                      <m:e>
                        <m:r>
                          <a:rPr lang="en-US" sz="2400" b="0" i="1" smtClean="0">
                            <a:latin typeface="Cambria Math"/>
                          </a:rPr>
                          <m:t>0</m:t>
                        </m:r>
                      </m:e>
                    </m:acc>
                    <m:r>
                      <a:rPr lang="en-US" sz="2400" i="1">
                        <a:latin typeface="Cambria Math"/>
                      </a:rPr>
                      <m:t>)</m:t>
                    </m:r>
                  </m:oMath>
                </a14:m>
                <a:endParaRPr lang="en-US" sz="2400" b="0" dirty="0"/>
              </a:p>
              <a:p>
                <a:pPr algn="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a:rPr>
                        <m:t> </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b="0" i="1" smtClean="0">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m:oMathPara>
                </a14:m>
                <a:endParaRPr lang="en-US" sz="2400" i="1" dirty="0">
                  <a:latin typeface="Cambria Math"/>
                </a:endParaRPr>
              </a:p>
              <a:p>
                <a:pPr algn="ctr"/>
                <a:r>
                  <a:rPr lang="en-US" sz="2400" i="1" dirty="0">
                    <a:latin typeface="Cambria Math"/>
                  </a:rPr>
                  <a:t>where  </a:t>
                </a:r>
                <a14:m>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a14:m>
                <a:r>
                  <a:rPr lang="en-US" sz="2400" i="1" dirty="0">
                    <a:latin typeface="Cambria Math"/>
                  </a:rPr>
                  <a:t> is the least solution of</a:t>
                </a:r>
              </a:p>
              <a:p>
                <a:pPr algn="ct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𝑌</m:t>
                        </m:r>
                      </m:e>
                    </m:acc>
                  </m:oMath>
                </a14:m>
                <a:r>
                  <a:rPr lang="en-US" sz="2400" i="1" dirty="0">
                    <a:latin typeface="Cambria Math"/>
                  </a:rPr>
                  <a:t> </a:t>
                </a:r>
                <a:r>
                  <a:rPr lang="en-US" sz="2400" dirty="0">
                    <a:latin typeface="Cambria Math"/>
                  </a:rPr>
                  <a:t>=</a:t>
                </a:r>
                <a:r>
                  <a:rPr lang="en-US" sz="2400" i="1" dirty="0">
                    <a:latin typeface="Cambria Math"/>
                  </a:rPr>
                  <a:t> </a:t>
                </a:r>
                <a14:m>
                  <m:oMath xmlns:m="http://schemas.openxmlformats.org/officeDocument/2006/math">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𝑓</m:t>
                        </m:r>
                      </m:e>
                    </m:acc>
                    <m:d>
                      <m:dPr>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e>
                    </m:d>
                    <m:r>
                      <a:rPr lang="en-US" sz="2400" b="0" i="1" smtClean="0">
                        <a:latin typeface="Cambria Math"/>
                      </a:rPr>
                      <m:t> </m:t>
                    </m:r>
                    <m:r>
                      <a:rPr lang="en-US" sz="2400" b="0" i="1" smtClean="0">
                        <a:latin typeface="Cambria Math"/>
                        <a:sym typeface="Symbol"/>
                      </a:rPr>
                      <m:t> </m:t>
                    </m:r>
                    <m:r>
                      <a:rPr lang="en-US" sz="2400" b="0" i="1" smtClean="0">
                        <a:latin typeface="Cambria Math"/>
                      </a:rPr>
                      <m:t>𝐷</m:t>
                    </m:r>
                    <m:acc>
                      <m:accPr>
                        <m:chr m:val="⃗"/>
                        <m:ctrlPr>
                          <a:rPr lang="en-US" sz="2400" i="1">
                            <a:latin typeface="Cambria Math" panose="02040503050406030204" pitchFamily="18" charset="0"/>
                          </a:rPr>
                        </m:ctrlPr>
                      </m:accPr>
                      <m:e>
                        <m:r>
                          <a:rPr lang="en-US" sz="2400" i="1">
                            <a:latin typeface="Cambria Math"/>
                          </a:rPr>
                          <m:t>𝑓</m:t>
                        </m:r>
                      </m:e>
                    </m:acc>
                    <m:sSub>
                      <m:sSubPr>
                        <m:ctrlPr>
                          <a:rPr lang="en-US" sz="2400" i="1" smtClean="0">
                            <a:latin typeface="Cambria Math" panose="02040503050406030204" pitchFamily="18" charset="0"/>
                          </a:rPr>
                        </m:ctrlPr>
                      </m:sSubPr>
                      <m:e>
                        <m:r>
                          <a:rPr lang="en-US" sz="2400" b="0" i="1" smtClean="0">
                            <a:latin typeface="Cambria Math"/>
                          </a:rPr>
                          <m:t>|</m:t>
                        </m:r>
                      </m:e>
                      <m:sub>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sub>
                    </m:sSub>
                    <m:r>
                      <a:rPr lang="en-US" sz="2400" b="0" i="1" smtClean="0">
                        <a:latin typeface="Cambria Math"/>
                      </a:rPr>
                      <m:t>(</m:t>
                    </m:r>
                    <m:acc>
                      <m:accPr>
                        <m:chr m:val="⃗"/>
                        <m:ctrlPr>
                          <a:rPr lang="en-US" sz="2400" b="0" i="1" smtClean="0">
                            <a:latin typeface="Cambria Math" panose="02040503050406030204" pitchFamily="18" charset="0"/>
                          </a:rPr>
                        </m:ctrlPr>
                      </m:accPr>
                      <m:e>
                        <m:r>
                          <a:rPr lang="en-US" sz="2400" b="0" i="1" smtClean="0">
                            <a:latin typeface="Cambria Math"/>
                          </a:rPr>
                          <m:t>𝑌</m:t>
                        </m:r>
                      </m:e>
                    </m:acc>
                    <m:r>
                      <a:rPr lang="en-US" sz="2400" b="0" i="1" smtClean="0">
                        <a:latin typeface="Cambria Math"/>
                      </a:rPr>
                      <m:t>)</m:t>
                    </m:r>
                  </m:oMath>
                </a14:m>
                <a:endParaRPr lang="en-US" sz="2400" b="0" dirty="0"/>
              </a:p>
            </p:txBody>
          </p:sp>
        </mc:Choice>
        <mc:Fallback xmlns="">
          <p:sp>
            <p:nvSpPr>
              <p:cNvPr id="6" name="TextBox 5"/>
              <p:cNvSpPr txBox="1">
                <a:spLocks noRot="1" noChangeAspect="1" noMove="1" noResize="1" noEditPoints="1" noAdjustHandles="1" noChangeArrowheads="1" noChangeShapeType="1" noTextEdit="1"/>
              </p:cNvSpPr>
              <p:nvPr/>
            </p:nvSpPr>
            <p:spPr>
              <a:xfrm>
                <a:off x="2289933" y="3291937"/>
                <a:ext cx="4564134" cy="2302233"/>
              </a:xfrm>
              <a:prstGeom prst="rect">
                <a:avLst/>
              </a:prstGeom>
              <a:blipFill>
                <a:blip r:embed="rId2"/>
                <a:stretch>
                  <a:fillRect l="-1738" t="-3439" r="-1604" b="-3175"/>
                </a:stretch>
              </a:blipFill>
            </p:spPr>
            <p:txBody>
              <a:bodyPr/>
              <a:lstStyle/>
              <a:p>
                <a:r>
                  <a:rPr lang="en-US">
                    <a:noFill/>
                  </a:rPr>
                  <a:t> </a:t>
                </a:r>
              </a:p>
            </p:txBody>
          </p:sp>
        </mc:Fallback>
      </mc:AlternateContent>
      <p:sp>
        <p:nvSpPr>
          <p:cNvPr id="7" name="Right Brace 6"/>
          <p:cNvSpPr/>
          <p:nvPr/>
        </p:nvSpPr>
        <p:spPr>
          <a:xfrm rot="5400000" flipV="1">
            <a:off x="5253720" y="4859896"/>
            <a:ext cx="226504" cy="1601859"/>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8" name="TextBox 7"/>
          <p:cNvSpPr txBox="1"/>
          <p:nvPr/>
        </p:nvSpPr>
        <p:spPr>
          <a:xfrm>
            <a:off x="3893170" y="5788105"/>
            <a:ext cx="2979983" cy="461665"/>
          </a:xfrm>
          <a:prstGeom prst="rect">
            <a:avLst/>
          </a:prstGeom>
          <a:noFill/>
        </p:spPr>
        <p:txBody>
          <a:bodyPr wrap="none" rtlCol="0">
            <a:spAutoFit/>
          </a:bodyPr>
          <a:lstStyle/>
          <a:p>
            <a:r>
              <a:rPr lang="en-US" sz="2400" dirty="0">
                <a:solidFill>
                  <a:srgbClr val="C00000"/>
                </a:solidFill>
              </a:rPr>
              <a:t>Linear correction term</a:t>
            </a:r>
          </a:p>
        </p:txBody>
      </p:sp>
      <p:sp>
        <p:nvSpPr>
          <p:cNvPr id="4" name="Title 3">
            <a:extLst>
              <a:ext uri="{FF2B5EF4-FFF2-40B4-BE49-F238E27FC236}">
                <a16:creationId xmlns:a16="http://schemas.microsoft.com/office/drawing/2014/main" id="{9A049A55-673D-4450-B416-27532363FA57}"/>
              </a:ext>
            </a:extLst>
          </p:cNvPr>
          <p:cNvSpPr>
            <a:spLocks noGrp="1"/>
          </p:cNvSpPr>
          <p:nvPr>
            <p:ph type="title"/>
          </p:nvPr>
        </p:nvSpPr>
        <p:spPr>
          <a:xfrm>
            <a:off x="457200" y="274638"/>
            <a:ext cx="8229600" cy="989192"/>
          </a:xfrm>
        </p:spPr>
        <p:txBody>
          <a:bodyPr>
            <a:noAutofit/>
          </a:bodyPr>
          <a:lstStyle/>
          <a:p>
            <a:r>
              <a:rPr lang="en-US" sz="3200" dirty="0"/>
              <a:t>Newton’s Method for Programs </a:t>
            </a:r>
            <a:r>
              <a:rPr lang="en-US" dirty="0"/>
              <a:t>[Esparza et al.]</a:t>
            </a:r>
            <a:endParaRPr lang="en-US" sz="3200" dirty="0"/>
          </a:p>
        </p:txBody>
      </p:sp>
      <p:grpSp>
        <p:nvGrpSpPr>
          <p:cNvPr id="13" name="Group 12">
            <a:extLst>
              <a:ext uri="{FF2B5EF4-FFF2-40B4-BE49-F238E27FC236}">
                <a16:creationId xmlns:a16="http://schemas.microsoft.com/office/drawing/2014/main" id="{F80DADE0-6CB3-4AC1-A01B-086B2057E285}"/>
              </a:ext>
            </a:extLst>
          </p:cNvPr>
          <p:cNvGrpSpPr/>
          <p:nvPr/>
        </p:nvGrpSpPr>
        <p:grpSpPr>
          <a:xfrm>
            <a:off x="6086982" y="185410"/>
            <a:ext cx="2832212" cy="1861759"/>
            <a:chOff x="5041338" y="731836"/>
            <a:chExt cx="2832212" cy="1861759"/>
          </a:xfrm>
        </p:grpSpPr>
        <p:sp>
          <p:nvSpPr>
            <p:cNvPr id="9" name="Rounded Rectangular Callout 9">
              <a:extLst>
                <a:ext uri="{FF2B5EF4-FFF2-40B4-BE49-F238E27FC236}">
                  <a16:creationId xmlns:a16="http://schemas.microsoft.com/office/drawing/2014/main" id="{F9C6570E-C9D3-43AB-B2CD-60A68B419217}"/>
                </a:ext>
              </a:extLst>
            </p:cNvPr>
            <p:cNvSpPr/>
            <p:nvPr/>
          </p:nvSpPr>
          <p:spPr>
            <a:xfrm>
              <a:off x="5041338" y="731836"/>
              <a:ext cx="2832212" cy="1861759"/>
            </a:xfrm>
            <a:prstGeom prst="wedgeRoundRectCallout">
              <a:avLst>
                <a:gd name="adj1" fmla="val -77766"/>
                <a:gd name="adj2" fmla="val 69222"/>
                <a:gd name="adj3" fmla="val 16667"/>
              </a:avLst>
            </a:prstGeom>
            <a:solidFill>
              <a:schemeClr val="bg1"/>
            </a:solidFill>
            <a:ln w="254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C00000"/>
                  </a:solidFill>
                </a:rPr>
                <a:t>Leibniz</a:t>
              </a:r>
            </a:p>
            <a:p>
              <a:r>
                <a:rPr lang="en-US" sz="2400" dirty="0">
                  <a:solidFill>
                    <a:srgbClr val="C00000"/>
                  </a:solidFill>
                </a:rPr>
                <a:t>product</a:t>
              </a:r>
            </a:p>
            <a:p>
              <a:r>
                <a:rPr lang="en-US" sz="2400" dirty="0">
                  <a:solidFill>
                    <a:srgbClr val="C00000"/>
                  </a:solidFill>
                </a:rPr>
                <a:t>   rule</a:t>
              </a:r>
            </a:p>
          </p:txBody>
        </p:sp>
        <p:grpSp>
          <p:nvGrpSpPr>
            <p:cNvPr id="12" name="Group 11">
              <a:extLst>
                <a:ext uri="{FF2B5EF4-FFF2-40B4-BE49-F238E27FC236}">
                  <a16:creationId xmlns:a16="http://schemas.microsoft.com/office/drawing/2014/main" id="{B2AEE84D-13A5-4D06-B630-F2F40EC62E31}"/>
                </a:ext>
              </a:extLst>
            </p:cNvPr>
            <p:cNvGrpSpPr/>
            <p:nvPr/>
          </p:nvGrpSpPr>
          <p:grpSpPr>
            <a:xfrm>
              <a:off x="6273098" y="861657"/>
              <a:ext cx="1538453" cy="1666924"/>
              <a:chOff x="5980588" y="958242"/>
              <a:chExt cx="1538453" cy="1666924"/>
            </a:xfrm>
          </p:grpSpPr>
          <p:pic>
            <p:nvPicPr>
              <p:cNvPr id="10" name="Picture 9">
                <a:extLst>
                  <a:ext uri="{FF2B5EF4-FFF2-40B4-BE49-F238E27FC236}">
                    <a16:creationId xmlns:a16="http://schemas.microsoft.com/office/drawing/2014/main" id="{6F54A9C7-C8D1-4CB7-B51F-8850246E9D50}"/>
                  </a:ext>
                </a:extLst>
              </p:cNvPr>
              <p:cNvPicPr>
                <a:picLocks noChangeAspect="1"/>
              </p:cNvPicPr>
              <p:nvPr/>
            </p:nvPicPr>
            <p:blipFill>
              <a:blip r:embed="rId3"/>
              <a:stretch>
                <a:fillRect/>
              </a:stretch>
            </p:blipFill>
            <p:spPr>
              <a:xfrm>
                <a:off x="6265007" y="958242"/>
                <a:ext cx="968861" cy="1197864"/>
              </a:xfrm>
              <a:prstGeom prst="rect">
                <a:avLst/>
              </a:prstGeom>
            </p:spPr>
          </p:pic>
          <p:sp>
            <p:nvSpPr>
              <p:cNvPr id="11" name="TextBox 23">
                <a:extLst>
                  <a:ext uri="{FF2B5EF4-FFF2-40B4-BE49-F238E27FC236}">
                    <a16:creationId xmlns:a16="http://schemas.microsoft.com/office/drawing/2014/main" id="{F0DA3637-B324-4FB5-9278-B6296F524A23}"/>
                  </a:ext>
                </a:extLst>
              </p:cNvPr>
              <p:cNvSpPr txBox="1">
                <a:spLocks noChangeArrowheads="1"/>
              </p:cNvSpPr>
              <p:nvPr/>
            </p:nvSpPr>
            <p:spPr bwMode="auto">
              <a:xfrm>
                <a:off x="5980588" y="2184253"/>
                <a:ext cx="1538453" cy="4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Gottfried Wilhelm</a:t>
                </a:r>
              </a:p>
              <a:p>
                <a:pPr algn="ctr">
                  <a:lnSpc>
                    <a:spcPts val="1600"/>
                  </a:lnSpc>
                  <a:buFontTx/>
                  <a:buNone/>
                </a:pPr>
                <a:r>
                  <a:rPr lang="en-US" sz="1600" dirty="0">
                    <a:latin typeface="Calibri" pitchFamily="34" charset="0"/>
                  </a:rPr>
                  <a:t>Leibniz</a:t>
                </a:r>
              </a:p>
            </p:txBody>
          </p:sp>
        </p:grpSp>
      </p:grpSp>
    </p:spTree>
    <p:extLst>
      <p:ext uri="{BB962C8B-B14F-4D97-AF65-F5344CB8AC3E}">
        <p14:creationId xmlns:p14="http://schemas.microsoft.com/office/powerpoint/2010/main" val="4074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xit" presetSubtype="0" fill="hold" nodeType="withEffect">
                                  <p:stCondLst>
                                    <p:cond delay="0"/>
                                  </p:stCondLst>
                                  <p:childTnLst>
                                    <p:animEffect transition="out" filter="dissolv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DAD5-53C6-4D72-9C1F-05137BBB0008}"/>
              </a:ext>
            </a:extLst>
          </p:cNvPr>
          <p:cNvSpPr>
            <a:spLocks noGrp="1"/>
          </p:cNvSpPr>
          <p:nvPr>
            <p:ph type="title"/>
          </p:nvPr>
        </p:nvSpPr>
        <p:spPr>
          <a:xfrm>
            <a:off x="0" y="228600"/>
            <a:ext cx="9144000" cy="646331"/>
          </a:xfrm>
        </p:spPr>
        <p:txBody>
          <a:bodyPr/>
          <a:lstStyle/>
          <a:p>
            <a:r>
              <a:rPr lang="en-US" dirty="0"/>
              <a:t>NPA is a Nested Fixpoint Computation</a:t>
            </a:r>
            <a:br>
              <a:rPr lang="en-US" dirty="0"/>
            </a:br>
            <a:endParaRPr lang="en-US" dirty="0"/>
          </a:p>
        </p:txBody>
      </p:sp>
      <p:sp>
        <p:nvSpPr>
          <p:cNvPr id="3" name="Slide Number Placeholder 2">
            <a:extLst>
              <a:ext uri="{FF2B5EF4-FFF2-40B4-BE49-F238E27FC236}">
                <a16:creationId xmlns:a16="http://schemas.microsoft.com/office/drawing/2014/main" id="{223FBE5C-602C-4E09-B997-AAE3B7617CCB}"/>
              </a:ext>
            </a:extLst>
          </p:cNvPr>
          <p:cNvSpPr>
            <a:spLocks noGrp="1"/>
          </p:cNvSpPr>
          <p:nvPr>
            <p:ph type="sldNum" sz="quarter" idx="12"/>
          </p:nvPr>
        </p:nvSpPr>
        <p:spPr/>
        <p:txBody>
          <a:bodyPr/>
          <a:lstStyle/>
          <a:p>
            <a:fld id="{60AD1266-7CE3-2146-B859-359ABF1E0203}" type="slidenum">
              <a:rPr lang="en-US" smtClean="0"/>
              <a:t>48</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DF272D5-0372-4723-9F13-0654E4E901FC}"/>
                  </a:ext>
                </a:extLst>
              </p:cNvPr>
              <p:cNvSpPr txBox="1"/>
              <p:nvPr/>
            </p:nvSpPr>
            <p:spPr>
              <a:xfrm>
                <a:off x="2289933" y="2065670"/>
                <a:ext cx="4564134" cy="2302233"/>
              </a:xfrm>
              <a:prstGeom prst="rect">
                <a:avLst/>
              </a:prstGeom>
              <a:noFill/>
            </p:spPr>
            <p:txBody>
              <a:bodyPr wrap="none" rtlCol="0">
                <a:spAutoFit/>
              </a:bodyPr>
              <a:lstStyle/>
              <a:p>
                <a:pPr algn="ctr"/>
                <a:r>
                  <a:rPr lang="en-US" sz="3200" u="sng" dirty="0"/>
                  <a:t>NPA iteration</a:t>
                </a:r>
                <a:endParaRPr lang="en-US" sz="3200" dirty="0"/>
              </a:p>
              <a:p>
                <a:pPr algn="ctr"/>
                <a14:m>
                  <m:oMath xmlns:m="http://schemas.openxmlformats.org/officeDocument/2006/math">
                    <m:r>
                      <a:rPr lang="en-US" sz="2400" b="0" i="1" smtClean="0">
                        <a:latin typeface="Cambria Math"/>
                      </a:rPr>
                      <m:t>   </m:t>
                    </m:r>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m:t>
                    </m:r>
                  </m:oMath>
                </a14:m>
                <a:r>
                  <a:rPr lang="en-US" sz="2400" dirty="0"/>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𝑓</m:t>
                        </m:r>
                      </m:e>
                    </m:acc>
                    <m:r>
                      <a:rPr lang="en-US" sz="2400" i="1">
                        <a:latin typeface="Cambria Math"/>
                      </a:rPr>
                      <m:t>(</m:t>
                    </m:r>
                    <m:acc>
                      <m:accPr>
                        <m:chr m:val="⃗"/>
                        <m:ctrlPr>
                          <a:rPr lang="en-US" sz="2400" i="1" smtClean="0">
                            <a:latin typeface="Cambria Math" panose="02040503050406030204" pitchFamily="18" charset="0"/>
                          </a:rPr>
                        </m:ctrlPr>
                      </m:accPr>
                      <m:e>
                        <m:r>
                          <a:rPr lang="en-US" sz="2400" b="0" i="1" smtClean="0">
                            <a:latin typeface="Cambria Math"/>
                          </a:rPr>
                          <m:t>0</m:t>
                        </m:r>
                      </m:e>
                    </m:acc>
                    <m:r>
                      <a:rPr lang="en-US" sz="2400" i="1">
                        <a:latin typeface="Cambria Math"/>
                      </a:rPr>
                      <m:t>)</m:t>
                    </m:r>
                  </m:oMath>
                </a14:m>
                <a:endParaRPr lang="en-US" sz="2400" b="0" dirty="0"/>
              </a:p>
              <a:p>
                <a:pPr algn="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a:rPr>
                        <m:t> </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b="0" i="1" smtClean="0">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m:oMathPara>
                </a14:m>
                <a:endParaRPr lang="en-US" sz="2400" i="1" dirty="0">
                  <a:latin typeface="Cambria Math"/>
                </a:endParaRPr>
              </a:p>
              <a:p>
                <a:pPr algn="ctr"/>
                <a:r>
                  <a:rPr lang="en-US" sz="2400" i="1" dirty="0">
                    <a:latin typeface="Cambria Math"/>
                  </a:rPr>
                  <a:t>where  </a:t>
                </a:r>
                <a14:m>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a14:m>
                <a:r>
                  <a:rPr lang="en-US" sz="2400" i="1" dirty="0">
                    <a:latin typeface="Cambria Math"/>
                  </a:rPr>
                  <a:t> is the least solution of</a:t>
                </a:r>
              </a:p>
              <a:p>
                <a:pPr algn="ct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𝑌</m:t>
                        </m:r>
                      </m:e>
                    </m:acc>
                  </m:oMath>
                </a14:m>
                <a:r>
                  <a:rPr lang="en-US" sz="2400" i="1" dirty="0">
                    <a:latin typeface="Cambria Math"/>
                  </a:rPr>
                  <a:t> </a:t>
                </a:r>
                <a:r>
                  <a:rPr lang="en-US" sz="2400" dirty="0">
                    <a:latin typeface="Cambria Math"/>
                  </a:rPr>
                  <a:t>=</a:t>
                </a:r>
                <a:r>
                  <a:rPr lang="en-US" sz="2400" i="1" dirty="0">
                    <a:latin typeface="Cambria Math"/>
                  </a:rPr>
                  <a:t> </a:t>
                </a:r>
                <a14:m>
                  <m:oMath xmlns:m="http://schemas.openxmlformats.org/officeDocument/2006/math">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𝑓</m:t>
                        </m:r>
                      </m:e>
                    </m:acc>
                    <m:d>
                      <m:dPr>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e>
                    </m:d>
                    <m:r>
                      <a:rPr lang="en-US" sz="2400" b="0" i="1" smtClean="0">
                        <a:latin typeface="Cambria Math"/>
                      </a:rPr>
                      <m:t> </m:t>
                    </m:r>
                    <m:r>
                      <a:rPr lang="en-US" sz="2400" b="0" i="1" smtClean="0">
                        <a:latin typeface="Cambria Math"/>
                        <a:sym typeface="Symbol"/>
                      </a:rPr>
                      <m:t> </m:t>
                    </m:r>
                    <m:r>
                      <a:rPr lang="en-US" sz="2400" b="0" i="1" smtClean="0">
                        <a:latin typeface="Cambria Math"/>
                      </a:rPr>
                      <m:t>𝐷</m:t>
                    </m:r>
                    <m:acc>
                      <m:accPr>
                        <m:chr m:val="⃗"/>
                        <m:ctrlPr>
                          <a:rPr lang="en-US" sz="2400" i="1">
                            <a:latin typeface="Cambria Math" panose="02040503050406030204" pitchFamily="18" charset="0"/>
                          </a:rPr>
                        </m:ctrlPr>
                      </m:accPr>
                      <m:e>
                        <m:r>
                          <a:rPr lang="en-US" sz="2400" i="1">
                            <a:latin typeface="Cambria Math"/>
                          </a:rPr>
                          <m:t>𝑓</m:t>
                        </m:r>
                      </m:e>
                    </m:acc>
                    <m:sSub>
                      <m:sSubPr>
                        <m:ctrlPr>
                          <a:rPr lang="en-US" sz="2400" i="1" smtClean="0">
                            <a:latin typeface="Cambria Math" panose="02040503050406030204" pitchFamily="18" charset="0"/>
                          </a:rPr>
                        </m:ctrlPr>
                      </m:sSubPr>
                      <m:e>
                        <m:r>
                          <a:rPr lang="en-US" sz="2400" b="0" i="1" smtClean="0">
                            <a:latin typeface="Cambria Math"/>
                          </a:rPr>
                          <m:t>|</m:t>
                        </m:r>
                      </m:e>
                      <m:sub>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sub>
                    </m:sSub>
                    <m:r>
                      <a:rPr lang="en-US" sz="2400" b="0" i="1" smtClean="0">
                        <a:latin typeface="Cambria Math"/>
                      </a:rPr>
                      <m:t>(</m:t>
                    </m:r>
                    <m:acc>
                      <m:accPr>
                        <m:chr m:val="⃗"/>
                        <m:ctrlPr>
                          <a:rPr lang="en-US" sz="2400" b="0" i="1" smtClean="0">
                            <a:latin typeface="Cambria Math" panose="02040503050406030204" pitchFamily="18" charset="0"/>
                          </a:rPr>
                        </m:ctrlPr>
                      </m:accPr>
                      <m:e>
                        <m:r>
                          <a:rPr lang="en-US" sz="2400" b="0" i="1" smtClean="0">
                            <a:latin typeface="Cambria Math"/>
                          </a:rPr>
                          <m:t>𝑌</m:t>
                        </m:r>
                      </m:e>
                    </m:acc>
                    <m:r>
                      <a:rPr lang="en-US" sz="2400" b="0" i="1" smtClean="0">
                        <a:latin typeface="Cambria Math"/>
                      </a:rPr>
                      <m:t>)</m:t>
                    </m:r>
                  </m:oMath>
                </a14:m>
                <a:endParaRPr lang="en-US" sz="2400" b="0" dirty="0"/>
              </a:p>
            </p:txBody>
          </p:sp>
        </mc:Choice>
        <mc:Fallback xmlns="">
          <p:sp>
            <p:nvSpPr>
              <p:cNvPr id="6" name="TextBox 5">
                <a:extLst>
                  <a:ext uri="{FF2B5EF4-FFF2-40B4-BE49-F238E27FC236}">
                    <a16:creationId xmlns:a16="http://schemas.microsoft.com/office/drawing/2014/main" id="{8DF272D5-0372-4723-9F13-0654E4E901FC}"/>
                  </a:ext>
                </a:extLst>
              </p:cNvPr>
              <p:cNvSpPr txBox="1">
                <a:spLocks noRot="1" noChangeAspect="1" noMove="1" noResize="1" noEditPoints="1" noAdjustHandles="1" noChangeArrowheads="1" noChangeShapeType="1" noTextEdit="1"/>
              </p:cNvSpPr>
              <p:nvPr/>
            </p:nvSpPr>
            <p:spPr>
              <a:xfrm>
                <a:off x="2289933" y="2065670"/>
                <a:ext cx="4564134" cy="2302233"/>
              </a:xfrm>
              <a:prstGeom prst="rect">
                <a:avLst/>
              </a:prstGeom>
              <a:blipFill>
                <a:blip r:embed="rId2"/>
                <a:stretch>
                  <a:fillRect l="-1738" t="-3439" r="-1604" b="-3175"/>
                </a:stretch>
              </a:blipFill>
            </p:spPr>
            <p:txBody>
              <a:bodyPr/>
              <a:lstStyle/>
              <a:p>
                <a:r>
                  <a:rPr lang="en-US">
                    <a:noFill/>
                  </a:rPr>
                  <a:t> </a:t>
                </a:r>
              </a:p>
            </p:txBody>
          </p:sp>
        </mc:Fallback>
      </mc:AlternateContent>
      <p:sp>
        <p:nvSpPr>
          <p:cNvPr id="7" name="Speech Bubble: Rectangle with Corners Rounded 6">
            <a:extLst>
              <a:ext uri="{FF2B5EF4-FFF2-40B4-BE49-F238E27FC236}">
                <a16:creationId xmlns:a16="http://schemas.microsoft.com/office/drawing/2014/main" id="{ADCFC627-DB93-4CFB-AFAC-DD0E553BECCA}"/>
              </a:ext>
            </a:extLst>
          </p:cNvPr>
          <p:cNvSpPr/>
          <p:nvPr/>
        </p:nvSpPr>
        <p:spPr bwMode="auto">
          <a:xfrm>
            <a:off x="457200" y="1041890"/>
            <a:ext cx="2115671" cy="856821"/>
          </a:xfrm>
          <a:prstGeom prst="wedgeRoundRectCallout">
            <a:avLst>
              <a:gd name="adj1" fmla="val 99992"/>
              <a:gd name="adj2" fmla="val 200666"/>
              <a:gd name="adj3" fmla="val 16667"/>
            </a:avLst>
          </a:prstGeom>
          <a:no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rgbClr val="C00000"/>
                </a:solidFill>
                <a:effectLst/>
                <a:latin typeface="Arial" charset="0"/>
              </a:rPr>
              <a:t>Outer fixpoint computation</a:t>
            </a:r>
          </a:p>
        </p:txBody>
      </p:sp>
      <p:sp>
        <p:nvSpPr>
          <p:cNvPr id="8" name="Speech Bubble: Rectangle with Corners Rounded 7">
            <a:extLst>
              <a:ext uri="{FF2B5EF4-FFF2-40B4-BE49-F238E27FC236}">
                <a16:creationId xmlns:a16="http://schemas.microsoft.com/office/drawing/2014/main" id="{4ADEDA22-C511-4A5F-AA2E-03F29D4B06A7}"/>
              </a:ext>
            </a:extLst>
          </p:cNvPr>
          <p:cNvSpPr/>
          <p:nvPr/>
        </p:nvSpPr>
        <p:spPr bwMode="auto">
          <a:xfrm>
            <a:off x="114497" y="2788375"/>
            <a:ext cx="2115671" cy="856821"/>
          </a:xfrm>
          <a:prstGeom prst="wedgeRoundRectCallout">
            <a:avLst>
              <a:gd name="adj1" fmla="val 79936"/>
              <a:gd name="adj2" fmla="val 89063"/>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rgbClr val="C00000"/>
                </a:solidFill>
                <a:effectLst/>
                <a:latin typeface="Arial" charset="0"/>
              </a:rPr>
              <a:t>Inner fixpoint computation</a:t>
            </a:r>
          </a:p>
        </p:txBody>
      </p:sp>
    </p:spTree>
    <p:extLst>
      <p:ext uri="{BB962C8B-B14F-4D97-AF65-F5344CB8AC3E}">
        <p14:creationId xmlns:p14="http://schemas.microsoft.com/office/powerpoint/2010/main" val="2142097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65A0EED-6B89-664A-801E-D3FDD91C7C69}" type="slidenum">
              <a:rPr lang="en-US" smtClean="0"/>
              <a:pPr/>
              <a:t>49</a:t>
            </a:fld>
            <a:endParaRPr lang="en-US"/>
          </a:p>
        </p:txBody>
      </p:sp>
      <p:sp>
        <p:nvSpPr>
          <p:cNvPr id="6" name="Content Placeholder 2"/>
          <p:cNvSpPr>
            <a:spLocks noGrp="1"/>
          </p:cNvSpPr>
          <p:nvPr>
            <p:ph idx="1"/>
          </p:nvPr>
        </p:nvSpPr>
        <p:spPr>
          <a:xfrm>
            <a:off x="271462" y="1600200"/>
            <a:ext cx="1219200" cy="1752599"/>
          </a:xfrm>
          <a:ln>
            <a:noFill/>
          </a:ln>
        </p:spPr>
        <p:txBody>
          <a:bodyPr>
            <a:normAutofit fontScale="92500" lnSpcReduction="20000"/>
          </a:bodyPr>
          <a:lstStyle/>
          <a:p>
            <a:pPr marL="0" indent="0">
              <a:buNone/>
            </a:pPr>
            <a:r>
              <a:rPr lang="en-US" sz="3000" dirty="0"/>
              <a:t>x</a:t>
            </a:r>
            <a:r>
              <a:rPr lang="en-US" baseline="-25000" dirty="0"/>
              <a:t>1</a:t>
            </a:r>
            <a:r>
              <a:rPr lang="en-US" dirty="0"/>
              <a:t>() {</a:t>
            </a:r>
          </a:p>
          <a:p>
            <a:pPr marL="0" indent="0">
              <a:buNone/>
            </a:pPr>
            <a:r>
              <a:rPr lang="en-US" dirty="0"/>
              <a:t>   a;</a:t>
            </a:r>
          </a:p>
          <a:p>
            <a:pPr marL="0" indent="0">
              <a:buNone/>
            </a:pPr>
            <a:r>
              <a:rPr lang="en-US" dirty="0"/>
              <a:t>   </a:t>
            </a:r>
            <a:r>
              <a:rPr lang="en-US" sz="3000" dirty="0"/>
              <a:t>x</a:t>
            </a:r>
            <a:r>
              <a:rPr lang="en-US" baseline="-25000" dirty="0"/>
              <a:t>2</a:t>
            </a:r>
            <a:r>
              <a:rPr lang="en-US" dirty="0"/>
              <a:t>();</a:t>
            </a:r>
          </a:p>
          <a:p>
            <a:pPr marL="0" indent="0">
              <a:buNone/>
            </a:pPr>
            <a:r>
              <a:rPr lang="en-US" dirty="0"/>
              <a:t>}</a:t>
            </a:r>
          </a:p>
          <a:p>
            <a:pPr marL="0" indent="0">
              <a:buNone/>
            </a:pPr>
            <a:endParaRPr lang="en-US" i="1" dirty="0"/>
          </a:p>
        </p:txBody>
      </p:sp>
      <p:sp>
        <p:nvSpPr>
          <p:cNvPr id="7" name="Content Placeholder 2"/>
          <p:cNvSpPr txBox="1">
            <a:spLocks/>
          </p:cNvSpPr>
          <p:nvPr/>
        </p:nvSpPr>
        <p:spPr>
          <a:xfrm>
            <a:off x="1719261" y="1600199"/>
            <a:ext cx="1763795" cy="42336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t>x</a:t>
            </a:r>
            <a:r>
              <a:rPr lang="en-US" sz="2400" baseline="-25000" dirty="0"/>
              <a:t>2</a:t>
            </a:r>
            <a:r>
              <a:rPr lang="en-US" sz="2400" dirty="0"/>
              <a:t>() {</a:t>
            </a:r>
          </a:p>
          <a:p>
            <a:pPr marL="0" indent="0">
              <a:buFont typeface="Arial" panose="020B0604020202020204" pitchFamily="34" charset="0"/>
              <a:buNone/>
            </a:pPr>
            <a:r>
              <a:rPr lang="en-US" sz="2400" dirty="0"/>
              <a:t>   if (*) d;</a:t>
            </a:r>
          </a:p>
          <a:p>
            <a:pPr marL="0" indent="0">
              <a:buFont typeface="Arial" panose="020B0604020202020204" pitchFamily="34" charset="0"/>
              <a:buNone/>
            </a:pPr>
            <a:r>
              <a:rPr lang="en-US" sz="2400" dirty="0"/>
              <a:t>   else{</a:t>
            </a:r>
          </a:p>
          <a:p>
            <a:pPr marL="0" indent="0">
              <a:buFont typeface="Arial" panose="020B0604020202020204" pitchFamily="34" charset="0"/>
              <a:buNone/>
            </a:pPr>
            <a:r>
              <a:rPr lang="en-US" sz="2400" dirty="0"/>
              <a:t>         b;</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c;</a:t>
            </a:r>
          </a:p>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dirty="0"/>
              <a:t>}</a:t>
            </a:r>
          </a:p>
          <a:p>
            <a:pPr marL="0" indent="0">
              <a:buFont typeface="Arial" panose="020B0604020202020204" pitchFamily="34" charset="0"/>
              <a:buNone/>
            </a:pPr>
            <a:endParaRPr lang="en-US" sz="2400" i="1" dirty="0"/>
          </a:p>
        </p:txBody>
      </p:sp>
      <p:cxnSp>
        <p:nvCxnSpPr>
          <p:cNvPr id="9" name="Straight Arrow Connector 8"/>
          <p:cNvCxnSpPr/>
          <p:nvPr/>
        </p:nvCxnSpPr>
        <p:spPr>
          <a:xfrm>
            <a:off x="6015038" y="1850230"/>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015038" y="2407444"/>
            <a:ext cx="379" cy="564370"/>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163735" y="1800226"/>
            <a:ext cx="476236" cy="552453"/>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639971" y="2352679"/>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39971" y="2909893"/>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36" idx="7"/>
          </p:cNvCxnSpPr>
          <p:nvPr/>
        </p:nvCxnSpPr>
        <p:spPr>
          <a:xfrm flipH="1">
            <a:off x="7179336" y="3471868"/>
            <a:ext cx="460635" cy="56568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36" idx="0"/>
          </p:cNvCxnSpPr>
          <p:nvPr/>
        </p:nvCxnSpPr>
        <p:spPr>
          <a:xfrm flipH="1">
            <a:off x="7158889" y="1800226"/>
            <a:ext cx="4846" cy="2228856"/>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1" name="Right Arrow 20"/>
          <p:cNvSpPr/>
          <p:nvPr/>
        </p:nvSpPr>
        <p:spPr>
          <a:xfrm>
            <a:off x="3961131" y="2061675"/>
            <a:ext cx="923845" cy="655096"/>
          </a:xfrm>
          <a:prstGeom prst="rightArrow">
            <a:avLst/>
          </a:prstGeom>
          <a:solidFill>
            <a:schemeClr val="accent1">
              <a:lumMod val="60000"/>
              <a:lumOff val="40000"/>
            </a:schemeClr>
          </a:solidFill>
          <a:ln w="28575">
            <a:solidFill>
              <a:schemeClr val="accent1">
                <a:lumMod val="75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597723" y="1266356"/>
            <a:ext cx="1063230" cy="369332"/>
          </a:xfrm>
          <a:prstGeom prst="rect">
            <a:avLst/>
          </a:prstGeom>
          <a:noFill/>
        </p:spPr>
        <p:txBody>
          <a:bodyPr wrap="square" rtlCol="0">
            <a:spAutoFit/>
          </a:bodyPr>
          <a:lstStyle/>
          <a:p>
            <a:r>
              <a:rPr lang="en-US" dirty="0" err="1"/>
              <a:t>proc</a:t>
            </a:r>
            <a:r>
              <a:rPr lang="en-US" dirty="0"/>
              <a:t> X</a:t>
            </a:r>
            <a:r>
              <a:rPr lang="en-US" baseline="-25000" dirty="0"/>
              <a:t>1</a:t>
            </a:r>
            <a:endParaRPr lang="en-US" dirty="0"/>
          </a:p>
        </p:txBody>
      </p:sp>
      <p:sp>
        <p:nvSpPr>
          <p:cNvPr id="23" name="TextBox 22"/>
          <p:cNvSpPr txBox="1"/>
          <p:nvPr/>
        </p:nvSpPr>
        <p:spPr>
          <a:xfrm>
            <a:off x="6660953" y="1266356"/>
            <a:ext cx="1063230" cy="369332"/>
          </a:xfrm>
          <a:prstGeom prst="rect">
            <a:avLst/>
          </a:prstGeom>
          <a:noFill/>
        </p:spPr>
        <p:txBody>
          <a:bodyPr wrap="square" rtlCol="0">
            <a:spAutoFit/>
          </a:bodyPr>
          <a:lstStyle/>
          <a:p>
            <a:r>
              <a:rPr lang="en-US" dirty="0" err="1"/>
              <a:t>proc</a:t>
            </a:r>
            <a:r>
              <a:rPr lang="en-US" dirty="0"/>
              <a:t> X</a:t>
            </a:r>
            <a:r>
              <a:rPr lang="en-US" baseline="-25000" dirty="0"/>
              <a:t>2</a:t>
            </a:r>
            <a:endParaRPr lang="en-US" dirty="0"/>
          </a:p>
        </p:txBody>
      </p:sp>
      <p:sp>
        <p:nvSpPr>
          <p:cNvPr id="24" name="TextBox 23"/>
          <p:cNvSpPr txBox="1"/>
          <p:nvPr/>
        </p:nvSpPr>
        <p:spPr>
          <a:xfrm>
            <a:off x="5686426" y="1891786"/>
            <a:ext cx="442912" cy="369332"/>
          </a:xfrm>
          <a:prstGeom prst="rect">
            <a:avLst/>
          </a:prstGeom>
          <a:noFill/>
          <a:effectLst/>
        </p:spPr>
        <p:txBody>
          <a:bodyPr wrap="square" rtlCol="0">
            <a:spAutoFit/>
          </a:bodyPr>
          <a:lstStyle/>
          <a:p>
            <a:r>
              <a:rPr lang="en-US" dirty="0"/>
              <a:t>a</a:t>
            </a:r>
          </a:p>
        </p:txBody>
      </p:sp>
      <p:sp>
        <p:nvSpPr>
          <p:cNvPr id="26" name="TextBox 25"/>
          <p:cNvSpPr txBox="1"/>
          <p:nvPr/>
        </p:nvSpPr>
        <p:spPr>
          <a:xfrm>
            <a:off x="5649983" y="2352679"/>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7" name="TextBox 26"/>
          <p:cNvSpPr txBox="1"/>
          <p:nvPr/>
        </p:nvSpPr>
        <p:spPr>
          <a:xfrm>
            <a:off x="7511978" y="1889167"/>
            <a:ext cx="442912" cy="369332"/>
          </a:xfrm>
          <a:prstGeom prst="rect">
            <a:avLst/>
          </a:prstGeom>
          <a:noFill/>
          <a:effectLst/>
        </p:spPr>
        <p:txBody>
          <a:bodyPr wrap="square" rtlCol="0">
            <a:spAutoFit/>
          </a:bodyPr>
          <a:lstStyle/>
          <a:p>
            <a:r>
              <a:rPr lang="en-US" dirty="0"/>
              <a:t>b</a:t>
            </a:r>
          </a:p>
        </p:txBody>
      </p:sp>
      <p:sp>
        <p:nvSpPr>
          <p:cNvPr id="28" name="TextBox 27"/>
          <p:cNvSpPr txBox="1"/>
          <p:nvPr/>
        </p:nvSpPr>
        <p:spPr>
          <a:xfrm>
            <a:off x="7659638" y="2450077"/>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9" name="TextBox 28"/>
          <p:cNvSpPr txBox="1"/>
          <p:nvPr/>
        </p:nvSpPr>
        <p:spPr>
          <a:xfrm>
            <a:off x="7681069" y="2964658"/>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30" name="TextBox 29"/>
          <p:cNvSpPr txBox="1"/>
          <p:nvPr/>
        </p:nvSpPr>
        <p:spPr>
          <a:xfrm>
            <a:off x="7507812" y="3578796"/>
            <a:ext cx="442912" cy="369332"/>
          </a:xfrm>
          <a:prstGeom prst="rect">
            <a:avLst/>
          </a:prstGeom>
          <a:noFill/>
          <a:effectLst/>
        </p:spPr>
        <p:txBody>
          <a:bodyPr wrap="square" rtlCol="0">
            <a:spAutoFit/>
          </a:bodyPr>
          <a:lstStyle/>
          <a:p>
            <a:r>
              <a:rPr lang="en-US" dirty="0"/>
              <a:t>c</a:t>
            </a:r>
          </a:p>
        </p:txBody>
      </p:sp>
      <p:sp>
        <p:nvSpPr>
          <p:cNvPr id="31" name="TextBox 30"/>
          <p:cNvSpPr txBox="1"/>
          <p:nvPr/>
        </p:nvSpPr>
        <p:spPr>
          <a:xfrm>
            <a:off x="6842243" y="2752744"/>
            <a:ext cx="442912" cy="369332"/>
          </a:xfrm>
          <a:prstGeom prst="rect">
            <a:avLst/>
          </a:prstGeom>
          <a:noFill/>
          <a:effectLst/>
        </p:spPr>
        <p:txBody>
          <a:bodyPr wrap="square" rtlCol="0">
            <a:spAutoFit/>
          </a:bodyPr>
          <a:lstStyle/>
          <a:p>
            <a:r>
              <a:rPr lang="en-US" dirty="0"/>
              <a:t>d</a:t>
            </a:r>
          </a:p>
        </p:txBody>
      </p:sp>
      <mc:AlternateContent xmlns:mc="http://schemas.openxmlformats.org/markup-compatibility/2006" xmlns:a14="http://schemas.microsoft.com/office/drawing/2010/main">
        <mc:Choice Requires="a14">
          <p:sp>
            <p:nvSpPr>
              <p:cNvPr id="32" name="TextBox 31"/>
              <p:cNvSpPr txBox="1"/>
              <p:nvPr/>
            </p:nvSpPr>
            <p:spPr>
              <a:xfrm>
                <a:off x="3464157" y="4846877"/>
                <a:ext cx="195104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1</m:t>
                          </m:r>
                        </m:sub>
                      </m:sSub>
                      <m:r>
                        <a:rPr lang="en-US" sz="2400" b="0" i="1" smtClean="0">
                          <a:latin typeface="Cambria Math"/>
                        </a:rPr>
                        <m:t>=</m:t>
                      </m:r>
                      <m:r>
                        <a:rPr lang="en-US" sz="2400" b="0" i="1" smtClean="0">
                          <a:latin typeface="Cambria Math"/>
                        </a:rPr>
                        <m:t>𝑎</m:t>
                      </m:r>
                      <m:r>
                        <a:rPr lang="en-US" sz="2400" b="0" i="1" smtClean="0">
                          <a:latin typeface="Cambria Math"/>
                        </a:rPr>
                        <m:t> ⨂ </m:t>
                      </m:r>
                      <m:sSub>
                        <m:sSubPr>
                          <m:ctrlPr>
                            <a:rPr lang="en-US" sz="2400" b="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 </m:t>
                      </m:r>
                    </m:oMath>
                  </m:oMathPara>
                </a14:m>
                <a:endParaRPr lang="en-US" sz="2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64157" y="4846877"/>
                <a:ext cx="1951047" cy="461665"/>
              </a:xfrm>
              <a:prstGeom prst="rect">
                <a:avLst/>
              </a:prstGeom>
              <a:blipFill rotWithShape="1">
                <a:blip r:embed="rId3"/>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483057" y="5372196"/>
                <a:ext cx="3802098" cy="461665"/>
              </a:xfrm>
              <a:prstGeom prst="rect">
                <a:avLst/>
              </a:prstGeom>
              <a:noFill/>
            </p:spPr>
            <p:txBody>
              <a:bodyPr wrap="squar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m:t>
                    </m:r>
                    <m:r>
                      <a:rPr lang="en-US" sz="2400" i="1">
                        <a:latin typeface="Cambria Math"/>
                      </a:rPr>
                      <m:t>𝑑</m:t>
                    </m:r>
                    <m:r>
                      <a:rPr lang="en-US" sz="2400" b="0" i="1" smtClean="0">
                        <a:latin typeface="Cambria Math"/>
                      </a:rPr>
                      <m:t> </m:t>
                    </m:r>
                    <m:r>
                      <a:rPr lang="en-US" sz="2400" i="1">
                        <a:latin typeface="Cambria Math"/>
                      </a:rPr>
                      <m:t>⨁</m:t>
                    </m:r>
                  </m:oMath>
                </a14:m>
                <a:r>
                  <a:rPr lang="en-US" sz="2400" dirty="0"/>
                  <a:t> </a:t>
                </a:r>
                <a14:m>
                  <m:oMath xmlns:m="http://schemas.openxmlformats.org/officeDocument/2006/math">
                    <m:r>
                      <a:rPr lang="en-US" sz="2400" b="0" i="1" smtClean="0">
                        <a:latin typeface="Cambria Math"/>
                      </a:rPr>
                      <m:t>𝑏</m:t>
                    </m:r>
                    <m:r>
                      <a:rPr lang="en-US" sz="2400" b="0" i="1" smtClean="0">
                        <a:latin typeface="Cambria Math"/>
                      </a:rPr>
                      <m:t> ⨂ </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a:rPr>
                          <m:t>𝑋</m:t>
                        </m:r>
                      </m:e>
                      <m:sub>
                        <m:r>
                          <a:rPr lang="en-US" sz="2400" b="0" i="1" smtClean="0">
                            <a:solidFill>
                              <a:srgbClr val="C00000"/>
                            </a:solidFill>
                            <a:latin typeface="Cambria Math"/>
                          </a:rPr>
                          <m:t>2</m:t>
                        </m:r>
                      </m:sub>
                    </m:sSub>
                    <m:r>
                      <a:rPr lang="en-US" sz="2400" b="0" i="1" smtClean="0">
                        <a:solidFill>
                          <a:sysClr val="windowText" lastClr="000000"/>
                        </a:solidFill>
                        <a:latin typeface="Cambria Math"/>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a:rPr>
                          <m:t>𝑋</m:t>
                        </m:r>
                      </m:e>
                      <m:sub>
                        <m:r>
                          <a:rPr lang="en-US" sz="2400" b="0" i="1" smtClean="0">
                            <a:solidFill>
                              <a:srgbClr val="C00000"/>
                            </a:solidFill>
                            <a:latin typeface="Cambria Math"/>
                          </a:rPr>
                          <m:t>2</m:t>
                        </m:r>
                      </m:sub>
                    </m:sSub>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 </m:t>
                        </m:r>
                      </m:sub>
                    </m:sSub>
                  </m:oMath>
                </a14:m>
                <a:endParaRPr lang="en-US" sz="2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483057" y="5372196"/>
                <a:ext cx="3802098" cy="461665"/>
              </a:xfrm>
              <a:prstGeom prst="rect">
                <a:avLst/>
              </a:prstGeom>
              <a:blipFill rotWithShape="1">
                <a:blip r:embed="rId4"/>
                <a:stretch>
                  <a:fillRect l="-321" b="-3947"/>
                </a:stretch>
              </a:blipFill>
            </p:spPr>
            <p:txBody>
              <a:bodyPr/>
              <a:lstStyle/>
              <a:p>
                <a:r>
                  <a:rPr lang="en-US">
                    <a:noFill/>
                  </a:rPr>
                  <a:t> </a:t>
                </a:r>
              </a:p>
            </p:txBody>
          </p:sp>
        </mc:Fallback>
      </mc:AlternateContent>
      <p:sp>
        <p:nvSpPr>
          <p:cNvPr id="34" name="TextBox 33"/>
          <p:cNvSpPr txBox="1"/>
          <p:nvPr/>
        </p:nvSpPr>
        <p:spPr>
          <a:xfrm>
            <a:off x="3466573" y="4352553"/>
            <a:ext cx="2550882" cy="461665"/>
          </a:xfrm>
          <a:prstGeom prst="rect">
            <a:avLst/>
          </a:prstGeom>
          <a:noFill/>
        </p:spPr>
        <p:txBody>
          <a:bodyPr wrap="square" rtlCol="0">
            <a:spAutoFit/>
          </a:bodyPr>
          <a:lstStyle/>
          <a:p>
            <a:r>
              <a:rPr lang="en-US" sz="2400" u="sng" dirty="0"/>
              <a:t>Equation System</a:t>
            </a:r>
          </a:p>
        </p:txBody>
      </p:sp>
      <p:sp>
        <p:nvSpPr>
          <p:cNvPr id="36" name="Oval 35"/>
          <p:cNvSpPr>
            <a:spLocks noChangeAspect="1"/>
          </p:cNvSpPr>
          <p:nvPr/>
        </p:nvSpPr>
        <p:spPr>
          <a:xfrm>
            <a:off x="7129971" y="4029082"/>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Brace 37"/>
          <p:cNvSpPr/>
          <p:nvPr/>
        </p:nvSpPr>
        <p:spPr>
          <a:xfrm rot="16200000">
            <a:off x="5701449" y="4420385"/>
            <a:ext cx="226504" cy="1893652"/>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66" name="Oval 65"/>
          <p:cNvSpPr>
            <a:spLocks noChangeAspect="1"/>
          </p:cNvSpPr>
          <p:nvPr/>
        </p:nvSpPr>
        <p:spPr>
          <a:xfrm>
            <a:off x="5986499" y="2971814"/>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5994509" y="2372428"/>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ular Callout 40"/>
          <p:cNvSpPr/>
          <p:nvPr/>
        </p:nvSpPr>
        <p:spPr>
          <a:xfrm>
            <a:off x="6385561" y="4509354"/>
            <a:ext cx="2570648" cy="362960"/>
          </a:xfrm>
          <a:prstGeom prst="wedgeRoundRectCallout">
            <a:avLst>
              <a:gd name="adj1" fmla="val -72065"/>
              <a:gd name="adj2" fmla="val 153478"/>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This term is quadratic</a:t>
            </a:r>
          </a:p>
        </p:txBody>
      </p:sp>
      <p:sp>
        <p:nvSpPr>
          <p:cNvPr id="42" name="Rectangle 41"/>
          <p:cNvSpPr/>
          <p:nvPr/>
        </p:nvSpPr>
        <p:spPr>
          <a:xfrm>
            <a:off x="7702710" y="2522330"/>
            <a:ext cx="328018" cy="796645"/>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9847BB21-00BA-41BF-B30F-5CCD975CE9DD}"/>
              </a:ext>
            </a:extLst>
          </p:cNvPr>
          <p:cNvSpPr>
            <a:spLocks noGrp="1"/>
          </p:cNvSpPr>
          <p:nvPr>
            <p:ph type="title"/>
          </p:nvPr>
        </p:nvSpPr>
        <p:spPr>
          <a:xfrm>
            <a:off x="64477" y="274638"/>
            <a:ext cx="9026769" cy="591653"/>
          </a:xfrm>
        </p:spPr>
        <p:txBody>
          <a:bodyPr>
            <a:normAutofit/>
          </a:bodyPr>
          <a:lstStyle/>
          <a:p>
            <a:r>
              <a:rPr lang="en-US" dirty="0"/>
              <a:t>Polynomial Equations for Summary Functions</a:t>
            </a:r>
          </a:p>
        </p:txBody>
      </p:sp>
    </p:spTree>
    <p:extLst>
      <p:ext uri="{BB962C8B-B14F-4D97-AF65-F5344CB8AC3E}">
        <p14:creationId xmlns:p14="http://schemas.microsoft.com/office/powerpoint/2010/main" val="339647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dissolve">
                                      <p:cBhvr>
                                        <p:cTn id="10" dur="500"/>
                                        <p:tgtEl>
                                          <p:spTgt spid="4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dissolve">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1026"/>
          <p:cNvSpPr>
            <a:spLocks noGrp="1" noChangeArrowheads="1"/>
          </p:cNvSpPr>
          <p:nvPr>
            <p:ph type="title"/>
          </p:nvPr>
        </p:nvSpPr>
        <p:spPr>
          <a:xfrm>
            <a:off x="685800" y="133350"/>
            <a:ext cx="7772400" cy="952500"/>
          </a:xfrm>
        </p:spPr>
        <p:txBody>
          <a:bodyPr/>
          <a:lstStyle/>
          <a:p>
            <a:pPr>
              <a:lnSpc>
                <a:spcPct val="90000"/>
              </a:lnSpc>
            </a:pPr>
            <a:r>
              <a:rPr lang="en-US" altLang="en-US" dirty="0"/>
              <a:t>Path Semantics for</a:t>
            </a:r>
            <a:br>
              <a:rPr lang="en-US" altLang="en-US" dirty="0"/>
            </a:br>
            <a:r>
              <a:rPr lang="en-US" altLang="en-US" u="sng" dirty="0" err="1"/>
              <a:t>Inter</a:t>
            </a:r>
            <a:r>
              <a:rPr lang="en-US" altLang="en-US" dirty="0" err="1"/>
              <a:t>procedural</a:t>
            </a:r>
            <a:r>
              <a:rPr lang="en-US" altLang="en-US" dirty="0"/>
              <a:t> Analysis</a:t>
            </a:r>
          </a:p>
        </p:txBody>
      </p:sp>
      <p:sp>
        <p:nvSpPr>
          <p:cNvPr id="430083" name="Oval 1027"/>
          <p:cNvSpPr>
            <a:spLocks noChangeArrowheads="1"/>
          </p:cNvSpPr>
          <p:nvPr/>
        </p:nvSpPr>
        <p:spPr bwMode="auto">
          <a:xfrm>
            <a:off x="1155700"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4" name="Oval 1028"/>
          <p:cNvSpPr>
            <a:spLocks noChangeArrowheads="1"/>
          </p:cNvSpPr>
          <p:nvPr/>
        </p:nvSpPr>
        <p:spPr bwMode="auto">
          <a:xfrm>
            <a:off x="5281613"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5" name="Oval 1029"/>
          <p:cNvSpPr>
            <a:spLocks noChangeArrowheads="1"/>
          </p:cNvSpPr>
          <p:nvPr/>
        </p:nvSpPr>
        <p:spPr bwMode="auto">
          <a:xfrm>
            <a:off x="2530475"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6" name="Oval 1030"/>
          <p:cNvSpPr>
            <a:spLocks noChangeArrowheads="1"/>
          </p:cNvSpPr>
          <p:nvPr/>
        </p:nvSpPr>
        <p:spPr bwMode="auto">
          <a:xfrm>
            <a:off x="3886200"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7" name="Oval 1031"/>
          <p:cNvSpPr>
            <a:spLocks noChangeArrowheads="1"/>
          </p:cNvSpPr>
          <p:nvPr/>
        </p:nvSpPr>
        <p:spPr bwMode="auto">
          <a:xfrm>
            <a:off x="6924402"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8" name="Oval 1032"/>
          <p:cNvSpPr>
            <a:spLocks noChangeArrowheads="1"/>
          </p:cNvSpPr>
          <p:nvPr/>
        </p:nvSpPr>
        <p:spPr bwMode="auto">
          <a:xfrm>
            <a:off x="8300764"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9" name="Line 1033"/>
          <p:cNvSpPr>
            <a:spLocks noChangeShapeType="1"/>
          </p:cNvSpPr>
          <p:nvPr/>
        </p:nvSpPr>
        <p:spPr bwMode="auto">
          <a:xfrm>
            <a:off x="7233964"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0" name="Line 1034"/>
          <p:cNvSpPr>
            <a:spLocks noChangeShapeType="1"/>
          </p:cNvSpPr>
          <p:nvPr/>
        </p:nvSpPr>
        <p:spPr bwMode="auto">
          <a:xfrm>
            <a:off x="5575299" y="1828799"/>
            <a:ext cx="1257475" cy="6669"/>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1" name="Line 1035"/>
          <p:cNvSpPr>
            <a:spLocks noChangeShapeType="1"/>
          </p:cNvSpPr>
          <p:nvPr/>
        </p:nvSpPr>
        <p:spPr bwMode="auto">
          <a:xfrm>
            <a:off x="2813050"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2" name="Line 1036"/>
          <p:cNvSpPr>
            <a:spLocks noChangeShapeType="1"/>
          </p:cNvSpPr>
          <p:nvPr/>
        </p:nvSpPr>
        <p:spPr bwMode="auto">
          <a:xfrm>
            <a:off x="1441450"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093" name="Group 1037"/>
          <p:cNvGrpSpPr>
            <a:grpSpLocks/>
          </p:cNvGrpSpPr>
          <p:nvPr/>
        </p:nvGrpSpPr>
        <p:grpSpPr bwMode="auto">
          <a:xfrm>
            <a:off x="4289425" y="1790700"/>
            <a:ext cx="779463" cy="74613"/>
            <a:chOff x="2616" y="2136"/>
            <a:chExt cx="491" cy="47"/>
          </a:xfrm>
        </p:grpSpPr>
        <p:sp>
          <p:nvSpPr>
            <p:cNvPr id="430094" name="Oval 1038"/>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5" name="Oval 1039"/>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6" name="Oval 1040"/>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7" name="Oval 1041"/>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098" name="Text Box 1042"/>
          <p:cNvSpPr txBox="1">
            <a:spLocks noChangeArrowheads="1"/>
          </p:cNvSpPr>
          <p:nvPr/>
        </p:nvSpPr>
        <p:spPr bwMode="auto">
          <a:xfrm>
            <a:off x="730250" y="1924050"/>
            <a:ext cx="930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30099" name="Text Box 1043"/>
          <p:cNvSpPr txBox="1">
            <a:spLocks noChangeArrowheads="1"/>
          </p:cNvSpPr>
          <p:nvPr/>
        </p:nvSpPr>
        <p:spPr bwMode="auto">
          <a:xfrm>
            <a:off x="8179841" y="1816099"/>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chemeClr val="tx1"/>
                </a:solidFill>
              </a:rPr>
              <a:t>n</a:t>
            </a:r>
            <a:endParaRPr lang="en-US" altLang="en-US" sz="3200" dirty="0">
              <a:solidFill>
                <a:schemeClr val="tx1"/>
              </a:solidFill>
            </a:endParaRPr>
          </a:p>
        </p:txBody>
      </p:sp>
      <p:sp>
        <p:nvSpPr>
          <p:cNvPr id="430101" name="Oval 1045"/>
          <p:cNvSpPr>
            <a:spLocks noChangeArrowheads="1"/>
          </p:cNvSpPr>
          <p:nvPr/>
        </p:nvSpPr>
        <p:spPr bwMode="auto">
          <a:xfrm>
            <a:off x="3613150" y="28384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2" name="Oval 1046"/>
          <p:cNvSpPr>
            <a:spLocks noChangeArrowheads="1"/>
          </p:cNvSpPr>
          <p:nvPr/>
        </p:nvSpPr>
        <p:spPr bwMode="auto">
          <a:xfrm>
            <a:off x="5434013" y="40576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3" name="Oval 1047"/>
          <p:cNvSpPr>
            <a:spLocks noChangeArrowheads="1"/>
          </p:cNvSpPr>
          <p:nvPr/>
        </p:nvSpPr>
        <p:spPr bwMode="auto">
          <a:xfrm>
            <a:off x="3654425" y="40576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4" name="Oval 1048"/>
          <p:cNvSpPr>
            <a:spLocks noChangeArrowheads="1"/>
          </p:cNvSpPr>
          <p:nvPr/>
        </p:nvSpPr>
        <p:spPr bwMode="auto">
          <a:xfrm>
            <a:off x="4667250" y="464820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5" name="Oval 1049"/>
          <p:cNvSpPr>
            <a:spLocks noChangeArrowheads="1"/>
          </p:cNvSpPr>
          <p:nvPr/>
        </p:nvSpPr>
        <p:spPr bwMode="auto">
          <a:xfrm>
            <a:off x="5684838" y="289560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6" name="Line 1050"/>
          <p:cNvSpPr>
            <a:spLocks noChangeShapeType="1"/>
          </p:cNvSpPr>
          <p:nvPr/>
        </p:nvSpPr>
        <p:spPr bwMode="auto">
          <a:xfrm flipV="1">
            <a:off x="5575300" y="3163888"/>
            <a:ext cx="152400" cy="87471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7" name="Line 1051"/>
          <p:cNvSpPr>
            <a:spLocks noChangeShapeType="1"/>
          </p:cNvSpPr>
          <p:nvPr/>
        </p:nvSpPr>
        <p:spPr bwMode="auto">
          <a:xfrm>
            <a:off x="3860800" y="4286250"/>
            <a:ext cx="723900" cy="4587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8" name="Line 1052"/>
          <p:cNvSpPr>
            <a:spLocks noChangeShapeType="1"/>
          </p:cNvSpPr>
          <p:nvPr/>
        </p:nvSpPr>
        <p:spPr bwMode="auto">
          <a:xfrm>
            <a:off x="3727450" y="3086100"/>
            <a:ext cx="19050" cy="89693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9" name="Oval 1053"/>
          <p:cNvSpPr>
            <a:spLocks noChangeArrowheads="1"/>
          </p:cNvSpPr>
          <p:nvPr/>
        </p:nvSpPr>
        <p:spPr bwMode="auto">
          <a:xfrm>
            <a:off x="4956175" y="462915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0" name="Oval 1054"/>
          <p:cNvSpPr>
            <a:spLocks noChangeArrowheads="1"/>
          </p:cNvSpPr>
          <p:nvPr/>
        </p:nvSpPr>
        <p:spPr bwMode="auto">
          <a:xfrm>
            <a:off x="5133975" y="449580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1" name="Oval 1055"/>
          <p:cNvSpPr>
            <a:spLocks noChangeArrowheads="1"/>
          </p:cNvSpPr>
          <p:nvPr/>
        </p:nvSpPr>
        <p:spPr bwMode="auto">
          <a:xfrm>
            <a:off x="5292725" y="434340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0115" name="AutoShape 1059"/>
          <p:cNvCxnSpPr>
            <a:cxnSpLocks noChangeShapeType="1"/>
            <a:stCxn id="430086" idx="4"/>
            <a:endCxn id="430101" idx="7"/>
          </p:cNvCxnSpPr>
          <p:nvPr/>
        </p:nvCxnSpPr>
        <p:spPr bwMode="auto">
          <a:xfrm flipH="1">
            <a:off x="3775075" y="1924050"/>
            <a:ext cx="206375" cy="942975"/>
          </a:xfrm>
          <a:prstGeom prst="straightConnector1">
            <a:avLst/>
          </a:prstGeom>
          <a:noFill/>
          <a:ln w="38100" cap="rnd">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116" name="AutoShape 1060"/>
          <p:cNvCxnSpPr>
            <a:cxnSpLocks noChangeShapeType="1"/>
            <a:stCxn id="430105" idx="0"/>
            <a:endCxn id="430084" idx="5"/>
          </p:cNvCxnSpPr>
          <p:nvPr/>
        </p:nvCxnSpPr>
        <p:spPr bwMode="auto">
          <a:xfrm flipH="1" flipV="1">
            <a:off x="5443538" y="1895475"/>
            <a:ext cx="336550" cy="1000125"/>
          </a:xfrm>
          <a:prstGeom prst="straightConnector1">
            <a:avLst/>
          </a:prstGeom>
          <a:noFill/>
          <a:ln w="38100" cap="rnd">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30130" name="Group 1074"/>
          <p:cNvGrpSpPr>
            <a:grpSpLocks/>
          </p:cNvGrpSpPr>
          <p:nvPr/>
        </p:nvGrpSpPr>
        <p:grpSpPr bwMode="auto">
          <a:xfrm>
            <a:off x="3911600" y="2035175"/>
            <a:ext cx="1628775" cy="579438"/>
            <a:chOff x="2464" y="1282"/>
            <a:chExt cx="1026" cy="365"/>
          </a:xfrm>
        </p:grpSpPr>
        <p:sp>
          <p:nvSpPr>
            <p:cNvPr id="430131" name="Text Box 1075"/>
            <p:cNvSpPr txBox="1">
              <a:spLocks noChangeArrowheads="1"/>
            </p:cNvSpPr>
            <p:nvPr/>
          </p:nvSpPr>
          <p:spPr bwMode="auto">
            <a:xfrm>
              <a:off x="2464" y="128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C00000"/>
                  </a:solidFill>
                  <a:latin typeface="Comic Sans MS" pitchFamily="66" charset="0"/>
                </a:rPr>
                <a:t>(</a:t>
              </a:r>
            </a:p>
          </p:txBody>
        </p:sp>
        <p:sp>
          <p:nvSpPr>
            <p:cNvPr id="430132" name="Text Box 1076"/>
            <p:cNvSpPr txBox="1">
              <a:spLocks noChangeArrowheads="1"/>
            </p:cNvSpPr>
            <p:nvPr/>
          </p:nvSpPr>
          <p:spPr bwMode="auto">
            <a:xfrm>
              <a:off x="3280" y="128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C00000"/>
                  </a:solidFill>
                  <a:latin typeface="Comic Sans MS" pitchFamily="66" charset="0"/>
                </a:rPr>
                <a:t>)</a:t>
              </a:r>
            </a:p>
          </p:txBody>
        </p:sp>
      </p:grpSp>
      <p:sp>
        <p:nvSpPr>
          <p:cNvPr id="430133" name="Text Box 1077"/>
          <p:cNvSpPr txBox="1">
            <a:spLocks noChangeArrowheads="1"/>
          </p:cNvSpPr>
          <p:nvPr/>
        </p:nvSpPr>
        <p:spPr bwMode="auto">
          <a:xfrm>
            <a:off x="131477" y="6285061"/>
            <a:ext cx="28376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dirty="0">
                <a:solidFill>
                  <a:schemeClr val="tx1"/>
                </a:solidFill>
              </a:rPr>
              <a:t>[</a:t>
            </a:r>
            <a:r>
              <a:rPr lang="en-US" altLang="en-US" sz="2400" dirty="0" err="1">
                <a:solidFill>
                  <a:schemeClr val="tx1"/>
                </a:solidFill>
              </a:rPr>
              <a:t>Sharir</a:t>
            </a:r>
            <a:r>
              <a:rPr lang="en-US" altLang="en-US" sz="2400" dirty="0">
                <a:solidFill>
                  <a:schemeClr val="tx1"/>
                </a:solidFill>
              </a:rPr>
              <a:t> &amp; </a:t>
            </a:r>
            <a:r>
              <a:rPr lang="en-US" altLang="en-US" sz="2400" dirty="0" err="1">
                <a:solidFill>
                  <a:schemeClr val="tx1"/>
                </a:solidFill>
              </a:rPr>
              <a:t>Pnueli</a:t>
            </a:r>
            <a:r>
              <a:rPr lang="en-US" altLang="en-US" sz="2400" dirty="0">
                <a:solidFill>
                  <a:schemeClr val="tx1"/>
                </a:solidFill>
              </a:rPr>
              <a:t> 81]</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48932FB-C3B9-470D-8138-3D2D6BC5BCEA}"/>
                  </a:ext>
                </a:extLst>
              </p:cNvPr>
              <p:cNvSpPr txBox="1"/>
              <p:nvPr/>
            </p:nvSpPr>
            <p:spPr>
              <a:xfrm flipH="1">
                <a:off x="1276455" y="4862300"/>
                <a:ext cx="6965740" cy="1202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𝐽𝑂𝑀𝑃</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𝑛</m:t>
                          </m:r>
                        </m:e>
                      </m:d>
                      <m:r>
                        <a:rPr lang="en-US" sz="2800" b="0" i="1" smtClean="0">
                          <a:latin typeface="Cambria Math" panose="02040503050406030204" pitchFamily="18" charset="0"/>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𝑀𝑎𝑡𝑐h𝑒𝑑𝑃𝑎𝑡h𝑠𝑇𝑜</m:t>
                          </m:r>
                          <m:r>
                            <a:rPr lang="en-US" sz="2800" b="0" i="1" smtClean="0">
                              <a:latin typeface="Cambria Math" panose="02040503050406030204" pitchFamily="18" charset="0"/>
                            </a:rPr>
                            <m:t>[</m:t>
                          </m:r>
                          <m:r>
                            <a:rPr lang="en-US" sz="2800" b="0" i="1" smtClean="0">
                              <a:latin typeface="Cambria Math" panose="02040503050406030204" pitchFamily="18" charset="0"/>
                            </a:rPr>
                            <m:t>𝑛</m:t>
                          </m:r>
                          <m:r>
                            <a:rPr lang="en-US" sz="2800" b="0" i="1" smtClean="0">
                              <a:latin typeface="Cambria Math" panose="02040503050406030204" pitchFamily="18" charset="0"/>
                            </a:rPr>
                            <m:t>]</m:t>
                          </m:r>
                        </m:sub>
                        <m:sup/>
                        <m:e>
                          <m:r>
                            <a:rPr lang="en-US" sz="2800" b="0" i="1" smtClean="0">
                              <a:latin typeface="Cambria Math" panose="02040503050406030204" pitchFamily="18" charset="0"/>
                            </a:rPr>
                            <m:t>𝑝</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𝑝</m:t>
                              </m:r>
                            </m:sub>
                          </m:sSub>
                          <m:r>
                            <a:rPr lang="en-US" sz="2800" b="0" i="1" smtClean="0">
                              <a:latin typeface="Cambria Math" panose="02040503050406030204" pitchFamily="18" charset="0"/>
                            </a:rPr>
                            <m:t>(</m:t>
                          </m:r>
                          <m:r>
                            <a:rPr lang="en-US" sz="2800" b="0" i="1" smtClean="0">
                              <a:latin typeface="Cambria Math" panose="02040503050406030204" pitchFamily="18" charset="0"/>
                            </a:rPr>
                            <m:t>𝐶</m:t>
                          </m:r>
                          <m:r>
                            <a:rPr lang="en-US" sz="2800" b="0" i="1" smtClean="0">
                              <a:latin typeface="Cambria Math" panose="02040503050406030204" pitchFamily="18" charset="0"/>
                            </a:rPr>
                            <m:t>)</m:t>
                          </m:r>
                        </m:e>
                      </m:nary>
                    </m:oMath>
                  </m:oMathPara>
                </a14:m>
                <a:endParaRPr lang="en-US" sz="2800" dirty="0"/>
              </a:p>
            </p:txBody>
          </p:sp>
        </mc:Choice>
        <mc:Fallback xmlns="">
          <p:sp>
            <p:nvSpPr>
              <p:cNvPr id="54" name="TextBox 53">
                <a:extLst>
                  <a:ext uri="{FF2B5EF4-FFF2-40B4-BE49-F238E27FC236}">
                    <a16:creationId xmlns:a16="http://schemas.microsoft.com/office/drawing/2014/main" id="{C48932FB-C3B9-470D-8138-3D2D6BC5BCEA}"/>
                  </a:ext>
                </a:extLst>
              </p:cNvPr>
              <p:cNvSpPr txBox="1">
                <a:spLocks noRot="1" noChangeAspect="1" noMove="1" noResize="1" noEditPoints="1" noAdjustHandles="1" noChangeArrowheads="1" noChangeShapeType="1" noTextEdit="1"/>
              </p:cNvSpPr>
              <p:nvPr/>
            </p:nvSpPr>
            <p:spPr>
              <a:xfrm flipH="1">
                <a:off x="1276455" y="4862300"/>
                <a:ext cx="6965740" cy="120231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FC6F910F-3068-4758-9079-8954FDBE0E8B}"/>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56" name="TextBox 55">
                <a:extLst>
                  <a:ext uri="{FF2B5EF4-FFF2-40B4-BE49-F238E27FC236}">
                    <a16:creationId xmlns:a16="http://schemas.microsoft.com/office/drawing/2014/main" id="{FC6F910F-3068-4758-9079-8954FDBE0E8B}"/>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C256D0F-FEB8-4173-B5E7-AE6568B304EF}"/>
                  </a:ext>
                </a:extLst>
              </p:cNvPr>
              <p:cNvSpPr txBox="1"/>
              <p:nvPr/>
            </p:nvSpPr>
            <p:spPr>
              <a:xfrm>
                <a:off x="2933977" y="1137663"/>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57" name="TextBox 56">
                <a:extLst>
                  <a:ext uri="{FF2B5EF4-FFF2-40B4-BE49-F238E27FC236}">
                    <a16:creationId xmlns:a16="http://schemas.microsoft.com/office/drawing/2014/main" id="{DC256D0F-FEB8-4173-B5E7-AE6568B304EF}"/>
                  </a:ext>
                </a:extLst>
              </p:cNvPr>
              <p:cNvSpPr txBox="1">
                <a:spLocks noRot="1" noChangeAspect="1" noMove="1" noResize="1" noEditPoints="1" noAdjustHandles="1" noChangeArrowheads="1" noChangeShapeType="1" noTextEdit="1"/>
              </p:cNvSpPr>
              <p:nvPr/>
            </p:nvSpPr>
            <p:spPr>
              <a:xfrm>
                <a:off x="2933977" y="1137663"/>
                <a:ext cx="65056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7AAF4C3-7C6D-4FC7-8A41-6DAD758E1933}"/>
                  </a:ext>
                </a:extLst>
              </p:cNvPr>
              <p:cNvSpPr txBox="1"/>
              <p:nvPr/>
            </p:nvSpPr>
            <p:spPr>
              <a:xfrm>
                <a:off x="3227664" y="1955225"/>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3</m:t>
                          </m:r>
                        </m:sub>
                      </m:sSub>
                    </m:oMath>
                  </m:oMathPara>
                </a14:m>
                <a:endParaRPr lang="en-US" sz="3200" dirty="0"/>
              </a:p>
            </p:txBody>
          </p:sp>
        </mc:Choice>
        <mc:Fallback xmlns="">
          <p:sp>
            <p:nvSpPr>
              <p:cNvPr id="58" name="TextBox 57">
                <a:extLst>
                  <a:ext uri="{FF2B5EF4-FFF2-40B4-BE49-F238E27FC236}">
                    <a16:creationId xmlns:a16="http://schemas.microsoft.com/office/drawing/2014/main" id="{F7AAF4C3-7C6D-4FC7-8A41-6DAD758E1933}"/>
                  </a:ext>
                </a:extLst>
              </p:cNvPr>
              <p:cNvSpPr txBox="1">
                <a:spLocks noRot="1" noChangeAspect="1" noMove="1" noResize="1" noEditPoints="1" noAdjustHandles="1" noChangeArrowheads="1" noChangeShapeType="1" noTextEdit="1"/>
              </p:cNvSpPr>
              <p:nvPr/>
            </p:nvSpPr>
            <p:spPr>
              <a:xfrm>
                <a:off x="3227664" y="1955225"/>
                <a:ext cx="650563"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6733430-0E97-413F-B0D9-E8EE3F539DA3}"/>
                  </a:ext>
                </a:extLst>
              </p:cNvPr>
              <p:cNvSpPr txBox="1"/>
              <p:nvPr/>
            </p:nvSpPr>
            <p:spPr>
              <a:xfrm>
                <a:off x="3038818" y="317341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4</m:t>
                          </m:r>
                        </m:sub>
                      </m:sSub>
                    </m:oMath>
                  </m:oMathPara>
                </a14:m>
                <a:endParaRPr lang="en-US" sz="3200" dirty="0"/>
              </a:p>
            </p:txBody>
          </p:sp>
        </mc:Choice>
        <mc:Fallback xmlns="">
          <p:sp>
            <p:nvSpPr>
              <p:cNvPr id="59" name="TextBox 58">
                <a:extLst>
                  <a:ext uri="{FF2B5EF4-FFF2-40B4-BE49-F238E27FC236}">
                    <a16:creationId xmlns:a16="http://schemas.microsoft.com/office/drawing/2014/main" id="{D6733430-0E97-413F-B0D9-E8EE3F539DA3}"/>
                  </a:ext>
                </a:extLst>
              </p:cNvPr>
              <p:cNvSpPr txBox="1">
                <a:spLocks noRot="1" noChangeAspect="1" noMove="1" noResize="1" noEditPoints="1" noAdjustHandles="1" noChangeArrowheads="1" noChangeShapeType="1" noTextEdit="1"/>
              </p:cNvSpPr>
              <p:nvPr/>
            </p:nvSpPr>
            <p:spPr>
              <a:xfrm>
                <a:off x="3038818" y="3173413"/>
                <a:ext cx="641073"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80A834D-4705-403C-B8B4-D317E8AB5F22}"/>
                  </a:ext>
                </a:extLst>
              </p:cNvPr>
              <p:cNvSpPr txBox="1"/>
              <p:nvPr/>
            </p:nvSpPr>
            <p:spPr>
              <a:xfrm>
                <a:off x="3540263" y="4371168"/>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5</m:t>
                          </m:r>
                        </m:sub>
                      </m:sSub>
                    </m:oMath>
                  </m:oMathPara>
                </a14:m>
                <a:endParaRPr lang="en-US" sz="3200" dirty="0"/>
              </a:p>
            </p:txBody>
          </p:sp>
        </mc:Choice>
        <mc:Fallback xmlns="">
          <p:sp>
            <p:nvSpPr>
              <p:cNvPr id="60" name="TextBox 59">
                <a:extLst>
                  <a:ext uri="{FF2B5EF4-FFF2-40B4-BE49-F238E27FC236}">
                    <a16:creationId xmlns:a16="http://schemas.microsoft.com/office/drawing/2014/main" id="{980A834D-4705-403C-B8B4-D317E8AB5F22}"/>
                  </a:ext>
                </a:extLst>
              </p:cNvPr>
              <p:cNvSpPr txBox="1">
                <a:spLocks noRot="1" noChangeAspect="1" noMove="1" noResize="1" noEditPoints="1" noAdjustHandles="1" noChangeArrowheads="1" noChangeShapeType="1" noTextEdit="1"/>
              </p:cNvSpPr>
              <p:nvPr/>
            </p:nvSpPr>
            <p:spPr>
              <a:xfrm>
                <a:off x="3540263" y="4371168"/>
                <a:ext cx="650563"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02F3E70-E6D8-4269-BEC0-D0928C5B8130}"/>
                  </a:ext>
                </a:extLst>
              </p:cNvPr>
              <p:cNvSpPr txBox="1"/>
              <p:nvPr/>
            </p:nvSpPr>
            <p:spPr>
              <a:xfrm>
                <a:off x="5575300" y="3330238"/>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−3</m:t>
                          </m:r>
                        </m:sub>
                      </m:sSub>
                    </m:oMath>
                  </m:oMathPara>
                </a14:m>
                <a:endParaRPr lang="en-US" sz="3200" dirty="0"/>
              </a:p>
            </p:txBody>
          </p:sp>
        </mc:Choice>
        <mc:Fallback xmlns="">
          <p:sp>
            <p:nvSpPr>
              <p:cNvPr id="61" name="TextBox 60">
                <a:extLst>
                  <a:ext uri="{FF2B5EF4-FFF2-40B4-BE49-F238E27FC236}">
                    <a16:creationId xmlns:a16="http://schemas.microsoft.com/office/drawing/2014/main" id="{902F3E70-E6D8-4269-BEC0-D0928C5B8130}"/>
                  </a:ext>
                </a:extLst>
              </p:cNvPr>
              <p:cNvSpPr txBox="1">
                <a:spLocks noRot="1" noChangeAspect="1" noMove="1" noResize="1" noEditPoints="1" noAdjustHandles="1" noChangeArrowheads="1" noChangeShapeType="1" noTextEdit="1"/>
              </p:cNvSpPr>
              <p:nvPr/>
            </p:nvSpPr>
            <p:spPr>
              <a:xfrm>
                <a:off x="5575300" y="3330238"/>
                <a:ext cx="1058495"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172C825-4709-45A1-9645-B5F868933B90}"/>
                  </a:ext>
                </a:extLst>
              </p:cNvPr>
              <p:cNvSpPr txBox="1"/>
              <p:nvPr/>
            </p:nvSpPr>
            <p:spPr>
              <a:xfrm>
                <a:off x="5651500" y="1946548"/>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−2</m:t>
                          </m:r>
                        </m:sub>
                      </m:sSub>
                    </m:oMath>
                  </m:oMathPara>
                </a14:m>
                <a:endParaRPr lang="en-US" sz="3200" dirty="0"/>
              </a:p>
            </p:txBody>
          </p:sp>
        </mc:Choice>
        <mc:Fallback xmlns="">
          <p:sp>
            <p:nvSpPr>
              <p:cNvPr id="62" name="TextBox 61">
                <a:extLst>
                  <a:ext uri="{FF2B5EF4-FFF2-40B4-BE49-F238E27FC236}">
                    <a16:creationId xmlns:a16="http://schemas.microsoft.com/office/drawing/2014/main" id="{0172C825-4709-45A1-9645-B5F868933B90}"/>
                  </a:ext>
                </a:extLst>
              </p:cNvPr>
              <p:cNvSpPr txBox="1">
                <a:spLocks noRot="1" noChangeAspect="1" noMove="1" noResize="1" noEditPoints="1" noAdjustHandles="1" noChangeArrowheads="1" noChangeShapeType="1" noTextEdit="1"/>
              </p:cNvSpPr>
              <p:nvPr/>
            </p:nvSpPr>
            <p:spPr>
              <a:xfrm>
                <a:off x="5651500" y="1946548"/>
                <a:ext cx="1058495"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5EC67B-039C-471A-BE5E-9BF63703083B}"/>
                  </a:ext>
                </a:extLst>
              </p:cNvPr>
              <p:cNvSpPr txBox="1"/>
              <p:nvPr/>
            </p:nvSpPr>
            <p:spPr>
              <a:xfrm>
                <a:off x="5770749" y="120064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63" name="TextBox 62">
                <a:extLst>
                  <a:ext uri="{FF2B5EF4-FFF2-40B4-BE49-F238E27FC236}">
                    <a16:creationId xmlns:a16="http://schemas.microsoft.com/office/drawing/2014/main" id="{D75EC67B-039C-471A-BE5E-9BF63703083B}"/>
                  </a:ext>
                </a:extLst>
              </p:cNvPr>
              <p:cNvSpPr txBox="1">
                <a:spLocks noRot="1" noChangeAspect="1" noMove="1" noResize="1" noEditPoints="1" noAdjustHandles="1" noChangeArrowheads="1" noChangeShapeType="1" noTextEdit="1"/>
              </p:cNvSpPr>
              <p:nvPr/>
            </p:nvSpPr>
            <p:spPr>
              <a:xfrm>
                <a:off x="5770749" y="1200640"/>
                <a:ext cx="1058495" cy="584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E2122CA-6A70-4142-B199-F78B419F9B29}"/>
                  </a:ext>
                </a:extLst>
              </p:cNvPr>
              <p:cNvSpPr txBox="1"/>
              <p:nvPr/>
            </p:nvSpPr>
            <p:spPr>
              <a:xfrm>
                <a:off x="7115422" y="11922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64" name="TextBox 63">
                <a:extLst>
                  <a:ext uri="{FF2B5EF4-FFF2-40B4-BE49-F238E27FC236}">
                    <a16:creationId xmlns:a16="http://schemas.microsoft.com/office/drawing/2014/main" id="{AE2122CA-6A70-4142-B199-F78B419F9B29}"/>
                  </a:ext>
                </a:extLst>
              </p:cNvPr>
              <p:cNvSpPr txBox="1">
                <a:spLocks noRot="1" noChangeAspect="1" noMove="1" noResize="1" noEditPoints="1" noAdjustHandles="1" noChangeArrowheads="1" noChangeShapeType="1" noTextEdit="1"/>
              </p:cNvSpPr>
              <p:nvPr/>
            </p:nvSpPr>
            <p:spPr>
              <a:xfrm>
                <a:off x="7115422" y="1192212"/>
                <a:ext cx="667362"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3F70FEB-88F4-4EAC-B521-BAC1BFA29BBE}"/>
                  </a:ext>
                </a:extLst>
              </p:cNvPr>
              <p:cNvSpPr txBox="1"/>
              <p:nvPr/>
            </p:nvSpPr>
            <p:spPr>
              <a:xfrm>
                <a:off x="3607465" y="1190210"/>
                <a:ext cx="1068498"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𝑐𝑎𝑙</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𝑙</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2" name="TextBox 1">
                <a:extLst>
                  <a:ext uri="{FF2B5EF4-FFF2-40B4-BE49-F238E27FC236}">
                    <a16:creationId xmlns:a16="http://schemas.microsoft.com/office/drawing/2014/main" id="{43F70FEB-88F4-4EAC-B521-BAC1BFA29BBE}"/>
                  </a:ext>
                </a:extLst>
              </p:cNvPr>
              <p:cNvSpPr txBox="1">
                <a:spLocks noRot="1" noChangeAspect="1" noMove="1" noResize="1" noEditPoints="1" noAdjustHandles="1" noChangeArrowheads="1" noChangeShapeType="1" noTextEdit="1"/>
              </p:cNvSpPr>
              <p:nvPr/>
            </p:nvSpPr>
            <p:spPr>
              <a:xfrm>
                <a:off x="3607465" y="1190210"/>
                <a:ext cx="1068498" cy="55643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A4B336D-749C-4BB1-BE3F-FC5CCDC445C3}"/>
                  </a:ext>
                </a:extLst>
              </p:cNvPr>
              <p:cNvSpPr txBox="1"/>
              <p:nvPr/>
            </p:nvSpPr>
            <p:spPr>
              <a:xfrm>
                <a:off x="2339744" y="2613025"/>
                <a:ext cx="1285737"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𝑠𝑡𝑎𝑟</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6" name="TextBox 65">
                <a:extLst>
                  <a:ext uri="{FF2B5EF4-FFF2-40B4-BE49-F238E27FC236}">
                    <a16:creationId xmlns:a16="http://schemas.microsoft.com/office/drawing/2014/main" id="{5A4B336D-749C-4BB1-BE3F-FC5CCDC445C3}"/>
                  </a:ext>
                </a:extLst>
              </p:cNvPr>
              <p:cNvSpPr txBox="1">
                <a:spLocks noRot="1" noChangeAspect="1" noMove="1" noResize="1" noEditPoints="1" noAdjustHandles="1" noChangeArrowheads="1" noChangeShapeType="1" noTextEdit="1"/>
              </p:cNvSpPr>
              <p:nvPr/>
            </p:nvSpPr>
            <p:spPr>
              <a:xfrm>
                <a:off x="2339744" y="2613025"/>
                <a:ext cx="1285737" cy="55643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82A40118-3D95-4631-AC1A-A1D2E7B4A6FC}"/>
                  </a:ext>
                </a:extLst>
              </p:cNvPr>
              <p:cNvSpPr txBox="1"/>
              <p:nvPr/>
            </p:nvSpPr>
            <p:spPr>
              <a:xfrm>
                <a:off x="5861189" y="2645962"/>
                <a:ext cx="1093697"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𝑒𝑥𝑖</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7" name="TextBox 66">
                <a:extLst>
                  <a:ext uri="{FF2B5EF4-FFF2-40B4-BE49-F238E27FC236}">
                    <a16:creationId xmlns:a16="http://schemas.microsoft.com/office/drawing/2014/main" id="{82A40118-3D95-4631-AC1A-A1D2E7B4A6FC}"/>
                  </a:ext>
                </a:extLst>
              </p:cNvPr>
              <p:cNvSpPr txBox="1">
                <a:spLocks noRot="1" noChangeAspect="1" noMove="1" noResize="1" noEditPoints="1" noAdjustHandles="1" noChangeArrowheads="1" noChangeShapeType="1" noTextEdit="1"/>
              </p:cNvSpPr>
              <p:nvPr/>
            </p:nvSpPr>
            <p:spPr>
              <a:xfrm>
                <a:off x="5861189" y="2645962"/>
                <a:ext cx="1093697" cy="55643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B7F16F1-0289-4D60-B0DC-5220A9805B5E}"/>
                  </a:ext>
                </a:extLst>
              </p:cNvPr>
              <p:cNvSpPr txBox="1"/>
              <p:nvPr/>
            </p:nvSpPr>
            <p:spPr>
              <a:xfrm>
                <a:off x="4857750" y="1151193"/>
                <a:ext cx="957120"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𝑟𝑒</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8" name="TextBox 67">
                <a:extLst>
                  <a:ext uri="{FF2B5EF4-FFF2-40B4-BE49-F238E27FC236}">
                    <a16:creationId xmlns:a16="http://schemas.microsoft.com/office/drawing/2014/main" id="{8B7F16F1-0289-4D60-B0DC-5220A9805B5E}"/>
                  </a:ext>
                </a:extLst>
              </p:cNvPr>
              <p:cNvSpPr txBox="1">
                <a:spLocks noRot="1" noChangeAspect="1" noMove="1" noResize="1" noEditPoints="1" noAdjustHandles="1" noChangeArrowheads="1" noChangeShapeType="1" noTextEdit="1"/>
              </p:cNvSpPr>
              <p:nvPr/>
            </p:nvSpPr>
            <p:spPr>
              <a:xfrm>
                <a:off x="4857750" y="1151193"/>
                <a:ext cx="957120" cy="556434"/>
              </a:xfrm>
              <a:prstGeom prst="rect">
                <a:avLst/>
              </a:prstGeom>
              <a:blipFill>
                <a:blip r:embed="rId15"/>
                <a:stretch>
                  <a:fillRect/>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CDC120FC-C596-439A-8CDD-1B639B013AD7}"/>
              </a:ext>
            </a:extLst>
          </p:cNvPr>
          <p:cNvCxnSpPr/>
          <p:nvPr/>
        </p:nvCxnSpPr>
        <p:spPr bwMode="auto">
          <a:xfrm>
            <a:off x="4032819" y="6007623"/>
            <a:ext cx="2147928" cy="0"/>
          </a:xfrm>
          <a:prstGeom prst="line">
            <a:avLst/>
          </a:prstGeom>
          <a:solidFill>
            <a:schemeClr val="accent1"/>
          </a:solidFill>
          <a:ln w="22225" cap="flat" cmpd="sng" algn="ctr">
            <a:solidFill>
              <a:srgbClr val="C00000"/>
            </a:solidFill>
            <a:prstDash val="solid"/>
            <a:round/>
            <a:headEnd type="none" w="med" len="med"/>
            <a:tailEnd type="none" w="lg"/>
          </a:ln>
          <a:effectLst/>
        </p:spPr>
      </p:cxnSp>
      <p:sp>
        <p:nvSpPr>
          <p:cNvPr id="53" name="Text Box 1045">
            <a:extLst>
              <a:ext uri="{FF2B5EF4-FFF2-40B4-BE49-F238E27FC236}">
                <a16:creationId xmlns:a16="http://schemas.microsoft.com/office/drawing/2014/main" id="{3E64C8F4-365B-48C0-BE28-B11B35506FF9}"/>
              </a:ext>
            </a:extLst>
          </p:cNvPr>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p:spTree>
    <p:extLst>
      <p:ext uri="{BB962C8B-B14F-4D97-AF65-F5344CB8AC3E}">
        <p14:creationId xmlns:p14="http://schemas.microsoft.com/office/powerpoint/2010/main" val="32140186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130"/>
                                        </p:tgtEl>
                                        <p:attrNameLst>
                                          <p:attrName>style.visibility</p:attrName>
                                        </p:attrNameLst>
                                      </p:cBhvr>
                                      <p:to>
                                        <p:strVal val="visible"/>
                                      </p:to>
                                    </p:set>
                                    <p:animEffect transition="in" filter="dissolve">
                                      <p:cBhvr>
                                        <p:cTn id="7" dur="500"/>
                                        <p:tgtEl>
                                          <p:spTgt spid="4301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0133">
                                            <p:txEl>
                                              <p:pRg st="0" end="0"/>
                                            </p:txEl>
                                          </p:spTgt>
                                        </p:tgtEl>
                                        <p:attrNameLst>
                                          <p:attrName>style.visibility</p:attrName>
                                        </p:attrNameLst>
                                      </p:cBhvr>
                                      <p:to>
                                        <p:strVal val="visible"/>
                                      </p:to>
                                    </p:set>
                                    <p:animEffect transition="in" filter="dissolve">
                                      <p:cBhvr>
                                        <p:cTn id="17" dur="500"/>
                                        <p:tgtEl>
                                          <p:spTgt spid="4301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a:extLst>
              <a:ext uri="{FF2B5EF4-FFF2-40B4-BE49-F238E27FC236}">
                <a16:creationId xmlns:a16="http://schemas.microsoft.com/office/drawing/2014/main" id="{4DBA5DA9-6AFD-4789-8AB3-D81052706102}"/>
              </a:ext>
            </a:extLst>
          </p:cNvPr>
          <p:cNvSpPr>
            <a:spLocks noGrp="1"/>
          </p:cNvSpPr>
          <p:nvPr>
            <p:ph type="title"/>
          </p:nvPr>
        </p:nvSpPr>
        <p:spPr>
          <a:xfrm>
            <a:off x="64477" y="274638"/>
            <a:ext cx="9026769" cy="591653"/>
          </a:xfrm>
        </p:spPr>
        <p:txBody>
          <a:bodyPr>
            <a:normAutofit/>
          </a:bodyPr>
          <a:lstStyle/>
          <a:p>
            <a:r>
              <a:rPr lang="en-US" dirty="0"/>
              <a:t>Polynomial Equations for Summary Functions</a:t>
            </a:r>
          </a:p>
        </p:txBody>
      </p:sp>
      <p:sp>
        <p:nvSpPr>
          <p:cNvPr id="2" name="Rectangle 1">
            <a:extLst>
              <a:ext uri="{FF2B5EF4-FFF2-40B4-BE49-F238E27FC236}">
                <a16:creationId xmlns:a16="http://schemas.microsoft.com/office/drawing/2014/main" id="{E0726DC3-C4F5-4948-97C3-69607E19A219}"/>
              </a:ext>
            </a:extLst>
          </p:cNvPr>
          <p:cNvSpPr/>
          <p:nvPr/>
        </p:nvSpPr>
        <p:spPr bwMode="auto">
          <a:xfrm>
            <a:off x="5465461" y="3714710"/>
            <a:ext cx="3493981" cy="31169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pPr/>
              <a:t>50</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233290" y="2104775"/>
                <a:ext cx="165827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1</m:t>
                          </m:r>
                        </m:sub>
                      </m:sSub>
                      <m:r>
                        <a:rPr lang="en-US" sz="2000" b="0" i="1" smtClean="0">
                          <a:latin typeface="Cambria Math"/>
                        </a:rPr>
                        <m:t>=</m:t>
                      </m:r>
                      <m:r>
                        <a:rPr lang="en-US" sz="2000" b="0" i="1" smtClean="0">
                          <a:latin typeface="Cambria Math"/>
                        </a:rPr>
                        <m:t>𝑎</m:t>
                      </m:r>
                      <m:r>
                        <a:rPr lang="en-US" sz="2000" b="0" i="1" smtClean="0">
                          <a:latin typeface="Cambria Math"/>
                        </a:rPr>
                        <m:t> ⨂ </m:t>
                      </m:r>
                      <m:sSub>
                        <m:sSubPr>
                          <m:ctrlPr>
                            <a:rPr lang="en-US" sz="2000" b="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2</m:t>
                          </m:r>
                        </m:sub>
                      </m:sSub>
                      <m:r>
                        <a:rPr lang="en-US" sz="2000" b="0" i="1" smtClean="0">
                          <a:latin typeface="Cambria Math"/>
                        </a:rPr>
                        <m:t> </m:t>
                      </m:r>
                    </m:oMath>
                  </m:oMathPara>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233290" y="2104775"/>
                <a:ext cx="1658274" cy="400110"/>
              </a:xfrm>
              <a:prstGeom prst="rect">
                <a:avLst/>
              </a:prstGeom>
              <a:blipFill rotWithShape="1">
                <a:blip r:embed="rId2"/>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60580" y="2479092"/>
                <a:ext cx="2922595" cy="400110"/>
              </a:xfrm>
              <a:prstGeom prst="rect">
                <a:avLst/>
              </a:prstGeom>
              <a:noFill/>
            </p:spPr>
            <p:txBody>
              <a:bodyPr wrap="non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2</m:t>
                        </m:r>
                      </m:sub>
                    </m:sSub>
                    <m:r>
                      <a:rPr lang="en-US" sz="2000" b="0" i="1" smtClean="0">
                        <a:latin typeface="Cambria Math"/>
                      </a:rPr>
                      <m:t>=</m:t>
                    </m:r>
                    <m:r>
                      <a:rPr lang="en-US" sz="2000" i="1">
                        <a:latin typeface="Cambria Math"/>
                      </a:rPr>
                      <m:t>𝑑</m:t>
                    </m:r>
                    <m:r>
                      <a:rPr lang="en-US" sz="2000" b="0" i="1" smtClean="0">
                        <a:latin typeface="Cambria Math"/>
                      </a:rPr>
                      <m:t> </m:t>
                    </m:r>
                    <m:r>
                      <a:rPr lang="en-US" sz="2000" i="1" smtClean="0">
                        <a:latin typeface="Cambria Math"/>
                      </a:rPr>
                      <m:t>⨁</m:t>
                    </m:r>
                  </m:oMath>
                </a14:m>
                <a:r>
                  <a:rPr lang="en-US" sz="2000" dirty="0"/>
                  <a:t> </a:t>
                </a:r>
                <a14:m>
                  <m:oMath xmlns:m="http://schemas.openxmlformats.org/officeDocument/2006/math">
                    <m:r>
                      <a:rPr lang="en-US" sz="2000" i="1">
                        <a:latin typeface="Cambria Math"/>
                      </a:rPr>
                      <m:t>𝑏</m:t>
                    </m:r>
                    <m:r>
                      <a:rPr lang="en-US" sz="2000" i="1">
                        <a:latin typeface="Cambria Math"/>
                      </a:rPr>
                      <m:t> ⨂ </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𝑋</m:t>
                        </m:r>
                      </m:e>
                      <m:sub>
                        <m:r>
                          <a:rPr lang="en-US" sz="2000" i="1">
                            <a:solidFill>
                              <a:srgbClr val="C00000"/>
                            </a:solidFill>
                            <a:latin typeface="Cambria Math"/>
                          </a:rPr>
                          <m:t>2</m:t>
                        </m:r>
                      </m:sub>
                    </m:sSub>
                    <m:r>
                      <a:rPr lang="en-US" sz="2000" i="1">
                        <a:latin typeface="Cambria Math"/>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𝑋</m:t>
                        </m:r>
                      </m:e>
                      <m:sub>
                        <m:r>
                          <a:rPr lang="en-US" sz="2000" i="1">
                            <a:solidFill>
                              <a:srgbClr val="C00000"/>
                            </a:solidFill>
                            <a:latin typeface="Cambria Math"/>
                          </a:rPr>
                          <m:t>2</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𝑐</m:t>
                        </m:r>
                      </m:e>
                      <m:sub>
                        <m:r>
                          <a:rPr lang="en-US" sz="2000" i="1">
                            <a:latin typeface="Cambria Math"/>
                          </a:rPr>
                          <m:t> </m:t>
                        </m:r>
                      </m:sub>
                    </m:sSub>
                  </m:oMath>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60580" y="2479092"/>
                <a:ext cx="2922595" cy="400110"/>
              </a:xfrm>
              <a:prstGeom prst="rect">
                <a:avLst/>
              </a:prstGeom>
              <a:blipFill rotWithShape="1">
                <a:blip r:embed="rId3"/>
                <a:stretch>
                  <a:fillRect b="-3077"/>
                </a:stretch>
              </a:blipFill>
            </p:spPr>
            <p:txBody>
              <a:bodyPr/>
              <a:lstStyle/>
              <a:p>
                <a:r>
                  <a:rPr lang="en-US">
                    <a:noFill/>
                  </a:rPr>
                  <a:t> </a:t>
                </a:r>
              </a:p>
            </p:txBody>
          </p:sp>
        </mc:Fallback>
      </mc:AlternateContent>
      <p:sp>
        <p:nvSpPr>
          <p:cNvPr id="8" name="TextBox 7"/>
          <p:cNvSpPr txBox="1"/>
          <p:nvPr/>
        </p:nvSpPr>
        <p:spPr>
          <a:xfrm>
            <a:off x="260873" y="1711119"/>
            <a:ext cx="2243138" cy="400110"/>
          </a:xfrm>
          <a:prstGeom prst="rect">
            <a:avLst/>
          </a:prstGeom>
          <a:noFill/>
        </p:spPr>
        <p:txBody>
          <a:bodyPr wrap="square" rtlCol="0">
            <a:spAutoFit/>
          </a:bodyPr>
          <a:lstStyle/>
          <a:p>
            <a:r>
              <a:rPr lang="en-US" sz="2000" u="sng" dirty="0"/>
              <a:t>Original equations</a:t>
            </a:r>
          </a:p>
        </p:txBody>
      </p:sp>
      <p:sp>
        <p:nvSpPr>
          <p:cNvPr id="9" name="Right Arrow Callout 8"/>
          <p:cNvSpPr/>
          <p:nvPr/>
        </p:nvSpPr>
        <p:spPr>
          <a:xfrm>
            <a:off x="3378666" y="1658910"/>
            <a:ext cx="2243138" cy="1345167"/>
          </a:xfrm>
          <a:prstGeom prst="rightArrowCallout">
            <a:avLst/>
          </a:prstGeom>
          <a:noFill/>
          <a:ln w="28575">
            <a:solidFill>
              <a:schemeClr val="accent1">
                <a:lumMod val="75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Apply the</a:t>
            </a:r>
          </a:p>
          <a:p>
            <a:r>
              <a:rPr lang="en-US" dirty="0">
                <a:solidFill>
                  <a:schemeClr val="tx1"/>
                </a:solidFill>
              </a:rPr>
              <a:t>linearization</a:t>
            </a:r>
          </a:p>
          <a:p>
            <a:r>
              <a:rPr lang="en-US" dirty="0">
                <a:solidFill>
                  <a:schemeClr val="tx1"/>
                </a:solidFill>
              </a:rPr>
              <a:t>operator</a:t>
            </a:r>
          </a:p>
        </p:txBody>
      </p:sp>
      <mc:AlternateContent xmlns:mc="http://schemas.openxmlformats.org/markup-compatibility/2006" xmlns:a14="http://schemas.microsoft.com/office/drawing/2010/main">
        <mc:Choice Requires="a14">
          <p:sp>
            <p:nvSpPr>
              <p:cNvPr id="11" name="TextBox 10"/>
              <p:cNvSpPr txBox="1"/>
              <p:nvPr/>
            </p:nvSpPr>
            <p:spPr>
              <a:xfrm>
                <a:off x="5876977" y="1684733"/>
                <a:ext cx="181274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1</m:t>
                          </m:r>
                        </m:sub>
                      </m:sSub>
                      <m:r>
                        <a:rPr lang="en-US" sz="2000" b="0" i="1" smtClean="0">
                          <a:latin typeface="Cambria Math"/>
                        </a:rPr>
                        <m:t>=  </m:t>
                      </m:r>
                      <m:r>
                        <a:rPr lang="en-US" sz="2000" b="0" i="1" smtClean="0">
                          <a:latin typeface="Cambria Math" panose="02040503050406030204" pitchFamily="18" charset="0"/>
                        </a:rPr>
                        <m:t>  </m:t>
                      </m:r>
                      <m:r>
                        <a:rPr lang="en-US" sz="2000" b="0" i="1" smtClean="0">
                          <a:latin typeface="Cambria Math"/>
                        </a:rPr>
                        <m:t>  </m:t>
                      </m:r>
                      <m:r>
                        <a:rPr lang="en-US" sz="2000" i="1">
                          <a:latin typeface="Cambria Math"/>
                        </a:rPr>
                        <m:t>𝑎</m:t>
                      </m:r>
                      <m:r>
                        <a:rPr lang="en-US" sz="2000" i="1">
                          <a:latin typeface="Cambria Math"/>
                        </a:rPr>
                        <m:t>⨂</m:t>
                      </m:r>
                      <m:sSub>
                        <m:sSubPr>
                          <m:ctrlPr>
                            <a:rPr lang="en-US" sz="2000" i="1" smtClean="0">
                              <a:solidFill>
                                <a:sysClr val="windowText" lastClr="000000"/>
                              </a:solidFill>
                              <a:latin typeface="Cambria Math" panose="02040503050406030204" pitchFamily="18" charset="0"/>
                            </a:rPr>
                          </m:ctrlPr>
                        </m:sSubPr>
                        <m:e>
                          <m:r>
                            <a:rPr lang="en-US" sz="2000" b="0" i="1" smtClean="0">
                              <a:solidFill>
                                <a:sysClr val="windowText" lastClr="000000"/>
                              </a:solidFill>
                              <a:latin typeface="Cambria Math"/>
                            </a:rPr>
                            <m:t>𝑦</m:t>
                          </m:r>
                        </m:e>
                        <m:sub>
                          <m:r>
                            <a:rPr lang="en-US" sz="2000" i="1">
                              <a:solidFill>
                                <a:sysClr val="windowText" lastClr="000000"/>
                              </a:solidFill>
                              <a:latin typeface="Cambria Math"/>
                            </a:rPr>
                            <m:t>2</m:t>
                          </m:r>
                        </m:sub>
                      </m:sSub>
                    </m:oMath>
                  </m:oMathPara>
                </a14:m>
                <a:endParaRPr lang="en-US" sz="2000" i="1" dirty="0">
                  <a:solidFill>
                    <a:srgbClr val="C00000"/>
                  </a:solidFill>
                  <a:latin typeface="Cambria Math"/>
                </a:endParaRPr>
              </a:p>
              <a:p>
                <a:r>
                  <a:rPr lang="en-US" sz="2000" b="0" dirty="0"/>
                  <a:t>          </a:t>
                </a:r>
                <a14:m>
                  <m:oMath xmlns:m="http://schemas.openxmlformats.org/officeDocument/2006/math">
                    <m:r>
                      <a:rPr lang="en-US" sz="2000" i="1">
                        <a:latin typeface="Cambria Math"/>
                      </a:rPr>
                      <m:t>⨁</m:t>
                    </m:r>
                  </m:oMath>
                </a14:m>
                <a:r>
                  <a:rPr lang="en-US" sz="2000" b="0" dirty="0"/>
                  <a:t> </a:t>
                </a:r>
                <a14:m>
                  <m:oMath xmlns:m="http://schemas.openxmlformats.org/officeDocument/2006/math">
                    <m:r>
                      <a:rPr lang="en-US" sz="2000" b="0" i="1" smtClean="0">
                        <a:latin typeface="Cambria Math"/>
                      </a:rPr>
                      <m:t>𝑎</m:t>
                    </m:r>
                    <m:r>
                      <a:rPr lang="en-US" sz="2000" b="0" i="1" smtClean="0">
                        <a:latin typeface="Cambria Math"/>
                      </a:rPr>
                      <m:t>⨂</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a:rPr>
                          <m:t>𝑌</m:t>
                        </m:r>
                      </m:e>
                      <m:sub>
                        <m:r>
                          <a:rPr lang="en-US" sz="2000" b="0" i="1" smtClean="0">
                            <a:solidFill>
                              <a:srgbClr val="C00000"/>
                            </a:solidFill>
                            <a:latin typeface="Cambria Math"/>
                          </a:rPr>
                          <m:t>2</m:t>
                        </m:r>
                      </m:sub>
                    </m:sSub>
                  </m:oMath>
                </a14:m>
                <a:endParaRPr 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876977" y="1684733"/>
                <a:ext cx="1812740" cy="707886"/>
              </a:xfrm>
              <a:prstGeom prst="rect">
                <a:avLst/>
              </a:prstGeom>
              <a:blipFill>
                <a:blip r:embed="rId4"/>
                <a:stretch>
                  <a:fillRect b="-2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988238" y="2337014"/>
                <a:ext cx="1190326" cy="400110"/>
              </a:xfrm>
              <a:prstGeom prst="rect">
                <a:avLst/>
              </a:prstGeom>
              <a:noFill/>
            </p:spPr>
            <p:txBody>
              <a:bodyPr wrap="non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2</m:t>
                        </m:r>
                      </m:sub>
                    </m:sSub>
                    <m:r>
                      <a:rPr lang="en-US" sz="2000" b="0" i="1" smtClean="0">
                        <a:latin typeface="Cambria Math"/>
                      </a:rPr>
                      <m:t>=    </m:t>
                    </m:r>
                    <m:r>
                      <a:rPr lang="en-US" sz="2000" i="1">
                        <a:latin typeface="Cambria Math"/>
                      </a:rPr>
                      <m:t>𝑑</m:t>
                    </m:r>
                  </m:oMath>
                </a14:m>
                <a:r>
                  <a:rPr lang="en-US" sz="2000" dirty="0"/>
                  <a:t> </a:t>
                </a:r>
              </a:p>
            </p:txBody>
          </p:sp>
        </mc:Choice>
        <mc:Fallback xmlns="">
          <p:sp>
            <p:nvSpPr>
              <p:cNvPr id="12" name="TextBox 11"/>
              <p:cNvSpPr txBox="1">
                <a:spLocks noRot="1" noChangeAspect="1" noMove="1" noResize="1" noEditPoints="1" noAdjustHandles="1" noChangeArrowheads="1" noChangeShapeType="1" noTextEdit="1"/>
              </p:cNvSpPr>
              <p:nvPr/>
            </p:nvSpPr>
            <p:spPr>
              <a:xfrm>
                <a:off x="5988238" y="2337014"/>
                <a:ext cx="1190326" cy="40011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091558" y="2620625"/>
                <a:ext cx="24310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 </m:t>
                      </m:r>
                      <m:r>
                        <a:rPr lang="en-US" sz="2000" b="0" i="1" smtClean="0">
                          <a:latin typeface="Cambria Math"/>
                        </a:rPr>
                        <m:t>𝑏</m:t>
                      </m:r>
                      <m:r>
                        <a:rPr lang="en-US" sz="2000" b="0" i="1" smtClean="0">
                          <a:latin typeface="Cambria Math"/>
                        </a:rPr>
                        <m:t>⨂</m:t>
                      </m:r>
                      <m:sSub>
                        <m:sSubPr>
                          <m:ctrlPr>
                            <a:rPr lang="en-US" sz="2000" b="0" i="1" smtClean="0">
                              <a:solidFill>
                                <a:sysClr val="windowText" lastClr="000000"/>
                              </a:solidFill>
                              <a:latin typeface="Cambria Math" panose="02040503050406030204" pitchFamily="18" charset="0"/>
                            </a:rPr>
                          </m:ctrlPr>
                        </m:sSubPr>
                        <m:e>
                          <m:r>
                            <a:rPr lang="en-US" sz="2000" b="0" i="1" smtClean="0">
                              <a:solidFill>
                                <a:sysClr val="windowText" lastClr="000000"/>
                              </a:solidFill>
                              <a:latin typeface="Cambria Math"/>
                            </a:rPr>
                            <m:t>𝑦</m:t>
                          </m:r>
                        </m:e>
                        <m:sub>
                          <m:r>
                            <a:rPr lang="en-US" sz="2000" b="0" i="1" smtClean="0">
                              <a:solidFill>
                                <a:sysClr val="windowText" lastClr="000000"/>
                              </a:solidFill>
                              <a:latin typeface="Cambria Math"/>
                            </a:rPr>
                            <m:t>2</m:t>
                          </m:r>
                        </m:sub>
                      </m:sSub>
                      <m:r>
                        <a:rPr lang="en-US" sz="2000" b="0" i="1" smtClean="0">
                          <a:latin typeface="Cambria Math"/>
                        </a:rPr>
                        <m:t>⨂ </m:t>
                      </m:r>
                      <m:sSub>
                        <m:sSubPr>
                          <m:ctrlPr>
                            <a:rPr lang="en-US" sz="2000" b="0" i="1" smtClean="0">
                              <a:latin typeface="Cambria Math" panose="02040503050406030204" pitchFamily="18" charset="0"/>
                            </a:rPr>
                          </m:ctrlPr>
                        </m:sSubPr>
                        <m:e>
                          <m:r>
                            <a:rPr lang="en-US" sz="2000" b="0" i="1" smtClean="0">
                              <a:latin typeface="Cambria Math"/>
                            </a:rPr>
                            <m:t>𝑦</m:t>
                          </m:r>
                        </m:e>
                        <m:sub>
                          <m:r>
                            <a:rPr lang="en-US" sz="2000" b="0" i="1" smtClean="0">
                              <a:latin typeface="Cambria Math"/>
                            </a:rPr>
                            <m:t>2</m:t>
                          </m:r>
                        </m:sub>
                      </m:sSub>
                      <m:r>
                        <a:rPr lang="en-US" sz="2000" b="0" i="1" smtClean="0">
                          <a:latin typeface="Cambria Math"/>
                        </a:rPr>
                        <m:t>⨂ </m:t>
                      </m:r>
                      <m:r>
                        <a:rPr lang="en-US" sz="2000" b="0" i="1" smtClean="0">
                          <a:latin typeface="Cambria Math"/>
                        </a:rPr>
                        <m:t>𝑐</m:t>
                      </m:r>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091558" y="2620625"/>
                <a:ext cx="2431066" cy="400110"/>
              </a:xfrm>
              <a:prstGeom prst="rect">
                <a:avLst/>
              </a:prstGeom>
              <a:blipFill rotWithShape="1">
                <a:blip r:embed="rId6"/>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074780" y="2962046"/>
                <a:ext cx="24310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 </m:t>
                      </m:r>
                      <m:r>
                        <a:rPr lang="en-US" sz="2000" b="0" i="1" smtClean="0">
                          <a:latin typeface="Cambria Math"/>
                        </a:rPr>
                        <m:t>𝑏</m:t>
                      </m:r>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𝑦</m:t>
                          </m:r>
                        </m:e>
                        <m:sub>
                          <m:r>
                            <a:rPr lang="en-US" sz="2000" b="0" i="1" smtClean="0">
                              <a:latin typeface="Cambria Math"/>
                            </a:rPr>
                            <m:t>2</m:t>
                          </m:r>
                        </m:sub>
                      </m:sSub>
                      <m:r>
                        <a:rPr lang="en-US" sz="2000" b="0" i="1" smtClean="0">
                          <a:latin typeface="Cambria Math"/>
                        </a:rPr>
                        <m:t>⨂ </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a:rPr>
                            <m:t>𝑌</m:t>
                          </m:r>
                        </m:e>
                        <m:sub>
                          <m:r>
                            <a:rPr lang="en-US" sz="2000" b="0" i="1" smtClean="0">
                              <a:solidFill>
                                <a:srgbClr val="C00000"/>
                              </a:solidFill>
                              <a:latin typeface="Cambria Math"/>
                            </a:rPr>
                            <m:t>2</m:t>
                          </m:r>
                        </m:sub>
                      </m:sSub>
                      <m:r>
                        <a:rPr lang="en-US" sz="2000" b="0" i="1" smtClean="0">
                          <a:latin typeface="Cambria Math"/>
                        </a:rPr>
                        <m:t>⨂ </m:t>
                      </m:r>
                      <m:r>
                        <a:rPr lang="en-US" sz="2000" b="0" i="1" smtClean="0">
                          <a:latin typeface="Cambria Math"/>
                        </a:rPr>
                        <m:t>𝑐</m:t>
                      </m:r>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6074780" y="2962046"/>
                <a:ext cx="2431066" cy="400110"/>
              </a:xfrm>
              <a:prstGeom prst="rect">
                <a:avLst/>
              </a:prstGeom>
              <a:blipFill rotWithShape="1">
                <a:blip r:embed="rId7"/>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241409" y="3314600"/>
                <a:ext cx="23321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m:t>
                      </m:r>
                      <m:r>
                        <a:rPr lang="en-US" sz="2000" i="1">
                          <a:latin typeface="Cambria Math"/>
                        </a:rPr>
                        <m:t>⨁ </m:t>
                      </m:r>
                      <m:r>
                        <a:rPr lang="en-US" sz="2000" i="1">
                          <a:latin typeface="Cambria Math"/>
                        </a:rPr>
                        <m:t>𝑏</m:t>
                      </m:r>
                      <m:r>
                        <a:rPr lang="en-US" sz="2000" i="1">
                          <a:latin typeface="Cambria Math"/>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𝑌</m:t>
                          </m:r>
                        </m:e>
                        <m:sub>
                          <m:r>
                            <a:rPr lang="en-US" sz="2000" i="1">
                              <a:solidFill>
                                <a:srgbClr val="C00000"/>
                              </a:solidFill>
                              <a:latin typeface="Cambria Math"/>
                            </a:rPr>
                            <m:t>2</m:t>
                          </m:r>
                        </m:sub>
                      </m:sSub>
                      <m:r>
                        <a:rPr lang="en-US" sz="2000" i="1">
                          <a:latin typeface="Cambria Math"/>
                        </a:rPr>
                        <m:t>⨂ </m:t>
                      </m:r>
                      <m:sSub>
                        <m:sSubPr>
                          <m:ctrlPr>
                            <a:rPr lang="en-US" sz="2000" i="1">
                              <a:latin typeface="Cambria Math" panose="02040503050406030204" pitchFamily="18" charset="0"/>
                            </a:rPr>
                          </m:ctrlPr>
                        </m:sSubPr>
                        <m:e>
                          <m:r>
                            <a:rPr lang="en-US" sz="2000" i="1">
                              <a:latin typeface="Cambria Math"/>
                            </a:rPr>
                            <m:t>𝑦</m:t>
                          </m:r>
                        </m:e>
                        <m:sub>
                          <m:r>
                            <a:rPr lang="en-US" sz="2000" i="1">
                              <a:latin typeface="Cambria Math"/>
                            </a:rPr>
                            <m:t>2</m:t>
                          </m:r>
                        </m:sub>
                      </m:sSub>
                      <m:r>
                        <a:rPr lang="en-US" sz="2000" i="1">
                          <a:latin typeface="Cambria Math"/>
                        </a:rPr>
                        <m:t>⨂ </m:t>
                      </m:r>
                      <m:r>
                        <a:rPr lang="en-US" sz="2000" i="1">
                          <a:latin typeface="Cambria Math"/>
                        </a:rPr>
                        <m:t>𝑐</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241409" y="3314600"/>
                <a:ext cx="2332140" cy="400110"/>
              </a:xfrm>
              <a:prstGeom prst="rect">
                <a:avLst/>
              </a:prstGeom>
              <a:blipFill rotWithShape="1">
                <a:blip r:embed="rId8"/>
                <a:stretch>
                  <a:fillRect b="-7692"/>
                </a:stretch>
              </a:blipFill>
            </p:spPr>
            <p:txBody>
              <a:bodyPr/>
              <a:lstStyle/>
              <a:p>
                <a:r>
                  <a:rPr lang="en-US">
                    <a:noFill/>
                  </a:rPr>
                  <a:t> </a:t>
                </a:r>
              </a:p>
            </p:txBody>
          </p:sp>
        </mc:Fallback>
      </mc:AlternateContent>
      <p:sp>
        <p:nvSpPr>
          <p:cNvPr id="16" name="TextBox 15"/>
          <p:cNvSpPr txBox="1"/>
          <p:nvPr/>
        </p:nvSpPr>
        <p:spPr>
          <a:xfrm>
            <a:off x="5927311" y="1264627"/>
            <a:ext cx="3032131" cy="400110"/>
          </a:xfrm>
          <a:prstGeom prst="rect">
            <a:avLst/>
          </a:prstGeom>
          <a:noFill/>
        </p:spPr>
        <p:txBody>
          <a:bodyPr wrap="square" rtlCol="0">
            <a:spAutoFit/>
          </a:bodyPr>
          <a:lstStyle/>
          <a:p>
            <a:r>
              <a:rPr lang="en-US" sz="2000" u="sng" dirty="0"/>
              <a:t>Differentiated Equations</a:t>
            </a:r>
          </a:p>
        </p:txBody>
      </p:sp>
      <p:sp>
        <p:nvSpPr>
          <p:cNvPr id="17" name="Rounded Rectangular Callout 16"/>
          <p:cNvSpPr/>
          <p:nvPr/>
        </p:nvSpPr>
        <p:spPr>
          <a:xfrm>
            <a:off x="2454728" y="3200993"/>
            <a:ext cx="3382329" cy="927235"/>
          </a:xfrm>
          <a:prstGeom prst="wedgeRoundRectCallout">
            <a:avLst>
              <a:gd name="adj1" fmla="val 69705"/>
              <a:gd name="adj2" fmla="val -1362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Each summand now only has one variable; this system of equations is now linear!</a:t>
            </a:r>
          </a:p>
        </p:txBody>
      </p:sp>
      <p:cxnSp>
        <p:nvCxnSpPr>
          <p:cNvPr id="19" name="Straight Arrow Connector 18"/>
          <p:cNvCxnSpPr/>
          <p:nvPr/>
        </p:nvCxnSpPr>
        <p:spPr>
          <a:xfrm>
            <a:off x="788697" y="4328162"/>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88697" y="4885376"/>
            <a:ext cx="379" cy="564370"/>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937394" y="4278158"/>
            <a:ext cx="476236" cy="552453"/>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413630" y="4830611"/>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413630" y="5387825"/>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35" idx="7"/>
          </p:cNvCxnSpPr>
          <p:nvPr/>
        </p:nvCxnSpPr>
        <p:spPr>
          <a:xfrm flipH="1">
            <a:off x="1952995" y="5949800"/>
            <a:ext cx="460635" cy="56568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35" idx="0"/>
          </p:cNvCxnSpPr>
          <p:nvPr/>
        </p:nvCxnSpPr>
        <p:spPr>
          <a:xfrm flipH="1">
            <a:off x="1932548" y="4278158"/>
            <a:ext cx="4846" cy="2228856"/>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1382" y="3744288"/>
            <a:ext cx="1063230" cy="338554"/>
          </a:xfrm>
          <a:prstGeom prst="rect">
            <a:avLst/>
          </a:prstGeom>
          <a:noFill/>
        </p:spPr>
        <p:txBody>
          <a:bodyPr wrap="square" rtlCol="0">
            <a:spAutoFit/>
          </a:bodyPr>
          <a:lstStyle/>
          <a:p>
            <a:r>
              <a:rPr lang="en-US" sz="1600" dirty="0" err="1"/>
              <a:t>proc</a:t>
            </a:r>
            <a:r>
              <a:rPr lang="en-US" sz="1600" dirty="0"/>
              <a:t> X</a:t>
            </a:r>
            <a:r>
              <a:rPr lang="en-US" sz="1600" baseline="-25000" dirty="0"/>
              <a:t>1</a:t>
            </a:r>
            <a:endParaRPr lang="en-US" sz="1600" dirty="0"/>
          </a:p>
        </p:txBody>
      </p:sp>
      <p:sp>
        <p:nvSpPr>
          <p:cNvPr id="27" name="TextBox 26"/>
          <p:cNvSpPr txBox="1"/>
          <p:nvPr/>
        </p:nvSpPr>
        <p:spPr>
          <a:xfrm>
            <a:off x="1552058" y="3744288"/>
            <a:ext cx="1063230" cy="338554"/>
          </a:xfrm>
          <a:prstGeom prst="rect">
            <a:avLst/>
          </a:prstGeom>
          <a:noFill/>
        </p:spPr>
        <p:txBody>
          <a:bodyPr wrap="square" rtlCol="0">
            <a:spAutoFit/>
          </a:bodyPr>
          <a:lstStyle/>
          <a:p>
            <a:r>
              <a:rPr lang="en-US" sz="1600" dirty="0" err="1"/>
              <a:t>proc</a:t>
            </a:r>
            <a:r>
              <a:rPr lang="en-US" sz="1600" dirty="0"/>
              <a:t> X</a:t>
            </a:r>
            <a:r>
              <a:rPr lang="en-US" sz="1600" baseline="-25000" dirty="0"/>
              <a:t>2</a:t>
            </a:r>
            <a:endParaRPr lang="en-US" sz="1600" dirty="0"/>
          </a:p>
        </p:txBody>
      </p:sp>
      <p:sp>
        <p:nvSpPr>
          <p:cNvPr id="28" name="TextBox 27"/>
          <p:cNvSpPr txBox="1"/>
          <p:nvPr/>
        </p:nvSpPr>
        <p:spPr>
          <a:xfrm>
            <a:off x="460085" y="4369718"/>
            <a:ext cx="442912" cy="338554"/>
          </a:xfrm>
          <a:prstGeom prst="rect">
            <a:avLst/>
          </a:prstGeom>
          <a:noFill/>
          <a:effectLst/>
        </p:spPr>
        <p:txBody>
          <a:bodyPr wrap="square" rtlCol="0">
            <a:spAutoFit/>
          </a:bodyPr>
          <a:lstStyle/>
          <a:p>
            <a:r>
              <a:rPr lang="en-US" sz="1600" dirty="0"/>
              <a:t>a</a:t>
            </a:r>
          </a:p>
        </p:txBody>
      </p:sp>
      <p:sp>
        <p:nvSpPr>
          <p:cNvPr id="29" name="TextBox 28"/>
          <p:cNvSpPr txBox="1"/>
          <p:nvPr/>
        </p:nvSpPr>
        <p:spPr>
          <a:xfrm>
            <a:off x="446833" y="4926688"/>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0" name="TextBox 29"/>
          <p:cNvSpPr txBox="1"/>
          <p:nvPr/>
        </p:nvSpPr>
        <p:spPr>
          <a:xfrm>
            <a:off x="2285637" y="4367099"/>
            <a:ext cx="442912" cy="338554"/>
          </a:xfrm>
          <a:prstGeom prst="rect">
            <a:avLst/>
          </a:prstGeom>
          <a:noFill/>
          <a:effectLst/>
        </p:spPr>
        <p:txBody>
          <a:bodyPr wrap="square" rtlCol="0">
            <a:spAutoFit/>
          </a:bodyPr>
          <a:lstStyle/>
          <a:p>
            <a:r>
              <a:rPr lang="en-US" sz="1600" dirty="0"/>
              <a:t>b</a:t>
            </a:r>
          </a:p>
        </p:txBody>
      </p:sp>
      <p:sp>
        <p:nvSpPr>
          <p:cNvPr id="31" name="TextBox 30"/>
          <p:cNvSpPr txBox="1"/>
          <p:nvPr/>
        </p:nvSpPr>
        <p:spPr>
          <a:xfrm>
            <a:off x="2441686" y="4928009"/>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2" name="TextBox 31"/>
          <p:cNvSpPr txBox="1"/>
          <p:nvPr/>
        </p:nvSpPr>
        <p:spPr>
          <a:xfrm>
            <a:off x="2441686" y="5442590"/>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3" name="TextBox 32"/>
          <p:cNvSpPr txBox="1"/>
          <p:nvPr/>
        </p:nvSpPr>
        <p:spPr>
          <a:xfrm>
            <a:off x="2281471" y="6056728"/>
            <a:ext cx="442912" cy="338554"/>
          </a:xfrm>
          <a:prstGeom prst="rect">
            <a:avLst/>
          </a:prstGeom>
          <a:noFill/>
          <a:effectLst/>
        </p:spPr>
        <p:txBody>
          <a:bodyPr wrap="square" rtlCol="0">
            <a:spAutoFit/>
          </a:bodyPr>
          <a:lstStyle/>
          <a:p>
            <a:r>
              <a:rPr lang="en-US" sz="1600" dirty="0"/>
              <a:t>c</a:t>
            </a:r>
          </a:p>
        </p:txBody>
      </p:sp>
      <p:sp>
        <p:nvSpPr>
          <p:cNvPr id="34" name="TextBox 33"/>
          <p:cNvSpPr txBox="1"/>
          <p:nvPr/>
        </p:nvSpPr>
        <p:spPr>
          <a:xfrm>
            <a:off x="1615902" y="5230676"/>
            <a:ext cx="442912" cy="338554"/>
          </a:xfrm>
          <a:prstGeom prst="rect">
            <a:avLst/>
          </a:prstGeom>
          <a:noFill/>
          <a:effectLst/>
        </p:spPr>
        <p:txBody>
          <a:bodyPr wrap="square" rtlCol="0">
            <a:spAutoFit/>
          </a:bodyPr>
          <a:lstStyle/>
          <a:p>
            <a:r>
              <a:rPr lang="en-US" sz="1600" dirty="0"/>
              <a:t>d</a:t>
            </a:r>
          </a:p>
        </p:txBody>
      </p:sp>
      <p:sp>
        <p:nvSpPr>
          <p:cNvPr id="35" name="Oval 34"/>
          <p:cNvSpPr>
            <a:spLocks noChangeAspect="1"/>
          </p:cNvSpPr>
          <p:nvPr/>
        </p:nvSpPr>
        <p:spPr>
          <a:xfrm>
            <a:off x="1903630" y="6507014"/>
            <a:ext cx="57835" cy="57835"/>
          </a:xfrm>
          <a:prstGeom prst="ellipse">
            <a:avLst/>
          </a:prstGeom>
          <a:solidFill>
            <a:schemeClr val="accent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 name="Oval 35"/>
          <p:cNvSpPr>
            <a:spLocks noChangeAspect="1"/>
          </p:cNvSpPr>
          <p:nvPr/>
        </p:nvSpPr>
        <p:spPr>
          <a:xfrm>
            <a:off x="760158" y="5449746"/>
            <a:ext cx="57835" cy="57835"/>
          </a:xfrm>
          <a:prstGeom prst="ellipse">
            <a:avLst/>
          </a:prstGeom>
          <a:solidFill>
            <a:schemeClr val="tx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n>
                <a:solidFill>
                  <a:schemeClr val="tx1"/>
                </a:solidFill>
              </a:ln>
            </a:endParaRPr>
          </a:p>
        </p:txBody>
      </p:sp>
      <p:sp>
        <p:nvSpPr>
          <p:cNvPr id="37" name="Oval 36"/>
          <p:cNvSpPr>
            <a:spLocks noChangeAspect="1"/>
          </p:cNvSpPr>
          <p:nvPr/>
        </p:nvSpPr>
        <p:spPr>
          <a:xfrm>
            <a:off x="768168" y="4850360"/>
            <a:ext cx="57835" cy="57835"/>
          </a:xfrm>
          <a:prstGeom prst="ellipse">
            <a:avLst/>
          </a:prstGeom>
          <a:solidFill>
            <a:schemeClr val="accent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n>
                <a:solidFill>
                  <a:schemeClr val="tx1"/>
                </a:solidFill>
              </a:ln>
            </a:endParaRPr>
          </a:p>
        </p:txBody>
      </p:sp>
      <p:sp>
        <p:nvSpPr>
          <p:cNvPr id="38" name="Rectangle 37"/>
          <p:cNvSpPr/>
          <p:nvPr/>
        </p:nvSpPr>
        <p:spPr>
          <a:xfrm>
            <a:off x="2492023" y="4981721"/>
            <a:ext cx="273821" cy="796645"/>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39" name="Group 38"/>
          <p:cNvGrpSpPr/>
          <p:nvPr/>
        </p:nvGrpSpPr>
        <p:grpSpPr>
          <a:xfrm>
            <a:off x="7177800" y="3718564"/>
            <a:ext cx="1556721" cy="3088593"/>
            <a:chOff x="620731" y="-8389"/>
            <a:chExt cx="1556721" cy="3088593"/>
          </a:xfrm>
          <a:solidFill>
            <a:schemeClr val="bg1"/>
          </a:solidFill>
        </p:grpSpPr>
        <p:sp>
          <p:nvSpPr>
            <p:cNvPr id="69" name="TextBox 68"/>
            <p:cNvSpPr txBox="1"/>
            <p:nvPr/>
          </p:nvSpPr>
          <p:spPr>
            <a:xfrm>
              <a:off x="1425390" y="1846859"/>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76" name="TextBox 75"/>
            <p:cNvSpPr txBox="1"/>
            <p:nvPr/>
          </p:nvSpPr>
          <p:spPr>
            <a:xfrm>
              <a:off x="1799157" y="1152247"/>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65" name="TextBox 64"/>
            <p:cNvSpPr txBox="1"/>
            <p:nvPr/>
          </p:nvSpPr>
          <p:spPr>
            <a:xfrm>
              <a:off x="1084179" y="1152247"/>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71" name="TextBox 70"/>
            <p:cNvSpPr txBox="1"/>
            <p:nvPr/>
          </p:nvSpPr>
          <p:spPr>
            <a:xfrm>
              <a:off x="1640853"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sp>
          <p:nvSpPr>
            <p:cNvPr id="60" name="TextBox 59"/>
            <p:cNvSpPr txBox="1"/>
            <p:nvPr/>
          </p:nvSpPr>
          <p:spPr>
            <a:xfrm>
              <a:off x="1416632"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sp>
          <p:nvSpPr>
            <p:cNvPr id="40" name="TextBox 39"/>
            <p:cNvSpPr txBox="1"/>
            <p:nvPr/>
          </p:nvSpPr>
          <p:spPr>
            <a:xfrm>
              <a:off x="1118549" y="-8389"/>
              <a:ext cx="771237" cy="338554"/>
            </a:xfrm>
            <a:prstGeom prst="rect">
              <a:avLst/>
            </a:prstGeom>
            <a:grpFill/>
          </p:spPr>
          <p:txBody>
            <a:bodyPr wrap="none" rtlCol="0">
              <a:spAutoFit/>
            </a:bodyPr>
            <a:lstStyle/>
            <a:p>
              <a:r>
                <a:rPr lang="en-US" sz="1600" dirty="0" err="1"/>
                <a:t>proc</a:t>
              </a:r>
              <a:r>
                <a:rPr lang="en-US" sz="1600" dirty="0"/>
                <a:t> Y</a:t>
              </a:r>
              <a:r>
                <a:rPr lang="en-US" sz="1600" baseline="-25000" dirty="0"/>
                <a:t>2</a:t>
              </a:r>
            </a:p>
          </p:txBody>
        </p:sp>
        <p:sp>
          <p:nvSpPr>
            <p:cNvPr id="41" name="Oval 40"/>
            <p:cNvSpPr/>
            <p:nvPr/>
          </p:nvSpPr>
          <p:spPr>
            <a:xfrm>
              <a:off x="1087588"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Oval 41"/>
            <p:cNvSpPr/>
            <p:nvPr/>
          </p:nvSpPr>
          <p:spPr>
            <a:xfrm>
              <a:off x="1087588"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TextBox 42"/>
            <p:cNvSpPr txBox="1"/>
            <p:nvPr/>
          </p:nvSpPr>
          <p:spPr>
            <a:xfrm>
              <a:off x="1089282" y="1846859"/>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44" name="TextBox 43"/>
            <p:cNvSpPr txBox="1"/>
            <p:nvPr/>
          </p:nvSpPr>
          <p:spPr>
            <a:xfrm>
              <a:off x="620731" y="1525488"/>
              <a:ext cx="292068" cy="338554"/>
            </a:xfrm>
            <a:prstGeom prst="rect">
              <a:avLst/>
            </a:prstGeom>
            <a:grpFill/>
          </p:spPr>
          <p:txBody>
            <a:bodyPr wrap="none" rtlCol="0">
              <a:spAutoFit/>
            </a:bodyPr>
            <a:lstStyle/>
            <a:p>
              <a:pPr algn="just"/>
              <a:r>
                <a:rPr lang="en-US" sz="1600" dirty="0">
                  <a:sym typeface="Symbol"/>
                </a:rPr>
                <a:t>d</a:t>
              </a:r>
              <a:endParaRPr lang="en-US" sz="1600" dirty="0">
                <a:sym typeface="Webdings"/>
              </a:endParaRPr>
            </a:p>
          </p:txBody>
        </p:sp>
        <p:sp>
          <p:nvSpPr>
            <p:cNvPr id="47" name="TextBox 46"/>
            <p:cNvSpPr txBox="1"/>
            <p:nvPr/>
          </p:nvSpPr>
          <p:spPr>
            <a:xfrm>
              <a:off x="1229413"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cxnSp>
          <p:nvCxnSpPr>
            <p:cNvPr id="45" name="Straight Arrow Connector 44"/>
            <p:cNvCxnSpPr>
              <a:stCxn id="58" idx="3"/>
              <a:endCxn id="41" idx="0"/>
            </p:cNvCxnSpPr>
            <p:nvPr/>
          </p:nvCxnSpPr>
          <p:spPr>
            <a:xfrm flipH="1">
              <a:off x="1125688" y="377210"/>
              <a:ext cx="310469" cy="60791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6" name="Curved Connector 45"/>
            <p:cNvCxnSpPr>
              <a:stCxn id="58" idx="2"/>
              <a:endCxn id="56" idx="2"/>
            </p:cNvCxnSpPr>
            <p:nvPr/>
          </p:nvCxnSpPr>
          <p:spPr>
            <a:xfrm rot="10800000" flipV="1">
              <a:off x="1424998" y="350268"/>
              <a:ext cx="12700" cy="2691835"/>
            </a:xfrm>
            <a:prstGeom prst="curvedConnector3">
              <a:avLst>
                <a:gd name="adj1" fmla="val 4687496"/>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087588"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9" name="Straight Arrow Connector 48"/>
            <p:cNvCxnSpPr>
              <a:stCxn id="41" idx="4"/>
              <a:endCxn id="48" idx="0"/>
            </p:cNvCxnSpPr>
            <p:nvPr/>
          </p:nvCxnSpPr>
          <p:spPr>
            <a:xfrm>
              <a:off x="1125688"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8" idx="4"/>
              <a:endCxn id="42" idx="0"/>
            </p:cNvCxnSpPr>
            <p:nvPr/>
          </p:nvCxnSpPr>
          <p:spPr>
            <a:xfrm>
              <a:off x="1125688"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207757"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sp>
          <p:nvSpPr>
            <p:cNvPr id="52" name="TextBox 51"/>
            <p:cNvSpPr txBox="1"/>
            <p:nvPr/>
          </p:nvSpPr>
          <p:spPr>
            <a:xfrm>
              <a:off x="1434107" y="1152247"/>
              <a:ext cx="352982" cy="338554"/>
            </a:xfrm>
            <a:prstGeom prst="rect">
              <a:avLst/>
            </a:prstGeom>
            <a:grpFill/>
          </p:spPr>
          <p:txBody>
            <a:bodyPr wrap="none" rtlCol="0">
              <a:spAutoFit/>
            </a:bodyPr>
            <a:lstStyle/>
            <a:p>
              <a:r>
                <a:rPr lang="en-US" sz="1600" dirty="0">
                  <a:solidFill>
                    <a:srgbClr val="C00000"/>
                  </a:solidFill>
                </a:rPr>
                <a:t>Y</a:t>
              </a:r>
              <a:r>
                <a:rPr lang="en-US" sz="1600" baseline="-25000" dirty="0">
                  <a:solidFill>
                    <a:srgbClr val="C00000"/>
                  </a:solidFill>
                </a:rPr>
                <a:t>2</a:t>
              </a:r>
            </a:p>
          </p:txBody>
        </p:sp>
        <p:cxnSp>
          <p:nvCxnSpPr>
            <p:cNvPr id="53" name="Straight Arrow Connector 52"/>
            <p:cNvCxnSpPr>
              <a:stCxn id="42" idx="4"/>
              <a:endCxn id="56" idx="1"/>
            </p:cNvCxnSpPr>
            <p:nvPr/>
          </p:nvCxnSpPr>
          <p:spPr>
            <a:xfrm>
              <a:off x="1125688" y="2407246"/>
              <a:ext cx="310469" cy="607917"/>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1424998"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Oval 54"/>
            <p:cNvSpPr/>
            <p:nvPr/>
          </p:nvSpPr>
          <p:spPr>
            <a:xfrm>
              <a:off x="1424998"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Oval 55"/>
            <p:cNvSpPr/>
            <p:nvPr/>
          </p:nvSpPr>
          <p:spPr>
            <a:xfrm>
              <a:off x="1424998" y="3004004"/>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p:cNvSpPr txBox="1"/>
            <p:nvPr/>
          </p:nvSpPr>
          <p:spPr>
            <a:xfrm>
              <a:off x="1824470" y="1846859"/>
              <a:ext cx="352982" cy="338554"/>
            </a:xfrm>
            <a:prstGeom prst="rect">
              <a:avLst/>
            </a:prstGeom>
            <a:grpFill/>
          </p:spPr>
          <p:txBody>
            <a:bodyPr wrap="none" rtlCol="0">
              <a:spAutoFit/>
            </a:bodyPr>
            <a:lstStyle/>
            <a:p>
              <a:r>
                <a:rPr lang="en-US" sz="1600" dirty="0">
                  <a:solidFill>
                    <a:srgbClr val="C00000"/>
                  </a:solidFill>
                </a:rPr>
                <a:t>Y</a:t>
              </a:r>
              <a:r>
                <a:rPr lang="en-US" sz="1600" baseline="-25000" dirty="0">
                  <a:solidFill>
                    <a:srgbClr val="C00000"/>
                  </a:solidFill>
                </a:rPr>
                <a:t>2</a:t>
              </a:r>
            </a:p>
          </p:txBody>
        </p:sp>
        <p:sp>
          <p:nvSpPr>
            <p:cNvPr id="58" name="Oval 57"/>
            <p:cNvSpPr/>
            <p:nvPr/>
          </p:nvSpPr>
          <p:spPr>
            <a:xfrm>
              <a:off x="1424998" y="312169"/>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59" name="Straight Arrow Connector 58"/>
            <p:cNvCxnSpPr>
              <a:stCxn id="58" idx="4"/>
              <a:endCxn id="54" idx="0"/>
            </p:cNvCxnSpPr>
            <p:nvPr/>
          </p:nvCxnSpPr>
          <p:spPr>
            <a:xfrm>
              <a:off x="1463098" y="388369"/>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424998"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62" name="Straight Arrow Connector 61"/>
            <p:cNvCxnSpPr>
              <a:stCxn id="54" idx="4"/>
              <a:endCxn id="61" idx="0"/>
            </p:cNvCxnSpPr>
            <p:nvPr/>
          </p:nvCxnSpPr>
          <p:spPr>
            <a:xfrm>
              <a:off x="1463098"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1" idx="4"/>
              <a:endCxn id="55" idx="0"/>
            </p:cNvCxnSpPr>
            <p:nvPr/>
          </p:nvCxnSpPr>
          <p:spPr>
            <a:xfrm>
              <a:off x="1463098"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416120"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cxnSp>
          <p:nvCxnSpPr>
            <p:cNvPr id="66" name="Straight Arrow Connector 65"/>
            <p:cNvCxnSpPr>
              <a:stCxn id="55" idx="4"/>
              <a:endCxn id="56" idx="0"/>
            </p:cNvCxnSpPr>
            <p:nvPr/>
          </p:nvCxnSpPr>
          <p:spPr>
            <a:xfrm>
              <a:off x="1463098" y="2407246"/>
              <a:ext cx="0" cy="59675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804696"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Oval 67"/>
            <p:cNvSpPr/>
            <p:nvPr/>
          </p:nvSpPr>
          <p:spPr>
            <a:xfrm>
              <a:off x="1804696"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0" name="Straight Arrow Connector 69"/>
            <p:cNvCxnSpPr>
              <a:stCxn id="58" idx="5"/>
              <a:endCxn id="67" idx="0"/>
            </p:cNvCxnSpPr>
            <p:nvPr/>
          </p:nvCxnSpPr>
          <p:spPr>
            <a:xfrm>
              <a:off x="1490039" y="377210"/>
              <a:ext cx="352757" cy="60791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1804696"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3" name="Straight Arrow Connector 72"/>
            <p:cNvCxnSpPr>
              <a:stCxn id="67" idx="4"/>
              <a:endCxn id="72" idx="0"/>
            </p:cNvCxnSpPr>
            <p:nvPr/>
          </p:nvCxnSpPr>
          <p:spPr>
            <a:xfrm>
              <a:off x="1842796"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72" idx="4"/>
              <a:endCxn id="68" idx="0"/>
            </p:cNvCxnSpPr>
            <p:nvPr/>
          </p:nvCxnSpPr>
          <p:spPr>
            <a:xfrm>
              <a:off x="1842796"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647810"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cxnSp>
          <p:nvCxnSpPr>
            <p:cNvPr id="77" name="Straight Arrow Connector 76"/>
            <p:cNvCxnSpPr>
              <a:stCxn id="68" idx="4"/>
              <a:endCxn id="56" idx="7"/>
            </p:cNvCxnSpPr>
            <p:nvPr/>
          </p:nvCxnSpPr>
          <p:spPr>
            <a:xfrm flipH="1">
              <a:off x="1490039" y="2407246"/>
              <a:ext cx="352757" cy="607917"/>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5986262" y="3726953"/>
            <a:ext cx="827554" cy="1763451"/>
            <a:chOff x="-28817" y="-33556"/>
            <a:chExt cx="827554" cy="1763451"/>
          </a:xfrm>
        </p:grpSpPr>
        <p:sp>
          <p:nvSpPr>
            <p:cNvPr id="79" name="Oval 78"/>
            <p:cNvSpPr/>
            <p:nvPr/>
          </p:nvSpPr>
          <p:spPr>
            <a:xfrm>
              <a:off x="164759" y="98073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0" name="TextBox 79"/>
            <p:cNvSpPr txBox="1"/>
            <p:nvPr/>
          </p:nvSpPr>
          <p:spPr>
            <a:xfrm>
              <a:off x="421407" y="1183234"/>
              <a:ext cx="352982" cy="338554"/>
            </a:xfrm>
            <a:prstGeom prst="rect">
              <a:avLst/>
            </a:prstGeom>
            <a:noFill/>
          </p:spPr>
          <p:txBody>
            <a:bodyPr wrap="none" rtlCol="0">
              <a:spAutoFit/>
            </a:bodyPr>
            <a:lstStyle/>
            <a:p>
              <a:r>
                <a:rPr lang="en-US" sz="1600" dirty="0">
                  <a:solidFill>
                    <a:srgbClr val="C00000"/>
                  </a:solidFill>
                </a:rPr>
                <a:t>Y</a:t>
              </a:r>
              <a:r>
                <a:rPr lang="en-US" sz="1600" baseline="-25000" dirty="0">
                  <a:solidFill>
                    <a:srgbClr val="C00000"/>
                  </a:solidFill>
                </a:rPr>
                <a:t>2</a:t>
              </a:r>
            </a:p>
          </p:txBody>
        </p:sp>
        <p:sp>
          <p:nvSpPr>
            <p:cNvPr id="81" name="TextBox 80"/>
            <p:cNvSpPr txBox="1"/>
            <p:nvPr/>
          </p:nvSpPr>
          <p:spPr>
            <a:xfrm>
              <a:off x="33912" y="-33556"/>
              <a:ext cx="764825" cy="338554"/>
            </a:xfrm>
            <a:prstGeom prst="rect">
              <a:avLst/>
            </a:prstGeom>
            <a:noFill/>
          </p:spPr>
          <p:txBody>
            <a:bodyPr wrap="none" rtlCol="0">
              <a:spAutoFit/>
            </a:bodyPr>
            <a:lstStyle/>
            <a:p>
              <a:r>
                <a:rPr lang="en-US" sz="1600" dirty="0" err="1"/>
                <a:t>proc</a:t>
              </a:r>
              <a:r>
                <a:rPr lang="en-US" sz="1400" dirty="0"/>
                <a:t> </a:t>
              </a:r>
              <a:r>
                <a:rPr lang="en-US" sz="1600" dirty="0"/>
                <a:t>Y</a:t>
              </a:r>
              <a:r>
                <a:rPr lang="en-US" sz="1600" baseline="-25000" dirty="0"/>
                <a:t>1</a:t>
              </a:r>
            </a:p>
          </p:txBody>
        </p:sp>
        <p:sp>
          <p:nvSpPr>
            <p:cNvPr id="82" name="Oval 81"/>
            <p:cNvSpPr/>
            <p:nvPr/>
          </p:nvSpPr>
          <p:spPr>
            <a:xfrm>
              <a:off x="309539" y="30777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3" name="Straight Arrow Connector 82"/>
            <p:cNvCxnSpPr>
              <a:stCxn id="82" idx="3"/>
              <a:endCxn id="79" idx="0"/>
            </p:cNvCxnSpPr>
            <p:nvPr/>
          </p:nvCxnSpPr>
          <p:spPr>
            <a:xfrm flipH="1">
              <a:off x="202859" y="372818"/>
              <a:ext cx="11783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29559" y="476140"/>
              <a:ext cx="282450" cy="338554"/>
            </a:xfrm>
            <a:prstGeom prst="rect">
              <a:avLst/>
            </a:prstGeom>
            <a:noFill/>
          </p:spPr>
          <p:txBody>
            <a:bodyPr wrap="none" rtlCol="0">
              <a:spAutoFit/>
            </a:bodyPr>
            <a:lstStyle/>
            <a:p>
              <a:pPr algn="just"/>
              <a:r>
                <a:rPr lang="en-US" sz="1600" dirty="0">
                  <a:sym typeface="Symbol"/>
                </a:rPr>
                <a:t>a</a:t>
              </a:r>
              <a:endParaRPr lang="en-US" sz="1600" dirty="0">
                <a:sym typeface="Webdings"/>
              </a:endParaRPr>
            </a:p>
          </p:txBody>
        </p:sp>
        <p:sp>
          <p:nvSpPr>
            <p:cNvPr id="85" name="Oval 84"/>
            <p:cNvSpPr/>
            <p:nvPr/>
          </p:nvSpPr>
          <p:spPr>
            <a:xfrm>
              <a:off x="309539" y="165369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6" name="Straight Arrow Connector 85"/>
            <p:cNvCxnSpPr>
              <a:stCxn id="79" idx="4"/>
              <a:endCxn id="85" idx="1"/>
            </p:cNvCxnSpPr>
            <p:nvPr/>
          </p:nvCxnSpPr>
          <p:spPr>
            <a:xfrm>
              <a:off x="202859" y="1056936"/>
              <a:ext cx="11783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461939" y="98073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8" name="Straight Arrow Connector 87"/>
            <p:cNvCxnSpPr>
              <a:stCxn id="82" idx="5"/>
              <a:endCxn id="87" idx="0"/>
            </p:cNvCxnSpPr>
            <p:nvPr/>
          </p:nvCxnSpPr>
          <p:spPr>
            <a:xfrm>
              <a:off x="374580" y="372818"/>
              <a:ext cx="12545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87" idx="4"/>
              <a:endCxn id="85" idx="7"/>
            </p:cNvCxnSpPr>
            <p:nvPr/>
          </p:nvCxnSpPr>
          <p:spPr>
            <a:xfrm flipH="1">
              <a:off x="374580" y="1056936"/>
              <a:ext cx="12545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8817" y="1157061"/>
              <a:ext cx="344966" cy="338554"/>
            </a:xfrm>
            <a:prstGeom prst="rect">
              <a:avLst/>
            </a:prstGeom>
            <a:noFill/>
          </p:spPr>
          <p:txBody>
            <a:bodyPr wrap="none" rtlCol="0">
              <a:spAutoFit/>
            </a:bodyPr>
            <a:lstStyle/>
            <a:p>
              <a:r>
                <a:rPr lang="en-US" sz="1600" i="1" dirty="0"/>
                <a:t>y</a:t>
              </a:r>
              <a:r>
                <a:rPr lang="en-US" sz="1600" baseline="-25000" dirty="0"/>
                <a:t>2</a:t>
              </a:r>
            </a:p>
          </p:txBody>
        </p:sp>
        <p:sp>
          <p:nvSpPr>
            <p:cNvPr id="91" name="TextBox 90"/>
            <p:cNvSpPr txBox="1"/>
            <p:nvPr/>
          </p:nvSpPr>
          <p:spPr>
            <a:xfrm>
              <a:off x="384849" y="487139"/>
              <a:ext cx="282450" cy="338554"/>
            </a:xfrm>
            <a:prstGeom prst="rect">
              <a:avLst/>
            </a:prstGeom>
            <a:noFill/>
          </p:spPr>
          <p:txBody>
            <a:bodyPr wrap="none" rtlCol="0">
              <a:spAutoFit/>
            </a:bodyPr>
            <a:lstStyle/>
            <a:p>
              <a:pPr algn="just"/>
              <a:r>
                <a:rPr lang="en-US" sz="1600" dirty="0">
                  <a:sym typeface="Symbol"/>
                </a:rPr>
                <a:t>a</a:t>
              </a:r>
              <a:endParaRPr lang="en-US" sz="1600" dirty="0">
                <a:sym typeface="Webdings"/>
              </a:endParaRPr>
            </a:p>
          </p:txBody>
        </p:sp>
      </p:grpSp>
      <p:sp>
        <p:nvSpPr>
          <p:cNvPr id="93" name="Rectangle 92"/>
          <p:cNvSpPr/>
          <p:nvPr/>
        </p:nvSpPr>
        <p:spPr>
          <a:xfrm>
            <a:off x="8038024" y="4928673"/>
            <a:ext cx="273821" cy="266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4" name="Rectangle 93"/>
          <p:cNvSpPr/>
          <p:nvPr/>
        </p:nvSpPr>
        <p:spPr>
          <a:xfrm>
            <a:off x="8427371" y="5617489"/>
            <a:ext cx="273821" cy="266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120" name="Group 119"/>
          <p:cNvGrpSpPr/>
          <p:nvPr/>
        </p:nvGrpSpPr>
        <p:grpSpPr>
          <a:xfrm>
            <a:off x="439591" y="2347737"/>
            <a:ext cx="4489492" cy="3504405"/>
            <a:chOff x="453720" y="2340127"/>
            <a:chExt cx="4489492" cy="3504405"/>
          </a:xfrm>
        </p:grpSpPr>
        <p:sp>
          <p:nvSpPr>
            <p:cNvPr id="3" name="Rounded Rectangular Callout 2"/>
            <p:cNvSpPr/>
            <p:nvPr/>
          </p:nvSpPr>
          <p:spPr>
            <a:xfrm>
              <a:off x="453720" y="2340127"/>
              <a:ext cx="4489492" cy="3504405"/>
            </a:xfrm>
            <a:prstGeom prst="wedgeRoundRectCallout">
              <a:avLst>
                <a:gd name="adj1" fmla="val 99939"/>
                <a:gd name="adj2" fmla="val -257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518769" y="2340128"/>
              <a:ext cx="4207778" cy="3441973"/>
              <a:chOff x="2072220" y="1102991"/>
              <a:chExt cx="4207778" cy="3441973"/>
            </a:xfrm>
          </p:grpSpPr>
          <p:cxnSp>
            <p:nvCxnSpPr>
              <p:cNvPr id="96" name="Straight Arrow Connector 95"/>
              <p:cNvCxnSpPr/>
              <p:nvPr/>
            </p:nvCxnSpPr>
            <p:spPr>
              <a:xfrm flipV="1">
                <a:off x="2423908" y="1420764"/>
                <a:ext cx="0" cy="3124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2072220" y="3935364"/>
                <a:ext cx="3505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2271508" y="1102991"/>
                <a:ext cx="304800" cy="369332"/>
              </a:xfrm>
              <a:prstGeom prst="rect">
                <a:avLst/>
              </a:prstGeom>
              <a:noFill/>
            </p:spPr>
            <p:txBody>
              <a:bodyPr wrap="square" rtlCol="0">
                <a:spAutoFit/>
              </a:bodyPr>
              <a:lstStyle/>
              <a:p>
                <a:r>
                  <a:rPr lang="en-US" i="1" dirty="0"/>
                  <a:t>y</a:t>
                </a:r>
              </a:p>
            </p:txBody>
          </p:sp>
          <p:sp>
            <p:nvSpPr>
              <p:cNvPr id="99" name="TextBox 98"/>
              <p:cNvSpPr txBox="1"/>
              <p:nvPr/>
            </p:nvSpPr>
            <p:spPr>
              <a:xfrm>
                <a:off x="5506864" y="3750698"/>
                <a:ext cx="304800" cy="369332"/>
              </a:xfrm>
              <a:prstGeom prst="rect">
                <a:avLst/>
              </a:prstGeom>
              <a:noFill/>
            </p:spPr>
            <p:txBody>
              <a:bodyPr wrap="square" rtlCol="0">
                <a:spAutoFit/>
              </a:bodyPr>
              <a:lstStyle/>
              <a:p>
                <a:r>
                  <a:rPr lang="en-US" i="1" dirty="0"/>
                  <a:t>x</a:t>
                </a:r>
              </a:p>
            </p:txBody>
          </p:sp>
          <p:sp>
            <p:nvSpPr>
              <p:cNvPr id="100" name="Freeform 99"/>
              <p:cNvSpPr/>
              <p:nvPr/>
            </p:nvSpPr>
            <p:spPr>
              <a:xfrm>
                <a:off x="2250020" y="1883608"/>
                <a:ext cx="3499556" cy="2438400"/>
              </a:xfrm>
              <a:custGeom>
                <a:avLst/>
                <a:gdLst>
                  <a:gd name="connsiteX0" fmla="*/ 0 w 3646312"/>
                  <a:gd name="connsiteY0" fmla="*/ 3104445 h 3104445"/>
                  <a:gd name="connsiteX1" fmla="*/ 146756 w 3646312"/>
                  <a:gd name="connsiteY1" fmla="*/ 2438400 h 3104445"/>
                  <a:gd name="connsiteX2" fmla="*/ 654756 w 3646312"/>
                  <a:gd name="connsiteY2" fmla="*/ 1975556 h 3104445"/>
                  <a:gd name="connsiteX3" fmla="*/ 1422400 w 3646312"/>
                  <a:gd name="connsiteY3" fmla="*/ 1772356 h 3104445"/>
                  <a:gd name="connsiteX4" fmla="*/ 2144889 w 3646312"/>
                  <a:gd name="connsiteY4" fmla="*/ 1388534 h 3104445"/>
                  <a:gd name="connsiteX5" fmla="*/ 2652889 w 3646312"/>
                  <a:gd name="connsiteY5" fmla="*/ 677334 h 3104445"/>
                  <a:gd name="connsiteX6" fmla="*/ 3285067 w 3646312"/>
                  <a:gd name="connsiteY6" fmla="*/ 214489 h 3104445"/>
                  <a:gd name="connsiteX7" fmla="*/ 3646312 w 3646312"/>
                  <a:gd name="connsiteY7" fmla="*/ 0 h 3104445"/>
                  <a:gd name="connsiteX0" fmla="*/ 0 w 3499556"/>
                  <a:gd name="connsiteY0" fmla="*/ 2438400 h 2438400"/>
                  <a:gd name="connsiteX1" fmla="*/ 508000 w 3499556"/>
                  <a:gd name="connsiteY1" fmla="*/ 1975556 h 2438400"/>
                  <a:gd name="connsiteX2" fmla="*/ 1275644 w 3499556"/>
                  <a:gd name="connsiteY2" fmla="*/ 1772356 h 2438400"/>
                  <a:gd name="connsiteX3" fmla="*/ 1998133 w 3499556"/>
                  <a:gd name="connsiteY3" fmla="*/ 1388534 h 2438400"/>
                  <a:gd name="connsiteX4" fmla="*/ 2506133 w 3499556"/>
                  <a:gd name="connsiteY4" fmla="*/ 677334 h 2438400"/>
                  <a:gd name="connsiteX5" fmla="*/ 3138311 w 3499556"/>
                  <a:gd name="connsiteY5" fmla="*/ 214489 h 2438400"/>
                  <a:gd name="connsiteX6" fmla="*/ 3499556 w 3499556"/>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556" h="2438400">
                    <a:moveTo>
                      <a:pt x="0" y="2438400"/>
                    </a:moveTo>
                    <a:cubicBezTo>
                      <a:pt x="109126" y="2250252"/>
                      <a:pt x="295393" y="2086563"/>
                      <a:pt x="508000" y="1975556"/>
                    </a:cubicBezTo>
                    <a:cubicBezTo>
                      <a:pt x="720607" y="1864549"/>
                      <a:pt x="1027289" y="1870193"/>
                      <a:pt x="1275644" y="1772356"/>
                    </a:cubicBezTo>
                    <a:cubicBezTo>
                      <a:pt x="1524000" y="1674519"/>
                      <a:pt x="1793051" y="1571038"/>
                      <a:pt x="1998133" y="1388534"/>
                    </a:cubicBezTo>
                    <a:cubicBezTo>
                      <a:pt x="2203215" y="1206030"/>
                      <a:pt x="2316103" y="873008"/>
                      <a:pt x="2506133" y="677334"/>
                    </a:cubicBezTo>
                    <a:cubicBezTo>
                      <a:pt x="2696163" y="481660"/>
                      <a:pt x="2972741" y="327378"/>
                      <a:pt x="3138311" y="214489"/>
                    </a:cubicBezTo>
                    <a:cubicBezTo>
                      <a:pt x="3303882" y="101600"/>
                      <a:pt x="3401719" y="50800"/>
                      <a:pt x="349955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p:cNvCxnSpPr/>
              <p:nvPr/>
            </p:nvCxnSpPr>
            <p:spPr>
              <a:xfrm flipV="1">
                <a:off x="4290409" y="3876705"/>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4282020" y="3173366"/>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850998" y="1472897"/>
                <a:ext cx="3429000" cy="30256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3492426" y="3876705"/>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3492426" y="3619466"/>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2625904" y="3882350"/>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097792" y="4055117"/>
                <a:ext cx="385234" cy="369332"/>
              </a:xfrm>
              <a:prstGeom prst="rect">
                <a:avLst/>
              </a:prstGeom>
              <a:noFill/>
            </p:spPr>
            <p:txBody>
              <a:bodyPr wrap="square" rtlCol="0">
                <a:spAutoFit/>
              </a:bodyPr>
              <a:lstStyle/>
              <a:p>
                <a:r>
                  <a:rPr lang="en-US" i="1" dirty="0"/>
                  <a:t>x</a:t>
                </a:r>
                <a:r>
                  <a:rPr lang="en-US" baseline="-25000" dirty="0"/>
                  <a:t>i</a:t>
                </a:r>
                <a:endParaRPr lang="en-US" dirty="0"/>
              </a:p>
            </p:txBody>
          </p:sp>
          <p:sp>
            <p:nvSpPr>
              <p:cNvPr id="109" name="TextBox 108"/>
              <p:cNvSpPr txBox="1"/>
              <p:nvPr/>
            </p:nvSpPr>
            <p:spPr>
              <a:xfrm>
                <a:off x="3299809" y="4044431"/>
                <a:ext cx="508038" cy="369332"/>
              </a:xfrm>
              <a:prstGeom prst="rect">
                <a:avLst/>
              </a:prstGeom>
              <a:noFill/>
            </p:spPr>
            <p:txBody>
              <a:bodyPr wrap="square" rtlCol="0">
                <a:spAutoFit/>
              </a:bodyPr>
              <a:lstStyle/>
              <a:p>
                <a:r>
                  <a:rPr lang="en-US" i="1" dirty="0"/>
                  <a:t>x</a:t>
                </a:r>
                <a:r>
                  <a:rPr lang="en-US" baseline="-25000" dirty="0"/>
                  <a:t>i+1</a:t>
                </a:r>
                <a:endParaRPr lang="en-US" dirty="0"/>
              </a:p>
            </p:txBody>
          </p:sp>
          <p:sp>
            <p:nvSpPr>
              <p:cNvPr id="110" name="TextBox 109"/>
              <p:cNvSpPr txBox="1"/>
              <p:nvPr/>
            </p:nvSpPr>
            <p:spPr>
              <a:xfrm>
                <a:off x="2460890" y="4057879"/>
                <a:ext cx="583777" cy="369332"/>
              </a:xfrm>
              <a:prstGeom prst="rect">
                <a:avLst/>
              </a:prstGeom>
              <a:noFill/>
            </p:spPr>
            <p:txBody>
              <a:bodyPr wrap="square" rtlCol="0">
                <a:spAutoFit/>
              </a:bodyPr>
              <a:lstStyle/>
              <a:p>
                <a:r>
                  <a:rPr lang="en-US" i="1" dirty="0"/>
                  <a:t>x</a:t>
                </a:r>
                <a:r>
                  <a:rPr lang="en-US" baseline="-25000" dirty="0"/>
                  <a:t>i+2</a:t>
                </a:r>
                <a:endParaRPr lang="en-US" dirty="0"/>
              </a:p>
            </p:txBody>
          </p:sp>
          <p:sp>
            <p:nvSpPr>
              <p:cNvPr id="111" name="TextBox 110"/>
              <p:cNvSpPr txBox="1"/>
              <p:nvPr/>
            </p:nvSpPr>
            <p:spPr>
              <a:xfrm>
                <a:off x="3923519" y="2777978"/>
                <a:ext cx="599017" cy="369332"/>
              </a:xfrm>
              <a:prstGeom prst="rect">
                <a:avLst/>
              </a:prstGeom>
              <a:noFill/>
            </p:spPr>
            <p:txBody>
              <a:bodyPr wrap="square" rtlCol="0">
                <a:spAutoFit/>
              </a:bodyPr>
              <a:lstStyle/>
              <a:p>
                <a:r>
                  <a:rPr lang="en-US" i="1" dirty="0"/>
                  <a:t>f</a:t>
                </a:r>
                <a:r>
                  <a:rPr lang="en-US" dirty="0"/>
                  <a:t>(</a:t>
                </a:r>
                <a:r>
                  <a:rPr lang="en-US" i="1" dirty="0"/>
                  <a:t>x</a:t>
                </a:r>
                <a:r>
                  <a:rPr lang="en-US" baseline="-25000" dirty="0"/>
                  <a:t>i</a:t>
                </a:r>
                <a:r>
                  <a:rPr lang="en-US" dirty="0"/>
                  <a:t>)</a:t>
                </a:r>
              </a:p>
            </p:txBody>
          </p:sp>
          <p:cxnSp>
            <p:nvCxnSpPr>
              <p:cNvPr id="114" name="Straight Arrow Connector 113"/>
              <p:cNvCxnSpPr/>
              <p:nvPr/>
            </p:nvCxnSpPr>
            <p:spPr>
              <a:xfrm flipV="1">
                <a:off x="4292679" y="3237719"/>
                <a:ext cx="0" cy="696382"/>
              </a:xfrm>
              <a:prstGeom prst="straightConnector1">
                <a:avLst/>
              </a:prstGeom>
              <a:ln>
                <a:solidFill>
                  <a:schemeClr val="tx1"/>
                </a:solidFill>
                <a:tailEnd type="stealth" w="lg" len="med"/>
              </a:ln>
              <a:effectLst/>
            </p:spPr>
            <p:style>
              <a:lnRef idx="2">
                <a:schemeClr val="accent1"/>
              </a:lnRef>
              <a:fillRef idx="0">
                <a:schemeClr val="accent1"/>
              </a:fillRef>
              <a:effectRef idx="1">
                <a:schemeClr val="accent1"/>
              </a:effectRef>
              <a:fontRef idx="minor">
                <a:schemeClr val="tx1"/>
              </a:fontRef>
            </p:style>
          </p:cxnSp>
        </p:grpSp>
        <p:grpSp>
          <p:nvGrpSpPr>
            <p:cNvPr id="119" name="Group 118"/>
            <p:cNvGrpSpPr/>
            <p:nvPr/>
          </p:nvGrpSpPr>
          <p:grpSpPr>
            <a:xfrm>
              <a:off x="2376143" y="3977478"/>
              <a:ext cx="642185" cy="734603"/>
              <a:chOff x="2366740" y="4020322"/>
              <a:chExt cx="642185" cy="734603"/>
            </a:xfrm>
          </p:grpSpPr>
          <p:sp>
            <p:nvSpPr>
              <p:cNvPr id="117" name="Oval 116"/>
              <p:cNvSpPr/>
              <p:nvPr/>
            </p:nvSpPr>
            <p:spPr>
              <a:xfrm>
                <a:off x="2366740" y="4020322"/>
                <a:ext cx="642185" cy="734603"/>
              </a:xfrm>
              <a:prstGeom prst="ellipse">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a:spLocks noChangeAspect="1"/>
              </p:cNvSpPr>
              <p:nvPr/>
            </p:nvSpPr>
            <p:spPr>
              <a:xfrm>
                <a:off x="2703462" y="4484120"/>
                <a:ext cx="45720" cy="45720"/>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92" name="Rectangle 91"/>
          <p:cNvSpPr/>
          <p:nvPr/>
        </p:nvSpPr>
        <p:spPr>
          <a:xfrm>
            <a:off x="6484192" y="4999104"/>
            <a:ext cx="273821" cy="266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95" name="Rounded Rectangular Callout 94"/>
              <p:cNvSpPr/>
              <p:nvPr/>
            </p:nvSpPr>
            <p:spPr>
              <a:xfrm>
                <a:off x="4455662" y="164672"/>
                <a:ext cx="3925877" cy="1074266"/>
              </a:xfrm>
              <a:prstGeom prst="wedgeRoundRectCallout">
                <a:avLst>
                  <a:gd name="adj1" fmla="val 23216"/>
                  <a:gd name="adj2" fmla="val 216026"/>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14:m>
                  <m:oMath xmlns:m="http://schemas.openxmlformats.org/officeDocument/2006/math">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a:rPr>
                          <m:t>𝑦</m:t>
                        </m:r>
                      </m:e>
                      <m:sub>
                        <m:r>
                          <a:rPr lang="en-US" b="0" i="1" dirty="0" smtClean="0">
                            <a:solidFill>
                              <a:srgbClr val="C00000"/>
                            </a:solidFill>
                            <a:latin typeface="Cambria Math"/>
                          </a:rPr>
                          <m:t>2</m:t>
                        </m:r>
                      </m:sub>
                    </m:sSub>
                  </m:oMath>
                </a14:m>
                <a:r>
                  <a:rPr lang="en-US" dirty="0">
                    <a:solidFill>
                      <a:srgbClr val="C00000"/>
                    </a:solidFill>
                  </a:rPr>
                  <a:t> is the value of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a:rPr>
                          <m:t>𝑌</m:t>
                        </m:r>
                      </m:e>
                      <m:sub>
                        <m:r>
                          <a:rPr lang="en-US" b="0" i="1" smtClean="0">
                            <a:solidFill>
                              <a:srgbClr val="C00000"/>
                            </a:solidFill>
                            <a:latin typeface="Cambria Math"/>
                          </a:rPr>
                          <m:t>2</m:t>
                        </m:r>
                      </m:sub>
                    </m:sSub>
                  </m:oMath>
                </a14:m>
                <a:r>
                  <a:rPr lang="en-US" dirty="0">
                    <a:solidFill>
                      <a:srgbClr val="C00000"/>
                    </a:solidFill>
                  </a:rPr>
                  <a:t> from the previous Newton round – i.e., some </a:t>
                </a:r>
                <a:r>
                  <a:rPr lang="en-US" u="sng" dirty="0">
                    <a:solidFill>
                      <a:srgbClr val="C00000"/>
                    </a:solidFill>
                  </a:rPr>
                  <a:t>constant</a:t>
                </a:r>
                <a:r>
                  <a:rPr lang="en-US" dirty="0">
                    <a:solidFill>
                      <a:srgbClr val="C00000"/>
                    </a:solidFill>
                  </a:rPr>
                  <a:t> for the current round</a:t>
                </a:r>
              </a:p>
            </p:txBody>
          </p:sp>
        </mc:Choice>
        <mc:Fallback xmlns="">
          <p:sp>
            <p:nvSpPr>
              <p:cNvPr id="95" name="Rounded Rectangular Callout 94"/>
              <p:cNvSpPr>
                <a:spLocks noRot="1" noChangeAspect="1" noMove="1" noResize="1" noEditPoints="1" noAdjustHandles="1" noChangeArrowheads="1" noChangeShapeType="1" noTextEdit="1"/>
              </p:cNvSpPr>
              <p:nvPr/>
            </p:nvSpPr>
            <p:spPr>
              <a:xfrm>
                <a:off x="4455662" y="164672"/>
                <a:ext cx="3925877" cy="1074266"/>
              </a:xfrm>
              <a:prstGeom prst="wedgeRoundRectCallout">
                <a:avLst>
                  <a:gd name="adj1" fmla="val 23216"/>
                  <a:gd name="adj2" fmla="val 216026"/>
                  <a:gd name="adj3" fmla="val 16667"/>
                </a:avLst>
              </a:prstGeom>
              <a:blipFill>
                <a:blip r:embed="rId9"/>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399914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dissolve">
                                      <p:cBhvr>
                                        <p:cTn id="32" dur="500"/>
                                        <p:tgtEl>
                                          <p:spTgt spid="78"/>
                                        </p:tgtEl>
                                      </p:cBhvr>
                                    </p:animEffect>
                                  </p:childTnLst>
                                </p:cTn>
                              </p:par>
                              <p:par>
                                <p:cTn id="33" presetID="9"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dissolve">
                                      <p:cBhvr>
                                        <p:cTn id="35" dur="500"/>
                                        <p:tgtEl>
                                          <p:spTgt spid="39"/>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dissolve">
                                      <p:cBhvr>
                                        <p:cTn id="43" dur="500"/>
                                        <p:tgtEl>
                                          <p:spTgt spid="9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20"/>
                                        </p:tgtEl>
                                        <p:attrNameLst>
                                          <p:attrName>style.visibility</p:attrName>
                                        </p:attrNameLst>
                                      </p:cBhvr>
                                      <p:to>
                                        <p:strVal val="visible"/>
                                      </p:to>
                                    </p:set>
                                    <p:animEffect transition="in" filter="dissolve">
                                      <p:cBhvr>
                                        <p:cTn id="48" dur="500"/>
                                        <p:tgtEl>
                                          <p:spTgt spid="120"/>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dissolve">
                                      <p:cBhvr>
                                        <p:cTn id="56" dur="500"/>
                                        <p:tgtEl>
                                          <p:spTgt spid="38"/>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92"/>
                                        </p:tgtEl>
                                        <p:attrNameLst>
                                          <p:attrName>style.visibility</p:attrName>
                                        </p:attrNameLst>
                                      </p:cBhvr>
                                      <p:to>
                                        <p:strVal val="visible"/>
                                      </p:to>
                                    </p:set>
                                    <p:animEffect transition="in" filter="dissolve">
                                      <p:cBhvr>
                                        <p:cTn id="59" dur="500"/>
                                        <p:tgtEl>
                                          <p:spTgt spid="92"/>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dissolve">
                                      <p:cBhvr>
                                        <p:cTn id="62" dur="500"/>
                                        <p:tgtEl>
                                          <p:spTgt spid="9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dissolve">
                                      <p:cBhvr>
                                        <p:cTn id="65" dur="500"/>
                                        <p:tgtEl>
                                          <p:spTgt spid="94"/>
                                        </p:tgtEl>
                                      </p:cBhvr>
                                    </p:animEffect>
                                  </p:childTnLst>
                                </p:cTn>
                              </p:par>
                              <p:par>
                                <p:cTn id="66" presetID="9" presetClass="exit" presetSubtype="0" fill="hold" nodeType="withEffect">
                                  <p:stCondLst>
                                    <p:cond delay="0"/>
                                  </p:stCondLst>
                                  <p:childTnLst>
                                    <p:animEffect transition="out" filter="dissolve">
                                      <p:cBhvr>
                                        <p:cTn id="67" dur="500"/>
                                        <p:tgtEl>
                                          <p:spTgt spid="120"/>
                                        </p:tgtEl>
                                      </p:cBhvr>
                                    </p:animEffect>
                                    <p:set>
                                      <p:cBhvr>
                                        <p:cTn id="68" dur="1" fill="hold">
                                          <p:stCondLst>
                                            <p:cond delay="4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P spid="12" grpId="0"/>
      <p:bldP spid="13" grpId="0"/>
      <p:bldP spid="14" grpId="0"/>
      <p:bldP spid="15" grpId="0"/>
      <p:bldP spid="16" grpId="0"/>
      <p:bldP spid="17" grpId="0" animBg="1"/>
      <p:bldP spid="38" grpId="0" animBg="1"/>
      <p:bldP spid="93" grpId="0" animBg="1"/>
      <p:bldP spid="94" grpId="0" animBg="1"/>
      <p:bldP spid="92" grpId="0" animBg="1"/>
      <p:bldP spid="9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 of Tutorial</a:t>
            </a:r>
          </a:p>
        </p:txBody>
      </p:sp>
      <p:sp>
        <p:nvSpPr>
          <p:cNvPr id="3" name="Content Placeholder 2"/>
          <p:cNvSpPr>
            <a:spLocks noGrp="1"/>
          </p:cNvSpPr>
          <p:nvPr>
            <p:ph idx="1"/>
          </p:nvPr>
        </p:nvSpPr>
        <p:spPr>
          <a:xfrm>
            <a:off x="152406" y="1008522"/>
            <a:ext cx="8860115" cy="5236885"/>
          </a:xfrm>
          <a:ln>
            <a:noFill/>
          </a:ln>
        </p:spPr>
        <p:txBody>
          <a:bodyPr>
            <a:normAutofit/>
          </a:bodyPr>
          <a:lstStyle/>
          <a:p>
            <a:r>
              <a:rPr lang="en-US" dirty="0"/>
              <a:t>Background</a:t>
            </a:r>
          </a:p>
          <a:p>
            <a:pPr lvl="1"/>
            <a:r>
              <a:rPr lang="en-US" dirty="0"/>
              <a:t>Iterative dataflow analysis</a:t>
            </a:r>
          </a:p>
          <a:p>
            <a:pPr lvl="1"/>
            <a:r>
              <a:rPr lang="en-US" dirty="0"/>
              <a:t>Abstract interpretation</a:t>
            </a:r>
          </a:p>
          <a:p>
            <a:r>
              <a:rPr lang="en-US" dirty="0"/>
              <a:t>Intraprocedural analysis</a:t>
            </a:r>
          </a:p>
          <a:p>
            <a:pPr lvl="1"/>
            <a:r>
              <a:rPr lang="en-US" dirty="0" err="1"/>
              <a:t>Tarjan’s</a:t>
            </a:r>
            <a:r>
              <a:rPr lang="en-US" dirty="0"/>
              <a:t> path-expression method</a:t>
            </a:r>
          </a:p>
          <a:p>
            <a:r>
              <a:rPr lang="en-US" dirty="0" err="1"/>
              <a:t>Interprocedural</a:t>
            </a:r>
            <a:r>
              <a:rPr lang="en-US" dirty="0"/>
              <a:t> analysis</a:t>
            </a:r>
          </a:p>
          <a:p>
            <a:pPr lvl="1"/>
            <a:r>
              <a:rPr lang="en-US" dirty="0"/>
              <a:t>Functional approach</a:t>
            </a:r>
          </a:p>
          <a:p>
            <a:pPr lvl="1"/>
            <a:r>
              <a:rPr lang="en-US" dirty="0"/>
              <a:t>Newtonian program analysis</a:t>
            </a:r>
          </a:p>
          <a:p>
            <a:pPr lvl="1"/>
            <a:r>
              <a:rPr lang="en-US" dirty="0">
                <a:solidFill>
                  <a:srgbClr val="C00000"/>
                </a:solidFill>
              </a:rPr>
              <a:t>Newtonian program analysis via tensor product</a:t>
            </a:r>
          </a:p>
          <a:p>
            <a:pPr lvl="1"/>
            <a:r>
              <a:rPr lang="en-US" dirty="0"/>
              <a:t>Newtonian program analysis and Gauss-Jordan elimination</a:t>
            </a:r>
          </a:p>
          <a:p>
            <a:pPr lvl="1"/>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51</a:t>
            </a:fld>
            <a:endParaRPr lang="en-US"/>
          </a:p>
        </p:txBody>
      </p:sp>
    </p:spTree>
    <p:extLst>
      <p:ext uri="{BB962C8B-B14F-4D97-AF65-F5344CB8AC3E}">
        <p14:creationId xmlns:p14="http://schemas.microsoft.com/office/powerpoint/2010/main" val="1233175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9525">
            <a:solidFill>
              <a:schemeClr val="tx1"/>
            </a:solidFill>
          </a:ln>
        </p:spPr>
        <p:txBody>
          <a:bodyPr wrap="square" rtlCol="0">
            <a:spAutoFit/>
          </a:bodyPr>
          <a:lstStyle/>
          <a:p>
            <a:r>
              <a:rPr lang="en-US" sz="2800" dirty="0"/>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3" name="Rounded Rectangular Callout 2"/>
          <p:cNvSpPr/>
          <p:nvPr/>
        </p:nvSpPr>
        <p:spPr>
          <a:xfrm>
            <a:off x="5457541" y="4550084"/>
            <a:ext cx="3341991" cy="1207769"/>
          </a:xfrm>
          <a:prstGeom prst="wedgeRoundRectCallout">
            <a:avLst>
              <a:gd name="adj1" fmla="val -70070"/>
              <a:gd name="adj2" fmla="val 19862"/>
              <a:gd name="adj3" fmla="val 16667"/>
            </a:avLst>
          </a:prstGeom>
          <a:noFill/>
          <a:ln w="28575">
            <a:solidFill>
              <a:schemeClr val="accent2"/>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NPA-TP: Combines NPA with </a:t>
            </a:r>
            <a:r>
              <a:rPr lang="en-US" dirty="0" err="1">
                <a:solidFill>
                  <a:srgbClr val="C00000"/>
                </a:solidFill>
              </a:rPr>
              <a:t>Tarjan’s</a:t>
            </a:r>
            <a:r>
              <a:rPr lang="en-US" dirty="0">
                <a:solidFill>
                  <a:srgbClr val="C00000"/>
                </a:solidFill>
              </a:rPr>
              <a:t> method to create an improved NPA solver (for finding procedure summaries)</a:t>
            </a:r>
          </a:p>
        </p:txBody>
      </p:sp>
      <p:sp>
        <p:nvSpPr>
          <p:cNvPr id="16" name="Slide Number Placeholder 15"/>
          <p:cNvSpPr>
            <a:spLocks noGrp="1"/>
          </p:cNvSpPr>
          <p:nvPr>
            <p:ph type="sldNum" sz="quarter" idx="12"/>
          </p:nvPr>
        </p:nvSpPr>
        <p:spPr/>
        <p:txBody>
          <a:bodyPr/>
          <a:lstStyle/>
          <a:p>
            <a:fld id="{A65A0EED-6B89-664A-801E-D3FDD91C7C69}" type="slidenum">
              <a:rPr lang="en-US" smtClean="0"/>
              <a:pPr/>
              <a:t>52</a:t>
            </a:fld>
            <a:endParaRPr lang="en-US"/>
          </a:p>
        </p:txBody>
      </p:sp>
    </p:spTree>
    <p:extLst>
      <p:ext uri="{BB962C8B-B14F-4D97-AF65-F5344CB8AC3E}">
        <p14:creationId xmlns:p14="http://schemas.microsoft.com/office/powerpoint/2010/main" val="2339057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a:t>Tarjan’s</a:t>
            </a:r>
            <a:r>
              <a:rPr lang="en-US" sz="3200" dirty="0"/>
              <a:t> Path-Expression Method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91714"/>
                <a:ext cx="8364038" cy="4525963"/>
              </a:xfrm>
              <a:ln>
                <a:noFill/>
              </a:ln>
            </p:spPr>
            <p:txBody>
              <a:bodyPr>
                <a:normAutofit fontScale="92500"/>
              </a:bodyPr>
              <a:lstStyle/>
              <a:p>
                <a:r>
                  <a:rPr lang="en-US" dirty="0"/>
                  <a:t>Dataflow analysis for a single control-flow graph (CFG)</a:t>
                </a:r>
              </a:p>
              <a:p>
                <a:r>
                  <a:rPr lang="en-US" dirty="0"/>
                  <a:t>Find a regular expression for each program point p</a:t>
                </a:r>
              </a:p>
              <a:p>
                <a:pPr lvl="1"/>
                <a:r>
                  <a:rPr lang="en-US" dirty="0"/>
                  <a:t>characterizes all paths from enter node to p</a:t>
                </a:r>
              </a:p>
              <a:p>
                <a:pPr lvl="1"/>
                <a:r>
                  <a:rPr lang="en-US" dirty="0"/>
                  <a:t>roughly</a:t>
                </a:r>
              </a:p>
              <a:p>
                <a:pPr lvl="2"/>
                <a:r>
                  <a:rPr lang="en-US" dirty="0"/>
                  <a:t>CFG = finite-state machine over alphabet of edges</a:t>
                </a:r>
              </a:p>
              <a:p>
                <a:pPr lvl="2"/>
                <a:r>
                  <a:rPr lang="en-US" dirty="0"/>
                  <a:t>convert FSM to a regular expression (Kleene’s theorem)</a:t>
                </a:r>
              </a:p>
              <a:p>
                <a:r>
                  <a:rPr lang="en-US" dirty="0"/>
                  <a:t>To evaluate</a:t>
                </a:r>
              </a:p>
              <a:p>
                <a:pPr lvl="1"/>
                <a:r>
                  <a:rPr lang="en-US" dirty="0"/>
                  <a:t>interpret each alphabet symbol as the abstract transformer of the corresponding edge</a:t>
                </a:r>
              </a:p>
              <a:p>
                <a:pPr lvl="1"/>
                <a:r>
                  <a:rPr lang="en-US" dirty="0"/>
                  <a:t>interpret +, </a:t>
                </a:r>
                <a14:m>
                  <m:oMath xmlns:m="http://schemas.openxmlformats.org/officeDocument/2006/math">
                    <m:r>
                      <a:rPr lang="en-US" b="0" i="1" smtClean="0">
                        <a:latin typeface="Cambria Math"/>
                      </a:rPr>
                      <m:t>⋅</m:t>
                    </m:r>
                  </m:oMath>
                </a14:m>
                <a:r>
                  <a:rPr lang="en-US" b="0" dirty="0"/>
                  <a:t>, and * as </a:t>
                </a:r>
                <a:r>
                  <a:rPr lang="en-US" b="0" dirty="0">
                    <a:sym typeface="Symbol"/>
                  </a:rPr>
                  <a:t>, </a:t>
                </a:r>
                <a:r>
                  <a:rPr lang="en-US" b="0" dirty="0">
                    <a:latin typeface="Cambria Math"/>
                    <a:ea typeface="Cambria Math"/>
                    <a:sym typeface="Symbol"/>
                  </a:rPr>
                  <a:t></a:t>
                </a:r>
                <a:r>
                  <a:rPr lang="en-US" sz="2000" dirty="0">
                    <a:sym typeface="Symbol"/>
                  </a:rPr>
                  <a:t>, and </a:t>
                </a:r>
                <a:r>
                  <a:rPr lang="en-US" sz="2000" baseline="30000" dirty="0">
                    <a:latin typeface="Cambria Math"/>
                    <a:ea typeface="Cambria Math"/>
                    <a:sym typeface="Symbol"/>
                  </a:rPr>
                  <a:t>⊛</a:t>
                </a:r>
                <a:r>
                  <a:rPr lang="en-US" sz="2000" dirty="0">
                    <a:sym typeface="Symbol"/>
                  </a:rPr>
                  <a:t>, respectively</a:t>
                </a:r>
                <a:endParaRPr lang="en-US" sz="20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91714"/>
                <a:ext cx="8364038" cy="4525963"/>
              </a:xfrm>
              <a:blipFill>
                <a:blip r:embed="rId2"/>
                <a:stretch>
                  <a:fillRect l="-1093" t="-1348" b="-1752"/>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53</a:t>
            </a:fld>
            <a:endParaRPr lang="en-US"/>
          </a:p>
        </p:txBody>
      </p:sp>
      <p:grpSp>
        <p:nvGrpSpPr>
          <p:cNvPr id="6" name="Group 5"/>
          <p:cNvGrpSpPr/>
          <p:nvPr/>
        </p:nvGrpSpPr>
        <p:grpSpPr>
          <a:xfrm>
            <a:off x="7985125" y="179021"/>
            <a:ext cx="1158875" cy="1779120"/>
            <a:chOff x="2004820" y="4354481"/>
            <a:chExt cx="1158875" cy="1779120"/>
          </a:xfrm>
        </p:grpSpPr>
        <p:sp>
          <p:nvSpPr>
            <p:cNvPr id="7" name="TextBox 23"/>
            <p:cNvSpPr txBox="1">
              <a:spLocks noChangeArrowheads="1"/>
            </p:cNvSpPr>
            <p:nvPr/>
          </p:nvSpPr>
          <p:spPr bwMode="auto">
            <a:xfrm>
              <a:off x="2004820" y="563089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Robert</a:t>
              </a:r>
            </a:p>
            <a:p>
              <a:pPr algn="ctr">
                <a:lnSpc>
                  <a:spcPts val="1600"/>
                </a:lnSpc>
                <a:buFontTx/>
                <a:buNone/>
              </a:pPr>
              <a:r>
                <a:rPr lang="en-US" sz="1600" dirty="0" err="1">
                  <a:latin typeface="Calibri" pitchFamily="34" charset="0"/>
                </a:rPr>
                <a:t>Tarjan</a:t>
              </a:r>
              <a:endParaRPr lang="en-US" sz="1600" dirty="0">
                <a:latin typeface="Calibri" pitchFamily="34" charset="0"/>
              </a:endParaRPr>
            </a:p>
          </p:txBody>
        </p:sp>
        <p:pic>
          <p:nvPicPr>
            <p:cNvPr id="8" name="Picture 11" descr="C:\Users\reps\Documents\Papers\submissions\SpeedingUpNewton\Talk\tarj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970" y="4354481"/>
              <a:ext cx="798576" cy="1197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0233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Misconception on My Part</a:t>
            </a:r>
          </a:p>
        </p:txBody>
      </p:sp>
      <p:sp>
        <p:nvSpPr>
          <p:cNvPr id="16" name="Slide Number Placeholder 15"/>
          <p:cNvSpPr>
            <a:spLocks noGrp="1"/>
          </p:cNvSpPr>
          <p:nvPr>
            <p:ph type="sldNum" sz="quarter" idx="12"/>
          </p:nvPr>
        </p:nvSpPr>
        <p:spPr/>
        <p:txBody>
          <a:bodyPr/>
          <a:lstStyle/>
          <a:p>
            <a:fld id="{A65A0EED-6B89-664A-801E-D3FDD91C7C69}" type="slidenum">
              <a:rPr lang="en-US" smtClean="0"/>
              <a:pPr/>
              <a:t>54</a:t>
            </a:fld>
            <a:endParaRPr lang="en-US"/>
          </a:p>
        </p:txBody>
      </p:sp>
      <p:sp>
        <p:nvSpPr>
          <p:cNvPr id="8" name="TextBox 7"/>
          <p:cNvSpPr txBox="1"/>
          <p:nvPr/>
        </p:nvSpPr>
        <p:spPr>
          <a:xfrm>
            <a:off x="85614" y="2945794"/>
            <a:ext cx="8972777" cy="1384995"/>
          </a:xfrm>
          <a:prstGeom prst="rect">
            <a:avLst/>
          </a:prstGeom>
          <a:noFill/>
        </p:spPr>
        <p:txBody>
          <a:bodyPr wrap="none" rtlCol="0">
            <a:spAutoFit/>
          </a:bodyPr>
          <a:lstStyle/>
          <a:p>
            <a:pPr algn="ctr"/>
            <a:r>
              <a:rPr lang="en-US" sz="2800" dirty="0"/>
              <a:t>Polynomial </a:t>
            </a:r>
            <a:r>
              <a:rPr lang="en-US" sz="2800" dirty="0">
                <a:sym typeface="Symbol"/>
              </a:rPr>
              <a:t></a:t>
            </a:r>
            <a:r>
              <a:rPr lang="en-US" sz="2800" dirty="0"/>
              <a:t> Linear         </a:t>
            </a:r>
          </a:p>
          <a:p>
            <a:pPr algn="ctr"/>
            <a:r>
              <a:rPr lang="en-US" sz="2800" dirty="0"/>
              <a:t>        </a:t>
            </a:r>
          </a:p>
          <a:p>
            <a:pPr algn="ctr"/>
            <a:r>
              <a:rPr lang="en-US" sz="2800" dirty="0"/>
              <a:t>      </a:t>
            </a:r>
            <a:r>
              <a:rPr lang="en-US" sz="2800" dirty="0" err="1"/>
              <a:t>Interprocedural</a:t>
            </a:r>
            <a:r>
              <a:rPr lang="en-US" sz="2800" dirty="0"/>
              <a:t> Analysis </a:t>
            </a:r>
            <a:r>
              <a:rPr lang="en-US" sz="2800" dirty="0">
                <a:sym typeface="Symbol"/>
              </a:rPr>
              <a:t></a:t>
            </a:r>
            <a:r>
              <a:rPr lang="en-US" sz="2800" dirty="0"/>
              <a:t> </a:t>
            </a:r>
            <a:r>
              <a:rPr lang="en-US" sz="2800" dirty="0" err="1"/>
              <a:t>Intraprocedural</a:t>
            </a:r>
            <a:r>
              <a:rPr lang="en-US" sz="2800" dirty="0"/>
              <a:t> Analysis      </a:t>
            </a:r>
          </a:p>
        </p:txBody>
      </p:sp>
      <p:sp>
        <p:nvSpPr>
          <p:cNvPr id="4" name="Cloud Callout 3"/>
          <p:cNvSpPr/>
          <p:nvPr/>
        </p:nvSpPr>
        <p:spPr>
          <a:xfrm>
            <a:off x="4258267" y="793506"/>
            <a:ext cx="4764289" cy="2063262"/>
          </a:xfrm>
          <a:prstGeom prst="cloudCallout">
            <a:avLst>
              <a:gd name="adj1" fmla="val -16112"/>
              <a:gd name="adj2" fmla="val 98023"/>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r>
              <a:rPr lang="en-US" sz="2000" dirty="0">
                <a:solidFill>
                  <a:srgbClr val="C00000"/>
                </a:solidFill>
              </a:rPr>
              <a:t>On each Newton round, use a fast </a:t>
            </a:r>
            <a:r>
              <a:rPr lang="en-US" sz="2000" dirty="0" err="1">
                <a:solidFill>
                  <a:srgbClr val="C00000"/>
                </a:solidFill>
              </a:rPr>
              <a:t>intraprocedural</a:t>
            </a:r>
            <a:r>
              <a:rPr lang="en-US" sz="2000" dirty="0">
                <a:solidFill>
                  <a:srgbClr val="C00000"/>
                </a:solidFill>
              </a:rPr>
              <a:t> solver, such as </a:t>
            </a:r>
            <a:r>
              <a:rPr lang="en-US" sz="2000" dirty="0" err="1">
                <a:solidFill>
                  <a:srgbClr val="C00000"/>
                </a:solidFill>
              </a:rPr>
              <a:t>Tarjan’s</a:t>
            </a:r>
            <a:r>
              <a:rPr lang="en-US" sz="2000" dirty="0">
                <a:solidFill>
                  <a:srgbClr val="C00000"/>
                </a:solidFill>
              </a:rPr>
              <a:t> path-expression method!</a:t>
            </a:r>
          </a:p>
        </p:txBody>
      </p:sp>
    </p:spTree>
    <p:extLst>
      <p:ext uri="{BB962C8B-B14F-4D97-AF65-F5344CB8AC3E}">
        <p14:creationId xmlns:p14="http://schemas.microsoft.com/office/powerpoint/2010/main" val="304368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Misconception on My Part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06586"/>
                <a:ext cx="8229600" cy="1765480"/>
              </a:xfrm>
              <a:ln>
                <a:noFill/>
              </a:ln>
            </p:spPr>
            <p:txBody>
              <a:bodyPr/>
              <a:lstStyle/>
              <a:p>
                <a:r>
                  <a:rPr lang="en-US" dirty="0"/>
                  <a:t>Issue:</a:t>
                </a:r>
              </a:p>
              <a:p>
                <a:pPr lvl="1"/>
                <a:r>
                  <a:rPr lang="en-US" dirty="0"/>
                  <a:t>Abstract Compose (</a:t>
                </a:r>
                <a14:m>
                  <m:oMath xmlns:m="http://schemas.openxmlformats.org/officeDocument/2006/math">
                    <m:r>
                      <a:rPr lang="en-US" i="1">
                        <a:latin typeface="Cambria Math"/>
                      </a:rPr>
                      <m:t>⨂</m:t>
                    </m:r>
                  </m:oMath>
                </a14:m>
                <a:r>
                  <a:rPr lang="en-US" dirty="0"/>
                  <a:t>) typically models the reversal of function composition: </a:t>
                </a:r>
                <a14:m>
                  <m:oMath xmlns:m="http://schemas.openxmlformats.org/officeDocument/2006/math">
                    <m:r>
                      <a:rPr lang="en-US" sz="2000" i="1" smtClean="0">
                        <a:latin typeface="Cambria Math"/>
                      </a:rPr>
                      <m:t>𝑓</m:t>
                    </m:r>
                    <m:r>
                      <a:rPr lang="en-US" sz="2000" i="1">
                        <a:latin typeface="Cambria Math"/>
                      </a:rPr>
                      <m:t> ⨂ </m:t>
                    </m:r>
                    <m:r>
                      <a:rPr lang="en-US" sz="2000" i="1" smtClean="0">
                        <a:latin typeface="Cambria Math"/>
                      </a:rPr>
                      <m:t>𝑔</m:t>
                    </m:r>
                    <m:r>
                      <a:rPr lang="en-US" sz="2000" i="1">
                        <a:latin typeface="Cambria Math"/>
                      </a:rPr>
                      <m:t> ≝</m:t>
                    </m:r>
                    <m:r>
                      <a:rPr lang="en-US" sz="2000" i="1" smtClean="0">
                        <a:latin typeface="Cambria Math"/>
                      </a:rPr>
                      <m:t>𝑔</m:t>
                    </m:r>
                    <m:r>
                      <a:rPr lang="en-US" sz="2000" i="1">
                        <a:latin typeface="Cambria Math"/>
                      </a:rPr>
                      <m:t> </m:t>
                    </m:r>
                    <m:r>
                      <a:rPr lang="en-US" sz="2000" i="1" smtClean="0">
                        <a:latin typeface="Cambria Math"/>
                        <a:ea typeface="Cambria Math"/>
                      </a:rPr>
                      <m:t>○</m:t>
                    </m:r>
                    <m:r>
                      <a:rPr lang="en-US" sz="2000" i="1" smtClean="0">
                        <a:latin typeface="Cambria Math"/>
                        <a:ea typeface="Cambria Math"/>
                      </a:rPr>
                      <m:t>𝑓</m:t>
                    </m:r>
                  </m:oMath>
                </a14:m>
                <a:endParaRPr lang="en-US" dirty="0"/>
              </a:p>
              <a:p>
                <a:pPr lvl="1"/>
                <a:r>
                  <a:rPr lang="en-US" dirty="0"/>
                  <a:t>In general, </a:t>
                </a:r>
                <a14:m>
                  <m:oMath xmlns:m="http://schemas.openxmlformats.org/officeDocument/2006/math">
                    <m:r>
                      <a:rPr lang="en-US" i="1">
                        <a:latin typeface="Cambria Math"/>
                      </a:rPr>
                      <m:t>⨂ </m:t>
                    </m:r>
                  </m:oMath>
                </a14:m>
                <a:r>
                  <a:rPr lang="en-US" dirty="0"/>
                  <a:t>is not commutative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06586"/>
                <a:ext cx="8229600" cy="1765480"/>
              </a:xfrm>
              <a:blipFill>
                <a:blip r:embed="rId2"/>
                <a:stretch>
                  <a:fillRect l="-1259" t="-3448" r="-1481" b="-7931"/>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55</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2983557" y="5170071"/>
                <a:ext cx="32596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𝑏</m:t>
                      </m:r>
                      <m:r>
                        <a:rPr lang="en-US" i="1">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2</m:t>
                          </m:r>
                        </m:sub>
                      </m:sSub>
                      <m:r>
                        <a:rPr lang="en-US" i="1">
                          <a:latin typeface="Cambria Math"/>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a:rPr>
                            <m:t>𝑌</m:t>
                          </m:r>
                        </m:e>
                        <m:sub>
                          <m:r>
                            <a:rPr lang="en-US" b="0" i="1" smtClean="0">
                              <a:solidFill>
                                <a:srgbClr val="C00000"/>
                              </a:solidFill>
                              <a:latin typeface="Cambria Math"/>
                            </a:rPr>
                            <m:t>2</m:t>
                          </m:r>
                        </m:sub>
                      </m:sSub>
                      <m:r>
                        <a:rPr lang="en-US" i="1">
                          <a:latin typeface="Cambria Math"/>
                        </a:rPr>
                        <m:t>⨂</m:t>
                      </m:r>
                      <m:r>
                        <a:rPr lang="en-US" b="0" i="1" smtClean="0">
                          <a:latin typeface="Cambria Math"/>
                        </a:rPr>
                        <m:t>𝑐</m:t>
                      </m:r>
                      <m:r>
                        <a:rPr lang="en-US" b="0" i="1" smtClean="0">
                          <a:latin typeface="Cambria Math"/>
                        </a:rPr>
                        <m:t> ≠</m:t>
                      </m:r>
                      <m:sSub>
                        <m:sSubPr>
                          <m:ctrlPr>
                            <a:rPr lang="en-US" b="0" i="1" smtClean="0">
                              <a:solidFill>
                                <a:srgbClr val="C00000"/>
                              </a:solidFill>
                              <a:latin typeface="Cambria Math" panose="02040503050406030204" pitchFamily="18" charset="0"/>
                              <a:ea typeface="Cambria Math"/>
                            </a:rPr>
                          </m:ctrlPr>
                        </m:sSubPr>
                        <m:e>
                          <m:r>
                            <a:rPr lang="en-US" b="0" i="1" smtClean="0">
                              <a:solidFill>
                                <a:srgbClr val="C00000"/>
                              </a:solidFill>
                              <a:latin typeface="Cambria Math"/>
                              <a:ea typeface="Cambria Math"/>
                            </a:rPr>
                            <m:t>𝑌</m:t>
                          </m:r>
                        </m:e>
                        <m:sub>
                          <m:r>
                            <a:rPr lang="en-US" b="0" i="1" smtClean="0">
                              <a:solidFill>
                                <a:srgbClr val="C00000"/>
                              </a:solidFill>
                              <a:latin typeface="Cambria Math"/>
                              <a:ea typeface="Cambria Math"/>
                            </a:rPr>
                            <m:t>2</m:t>
                          </m:r>
                        </m:sub>
                      </m:sSub>
                      <m:r>
                        <a:rPr lang="en-US" i="1">
                          <a:latin typeface="Cambria Math"/>
                        </a:rPr>
                        <m:t>⨂</m:t>
                      </m:r>
                      <m:r>
                        <a:rPr lang="en-US" b="0" i="1" smtClean="0">
                          <a:latin typeface="Cambria Math"/>
                          <a:ea typeface="Cambria Math"/>
                        </a:rPr>
                        <m:t>𝑏</m:t>
                      </m:r>
                      <m:r>
                        <a:rPr lang="en-US" i="1">
                          <a:latin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𝑦</m:t>
                          </m:r>
                        </m:e>
                        <m:sub>
                          <m:r>
                            <a:rPr lang="en-US" b="0" i="1" smtClean="0">
                              <a:latin typeface="Cambria Math"/>
                              <a:ea typeface="Cambria Math"/>
                            </a:rPr>
                            <m:t>2</m:t>
                          </m:r>
                        </m:sub>
                      </m:sSub>
                      <m:r>
                        <a:rPr lang="en-US" i="1">
                          <a:latin typeface="Cambria Math"/>
                        </a:rPr>
                        <m:t>⨂</m:t>
                      </m:r>
                      <m:r>
                        <a:rPr lang="en-US" b="0" i="1" smtClean="0">
                          <a:latin typeface="Cambria Math"/>
                          <a:ea typeface="Cambria Math"/>
                        </a:rPr>
                        <m:t>𝑐</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983557" y="5170071"/>
                <a:ext cx="3259675" cy="369332"/>
              </a:xfrm>
              <a:prstGeom prst="rect">
                <a:avLst/>
              </a:prstGeom>
              <a:blipFill>
                <a:blip r:embed="rId3"/>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417952" y="5539403"/>
                <a:ext cx="1754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m:rPr>
                          <m:sty m:val="p"/>
                        </m:rPr>
                        <a:rPr lang="en-US" b="0" i="0" smtClean="0">
                          <a:latin typeface="Cambria Math"/>
                          <a:ea typeface="Cambria Math"/>
                        </a:rPr>
                        <m:t>b</m:t>
                      </m:r>
                      <m:r>
                        <a:rPr lang="en-US" i="1">
                          <a:latin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𝑦</m:t>
                          </m:r>
                        </m:e>
                        <m:sub>
                          <m:r>
                            <a:rPr lang="en-US" b="0" i="1" smtClean="0">
                              <a:latin typeface="Cambria Math"/>
                              <a:ea typeface="Cambria Math"/>
                            </a:rPr>
                            <m:t>2</m:t>
                          </m:r>
                        </m:sub>
                      </m:sSub>
                      <m:r>
                        <a:rPr lang="en-US" i="1">
                          <a:latin typeface="Cambria Math"/>
                        </a:rPr>
                        <m:t>⨂</m:t>
                      </m:r>
                      <m:r>
                        <a:rPr lang="en-US" b="0" i="1" smtClean="0">
                          <a:latin typeface="Cambria Math"/>
                          <a:ea typeface="Cambria Math"/>
                        </a:rPr>
                        <m:t>𝑐</m:t>
                      </m:r>
                      <m:r>
                        <a:rPr lang="en-US" i="1">
                          <a:latin typeface="Cambria Math"/>
                        </a:rPr>
                        <m:t>⨂</m:t>
                      </m:r>
                      <m:sSub>
                        <m:sSubPr>
                          <m:ctrlPr>
                            <a:rPr lang="en-US" b="0" i="1" smtClean="0">
                              <a:solidFill>
                                <a:srgbClr val="C00000"/>
                              </a:solidFill>
                              <a:latin typeface="Cambria Math" panose="02040503050406030204" pitchFamily="18" charset="0"/>
                              <a:ea typeface="Cambria Math"/>
                            </a:rPr>
                          </m:ctrlPr>
                        </m:sSubPr>
                        <m:e>
                          <m:r>
                            <a:rPr lang="en-US" b="0" i="1" smtClean="0">
                              <a:solidFill>
                                <a:srgbClr val="C00000"/>
                              </a:solidFill>
                              <a:latin typeface="Cambria Math"/>
                              <a:ea typeface="Cambria Math"/>
                            </a:rPr>
                            <m:t>𝑌</m:t>
                          </m:r>
                        </m:e>
                        <m:sub>
                          <m:r>
                            <a:rPr lang="en-US" b="0" i="1" smtClean="0">
                              <a:solidFill>
                                <a:srgbClr val="C00000"/>
                              </a:solidFill>
                              <a:latin typeface="Cambria Math"/>
                              <a:ea typeface="Cambria Math"/>
                            </a:rPr>
                            <m:t>2</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417952" y="5539403"/>
                <a:ext cx="1754775" cy="369332"/>
              </a:xfrm>
              <a:prstGeom prst="rect">
                <a:avLst/>
              </a:prstGeom>
              <a:blipFill>
                <a:blip r:embed="rId4"/>
                <a:stretch>
                  <a:fillRect b="-8333"/>
                </a:stretch>
              </a:blipFill>
            </p:spPr>
            <p:txBody>
              <a:bodyPr/>
              <a:lstStyle/>
              <a:p>
                <a:r>
                  <a:rPr lang="en-US">
                    <a:noFill/>
                  </a:rPr>
                  <a:t> </a:t>
                </a:r>
              </a:p>
            </p:txBody>
          </p:sp>
        </mc:Fallback>
      </mc:AlternateContent>
      <p:sp>
        <p:nvSpPr>
          <p:cNvPr id="10" name="Rounded Rectangular Callout 9"/>
          <p:cNvSpPr/>
          <p:nvPr/>
        </p:nvSpPr>
        <p:spPr>
          <a:xfrm>
            <a:off x="167640" y="5649874"/>
            <a:ext cx="3278887" cy="1007507"/>
          </a:xfrm>
          <a:prstGeom prst="wedgeRoundRectCallout">
            <a:avLst>
              <a:gd name="adj1" fmla="val 63952"/>
              <a:gd name="adj2" fmla="val -63026"/>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Esparza’s linear equations are not left-linear or right-linear, which </a:t>
            </a:r>
            <a:r>
              <a:rPr lang="en-US" dirty="0" err="1">
                <a:solidFill>
                  <a:srgbClr val="C00000"/>
                </a:solidFill>
              </a:rPr>
              <a:t>Tarjan</a:t>
            </a:r>
            <a:r>
              <a:rPr lang="en-US" dirty="0">
                <a:solidFill>
                  <a:srgbClr val="C00000"/>
                </a:solidFill>
              </a:rPr>
              <a:t> requires</a:t>
            </a:r>
          </a:p>
        </p:txBody>
      </p:sp>
      <mc:AlternateContent xmlns:mc="http://schemas.openxmlformats.org/markup-compatibility/2006" xmlns:a14="http://schemas.microsoft.com/office/drawing/2010/main">
        <mc:Choice Requires="a14">
          <p:sp>
            <p:nvSpPr>
              <p:cNvPr id="4" name="TextBox 3"/>
              <p:cNvSpPr txBox="1"/>
              <p:nvPr/>
            </p:nvSpPr>
            <p:spPr>
              <a:xfrm>
                <a:off x="860985" y="3072065"/>
                <a:ext cx="3519746" cy="2159309"/>
              </a:xfrm>
              <a:prstGeom prst="rect">
                <a:avLst/>
              </a:prstGeom>
              <a:noFill/>
            </p:spPr>
            <p:txBody>
              <a:bodyPr wrap="none" rtlCol="0">
                <a:spAutoFit/>
              </a:bodyPr>
              <a:lstStyle/>
              <a:p>
                <a:r>
                  <a:rPr lang="en-US" sz="2400" u="sng" dirty="0"/>
                  <a:t>In a </a:t>
                </a:r>
                <a:r>
                  <a:rPr lang="en-US" sz="2400" u="sng" dirty="0" err="1"/>
                  <a:t>semiring</a:t>
                </a:r>
                <a:endParaRPr lang="en-US" sz="2400" u="sng" dirty="0"/>
              </a:p>
              <a:p>
                <a14:m>
                  <m:oMath xmlns:m="http://schemas.openxmlformats.org/officeDocument/2006/math">
                    <m:r>
                      <a:rPr lang="en-US" b="0" i="1" smtClean="0">
                        <a:latin typeface="Cambria Math"/>
                      </a:rPr>
                      <m:t>𝐷</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𝑋</m:t>
                            </m:r>
                          </m:e>
                          <m:sup>
                            <m:r>
                              <a:rPr lang="en-US" b="0" i="1" smtClean="0">
                                <a:latin typeface="Cambria Math"/>
                              </a:rPr>
                              <m:t>2</m:t>
                            </m:r>
                          </m:sup>
                        </m:sSup>
                      </m:e>
                    </m:d>
                    <m:sSub>
                      <m:sSubPr>
                        <m:ctrlPr>
                          <a:rPr lang="en-US" b="0" i="1" smtClean="0">
                            <a:latin typeface="Cambria Math" panose="02040503050406030204" pitchFamily="18" charset="0"/>
                          </a:rPr>
                        </m:ctrlPr>
                      </m:sSubPr>
                      <m:e>
                        <m:r>
                          <a:rPr lang="en-US" b="0" i="1" smtClean="0">
                            <a:latin typeface="Cambria Math"/>
                          </a:rPr>
                          <m:t>|</m:t>
                        </m:r>
                      </m:e>
                      <m:sub>
                        <m:r>
                          <a:rPr lang="en-US" b="0" i="1" smtClean="0">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r>
                  <a:rPr lang="en-US" dirty="0"/>
                  <a:t> = </a:t>
                </a:r>
                <a14:m>
                  <m:oMath xmlns:m="http://schemas.openxmlformats.org/officeDocument/2006/math">
                    <m:r>
                      <a:rPr lang="en-US" i="1">
                        <a:latin typeface="Cambria Math"/>
                      </a:rPr>
                      <m:t>𝐷</m:t>
                    </m:r>
                    <m:d>
                      <m:dPr>
                        <m:ctrlPr>
                          <a:rPr lang="en-US" i="1">
                            <a:latin typeface="Cambria Math" panose="02040503050406030204" pitchFamily="18" charset="0"/>
                          </a:rPr>
                        </m:ctrlPr>
                      </m:dPr>
                      <m:e>
                        <m:r>
                          <a:rPr lang="en-US" b="0" i="1" smtClean="0">
                            <a:latin typeface="Cambria Math"/>
                          </a:rPr>
                          <m:t>𝑋</m:t>
                        </m:r>
                        <m:r>
                          <a:rPr lang="en-US" b="0" i="1" smtClean="0">
                            <a:latin typeface="Cambria Math"/>
                            <a:sym typeface="Symbol"/>
                          </a:rPr>
                          <m:t></m:t>
                        </m:r>
                        <m:r>
                          <a:rPr lang="en-US" b="0" i="1" smtClean="0">
                            <a:latin typeface="Cambria Math"/>
                            <a:sym typeface="Symbol"/>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endParaRPr lang="en-US" dirty="0"/>
              </a:p>
              <a:p>
                <a:r>
                  <a:rPr lang="en-US" dirty="0"/>
                  <a:t> </a:t>
                </a:r>
                <a14:m>
                  <m:oMath xmlns:m="http://schemas.openxmlformats.org/officeDocument/2006/math">
                    <m:r>
                      <a:rPr lang="en-US" b="0" i="0" smtClean="0">
                        <a:latin typeface="Cambria Math"/>
                        <a:ea typeface="Cambria Math"/>
                      </a:rPr>
                      <m:t>                    </m:t>
                    </m:r>
                    <m:r>
                      <a:rPr lang="en-US" b="0" i="0" smtClean="0">
                        <a:latin typeface="Cambria Math" panose="02040503050406030204" pitchFamily="18" charset="0"/>
                        <a:ea typeface="Cambria Math"/>
                      </a:rPr>
                      <m:t> </m:t>
                    </m:r>
                    <m:r>
                      <a:rPr lang="en-US" b="0" i="0" smtClean="0">
                        <a:latin typeface="Cambria Math"/>
                        <a:ea typeface="Cambria Math"/>
                      </a:rPr>
                      <m:t> </m:t>
                    </m:r>
                    <m:r>
                      <a:rPr lang="en-US">
                        <a:latin typeface="Cambria Math"/>
                        <a:ea typeface="Cambria Math"/>
                      </a:rPr>
                      <m:t>=</m:t>
                    </m:r>
                  </m:oMath>
                </a14:m>
                <a:r>
                  <a:rPr lang="en-US" dirty="0"/>
                  <a:t> </a:t>
                </a:r>
                <a14:m>
                  <m:oMath xmlns:m="http://schemas.openxmlformats.org/officeDocument/2006/math">
                    <m:r>
                      <a:rPr lang="en-US" b="0" i="0" smtClean="0">
                        <a:latin typeface="Cambria Math"/>
                      </a:rPr>
                      <m:t>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r>
                  <a:rPr lang="en-US" dirty="0">
                    <a:sym typeface="Symbol"/>
                  </a:rPr>
                  <a:t> </a:t>
                </a:r>
                <a14:m>
                  <m:oMath xmlns:m="http://schemas.openxmlformats.org/officeDocument/2006/math">
                    <m:r>
                      <a:rPr lang="en-US" i="1">
                        <a:latin typeface="Cambria Math"/>
                        <a:sym typeface="Symbol"/>
                      </a:rPr>
                      <m:t></m:t>
                    </m:r>
                    <m:r>
                      <a:rPr lang="en-US" b="0" i="1" smtClean="0">
                        <a:latin typeface="Cambria Math"/>
                        <a:sym typeface="Symbol"/>
                      </a:rPr>
                      <m:t> </m:t>
                    </m:r>
                    <m:r>
                      <a:rPr lang="en-US" b="0" i="1" smtClean="0">
                        <a:latin typeface="Cambria Math"/>
                        <a:sym typeface="Symbol"/>
                      </a:rPr>
                      <m:t>𝜈</m:t>
                    </m:r>
                    <m:r>
                      <a:rPr lang="en-US" b="0" i="1" smtClean="0">
                        <a:latin typeface="Cambria Math"/>
                        <a:sym typeface="Symbol"/>
                      </a:rPr>
                      <m:t> </m:t>
                    </m:r>
                  </m:oMath>
                </a14:m>
                <a:endParaRPr lang="en-US" b="0" dirty="0">
                  <a:sym typeface="Symbol"/>
                </a:endParaRPr>
              </a:p>
              <a:p>
                <a:r>
                  <a:rPr lang="en-US" dirty="0">
                    <a:sym typeface="Symbol"/>
                  </a:rPr>
                  <a:t>                       </a:t>
                </a:r>
                <a14:m>
                  <m:oMath xmlns:m="http://schemas.openxmlformats.org/officeDocument/2006/math">
                    <m:r>
                      <a:rPr lang="en-US" b="1" i="1">
                        <a:latin typeface="Cambria Math"/>
                        <a:ea typeface="Cambria Math"/>
                        <a:sym typeface="Symbol"/>
                      </a:rPr>
                      <m:t>⊕</m:t>
                    </m:r>
                  </m:oMath>
                </a14:m>
                <a:r>
                  <a:rPr lang="en-US" dirty="0">
                    <a:sym typeface="Symbol"/>
                  </a:rPr>
                  <a:t> </a:t>
                </a:r>
                <a14:m>
                  <m:oMath xmlns:m="http://schemas.openxmlformats.org/officeDocument/2006/math">
                    <m:r>
                      <a:rPr lang="en-US" b="0" i="0" smtClean="0">
                        <a:latin typeface="Cambria Math"/>
                        <a:sym typeface="Symbol"/>
                      </a:rPr>
                      <m:t> </m:t>
                    </m:r>
                    <m:r>
                      <a:rPr lang="en-US" b="0" i="1" smtClean="0">
                        <a:latin typeface="Cambria Math"/>
                        <a:sym typeface="Symbol"/>
                      </a:rPr>
                      <m:t>𝜈</m:t>
                    </m:r>
                    <m:r>
                      <a:rPr lang="en-US" b="0" i="1" smtClean="0">
                        <a:latin typeface="Cambria Math"/>
                        <a:sym typeface="Symbol"/>
                      </a:rPr>
                      <m:t>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d>
                      <m:dPr>
                        <m:ctrlPr>
                          <a:rPr lang="en-US" b="0" i="1" smtClean="0">
                            <a:latin typeface="Cambria Math" panose="02040503050406030204" pitchFamily="18" charset="0"/>
                          </a:rPr>
                        </m:ctrlPr>
                      </m:dPr>
                      <m:e>
                        <m:r>
                          <a:rPr lang="en-US" b="0" i="1" smtClean="0">
                            <a:latin typeface="Cambria Math"/>
                          </a:rPr>
                          <m:t>𝑌</m:t>
                        </m:r>
                      </m:e>
                    </m:d>
                  </m:oMath>
                </a14:m>
                <a:endParaRPr lang="en-US" b="0" dirty="0"/>
              </a:p>
              <a:p>
                <a:r>
                  <a:rPr lang="en-US" dirty="0"/>
                  <a:t> </a:t>
                </a:r>
                <a14:m>
                  <m:oMath xmlns:m="http://schemas.openxmlformats.org/officeDocument/2006/math">
                    <m:r>
                      <a:rPr lang="en-US" b="0" i="0" smtClean="0">
                        <a:latin typeface="Cambria Math"/>
                        <a:ea typeface="Cambria Math"/>
                      </a:rPr>
                      <m:t>                  </m:t>
                    </m:r>
                    <m:r>
                      <a:rPr lang="en-US" b="0" i="0" smtClean="0">
                        <a:latin typeface="Cambria Math" panose="02040503050406030204" pitchFamily="18" charset="0"/>
                        <a:ea typeface="Cambria Math"/>
                      </a:rPr>
                      <m:t> </m:t>
                    </m:r>
                    <m:r>
                      <a:rPr lang="en-US" b="0" i="0" smtClean="0">
                        <a:latin typeface="Cambria Math"/>
                        <a:ea typeface="Cambria Math"/>
                      </a:rPr>
                      <m:t>   </m:t>
                    </m:r>
                    <m:r>
                      <a:rPr lang="en-US">
                        <a:latin typeface="Cambria Math"/>
                        <a:ea typeface="Cambria Math"/>
                      </a:rPr>
                      <m:t>=</m:t>
                    </m:r>
                  </m:oMath>
                </a14:m>
                <a:r>
                  <a:rPr lang="en-US" dirty="0"/>
                  <a:t> </a:t>
                </a:r>
                <a14:m>
                  <m:oMath xmlns:m="http://schemas.openxmlformats.org/officeDocument/2006/math">
                    <m:r>
                      <a:rPr lang="en-US" i="1">
                        <a:latin typeface="Cambria Math"/>
                      </a:rPr>
                      <m:t>𝑌</m:t>
                    </m:r>
                    <m:r>
                      <a:rPr lang="en-US" b="0" i="1" smtClean="0">
                        <a:latin typeface="Cambria Math"/>
                      </a:rPr>
                      <m:t> </m:t>
                    </m:r>
                    <m:r>
                      <a:rPr lang="en-US" i="1">
                        <a:latin typeface="Cambria Math"/>
                        <a:sym typeface="Symbol"/>
                      </a:rPr>
                      <m:t> </m:t>
                    </m:r>
                    <m:r>
                      <a:rPr lang="en-US" i="1">
                        <a:latin typeface="Cambria Math"/>
                        <a:sym typeface="Symbol"/>
                      </a:rPr>
                      <m:t>𝜈</m:t>
                    </m:r>
                    <m:r>
                      <a:rPr lang="en-US" b="1" i="1">
                        <a:latin typeface="Cambria Math"/>
                        <a:ea typeface="Cambria Math"/>
                        <a:sym typeface="Symbol"/>
                      </a:rPr>
                      <m:t>⊕</m:t>
                    </m:r>
                  </m:oMath>
                </a14:m>
                <a:r>
                  <a:rPr lang="en-US" dirty="0">
                    <a:sym typeface="Symbol"/>
                  </a:rPr>
                  <a:t> </a:t>
                </a:r>
                <a14:m>
                  <m:oMath xmlns:m="http://schemas.openxmlformats.org/officeDocument/2006/math">
                    <m:r>
                      <a:rPr lang="en-US" i="1">
                        <a:latin typeface="Cambria Math"/>
                        <a:sym typeface="Symbol"/>
                      </a:rPr>
                      <m:t>𝜈</m:t>
                    </m:r>
                    <m:r>
                      <a:rPr lang="en-US" i="1">
                        <a:latin typeface="Cambria Math"/>
                        <a:sym typeface="Symbol"/>
                      </a:rPr>
                      <m:t>  </m:t>
                    </m:r>
                    <m:r>
                      <a:rPr lang="en-US" i="1">
                        <a:latin typeface="Cambria Math"/>
                      </a:rPr>
                      <m:t>𝑌</m:t>
                    </m:r>
                  </m:oMath>
                </a14:m>
                <a:endParaRPr lang="en-US" i="1" dirty="0">
                  <a:latin typeface="Cambria Math"/>
                </a:endParaRPr>
              </a:p>
              <a:p>
                <a:r>
                  <a:rPr lang="en-US" dirty="0">
                    <a:ea typeface="Cambria Math"/>
                  </a:rPr>
                  <a:t>                 </a:t>
                </a:r>
                <a14:m>
                  <m:oMath xmlns:m="http://schemas.openxmlformats.org/officeDocument/2006/math">
                    <m:r>
                      <a:rPr lang="en-US" b="0" i="0" smtClean="0">
                        <a:latin typeface="Cambria Math" panose="02040503050406030204" pitchFamily="18" charset="0"/>
                        <a:ea typeface="Cambria Math"/>
                      </a:rPr>
                      <m:t>  </m:t>
                    </m:r>
                    <m:r>
                      <a:rPr lang="en-US" i="1">
                        <a:latin typeface="Cambria Math"/>
                        <a:ea typeface="Cambria Math"/>
                      </a:rPr>
                      <m:t>≠</m:t>
                    </m:r>
                  </m:oMath>
                </a14:m>
                <a:r>
                  <a:rPr lang="en-US" dirty="0"/>
                  <a:t> </a:t>
                </a:r>
                <a14:m>
                  <m:oMath xmlns:m="http://schemas.openxmlformats.org/officeDocument/2006/math">
                    <m:r>
                      <a:rPr lang="en-US" b="0" i="1" smtClean="0">
                        <a:latin typeface="Cambria Math"/>
                      </a:rPr>
                      <m:t>𝑌</m:t>
                    </m:r>
                    <m:r>
                      <a:rPr lang="en-US" b="0" i="1" smtClean="0">
                        <a:latin typeface="Cambria Math"/>
                        <a:sym typeface="Symbol"/>
                      </a:rPr>
                      <m:t></m:t>
                    </m:r>
                    <m:r>
                      <a:rPr lang="en-US" b="0" i="1" smtClean="0">
                        <a:latin typeface="Cambria Math"/>
                        <a:sym typeface="Symbol"/>
                      </a:rPr>
                      <m:t>𝜈</m:t>
                    </m:r>
                    <m:r>
                      <a:rPr lang="en-US" b="0" i="1" smtClean="0">
                        <a:latin typeface="Cambria Math"/>
                        <a:sym typeface="Symbol"/>
                      </a:rPr>
                      <m:t> </m:t>
                    </m:r>
                  </m:oMath>
                </a14:m>
                <a:r>
                  <a:rPr lang="en-US" dirty="0">
                    <a:latin typeface="Cambria Math"/>
                    <a:ea typeface="Cambria Math"/>
                  </a:rPr>
                  <a:t>⊕</a:t>
                </a:r>
                <a:r>
                  <a:rPr lang="en-US" dirty="0"/>
                  <a:t> </a:t>
                </a:r>
                <a14:m>
                  <m:oMath xmlns:m="http://schemas.openxmlformats.org/officeDocument/2006/math">
                    <m:r>
                      <a:rPr lang="en-US" i="1">
                        <a:latin typeface="Cambria Math"/>
                      </a:rPr>
                      <m:t>𝑌</m:t>
                    </m:r>
                    <m:r>
                      <a:rPr lang="en-US" i="1">
                        <a:latin typeface="Cambria Math"/>
                        <a:sym typeface="Symbol"/>
                      </a:rPr>
                      <m:t></m:t>
                    </m:r>
                    <m:r>
                      <a:rPr lang="en-US" i="1">
                        <a:latin typeface="Cambria Math"/>
                        <a:sym typeface="Symbol"/>
                      </a:rPr>
                      <m:t>𝜈</m:t>
                    </m:r>
                  </m:oMath>
                </a14:m>
                <a:endParaRPr lang="en-US" dirty="0"/>
              </a:p>
              <a:p>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860985" y="3072065"/>
                <a:ext cx="3519746" cy="2159309"/>
              </a:xfrm>
              <a:prstGeom prst="rect">
                <a:avLst/>
              </a:prstGeom>
              <a:blipFill>
                <a:blip r:embed="rId5"/>
                <a:stretch>
                  <a:fillRect l="-2595" t="-1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679374" y="3072065"/>
                <a:ext cx="3566233" cy="2436308"/>
              </a:xfrm>
              <a:prstGeom prst="rect">
                <a:avLst/>
              </a:prstGeom>
              <a:noFill/>
            </p:spPr>
            <p:txBody>
              <a:bodyPr wrap="none" rtlCol="0">
                <a:spAutoFit/>
              </a:bodyPr>
              <a:lstStyle/>
              <a:p>
                <a:r>
                  <a:rPr lang="en-US" sz="2400" u="sng" dirty="0"/>
                  <a:t>In calculus</a:t>
                </a:r>
              </a:p>
              <a:p>
                <a14:m>
                  <m:oMath xmlns:m="http://schemas.openxmlformats.org/officeDocument/2006/math">
                    <m:r>
                      <a:rPr lang="en-US" b="0" i="1" smtClean="0">
                        <a:latin typeface="Cambria Math"/>
                      </a:rPr>
                      <m:t>𝐷</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𝑋</m:t>
                            </m:r>
                          </m:e>
                          <m:sup>
                            <m:r>
                              <a:rPr lang="en-US" b="0" i="1" smtClean="0">
                                <a:latin typeface="Cambria Math"/>
                              </a:rPr>
                              <m:t>2</m:t>
                            </m:r>
                          </m:sup>
                        </m:sSup>
                      </m:e>
                    </m:d>
                    <m:sSub>
                      <m:sSubPr>
                        <m:ctrlPr>
                          <a:rPr lang="en-US" b="0" i="1" smtClean="0">
                            <a:latin typeface="Cambria Math" panose="02040503050406030204" pitchFamily="18" charset="0"/>
                          </a:rPr>
                        </m:ctrlPr>
                      </m:sSubPr>
                      <m:e>
                        <m:r>
                          <a:rPr lang="en-US" b="0" i="1" smtClean="0">
                            <a:latin typeface="Cambria Math"/>
                          </a:rPr>
                          <m:t>|</m:t>
                        </m:r>
                      </m:e>
                      <m:sub>
                        <m:r>
                          <a:rPr lang="en-US" b="0" i="1" smtClean="0">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r>
                  <a:rPr lang="en-US" dirty="0"/>
                  <a:t> = </a:t>
                </a:r>
                <a14:m>
                  <m:oMath xmlns:m="http://schemas.openxmlformats.org/officeDocument/2006/math">
                    <m:r>
                      <a:rPr lang="en-US" i="1">
                        <a:latin typeface="Cambria Math"/>
                      </a:rPr>
                      <m:t>𝐷</m:t>
                    </m:r>
                    <m:d>
                      <m:dPr>
                        <m:ctrlPr>
                          <a:rPr lang="en-US" i="1">
                            <a:latin typeface="Cambria Math" panose="02040503050406030204" pitchFamily="18" charset="0"/>
                          </a:rPr>
                        </m:ctrlPr>
                      </m:dPr>
                      <m:e>
                        <m:r>
                          <a:rPr lang="en-US" b="0" i="1" smtClean="0">
                            <a:latin typeface="Cambria Math"/>
                          </a:rPr>
                          <m:t>𝑋</m:t>
                        </m:r>
                        <m:r>
                          <a:rPr lang="en-US" b="0" i="1" smtClean="0">
                            <a:latin typeface="Cambria Math"/>
                          </a:rPr>
                          <m:t>×</m:t>
                        </m:r>
                        <m:r>
                          <a:rPr lang="en-US" b="0" i="1" smtClean="0">
                            <a:latin typeface="Cambria Math"/>
                            <a:sym typeface="Symbol"/>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endParaRPr lang="en-US" dirty="0"/>
              </a:p>
              <a:p>
                <a:r>
                  <a:rPr lang="en-US" dirty="0"/>
                  <a:t>                   </a:t>
                </a:r>
                <a14:m>
                  <m:oMath xmlns:m="http://schemas.openxmlformats.org/officeDocument/2006/math">
                    <m:r>
                      <a:rPr lang="en-US">
                        <a:latin typeface="Cambria Math"/>
                        <a:ea typeface="Cambria Math"/>
                      </a:rPr>
                      <m:t>=</m:t>
                    </m:r>
                  </m:oMath>
                </a14:m>
                <a:r>
                  <a:rPr lang="en-US" dirty="0"/>
                  <a:t> </a:t>
                </a:r>
                <a14:m>
                  <m:oMath xmlns:m="http://schemas.openxmlformats.org/officeDocument/2006/math">
                    <m:r>
                      <a:rPr lang="en-US" b="0" i="0" smtClean="0">
                        <a:latin typeface="Cambria Math"/>
                      </a:rPr>
                      <m:t>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d>
                      <m:dPr>
                        <m:ctrlPr>
                          <a:rPr lang="en-US" b="0" i="1" smtClean="0">
                            <a:latin typeface="Cambria Math" panose="02040503050406030204" pitchFamily="18" charset="0"/>
                          </a:rPr>
                        </m:ctrlPr>
                      </m:dPr>
                      <m:e>
                        <m:r>
                          <a:rPr lang="en-US" b="0" i="1" smtClean="0">
                            <a:latin typeface="Cambria Math"/>
                          </a:rPr>
                          <m:t>𝑌</m:t>
                        </m:r>
                      </m:e>
                    </m:d>
                    <m:r>
                      <a:rPr lang="en-US" b="0" i="1" smtClean="0">
                        <a:latin typeface="Cambria Math"/>
                      </a:rPr>
                      <m:t> </m:t>
                    </m:r>
                    <m:r>
                      <a:rPr lang="en-US" i="1">
                        <a:latin typeface="Cambria Math"/>
                        <a:sym typeface="Symbol"/>
                      </a:rPr>
                      <m:t></m:t>
                    </m:r>
                    <m:r>
                      <a:rPr lang="en-US" b="0" i="1" smtClean="0">
                        <a:latin typeface="Cambria Math"/>
                        <a:sym typeface="Symbol"/>
                      </a:rPr>
                      <m:t> </m:t>
                    </m:r>
                    <m:r>
                      <a:rPr lang="en-US" b="0" i="1" smtClean="0">
                        <a:latin typeface="Cambria Math"/>
                        <a:sym typeface="Symbol"/>
                      </a:rPr>
                      <m:t>𝜈</m:t>
                    </m:r>
                    <m:r>
                      <a:rPr lang="en-US" b="0" i="1" smtClean="0">
                        <a:latin typeface="Cambria Math"/>
                        <a:sym typeface="Symbol"/>
                      </a:rPr>
                      <m:t> </m:t>
                    </m:r>
                  </m:oMath>
                </a14:m>
                <a:endParaRPr lang="en-US" b="0" dirty="0">
                  <a:sym typeface="Symbol"/>
                </a:endParaRPr>
              </a:p>
              <a:p>
                <a:r>
                  <a:rPr lang="en-US" dirty="0">
                    <a:sym typeface="Symbol"/>
                  </a:rPr>
                  <a:t> </a:t>
                </a:r>
                <a14:m>
                  <m:oMath xmlns:m="http://schemas.openxmlformats.org/officeDocument/2006/math">
                    <m:r>
                      <a:rPr lang="en-US" b="0" i="0" smtClean="0">
                        <a:latin typeface="Cambria Math"/>
                        <a:ea typeface="Cambria Math"/>
                        <a:sym typeface="Symbol"/>
                      </a:rPr>
                      <m:t>                           </m:t>
                    </m:r>
                    <m:r>
                      <a:rPr lang="en-US" b="1" i="1" smtClean="0">
                        <a:latin typeface="Cambria Math"/>
                        <a:ea typeface="Cambria Math"/>
                        <a:sym typeface="Symbol"/>
                      </a:rPr>
                      <m:t>+</m:t>
                    </m:r>
                  </m:oMath>
                </a14:m>
                <a:r>
                  <a:rPr lang="en-US" dirty="0">
                    <a:sym typeface="Symbol"/>
                  </a:rPr>
                  <a:t> </a:t>
                </a:r>
                <a14:m>
                  <m:oMath xmlns:m="http://schemas.openxmlformats.org/officeDocument/2006/math">
                    <m:r>
                      <a:rPr lang="en-US" b="0" i="0" smtClean="0">
                        <a:latin typeface="Cambria Math"/>
                        <a:sym typeface="Symbol"/>
                      </a:rPr>
                      <m:t> </m:t>
                    </m:r>
                    <m:r>
                      <a:rPr lang="en-US" b="0" i="1" smtClean="0">
                        <a:latin typeface="Cambria Math"/>
                        <a:sym typeface="Symbol"/>
                      </a:rPr>
                      <m:t>𝜈</m:t>
                    </m:r>
                    <m:r>
                      <a:rPr lang="en-US" b="0" i="1" smtClean="0">
                        <a:latin typeface="Cambria Math"/>
                        <a:sym typeface="Symbol"/>
                      </a:rPr>
                      <m:t> 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d>
                      <m:dPr>
                        <m:ctrlPr>
                          <a:rPr lang="en-US" b="0" i="1" smtClean="0">
                            <a:latin typeface="Cambria Math" panose="02040503050406030204" pitchFamily="18" charset="0"/>
                          </a:rPr>
                        </m:ctrlPr>
                      </m:dPr>
                      <m:e>
                        <m:r>
                          <a:rPr lang="en-US" b="0" i="1" smtClean="0">
                            <a:latin typeface="Cambria Math"/>
                          </a:rPr>
                          <m:t>𝑌</m:t>
                        </m:r>
                      </m:e>
                    </m:d>
                  </m:oMath>
                </a14:m>
                <a:endParaRPr lang="en-US" b="0" dirty="0"/>
              </a:p>
              <a:p>
                <a:r>
                  <a:rPr lang="en-US" dirty="0"/>
                  <a:t>                   </a:t>
                </a:r>
                <a14:m>
                  <m:oMath xmlns:m="http://schemas.openxmlformats.org/officeDocument/2006/math">
                    <m:r>
                      <a:rPr lang="en-US">
                        <a:latin typeface="Cambria Math"/>
                        <a:ea typeface="Cambria Math"/>
                      </a:rPr>
                      <m:t>=</m:t>
                    </m:r>
                  </m:oMath>
                </a14:m>
                <a:r>
                  <a:rPr lang="en-US" dirty="0"/>
                  <a:t> </a:t>
                </a:r>
                <a14:m>
                  <m:oMath xmlns:m="http://schemas.openxmlformats.org/officeDocument/2006/math">
                    <m:r>
                      <a:rPr lang="en-US" i="1">
                        <a:latin typeface="Cambria Math"/>
                      </a:rPr>
                      <m:t>𝑌</m:t>
                    </m:r>
                    <m:r>
                      <a:rPr lang="en-US" b="0" i="1" smtClean="0">
                        <a:latin typeface="Cambria Math"/>
                      </a:rPr>
                      <m:t> </m:t>
                    </m:r>
                    <m:r>
                      <a:rPr lang="en-US" i="1">
                        <a:latin typeface="Cambria Math"/>
                        <a:sym typeface="Symbol"/>
                      </a:rPr>
                      <m:t></m:t>
                    </m:r>
                    <m:r>
                      <a:rPr lang="en-US" b="0" i="1" smtClean="0">
                        <a:latin typeface="Cambria Math"/>
                        <a:sym typeface="Symbol"/>
                      </a:rPr>
                      <m:t> </m:t>
                    </m:r>
                    <m:r>
                      <a:rPr lang="en-US" i="1">
                        <a:latin typeface="Cambria Math"/>
                        <a:sym typeface="Symbol"/>
                      </a:rPr>
                      <m:t>𝜈</m:t>
                    </m:r>
                    <m:r>
                      <a:rPr lang="en-US" b="1" i="1" smtClean="0">
                        <a:latin typeface="Cambria Math"/>
                        <a:ea typeface="Cambria Math"/>
                        <a:sym typeface="Symbol"/>
                      </a:rPr>
                      <m:t>+</m:t>
                    </m:r>
                  </m:oMath>
                </a14:m>
                <a:r>
                  <a:rPr lang="en-US" dirty="0">
                    <a:sym typeface="Symbol"/>
                  </a:rPr>
                  <a:t> </a:t>
                </a:r>
                <a14:m>
                  <m:oMath xmlns:m="http://schemas.openxmlformats.org/officeDocument/2006/math">
                    <m:r>
                      <a:rPr lang="en-US" i="1">
                        <a:latin typeface="Cambria Math"/>
                        <a:sym typeface="Symbol"/>
                      </a:rPr>
                      <m:t>𝜈</m:t>
                    </m:r>
                    <m:r>
                      <a:rPr lang="en-US" b="0" i="1" smtClean="0">
                        <a:latin typeface="Cambria Math"/>
                        <a:sym typeface="Symbol"/>
                      </a:rPr>
                      <m:t> </m:t>
                    </m:r>
                    <m:r>
                      <a:rPr lang="en-US" i="1">
                        <a:latin typeface="Cambria Math"/>
                        <a:sym typeface="Symbol"/>
                      </a:rPr>
                      <m:t></m:t>
                    </m:r>
                    <m:r>
                      <a:rPr lang="en-US" b="0" i="1" smtClean="0">
                        <a:latin typeface="Cambria Math"/>
                        <a:sym typeface="Symbol"/>
                      </a:rPr>
                      <m:t> </m:t>
                    </m:r>
                    <m:r>
                      <a:rPr lang="en-US" i="1">
                        <a:latin typeface="Cambria Math"/>
                      </a:rPr>
                      <m:t>𝑌</m:t>
                    </m:r>
                  </m:oMath>
                </a14:m>
                <a:endParaRPr lang="en-US" i="1" dirty="0">
                  <a:latin typeface="Cambria Math"/>
                </a:endParaRPr>
              </a:p>
              <a:p>
                <a:r>
                  <a:rPr lang="en-US" b="0" dirty="0"/>
                  <a:t>                   </a:t>
                </a:r>
                <a14:m>
                  <m:oMath xmlns:m="http://schemas.openxmlformats.org/officeDocument/2006/math">
                    <m:r>
                      <a:rPr lang="en-US" b="0" i="1" smtClean="0">
                        <a:latin typeface="Cambria Math"/>
                      </a:rPr>
                      <m:t>=</m:t>
                    </m:r>
                    <m:r>
                      <a:rPr lang="en-US" b="0" i="1" smtClean="0">
                        <a:latin typeface="Cambria Math"/>
                      </a:rPr>
                      <m:t>𝑌</m:t>
                    </m:r>
                    <m:r>
                      <a:rPr lang="en-US" b="0" i="1" smtClean="0">
                        <a:latin typeface="Cambria Math"/>
                      </a:rPr>
                      <m:t>×</m:t>
                    </m:r>
                    <m:r>
                      <a:rPr lang="en-US" b="0" i="1" smtClean="0">
                        <a:latin typeface="Cambria Math"/>
                      </a:rPr>
                      <m:t>𝜈</m:t>
                    </m:r>
                    <m:r>
                      <a:rPr lang="en-US" b="0" i="1" smtClean="0">
                        <a:latin typeface="Cambria Math"/>
                        <a:ea typeface="Cambria Math"/>
                      </a:rPr>
                      <m:t>+</m:t>
                    </m:r>
                    <m:r>
                      <a:rPr lang="en-US" b="0" i="1" smtClean="0">
                        <a:latin typeface="Cambria Math"/>
                        <a:ea typeface="Cambria Math"/>
                      </a:rPr>
                      <m:t>𝑌</m:t>
                    </m:r>
                    <m:r>
                      <a:rPr lang="en-US" b="0" i="1" smtClean="0">
                        <a:latin typeface="Cambria Math"/>
                        <a:ea typeface="Cambria Math"/>
                      </a:rPr>
                      <m:t>×</m:t>
                    </m:r>
                    <m:r>
                      <a:rPr lang="en-US" b="0" i="1" smtClean="0">
                        <a:latin typeface="Cambria Math"/>
                        <a:ea typeface="Cambria Math"/>
                      </a:rPr>
                      <m:t>𝜈</m:t>
                    </m:r>
                  </m:oMath>
                </a14:m>
                <a:endParaRPr lang="en-US" i="1" dirty="0">
                  <a:latin typeface="Cambria Math"/>
                </a:endParaRPr>
              </a:p>
              <a:p>
                <a:r>
                  <a:rPr lang="en-US" b="0" dirty="0">
                    <a:ea typeface="Cambria Math"/>
                  </a:rPr>
                  <a:t>                   </a:t>
                </a:r>
                <a14:m>
                  <m:oMath xmlns:m="http://schemas.openxmlformats.org/officeDocument/2006/math">
                    <m:r>
                      <a:rPr lang="en-US" b="0" i="0" smtClean="0">
                        <a:latin typeface="Cambria Math"/>
                        <a:ea typeface="Cambria Math"/>
                      </a:rPr>
                      <m:t>=</m:t>
                    </m:r>
                    <m:r>
                      <a:rPr lang="en-US" b="0" i="0" smtClean="0">
                        <a:latin typeface="Cambria Math"/>
                      </a:rPr>
                      <m:t>2</m:t>
                    </m:r>
                    <m:r>
                      <a:rPr lang="en-US" i="1">
                        <a:latin typeface="Cambria Math"/>
                      </a:rPr>
                      <m:t>𝑌</m:t>
                    </m:r>
                    <m:r>
                      <a:rPr lang="en-US" i="1">
                        <a:latin typeface="Cambria Math"/>
                        <a:sym typeface="Symbol"/>
                      </a:rPr>
                      <m:t>𝜈</m:t>
                    </m:r>
                  </m:oMath>
                </a14:m>
                <a:endParaRPr lang="en-US" dirty="0"/>
              </a:p>
              <a:p>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679374" y="3072065"/>
                <a:ext cx="3566233" cy="2436308"/>
              </a:xfrm>
              <a:prstGeom prst="rect">
                <a:avLst/>
              </a:prstGeom>
              <a:blipFill>
                <a:blip r:embed="rId6"/>
                <a:stretch>
                  <a:fillRect l="-2735" t="-1750"/>
                </a:stretch>
              </a:blipFill>
            </p:spPr>
            <p:txBody>
              <a:bodyPr/>
              <a:lstStyle/>
              <a:p>
                <a:r>
                  <a:rPr lang="en-US">
                    <a:noFill/>
                  </a:rPr>
                  <a:t> </a:t>
                </a:r>
              </a:p>
            </p:txBody>
          </p:sp>
        </mc:Fallback>
      </mc:AlternateContent>
      <p:cxnSp>
        <p:nvCxnSpPr>
          <p:cNvPr id="11" name="Straight Connector 10"/>
          <p:cNvCxnSpPr/>
          <p:nvPr/>
        </p:nvCxnSpPr>
        <p:spPr>
          <a:xfrm flipH="1">
            <a:off x="6178661" y="4871486"/>
            <a:ext cx="138667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2325594" y="4617155"/>
            <a:ext cx="1433166"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4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5284" y="5304240"/>
            <a:ext cx="5606401" cy="1147933"/>
          </a:xfrm>
          <a:prstGeom prst="rect">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 name="Title 1"/>
          <p:cNvSpPr>
            <a:spLocks noGrp="1"/>
          </p:cNvSpPr>
          <p:nvPr>
            <p:ph type="title"/>
          </p:nvPr>
        </p:nvSpPr>
        <p:spPr/>
        <p:txBody>
          <a:bodyPr lIns="0" rIns="0">
            <a:noAutofit/>
          </a:bodyPr>
          <a:lstStyle/>
          <a:p>
            <a:r>
              <a:rPr lang="en-US" sz="3000" dirty="0"/>
              <a:t>Doesn’t the Pumping Lemma Imply . . . </a:t>
            </a:r>
            <a:r>
              <a:rPr lang="en-US" sz="3000" dirty="0" err="1"/>
              <a:t>Fuggedaboutit</a:t>
            </a:r>
            <a:r>
              <a:rPr lang="en-US" sz="3000" dirty="0"/>
              <a:t>?</a:t>
            </a:r>
          </a:p>
        </p:txBody>
      </p:sp>
      <p:sp>
        <p:nvSpPr>
          <p:cNvPr id="3" name="Content Placeholder 2"/>
          <p:cNvSpPr>
            <a:spLocks noGrp="1"/>
          </p:cNvSpPr>
          <p:nvPr>
            <p:ph idx="1"/>
          </p:nvPr>
        </p:nvSpPr>
        <p:spPr>
          <a:xfrm>
            <a:off x="222837" y="1585045"/>
            <a:ext cx="8859691" cy="1686997"/>
          </a:xfrm>
          <a:ln>
            <a:noFill/>
          </a:ln>
        </p:spPr>
        <p:txBody>
          <a:bodyPr>
            <a:noAutofit/>
          </a:bodyPr>
          <a:lstStyle/>
          <a:p>
            <a:r>
              <a:rPr lang="en-US" sz="1800" dirty="0"/>
              <a:t>If we represent the Esparza linearized system as a grammar, we obtain a </a:t>
            </a:r>
            <a:r>
              <a:rPr lang="en-US" sz="1800" u="sng" dirty="0"/>
              <a:t>linear context-free grammar</a:t>
            </a:r>
          </a:p>
        </p:txBody>
      </p:sp>
      <p:sp>
        <p:nvSpPr>
          <p:cNvPr id="5" name="Slide Number Placeholder 4"/>
          <p:cNvSpPr>
            <a:spLocks noGrp="1"/>
          </p:cNvSpPr>
          <p:nvPr>
            <p:ph type="sldNum" sz="quarter" idx="12"/>
          </p:nvPr>
        </p:nvSpPr>
        <p:spPr/>
        <p:txBody>
          <a:bodyPr/>
          <a:lstStyle/>
          <a:p>
            <a:fld id="{A65A0EED-6B89-664A-801E-D3FDD91C7C69}" type="slidenum">
              <a:rPr lang="en-US" smtClean="0"/>
              <a:pPr/>
              <a:t>56</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2417643" y="2841164"/>
                <a:ext cx="419127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2</m:t>
                          </m:r>
                        </m:sub>
                      </m:sSub>
                      <m:r>
                        <a:rPr lang="en-US" sz="2000" b="0" i="1" smtClean="0">
                          <a:latin typeface="Cambria Math"/>
                        </a:rPr>
                        <m:t> ∷</m:t>
                      </m:r>
                      <m:r>
                        <a:rPr lang="en-US" sz="2000" b="0" i="1" smtClean="0">
                          <a:latin typeface="Cambria Math"/>
                          <a:ea typeface="Cambria Math"/>
                        </a:rPr>
                        <m:t>=</m:t>
                      </m:r>
                      <m:r>
                        <a:rPr lang="en-US" sz="2000" i="1">
                          <a:latin typeface="Cambria Math"/>
                          <a:ea typeface="Cambria Math"/>
                        </a:rPr>
                        <m:t>𝑑</m:t>
                      </m:r>
                      <m:r>
                        <a:rPr lang="en-US" sz="2000" b="0" i="0" smtClean="0">
                          <a:latin typeface="Cambria Math"/>
                          <a:ea typeface="Cambria Math"/>
                        </a:rPr>
                        <m:t> |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d>
                        <m:dPr>
                          <m:begChr m:val="|"/>
                          <m:endChr m:val="|"/>
                          <m:ctrlPr>
                            <a:rPr lang="en-US" sz="2000" b="0" i="1" smtClean="0">
                              <a:latin typeface="Cambria Math" panose="02040503050406030204" pitchFamily="18" charset="0"/>
                              <a:ea typeface="Cambria Math"/>
                            </a:rPr>
                          </m:ctrlPr>
                        </m:dPr>
                        <m:e>
                          <m:r>
                            <a:rPr lang="en-US" sz="2000" b="0" i="1" smtClean="0">
                              <a:latin typeface="Cambria Math"/>
                              <a:ea typeface="Cambria Math"/>
                            </a:rPr>
                            <m:t> </m:t>
                          </m:r>
                          <m:r>
                            <a:rPr lang="en-US" sz="2000" b="0" i="1" smtClean="0">
                              <a:latin typeface="Cambria Math"/>
                              <a:ea typeface="Cambria Math"/>
                            </a:rPr>
                            <m:t>𝑏</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e>
                      </m:d>
                      <m:r>
                        <a:rPr lang="en-US" sz="2000" b="0" i="1" smtClean="0">
                          <a:latin typeface="Cambria Math"/>
                          <a:ea typeface="Cambria Math"/>
                        </a:rPr>
                        <m:t>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r>
                        <a:rPr lang="en-US" sz="2000" b="0" i="1" smtClean="0">
                          <a:latin typeface="Cambria Math"/>
                          <a:ea typeface="Cambria Math"/>
                        </a:rPr>
                        <m:t>𝑐</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417643" y="2841164"/>
                <a:ext cx="419127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41121" y="2415125"/>
                <a:ext cx="3261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1</m:t>
                          </m:r>
                        </m:sub>
                      </m:sSub>
                      <m:r>
                        <a:rPr lang="en-US" sz="2000" b="0" i="1" smtClean="0">
                          <a:latin typeface="Cambria Math"/>
                        </a:rPr>
                        <m:t> ∷</m:t>
                      </m:r>
                      <m:r>
                        <a:rPr lang="en-US" sz="2000" b="0" i="1" smtClean="0">
                          <a:latin typeface="Cambria Math"/>
                          <a:ea typeface="Cambria Math"/>
                        </a:rPr>
                        <m:t>=</m:t>
                      </m:r>
                      <m:r>
                        <a:rPr lang="en-US" sz="2000" b="0" i="1" smtClean="0">
                          <a:latin typeface="Cambria Math"/>
                          <a:ea typeface="Cambria Math"/>
                        </a:rPr>
                        <m:t>𝑎𝑦</m:t>
                      </m:r>
                      <m:r>
                        <a:rPr lang="en-US" sz="2000" b="0" i="0" baseline="-25000" smtClean="0">
                          <a:latin typeface="Cambria Math"/>
                          <a:ea typeface="Cambria Math"/>
                        </a:rPr>
                        <m:t>2</m:t>
                      </m:r>
                      <m:r>
                        <a:rPr lang="en-US" sz="2000" b="0" i="1" smtClean="0">
                          <a:latin typeface="Cambria Math"/>
                          <a:ea typeface="Cambria Math"/>
                        </a:rPr>
                        <m:t> | </m:t>
                      </m:r>
                      <m:r>
                        <a:rPr lang="en-US" sz="2000" b="0" i="1" smtClean="0">
                          <a:latin typeface="Cambria Math"/>
                          <a:ea typeface="Cambria Math"/>
                        </a:rPr>
                        <m:t>𝑎</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1841121" y="2415125"/>
                <a:ext cx="3261620" cy="400110"/>
              </a:xfrm>
              <a:prstGeom prst="rect">
                <a:avLst/>
              </a:prstGeom>
              <a:blipFill>
                <a:blip r:embed="rId4"/>
                <a:stretch>
                  <a:fillRect b="-16667"/>
                </a:stretch>
              </a:blipFill>
            </p:spPr>
            <p:txBody>
              <a:bodyPr/>
              <a:lstStyle/>
              <a:p>
                <a:r>
                  <a:rPr lang="en-US">
                    <a:noFill/>
                  </a:rPr>
                  <a:t> </a:t>
                </a:r>
              </a:p>
            </p:txBody>
          </p:sp>
        </mc:Fallback>
      </mc:AlternateContent>
      <p:sp>
        <p:nvSpPr>
          <p:cNvPr id="14" name="TextBox 13"/>
          <p:cNvSpPr txBox="1"/>
          <p:nvPr/>
        </p:nvSpPr>
        <p:spPr>
          <a:xfrm>
            <a:off x="222837" y="3606009"/>
            <a:ext cx="8510102" cy="2862322"/>
          </a:xfrm>
          <a:prstGeom prst="rect">
            <a:avLst/>
          </a:prstGeom>
          <a:noFill/>
        </p:spPr>
        <p:txBody>
          <a:bodyPr wrap="square" rtlCol="0">
            <a:spAutoFit/>
          </a:bodyPr>
          <a:lstStyle/>
          <a:p>
            <a:pPr marL="285750" indent="-285750">
              <a:buFont typeface="Arial" panose="020B0604020202020204" pitchFamily="34" charset="0"/>
              <a:buChar char="•"/>
            </a:pPr>
            <a:r>
              <a:rPr lang="en-US" dirty="0"/>
              <a:t>One learns early on in a formal-language course that not all languages defined by a linear context-free grammar are regular</a:t>
            </a:r>
          </a:p>
          <a:p>
            <a:pPr marL="285750" indent="-285750">
              <a:buFont typeface="Arial" panose="020B0604020202020204" pitchFamily="34" charset="0"/>
              <a:buChar char="•"/>
            </a:pPr>
            <a:r>
              <a:rPr lang="en-US" dirty="0"/>
              <a:t>In particular, { </a:t>
            </a:r>
            <a:r>
              <a:rPr lang="en-US" dirty="0" err="1"/>
              <a:t>a</a:t>
            </a:r>
            <a:r>
              <a:rPr lang="en-US" baseline="30000" dirty="0" err="1"/>
              <a:t>i</a:t>
            </a:r>
            <a:r>
              <a:rPr lang="en-US" dirty="0" err="1"/>
              <a:t>b</a:t>
            </a:r>
            <a:r>
              <a:rPr lang="en-US" baseline="30000" dirty="0" err="1"/>
              <a:t>i</a:t>
            </a:r>
            <a:r>
              <a:rPr lang="en-US" dirty="0"/>
              <a:t> | </a:t>
            </a:r>
            <a:r>
              <a:rPr lang="en-US" dirty="0" err="1"/>
              <a:t>i</a:t>
            </a:r>
            <a:r>
              <a:rPr lang="en-US" dirty="0"/>
              <a:t> </a:t>
            </a:r>
            <a:r>
              <a:rPr lang="en-US" dirty="0">
                <a:sym typeface="Symbol"/>
              </a:rPr>
              <a:t></a:t>
            </a:r>
            <a:r>
              <a:rPr lang="en-US" dirty="0">
                <a:latin typeface="Lucida Calligraphy"/>
                <a:sym typeface="Symbol"/>
              </a:rPr>
              <a:t>N</a:t>
            </a:r>
            <a:r>
              <a:rPr lang="en-US" dirty="0"/>
              <a:t> } is the canonical  example of an LCFL language that is not regular:  X ::= a X b | </a:t>
            </a:r>
            <a:r>
              <a:rPr lang="el-GR" dirty="0"/>
              <a:t>ε</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Suggests that we are barking up the wrong tree . . . </a:t>
            </a:r>
            <a:r>
              <a:rPr lang="en-US" dirty="0">
                <a:sym typeface="Wingdings"/>
              </a:rPr>
              <a:t></a:t>
            </a:r>
            <a:endParaRPr lang="en-US" dirty="0"/>
          </a:p>
          <a:p>
            <a:pPr marL="285750" indent="-285750">
              <a:buFont typeface="Arial" panose="020B0604020202020204" pitchFamily="34" charset="0"/>
              <a:buChar char="•"/>
            </a:pPr>
            <a:r>
              <a:rPr lang="en-US" dirty="0">
                <a:solidFill>
                  <a:srgbClr val="C00000"/>
                </a:solidFill>
              </a:rPr>
              <a:t>But we aren’t!</a:t>
            </a:r>
          </a:p>
          <a:p>
            <a:pPr marL="742950" lvl="1" indent="-285750">
              <a:buFont typeface="Arial" panose="020B0604020202020204" pitchFamily="34" charset="0"/>
              <a:buChar char="•"/>
            </a:pPr>
            <a:r>
              <a:rPr lang="en-US" dirty="0">
                <a:solidFill>
                  <a:sysClr val="windowText" lastClr="000000"/>
                </a:solidFill>
              </a:rPr>
              <a:t>We are not abstracting the program to a grammar</a:t>
            </a:r>
          </a:p>
          <a:p>
            <a:pPr marL="742950" lvl="1" indent="-285750">
              <a:buFont typeface="Arial" panose="020B0604020202020204" pitchFamily="34" charset="0"/>
              <a:buChar char="•"/>
            </a:pPr>
            <a:r>
              <a:rPr lang="en-US" dirty="0">
                <a:solidFill>
                  <a:srgbClr val="C00000"/>
                </a:solidFill>
              </a:rPr>
              <a:t>We can sidestep the issue with some “magic”</a:t>
            </a:r>
          </a:p>
          <a:p>
            <a:pPr lvl="1"/>
            <a:r>
              <a:rPr lang="en-US" dirty="0">
                <a:solidFill>
                  <a:srgbClr val="C00000"/>
                </a:solidFill>
              </a:rPr>
              <a:t>     from algebra </a:t>
            </a:r>
            <a:r>
              <a:rPr lang="en-US" dirty="0">
                <a:solidFill>
                  <a:srgbClr val="C00000"/>
                </a:solidFill>
                <a:sym typeface="Wingdings"/>
              </a:rPr>
              <a:t></a:t>
            </a:r>
            <a:endParaRPr lang="en-US" dirty="0">
              <a:solidFill>
                <a:srgbClr val="C00000"/>
              </a:solidFill>
            </a:endParaRPr>
          </a:p>
        </p:txBody>
      </p:sp>
      <p:cxnSp>
        <p:nvCxnSpPr>
          <p:cNvPr id="17" name="Straight Connector 16"/>
          <p:cNvCxnSpPr/>
          <p:nvPr/>
        </p:nvCxnSpPr>
        <p:spPr>
          <a:xfrm>
            <a:off x="4664087" y="3210496"/>
            <a:ext cx="209055"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15112" y="3210496"/>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79656" y="3201861"/>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281228" y="3199858"/>
            <a:ext cx="10283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768614" y="3210496"/>
            <a:ext cx="252547" cy="237941"/>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009257" y="3208943"/>
            <a:ext cx="285524"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40311" y="3199858"/>
            <a:ext cx="234404" cy="244256"/>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062811" y="3204620"/>
            <a:ext cx="284118"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F0A19C6E-7D0A-4068-A5FB-A70176E0CCD4}"/>
              </a:ext>
            </a:extLst>
          </p:cNvPr>
          <p:cNvGrpSpPr/>
          <p:nvPr/>
        </p:nvGrpSpPr>
        <p:grpSpPr>
          <a:xfrm>
            <a:off x="2640005" y="4752524"/>
            <a:ext cx="534751" cy="113647"/>
            <a:chOff x="2640005" y="4752524"/>
            <a:chExt cx="534751" cy="113647"/>
          </a:xfrm>
        </p:grpSpPr>
        <p:cxnSp>
          <p:nvCxnSpPr>
            <p:cNvPr id="13" name="Straight Connector 12"/>
            <p:cNvCxnSpPr/>
            <p:nvPr/>
          </p:nvCxnSpPr>
          <p:spPr>
            <a:xfrm>
              <a:off x="2640005" y="4752524"/>
              <a:ext cx="155909"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021705" y="4752524"/>
              <a:ext cx="15305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728056" y="4752524"/>
              <a:ext cx="175238"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2903294" y="4752524"/>
              <a:ext cx="198372"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6745200" y="4544938"/>
            <a:ext cx="2250419" cy="1779123"/>
            <a:chOff x="5203219" y="324202"/>
            <a:chExt cx="2250419" cy="1779123"/>
          </a:xfrm>
        </p:grpSpPr>
        <p:sp>
          <p:nvSpPr>
            <p:cNvPr id="22" name="TextBox 21"/>
            <p:cNvSpPr txBox="1">
              <a:spLocks noChangeArrowheads="1"/>
            </p:cNvSpPr>
            <p:nvPr/>
          </p:nvSpPr>
          <p:spPr bwMode="auto">
            <a:xfrm>
              <a:off x="6294763" y="1600622"/>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Dana</a:t>
              </a:r>
            </a:p>
            <a:p>
              <a:pPr algn="ctr">
                <a:lnSpc>
                  <a:spcPts val="1600"/>
                </a:lnSpc>
                <a:buFontTx/>
                <a:buNone/>
              </a:pPr>
              <a:r>
                <a:rPr lang="en-US" sz="1600" dirty="0">
                  <a:latin typeface="Calibri" pitchFamily="34" charset="0"/>
                </a:rPr>
                <a:t>Scott</a:t>
              </a:r>
            </a:p>
          </p:txBody>
        </p:sp>
        <p:pic>
          <p:nvPicPr>
            <p:cNvPr id="23" name="Picture 9" descr="C:\Users\reps\Documents\Papers\submissions\SpeedingUpNewton\Talk\scott-d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365" y="324202"/>
              <a:ext cx="927669" cy="119786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a:spLocks noChangeArrowheads="1"/>
            </p:cNvSpPr>
            <p:nvPr/>
          </p:nvSpPr>
          <p:spPr bwMode="auto">
            <a:xfrm>
              <a:off x="5203219" y="1592404"/>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Michael</a:t>
              </a:r>
            </a:p>
            <a:p>
              <a:pPr algn="ctr">
                <a:lnSpc>
                  <a:spcPts val="1600"/>
                </a:lnSpc>
                <a:buFontTx/>
                <a:buNone/>
              </a:pPr>
              <a:r>
                <a:rPr lang="en-US" sz="1600" dirty="0">
                  <a:latin typeface="Calibri" pitchFamily="34" charset="0"/>
                </a:rPr>
                <a:t>Rabin</a:t>
              </a:r>
            </a:p>
          </p:txBody>
        </p:sp>
        <p:pic>
          <p:nvPicPr>
            <p:cNvPr id="25" name="Picture 10" descr="C:\Users\reps\Documents\Papers\submissions\SpeedingUpNewton\Talk\rab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948" y="324202"/>
              <a:ext cx="1135416" cy="1197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70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animEffect transition="in" filter="fade">
                                      <p:cBhvr>
                                        <p:cTn id="7" dur="500"/>
                                        <p:tgtEl>
                                          <p:spTgt spid="1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5" end="5"/>
                                            </p:txEl>
                                          </p:spTgt>
                                        </p:tgtEl>
                                        <p:attrNameLst>
                                          <p:attrName>style.visibility</p:attrName>
                                        </p:attrNameLst>
                                      </p:cBhvr>
                                      <p:to>
                                        <p:strVal val="visible"/>
                                      </p:to>
                                    </p:set>
                                    <p:animEffect transition="in" filter="fade">
                                      <p:cBhvr>
                                        <p:cTn id="10" dur="500"/>
                                        <p:tgtEl>
                                          <p:spTgt spid="1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animEffect transition="in" filter="fade">
                                      <p:cBhvr>
                                        <p:cTn id="13" dur="500"/>
                                        <p:tgtEl>
                                          <p:spTgt spid="14">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7" end="7"/>
                                            </p:txEl>
                                          </p:spTgt>
                                        </p:tgtEl>
                                        <p:attrNameLst>
                                          <p:attrName>style.visibility</p:attrName>
                                        </p:attrNameLst>
                                      </p:cBhvr>
                                      <p:to>
                                        <p:strVal val="visible"/>
                                      </p:to>
                                    </p:set>
                                    <p:animEffect transition="in" filter="fade">
                                      <p:cBhvr>
                                        <p:cTn id="16" dur="500"/>
                                        <p:tgtEl>
                                          <p:spTgt spid="14">
                                            <p:txEl>
                                              <p:pRg st="7" end="7"/>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 in a Nutshell</a:t>
            </a:r>
          </a:p>
        </p:txBody>
      </p:sp>
      <p:sp>
        <p:nvSpPr>
          <p:cNvPr id="3" name="Content Placeholder 2"/>
          <p:cNvSpPr>
            <a:spLocks noGrp="1"/>
          </p:cNvSpPr>
          <p:nvPr>
            <p:ph idx="1"/>
          </p:nvPr>
        </p:nvSpPr>
        <p:spPr>
          <a:xfrm>
            <a:off x="268449" y="1089419"/>
            <a:ext cx="8716160" cy="5094215"/>
          </a:xfrm>
          <a:ln>
            <a:noFill/>
          </a:ln>
        </p:spPr>
        <p:txBody>
          <a:bodyPr>
            <a:normAutofit/>
          </a:bodyPr>
          <a:lstStyle/>
          <a:p>
            <a:r>
              <a:rPr lang="en-US" sz="2400" dirty="0"/>
              <a:t>In 1981, </a:t>
            </a:r>
            <a:r>
              <a:rPr lang="en-US" sz="2400" dirty="0" err="1"/>
              <a:t>Tarjan</a:t>
            </a:r>
            <a:r>
              <a:rPr lang="en-US" sz="2400" dirty="0"/>
              <a:t> found a fast way to solve </a:t>
            </a:r>
            <a:r>
              <a:rPr lang="en-US" sz="2400" i="1" u="sng" dirty="0" err="1"/>
              <a:t>intra</a:t>
            </a:r>
            <a:r>
              <a:rPr lang="en-US" sz="2400" dirty="0" err="1"/>
              <a:t>procedural</a:t>
            </a:r>
            <a:r>
              <a:rPr lang="en-US" sz="2400" dirty="0"/>
              <a:t> dataflow equations</a:t>
            </a:r>
          </a:p>
          <a:p>
            <a:pPr lvl="1"/>
            <a:r>
              <a:rPr lang="en-US" sz="2000" dirty="0"/>
              <a:t>Solves a </a:t>
            </a:r>
            <a:r>
              <a:rPr lang="en-US" sz="2000" u="sng" dirty="0"/>
              <a:t>linear</a:t>
            </a:r>
            <a:r>
              <a:rPr lang="en-US" sz="2000" dirty="0"/>
              <a:t> system of equations</a:t>
            </a:r>
          </a:p>
          <a:p>
            <a:r>
              <a:rPr lang="en-US" sz="2400" dirty="0"/>
              <a:t>In 2008, Esparza et al. used inspiration from Newton’s Method to solve </a:t>
            </a:r>
            <a:r>
              <a:rPr lang="en-US" sz="2400" i="1" u="sng" dirty="0" err="1"/>
              <a:t>inter</a:t>
            </a:r>
            <a:r>
              <a:rPr lang="en-US" sz="2400" dirty="0" err="1"/>
              <a:t>procedural</a:t>
            </a:r>
            <a:r>
              <a:rPr lang="en-US" sz="2400" dirty="0"/>
              <a:t> dataflow equations</a:t>
            </a:r>
          </a:p>
          <a:p>
            <a:pPr lvl="1"/>
            <a:r>
              <a:rPr lang="en-US" sz="2000" dirty="0"/>
              <a:t>Repeatedly: create and solve a </a:t>
            </a:r>
            <a:r>
              <a:rPr lang="en-US" sz="2000" u="sng" dirty="0"/>
              <a:t>linear</a:t>
            </a:r>
            <a:r>
              <a:rPr lang="en-US" sz="2000" dirty="0"/>
              <a:t> system of equations</a:t>
            </a:r>
          </a:p>
          <a:p>
            <a:r>
              <a:rPr lang="en-US" sz="2400" dirty="0"/>
              <a:t>Esparza et al. and </a:t>
            </a:r>
            <a:r>
              <a:rPr lang="en-US" sz="2400" dirty="0" err="1"/>
              <a:t>Tarjan</a:t>
            </a:r>
            <a:r>
              <a:rPr lang="en-US" sz="2400" dirty="0"/>
              <a:t> do not create the same type of linear system</a:t>
            </a:r>
          </a:p>
          <a:p>
            <a:pPr lvl="1"/>
            <a:r>
              <a:rPr lang="en-US" sz="2000" dirty="0"/>
              <a:t>Cannot apply </a:t>
            </a:r>
            <a:r>
              <a:rPr lang="en-US" sz="2000" dirty="0" err="1"/>
              <a:t>Tarjan’s</a:t>
            </a:r>
            <a:r>
              <a:rPr lang="en-US" sz="2000" dirty="0"/>
              <a:t> algorithm to Esparza et al.’s linear systems</a:t>
            </a:r>
          </a:p>
          <a:p>
            <a:r>
              <a:rPr lang="en-US" sz="2400" dirty="0"/>
              <a:t>In 2016, Reps et al. found a way to transform Esparza et al.’s linear systems so that </a:t>
            </a:r>
            <a:r>
              <a:rPr lang="en-US" sz="2400" dirty="0" err="1"/>
              <a:t>Tarjan’s</a:t>
            </a:r>
            <a:r>
              <a:rPr lang="en-US" sz="2400" dirty="0"/>
              <a:t> algorithm can be applied</a:t>
            </a:r>
          </a:p>
          <a:p>
            <a:pPr lvl="1"/>
            <a:r>
              <a:rPr lang="en-US" sz="2000" b="1" dirty="0">
                <a:solidFill>
                  <a:srgbClr val="C00000"/>
                </a:solidFill>
              </a:rPr>
              <a:t>Surprising because a reasonable-sounding sanity check suggests that such a transformation is not possible!</a:t>
            </a:r>
          </a:p>
          <a:p>
            <a:pPr lvl="1"/>
            <a:endParaRPr lang="en-US" sz="2000" b="1"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57</a:t>
            </a:fld>
            <a:endParaRPr lang="en-US"/>
          </a:p>
        </p:txBody>
      </p:sp>
    </p:spTree>
    <p:extLst>
      <p:ext uri="{BB962C8B-B14F-4D97-AF65-F5344CB8AC3E}">
        <p14:creationId xmlns:p14="http://schemas.microsoft.com/office/powerpoint/2010/main" val="270618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Example: An LCFL Program</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58</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42583" y="1240323"/>
            <a:ext cx="1757212" cy="4801314"/>
          </a:xfrm>
          <a:prstGeom prst="rect">
            <a:avLst/>
          </a:prstGeom>
          <a:solidFill>
            <a:schemeClr val="bg1"/>
          </a:solidFill>
          <a:ln>
            <a:solidFill>
              <a:schemeClr val="tx1"/>
            </a:solidFill>
          </a:ln>
        </p:spPr>
        <p:txBody>
          <a:bodyPr wrap="none" rtlCol="0">
            <a:spAutoFit/>
          </a:bodyPr>
          <a:lstStyle/>
          <a:p>
            <a:r>
              <a:rPr lang="en-US" dirty="0" err="1"/>
              <a:t>int</a:t>
            </a:r>
            <a:r>
              <a:rPr lang="en-US" dirty="0"/>
              <a:t> a;</a:t>
            </a:r>
          </a:p>
          <a:p>
            <a:endParaRPr lang="en-US" dirty="0"/>
          </a:p>
          <a:p>
            <a:r>
              <a:rPr lang="en-US" dirty="0"/>
              <a:t>void foo() {</a:t>
            </a:r>
          </a:p>
          <a:p>
            <a:r>
              <a:rPr lang="en-US" dirty="0"/>
              <a:t>   if (a == 0)</a:t>
            </a:r>
          </a:p>
          <a:p>
            <a:r>
              <a:rPr lang="en-US" dirty="0"/>
              <a:t>      q</a:t>
            </a:r>
            <a:r>
              <a:rPr lang="en-US" baseline="-25000" dirty="0"/>
              <a:t>2</a:t>
            </a:r>
            <a:r>
              <a:rPr lang="en-US" dirty="0"/>
              <a:t>: a = 20;</a:t>
            </a:r>
          </a:p>
          <a:p>
            <a:r>
              <a:rPr lang="en-US" dirty="0"/>
              <a:t>   else {</a:t>
            </a:r>
          </a:p>
          <a:p>
            <a:r>
              <a:rPr lang="en-US" dirty="0"/>
              <a:t>      q</a:t>
            </a:r>
            <a:r>
              <a:rPr lang="en-US" baseline="-25000" dirty="0"/>
              <a:t>3</a:t>
            </a:r>
            <a:r>
              <a:rPr lang="en-US" dirty="0"/>
              <a:t>: a = a-1;</a:t>
            </a:r>
          </a:p>
          <a:p>
            <a:r>
              <a:rPr lang="en-US" dirty="0"/>
              <a:t>           foo();</a:t>
            </a:r>
          </a:p>
          <a:p>
            <a:r>
              <a:rPr lang="en-US" dirty="0"/>
              <a:t>      q</a:t>
            </a:r>
            <a:r>
              <a:rPr lang="en-US" baseline="-25000" dirty="0"/>
              <a:t>4</a:t>
            </a:r>
            <a:r>
              <a:rPr lang="en-US" dirty="0"/>
              <a:t>: a = a+2;</a:t>
            </a:r>
          </a:p>
          <a:p>
            <a:r>
              <a:rPr lang="en-US" dirty="0"/>
              <a:t>   }</a:t>
            </a:r>
          </a:p>
          <a:p>
            <a:r>
              <a:rPr lang="en-US" dirty="0"/>
              <a:t>}</a:t>
            </a:r>
          </a:p>
          <a:p>
            <a:endParaRPr lang="en-US" dirty="0"/>
          </a:p>
          <a:p>
            <a:r>
              <a:rPr lang="en-US" dirty="0"/>
              <a:t>void main() {</a:t>
            </a:r>
          </a:p>
          <a:p>
            <a:r>
              <a:rPr lang="en-US" dirty="0"/>
              <a:t>   q</a:t>
            </a:r>
            <a:r>
              <a:rPr lang="en-US" baseline="-25000" dirty="0"/>
              <a:t>1</a:t>
            </a:r>
            <a:r>
              <a:rPr lang="en-US" dirty="0"/>
              <a:t>: a = 10;</a:t>
            </a:r>
          </a:p>
          <a:p>
            <a:r>
              <a:rPr lang="en-US" dirty="0"/>
              <a:t>        foo();</a:t>
            </a:r>
          </a:p>
          <a:p>
            <a:r>
              <a:rPr lang="en-US" dirty="0"/>
              <a:t>}</a:t>
            </a:r>
          </a:p>
          <a:p>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1" name="Freeform: Shape 60">
            <a:extLst>
              <a:ext uri="{FF2B5EF4-FFF2-40B4-BE49-F238E27FC236}">
                <a16:creationId xmlns:a16="http://schemas.microsoft.com/office/drawing/2014/main" id="{ED199A0A-3C73-44E2-91B7-7AD452902DF1}"/>
              </a:ext>
            </a:extLst>
          </p:cNvPr>
          <p:cNvSpPr/>
          <p:nvPr/>
        </p:nvSpPr>
        <p:spPr bwMode="auto">
          <a:xfrm>
            <a:off x="5420161" y="490011"/>
            <a:ext cx="773118" cy="139570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Lst>
            <a:ahLst/>
            <a:cxnLst>
              <a:cxn ang="0">
                <a:pos x="connsiteX0" y="connsiteY0"/>
              </a:cxn>
              <a:cxn ang="0">
                <a:pos x="connsiteX1" y="connsiteY1"/>
              </a:cxn>
              <a:cxn ang="0">
                <a:pos x="connsiteX2" y="connsiteY2"/>
              </a:cxn>
              <a:cxn ang="0">
                <a:pos x="connsiteX3" y="connsiteY3"/>
              </a:cxn>
            </a:cxnLst>
            <a:rect l="l" t="t" r="r" b="b"/>
            <a:pathLst>
              <a:path w="773118" h="1395701">
                <a:moveTo>
                  <a:pt x="772144" y="0"/>
                </a:moveTo>
                <a:cubicBezTo>
                  <a:pt x="781181" y="199292"/>
                  <a:pt x="726717" y="425449"/>
                  <a:pt x="634398" y="612530"/>
                </a:cubicBezTo>
                <a:cubicBezTo>
                  <a:pt x="542079" y="799611"/>
                  <a:pt x="323736" y="992066"/>
                  <a:pt x="218228" y="1122485"/>
                </a:cubicBezTo>
                <a:cubicBezTo>
                  <a:pt x="112720" y="1252904"/>
                  <a:pt x="-14524" y="1407013"/>
                  <a:pt x="1351" y="1395046"/>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2" name="Freeform: Shape 61">
            <a:extLst>
              <a:ext uri="{FF2B5EF4-FFF2-40B4-BE49-F238E27FC236}">
                <a16:creationId xmlns:a16="http://schemas.microsoft.com/office/drawing/2014/main" id="{44443042-A440-4D01-A2A5-7837BDB15AB9}"/>
              </a:ext>
            </a:extLst>
          </p:cNvPr>
          <p:cNvSpPr/>
          <p:nvPr/>
        </p:nvSpPr>
        <p:spPr bwMode="auto">
          <a:xfrm>
            <a:off x="5282745" y="484150"/>
            <a:ext cx="820684" cy="2458915"/>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4" h="2458915">
                <a:moveTo>
                  <a:pt x="819435" y="0"/>
                </a:moveTo>
                <a:cubicBezTo>
                  <a:pt x="831402" y="222738"/>
                  <a:pt x="755447" y="448895"/>
                  <a:pt x="675828" y="618391"/>
                </a:cubicBezTo>
                <a:cubicBezTo>
                  <a:pt x="596209" y="787887"/>
                  <a:pt x="449791" y="865554"/>
                  <a:pt x="341719" y="1016977"/>
                </a:cubicBezTo>
                <a:cubicBezTo>
                  <a:pt x="233647" y="1168400"/>
                  <a:pt x="61589" y="1312985"/>
                  <a:pt x="27397" y="1526931"/>
                </a:cubicBezTo>
                <a:cubicBezTo>
                  <a:pt x="-6795" y="1740877"/>
                  <a:pt x="-4722" y="2241550"/>
                  <a:pt x="10542" y="2458915"/>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3" name="Freeform: Shape 62">
            <a:extLst>
              <a:ext uri="{FF2B5EF4-FFF2-40B4-BE49-F238E27FC236}">
                <a16:creationId xmlns:a16="http://schemas.microsoft.com/office/drawing/2014/main" id="{CF4E8D22-8AE1-4318-A4D3-81F5294B1748}"/>
              </a:ext>
            </a:extLst>
          </p:cNvPr>
          <p:cNvSpPr/>
          <p:nvPr/>
        </p:nvSpPr>
        <p:spPr bwMode="auto">
          <a:xfrm>
            <a:off x="5213237" y="481253"/>
            <a:ext cx="810265" cy="350813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65" h="3508130">
                <a:moveTo>
                  <a:pt x="809016" y="0"/>
                </a:moveTo>
                <a:cubicBezTo>
                  <a:pt x="820983" y="222738"/>
                  <a:pt x="745028" y="448895"/>
                  <a:pt x="665409" y="618391"/>
                </a:cubicBezTo>
                <a:cubicBezTo>
                  <a:pt x="585790" y="787887"/>
                  <a:pt x="439372" y="865554"/>
                  <a:pt x="331300" y="1016977"/>
                </a:cubicBezTo>
                <a:cubicBezTo>
                  <a:pt x="223228" y="1168400"/>
                  <a:pt x="51170" y="1312985"/>
                  <a:pt x="16978" y="1526931"/>
                </a:cubicBezTo>
                <a:cubicBezTo>
                  <a:pt x="-17214" y="1740877"/>
                  <a:pt x="8305" y="3290765"/>
                  <a:pt x="23569" y="350813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7" name="Freeform: Shape 66">
            <a:extLst>
              <a:ext uri="{FF2B5EF4-FFF2-40B4-BE49-F238E27FC236}">
                <a16:creationId xmlns:a16="http://schemas.microsoft.com/office/drawing/2014/main" id="{5223BC10-0110-43E6-BF1A-268C40BF31B7}"/>
              </a:ext>
            </a:extLst>
          </p:cNvPr>
          <p:cNvSpPr/>
          <p:nvPr/>
        </p:nvSpPr>
        <p:spPr bwMode="auto">
          <a:xfrm flipH="1">
            <a:off x="6302583" y="498926"/>
            <a:ext cx="941622" cy="136746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 name="connsiteX0" fmla="*/ 940569 w 941543"/>
              <a:gd name="connsiteY0" fmla="*/ 0 h 1367627"/>
              <a:gd name="connsiteX1" fmla="*/ 802823 w 941543"/>
              <a:gd name="connsiteY1" fmla="*/ 612530 h 1367627"/>
              <a:gd name="connsiteX2" fmla="*/ 386653 w 941543"/>
              <a:gd name="connsiteY2" fmla="*/ 1122485 h 1367627"/>
              <a:gd name="connsiteX3" fmla="*/ 674 w 941543"/>
              <a:gd name="connsiteY3" fmla="*/ 1366863 h 1367627"/>
              <a:gd name="connsiteX0" fmla="*/ 940609 w 941622"/>
              <a:gd name="connsiteY0" fmla="*/ 0 h 1367467"/>
              <a:gd name="connsiteX1" fmla="*/ 802863 w 941622"/>
              <a:gd name="connsiteY1" fmla="*/ 612530 h 1367467"/>
              <a:gd name="connsiteX2" fmla="*/ 371036 w 941622"/>
              <a:gd name="connsiteY2" fmla="*/ 1084907 h 1367467"/>
              <a:gd name="connsiteX3" fmla="*/ 714 w 941622"/>
              <a:gd name="connsiteY3" fmla="*/ 1366863 h 1367467"/>
            </a:gdLst>
            <a:ahLst/>
            <a:cxnLst>
              <a:cxn ang="0">
                <a:pos x="connsiteX0" y="connsiteY0"/>
              </a:cxn>
              <a:cxn ang="0">
                <a:pos x="connsiteX1" y="connsiteY1"/>
              </a:cxn>
              <a:cxn ang="0">
                <a:pos x="connsiteX2" y="connsiteY2"/>
              </a:cxn>
              <a:cxn ang="0">
                <a:pos x="connsiteX3" y="connsiteY3"/>
              </a:cxn>
            </a:cxnLst>
            <a:rect l="l" t="t" r="r" b="b"/>
            <a:pathLst>
              <a:path w="941622" h="1367467">
                <a:moveTo>
                  <a:pt x="940609" y="0"/>
                </a:moveTo>
                <a:cubicBezTo>
                  <a:pt x="949646" y="199292"/>
                  <a:pt x="897792" y="431712"/>
                  <a:pt x="802863" y="612530"/>
                </a:cubicBezTo>
                <a:cubicBezTo>
                  <a:pt x="707934" y="793348"/>
                  <a:pt x="504727" y="959185"/>
                  <a:pt x="371036" y="1084907"/>
                </a:cubicBezTo>
                <a:cubicBezTo>
                  <a:pt x="237345" y="1210629"/>
                  <a:pt x="-15161" y="1378830"/>
                  <a:pt x="714" y="1366863"/>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8" name="Freeform: Shape 67">
            <a:extLst>
              <a:ext uri="{FF2B5EF4-FFF2-40B4-BE49-F238E27FC236}">
                <a16:creationId xmlns:a16="http://schemas.microsoft.com/office/drawing/2014/main" id="{31936A96-256C-4F67-9B31-B8BD1519C0DA}"/>
              </a:ext>
            </a:extLst>
          </p:cNvPr>
          <p:cNvSpPr/>
          <p:nvPr/>
        </p:nvSpPr>
        <p:spPr bwMode="auto">
          <a:xfrm flipH="1">
            <a:off x="6396640" y="494894"/>
            <a:ext cx="1007635" cy="242760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1003907 w 1005156"/>
              <a:gd name="connsiteY0" fmla="*/ 0 h 2427600"/>
              <a:gd name="connsiteX1" fmla="*/ 860300 w 1005156"/>
              <a:gd name="connsiteY1" fmla="*/ 618391 h 2427600"/>
              <a:gd name="connsiteX2" fmla="*/ 526191 w 1005156"/>
              <a:gd name="connsiteY2" fmla="*/ 1016977 h 2427600"/>
              <a:gd name="connsiteX3" fmla="*/ 211869 w 1005156"/>
              <a:gd name="connsiteY3" fmla="*/ 1526931 h 2427600"/>
              <a:gd name="connsiteX4" fmla="*/ 861 w 1005156"/>
              <a:gd name="connsiteY4" fmla="*/ 2427600 h 2427600"/>
              <a:gd name="connsiteX0" fmla="*/ 1005959 w 1007208"/>
              <a:gd name="connsiteY0" fmla="*/ 0 h 2427600"/>
              <a:gd name="connsiteX1" fmla="*/ 862352 w 1007208"/>
              <a:gd name="connsiteY1" fmla="*/ 618391 h 2427600"/>
              <a:gd name="connsiteX2" fmla="*/ 528243 w 1007208"/>
              <a:gd name="connsiteY2" fmla="*/ 1016977 h 2427600"/>
              <a:gd name="connsiteX3" fmla="*/ 69871 w 1007208"/>
              <a:gd name="connsiteY3" fmla="*/ 1479959 h 2427600"/>
              <a:gd name="connsiteX4" fmla="*/ 2913 w 1007208"/>
              <a:gd name="connsiteY4" fmla="*/ 2427600 h 2427600"/>
              <a:gd name="connsiteX0" fmla="*/ 1005959 w 1007284"/>
              <a:gd name="connsiteY0" fmla="*/ 0 h 2427600"/>
              <a:gd name="connsiteX1" fmla="*/ 862352 w 1007284"/>
              <a:gd name="connsiteY1" fmla="*/ 618391 h 2427600"/>
              <a:gd name="connsiteX2" fmla="*/ 496928 w 1007284"/>
              <a:gd name="connsiteY2" fmla="*/ 1001319 h 2427600"/>
              <a:gd name="connsiteX3" fmla="*/ 69871 w 1007284"/>
              <a:gd name="connsiteY3" fmla="*/ 1479959 h 2427600"/>
              <a:gd name="connsiteX4" fmla="*/ 2913 w 1007284"/>
              <a:gd name="connsiteY4" fmla="*/ 2427600 h 2427600"/>
              <a:gd name="connsiteX0" fmla="*/ 1005959 w 1007309"/>
              <a:gd name="connsiteY0" fmla="*/ 0 h 2427600"/>
              <a:gd name="connsiteX1" fmla="*/ 862352 w 1007309"/>
              <a:gd name="connsiteY1" fmla="*/ 618391 h 2427600"/>
              <a:gd name="connsiteX2" fmla="*/ 487534 w 1007309"/>
              <a:gd name="connsiteY2" fmla="*/ 1032635 h 2427600"/>
              <a:gd name="connsiteX3" fmla="*/ 69871 w 1007309"/>
              <a:gd name="connsiteY3" fmla="*/ 1479959 h 2427600"/>
              <a:gd name="connsiteX4" fmla="*/ 2913 w 1007309"/>
              <a:gd name="connsiteY4" fmla="*/ 2427600 h 2427600"/>
              <a:gd name="connsiteX0" fmla="*/ 1006285 w 1007635"/>
              <a:gd name="connsiteY0" fmla="*/ 0 h 2427600"/>
              <a:gd name="connsiteX1" fmla="*/ 862678 w 1007635"/>
              <a:gd name="connsiteY1" fmla="*/ 618391 h 2427600"/>
              <a:gd name="connsiteX2" fmla="*/ 487860 w 1007635"/>
              <a:gd name="connsiteY2" fmla="*/ 1032635 h 2427600"/>
              <a:gd name="connsiteX3" fmla="*/ 63934 w 1007635"/>
              <a:gd name="connsiteY3" fmla="*/ 1448644 h 2427600"/>
              <a:gd name="connsiteX4" fmla="*/ 3239 w 1007635"/>
              <a:gd name="connsiteY4" fmla="*/ 2427600 h 24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635" h="2427600">
                <a:moveTo>
                  <a:pt x="1006285" y="0"/>
                </a:moveTo>
                <a:cubicBezTo>
                  <a:pt x="1018252" y="222738"/>
                  <a:pt x="949082" y="446285"/>
                  <a:pt x="862678" y="618391"/>
                </a:cubicBezTo>
                <a:cubicBezTo>
                  <a:pt x="776274" y="790497"/>
                  <a:pt x="620984" y="894260"/>
                  <a:pt x="487860" y="1032635"/>
                </a:cubicBezTo>
                <a:cubicBezTo>
                  <a:pt x="354736" y="1171010"/>
                  <a:pt x="98126" y="1234698"/>
                  <a:pt x="63934" y="1448644"/>
                </a:cubicBezTo>
                <a:cubicBezTo>
                  <a:pt x="29742" y="1662590"/>
                  <a:pt x="-12025" y="2210235"/>
                  <a:pt x="3239" y="24276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9" name="Freeform: Shape 68">
            <a:extLst>
              <a:ext uri="{FF2B5EF4-FFF2-40B4-BE49-F238E27FC236}">
                <a16:creationId xmlns:a16="http://schemas.microsoft.com/office/drawing/2014/main" id="{03CEBB66-CD6C-41C8-BC5B-C8049987EF89}"/>
              </a:ext>
            </a:extLst>
          </p:cNvPr>
          <p:cNvSpPr/>
          <p:nvPr/>
        </p:nvSpPr>
        <p:spPr bwMode="auto">
          <a:xfrm flipH="1">
            <a:off x="6496234" y="498925"/>
            <a:ext cx="993012" cy="347055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1136696 w 1137945"/>
              <a:gd name="connsiteY0" fmla="*/ 0 h 3470551"/>
              <a:gd name="connsiteX1" fmla="*/ 993089 w 1137945"/>
              <a:gd name="connsiteY1" fmla="*/ 618391 h 3470551"/>
              <a:gd name="connsiteX2" fmla="*/ 658980 w 1137945"/>
              <a:gd name="connsiteY2" fmla="*/ 1016977 h 3470551"/>
              <a:gd name="connsiteX3" fmla="*/ 344658 w 1137945"/>
              <a:gd name="connsiteY3" fmla="*/ 1526931 h 3470551"/>
              <a:gd name="connsiteX4" fmla="*/ 520 w 1137945"/>
              <a:gd name="connsiteY4" fmla="*/ 3470551 h 3470551"/>
              <a:gd name="connsiteX0" fmla="*/ 1137072 w 1138321"/>
              <a:gd name="connsiteY0" fmla="*/ 0 h 3470551"/>
              <a:gd name="connsiteX1" fmla="*/ 993465 w 1138321"/>
              <a:gd name="connsiteY1" fmla="*/ 618391 h 3470551"/>
              <a:gd name="connsiteX2" fmla="*/ 659356 w 1138321"/>
              <a:gd name="connsiteY2" fmla="*/ 1016977 h 3470551"/>
              <a:gd name="connsiteX3" fmla="*/ 204116 w 1138321"/>
              <a:gd name="connsiteY3" fmla="*/ 1511273 h 3470551"/>
              <a:gd name="connsiteX4" fmla="*/ 896 w 1138321"/>
              <a:gd name="connsiteY4" fmla="*/ 3470551 h 3470551"/>
              <a:gd name="connsiteX0" fmla="*/ 1137072 w 1139088"/>
              <a:gd name="connsiteY0" fmla="*/ 0 h 3470551"/>
              <a:gd name="connsiteX1" fmla="*/ 993465 w 1139088"/>
              <a:gd name="connsiteY1" fmla="*/ 618391 h 3470551"/>
              <a:gd name="connsiteX2" fmla="*/ 446413 w 1139088"/>
              <a:gd name="connsiteY2" fmla="*/ 1120316 h 3470551"/>
              <a:gd name="connsiteX3" fmla="*/ 204116 w 1139088"/>
              <a:gd name="connsiteY3" fmla="*/ 1511273 h 3470551"/>
              <a:gd name="connsiteX4" fmla="*/ 896 w 1139088"/>
              <a:gd name="connsiteY4" fmla="*/ 3470551 h 3470551"/>
              <a:gd name="connsiteX0" fmla="*/ 1137150 w 1139166"/>
              <a:gd name="connsiteY0" fmla="*/ 0 h 3470551"/>
              <a:gd name="connsiteX1" fmla="*/ 993543 w 1139166"/>
              <a:gd name="connsiteY1" fmla="*/ 618391 h 3470551"/>
              <a:gd name="connsiteX2" fmla="*/ 446491 w 1139166"/>
              <a:gd name="connsiteY2" fmla="*/ 1120316 h 3470551"/>
              <a:gd name="connsiteX3" fmla="*/ 188537 w 1139166"/>
              <a:gd name="connsiteY3" fmla="*/ 1495616 h 3470551"/>
              <a:gd name="connsiteX4" fmla="*/ 974 w 1139166"/>
              <a:gd name="connsiteY4" fmla="*/ 3470551 h 3470551"/>
              <a:gd name="connsiteX0" fmla="*/ 991296 w 993312"/>
              <a:gd name="connsiteY0" fmla="*/ 0 h 3470551"/>
              <a:gd name="connsiteX1" fmla="*/ 847689 w 993312"/>
              <a:gd name="connsiteY1" fmla="*/ 618391 h 3470551"/>
              <a:gd name="connsiteX2" fmla="*/ 300637 w 993312"/>
              <a:gd name="connsiteY2" fmla="*/ 1120316 h 3470551"/>
              <a:gd name="connsiteX3" fmla="*/ 42683 w 993312"/>
              <a:gd name="connsiteY3" fmla="*/ 1495616 h 3470551"/>
              <a:gd name="connsiteX4" fmla="*/ 5432 w 993312"/>
              <a:gd name="connsiteY4" fmla="*/ 3470551 h 3470551"/>
              <a:gd name="connsiteX0" fmla="*/ 991296 w 993012"/>
              <a:gd name="connsiteY0" fmla="*/ 0 h 3470551"/>
              <a:gd name="connsiteX1" fmla="*/ 847689 w 993012"/>
              <a:gd name="connsiteY1" fmla="*/ 618391 h 3470551"/>
              <a:gd name="connsiteX2" fmla="*/ 363267 w 993012"/>
              <a:gd name="connsiteY2" fmla="*/ 1089001 h 3470551"/>
              <a:gd name="connsiteX3" fmla="*/ 42683 w 993012"/>
              <a:gd name="connsiteY3" fmla="*/ 1495616 h 3470551"/>
              <a:gd name="connsiteX4" fmla="*/ 5432 w 993012"/>
              <a:gd name="connsiteY4" fmla="*/ 3470551 h 347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12" h="3470551">
                <a:moveTo>
                  <a:pt x="991296" y="0"/>
                </a:moveTo>
                <a:cubicBezTo>
                  <a:pt x="1003263" y="222738"/>
                  <a:pt x="952360" y="436891"/>
                  <a:pt x="847689" y="618391"/>
                </a:cubicBezTo>
                <a:cubicBezTo>
                  <a:pt x="743018" y="799891"/>
                  <a:pt x="497435" y="942797"/>
                  <a:pt x="363267" y="1089001"/>
                </a:cubicBezTo>
                <a:cubicBezTo>
                  <a:pt x="229099" y="1235205"/>
                  <a:pt x="76875" y="1281670"/>
                  <a:pt x="42683" y="1495616"/>
                </a:cubicBezTo>
                <a:cubicBezTo>
                  <a:pt x="8491" y="1709562"/>
                  <a:pt x="-9832" y="3253186"/>
                  <a:pt x="5432" y="3470551"/>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sp>
        <p:nvSpPr>
          <p:cNvPr id="7" name="Arrow: Down 6">
            <a:extLst>
              <a:ext uri="{FF2B5EF4-FFF2-40B4-BE49-F238E27FC236}">
                <a16:creationId xmlns:a16="http://schemas.microsoft.com/office/drawing/2014/main" id="{E6A87952-32BD-439A-816C-6A52F18EEADC}"/>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31E3854-EFE1-4F5D-8037-06AEB6497A66}"/>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31E3854-EFE1-4F5D-8037-06AEB6497A66}"/>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831BE01C-D7BD-400F-A4F6-5CB8FCC05480}"/>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278253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up)">
                                      <p:cBhvr>
                                        <p:cTn id="11" dur="1000"/>
                                        <p:tgtEl>
                                          <p:spTgt spid="6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up)">
                                      <p:cBhvr>
                                        <p:cTn id="15" dur="1000"/>
                                        <p:tgtEl>
                                          <p:spTgt spid="63"/>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up)">
                                      <p:cBhvr>
                                        <p:cTn id="19" dur="10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up)">
                                      <p:cBhvr>
                                        <p:cTn id="24" dur="500"/>
                                        <p:tgtEl>
                                          <p:spTgt spid="67"/>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up)">
                                      <p:cBhvr>
                                        <p:cTn id="28" dur="1000"/>
                                        <p:tgtEl>
                                          <p:spTgt spid="68"/>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1000"/>
                                        <p:tgtEl>
                                          <p:spTgt spid="69"/>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wipe(up)">
                                      <p:cBhvr>
                                        <p:cTn id="36" dur="1000"/>
                                        <p:tgtEl>
                                          <p:spTgt spid="7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54"/>
                                        </p:tgtEl>
                                        <p:attrNameLst>
                                          <p:attrName>style.visibility</p:attrName>
                                        </p:attrNameLst>
                                      </p:cBhvr>
                                      <p:to>
                                        <p:strVal val="visible"/>
                                      </p:to>
                                    </p:set>
                                    <p:animEffect transition="in" filter="dissolve">
                                      <p:cBhvr>
                                        <p:cTn id="41" dur="500"/>
                                        <p:tgtEl>
                                          <p:spTgt spid="25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up)">
                                      <p:cBhvr>
                                        <p:cTn id="46" dur="500"/>
                                        <p:tgtEl>
                                          <p:spTgt spid="7"/>
                                        </p:tgtEl>
                                      </p:cBhvr>
                                    </p:animEffect>
                                  </p:childTnLst>
                                </p:cTn>
                              </p:par>
                            </p:childTnLst>
                          </p:cTn>
                        </p:par>
                        <p:par>
                          <p:cTn id="47" fill="hold">
                            <p:stCondLst>
                              <p:cond delay="500"/>
                            </p:stCondLst>
                            <p:childTnLst>
                              <p:par>
                                <p:cTn id="48" presetID="9" presetClass="entr" presetSubtype="0" fill="hold"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dissolve">
                                      <p:cBhvr>
                                        <p:cTn id="50" dur="500"/>
                                        <p:tgtEl>
                                          <p:spTgt spid="11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dissolve">
                                      <p:cBhvr>
                                        <p:cTn id="53"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7" grpId="0" animBg="1"/>
      <p:bldP spid="68" grpId="0" animBg="1"/>
      <p:bldP spid="69" grpId="0" animBg="1"/>
      <p:bldP spid="70" grpId="0" animBg="1"/>
      <p:bldP spid="254" grpId="0"/>
      <p:bldP spid="7" grpId="0" animBg="1"/>
      <p:bldP spid="1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220801"/>
                <a:ext cx="8741327" cy="5257800"/>
              </a:xfrm>
              <a:ln>
                <a:noFill/>
              </a:ln>
            </p:spPr>
            <p:txBody>
              <a:bodyPr>
                <a:normAutofit fontScale="92500" lnSpcReduction="100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p>
              <a:p>
                <a:r>
                  <a:rPr lang="en-US" sz="2000" dirty="0"/>
                  <a:t>Suggests using </a:t>
                </a:r>
                <a:r>
                  <a:rPr lang="en-US" sz="2000" dirty="0">
                    <a:solidFill>
                      <a:srgbClr val="C00000"/>
                    </a:solidFill>
                  </a:rPr>
                  <a:t>pairs of values </a:t>
                </a:r>
                <a:r>
                  <a:rPr lang="en-US" sz="2000" dirty="0"/>
                  <a:t>(lhs, </a:t>
                </a:r>
                <a:r>
                  <a:rPr lang="en-US" sz="2000" dirty="0" err="1"/>
                  <a:t>rhs</a:t>
                </a:r>
                <a:r>
                  <a:rPr lang="en-US" sz="2000" dirty="0"/>
                  <a:t>):</a:t>
                </a:r>
              </a:p>
              <a:p>
                <a:pPr marL="0" indent="0">
                  <a:buNone/>
                </a:pPr>
                <a:r>
                  <a:rPr lang="en-US" sz="18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1</m:t>
                        </m:r>
                      </m:sub>
                    </m:sSub>
                    <m:r>
                      <a:rPr lang="en-US" sz="1900" i="1">
                        <a:latin typeface="Cambria Math"/>
                      </a:rPr>
                      <m:t>=</m:t>
                    </m:r>
                    <m:r>
                      <a:rPr lang="en-US" sz="1900" b="0" i="1" smtClean="0">
                        <a:latin typeface="Cambria Math"/>
                      </a:rPr>
                      <m:t>      </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oMath>
                </a14:m>
                <a:endParaRPr lang="en-US" sz="1900" dirty="0"/>
              </a:p>
              <a:p>
                <a:pPr marL="0" indent="0">
                  <a:buNone/>
                </a:pPr>
                <a:r>
                  <a:rPr lang="en-US" sz="1900" dirty="0"/>
                  <a:t>                           </a:t>
                </a:r>
                <a14:m>
                  <m:oMath xmlns:m="http://schemas.openxmlformats.org/officeDocument/2006/math">
                    <m:r>
                      <a:rPr lang="en-US" sz="1900" i="1">
                        <a:latin typeface="Cambria Math"/>
                      </a:rPr>
                      <m:t>⨁</m:t>
                    </m:r>
                  </m:oMath>
                </a14:m>
                <a:r>
                  <a:rPr lang="en-US" sz="1900" dirty="0"/>
                  <a:t> </a:t>
                </a:r>
                <a14:m>
                  <m:oMath xmlns:m="http://schemas.openxmlformats.org/officeDocument/2006/math">
                    <m:r>
                      <a:rPr lang="en-US" sz="1900" i="1">
                        <a:latin typeface="Cambria Math"/>
                      </a:rPr>
                      <m:t>𝑎</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2</m:t>
                        </m:r>
                      </m:sub>
                    </m:sSub>
                    <m:r>
                      <a:rPr lang="en-US" sz="1900" i="1">
                        <a:latin typeface="Cambria Math"/>
                      </a:rPr>
                      <m:t>=</m:t>
                    </m:r>
                    <m:r>
                      <a:rPr lang="en-US" sz="1900" b="0" i="1" smtClean="0">
                        <a:latin typeface="Cambria Math"/>
                      </a:rPr>
                      <m:t>     </m:t>
                    </m:r>
                    <m:r>
                      <a:rPr lang="en-US" sz="1900" i="1">
                        <a:latin typeface="Cambria Math"/>
                      </a:rPr>
                      <m:t>𝑑</m:t>
                    </m:r>
                  </m:oMath>
                </a14:m>
                <a:endParaRPr lang="en-US" sz="1900" i="1" dirty="0">
                  <a:latin typeface="Cambria Math"/>
                </a:endParaRPr>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r>
                        <a:rPr lang="en-US" sz="1900" b="0" i="1" smtClean="0">
                          <a:latin typeface="Cambria Math" panose="02040503050406030204" pitchFamily="18" charset="0"/>
                        </a:rPr>
                        <m:t>    </m:t>
                      </m:r>
                      <m:r>
                        <a:rPr lang="en-US" sz="1900" i="1">
                          <a:latin typeface="Cambria Math"/>
                        </a:rPr>
                        <m:t>⨁ </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r>
                        <a:rPr lang="en-US" sz="1900" i="1">
                          <a:latin typeface="Cambria Math"/>
                        </a:rPr>
                        <m:t>𝑐</m:t>
                      </m:r>
                    </m:oMath>
                  </m:oMathPara>
                </a14:m>
                <a:endParaRPr lang="en-US" sz="1900" dirty="0"/>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r>
                  <a:rPr lang="en-US" sz="1900" dirty="0"/>
                  <a:t>        </a:t>
                </a:r>
                <a:r>
                  <a:rPr lang="en-US" sz="2100" dirty="0"/>
                  <a:t>becomes</a:t>
                </a:r>
              </a:p>
              <a:p>
                <a:pPr marL="0" indent="0">
                  <a:buNone/>
                </a:pPr>
                <a:r>
                  <a:rPr lang="en-US" sz="1900" dirty="0"/>
                  <a:t> </a:t>
                </a:r>
                <a14:m>
                  <m:oMath xmlns:m="http://schemas.openxmlformats.org/officeDocument/2006/math">
                    <m:r>
                      <a:rPr lang="en-US" sz="1900" b="0" i="0" smtClean="0">
                        <a:latin typeface="Cambria Math"/>
                      </a:rPr>
                      <m:t>                  </m:t>
                    </m:r>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1</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   (1,</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b="0" i="1" smtClean="0">
                        <a:solidFill>
                          <a:sysClr val="windowText" lastClr="000000"/>
                        </a:solidFill>
                        <a:latin typeface="Cambria Math"/>
                      </a:rPr>
                      <m:t>)</m:t>
                    </m:r>
                  </m:oMath>
                </a14:m>
                <a:r>
                  <a:rPr lang="en-US" sz="20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i="1" dirty="0">
                            <a:latin typeface="Cambria Math"/>
                          </a:rPr>
                          <m:t>1</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i="1" dirty="0">
                            <a:latin typeface="Cambria Math"/>
                            <a:ea typeface="Cambria Math"/>
                          </a:rPr>
                          <m:t>1</m:t>
                        </m:r>
                      </m:sub>
                    </m:sSub>
                    <m:r>
                      <a:rPr lang="en-US" sz="1900" i="1" dirty="0">
                        <a:latin typeface="Cambria Math"/>
                        <a:ea typeface="Cambria Math"/>
                      </a:rPr>
                      <m:t>)</m:t>
                    </m:r>
                  </m:oMath>
                </a14:m>
                <a:endParaRPr lang="en-US" sz="1900" dirty="0"/>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smtClean="0">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i="1" smtClean="0">
                        <a:solidFill>
                          <a:srgbClr val="C00000"/>
                        </a:solidFill>
                        <a:latin typeface="Cambria Math"/>
                      </a:rPr>
                      <m:t>(</m:t>
                    </m:r>
                    <m:r>
                      <a:rPr lang="en-US" sz="1900" b="0" i="1" smtClean="0">
                        <a:solidFill>
                          <a:srgbClr val="C00000"/>
                        </a:solidFill>
                        <a:latin typeface="Cambria Math"/>
                      </a:rPr>
                      <m:t>𝑎</m:t>
                    </m:r>
                    <m:r>
                      <a:rPr lang="en-US" sz="1900" b="0" i="1" smtClean="0">
                        <a:solidFill>
                          <a:srgbClr val="C00000"/>
                        </a:solidFill>
                        <a:latin typeface="Cambria Math"/>
                      </a:rPr>
                      <m:t>,1)</m:t>
                    </m:r>
                  </m:oMath>
                </a14:m>
                <a:r>
                  <a:rPr lang="en-US" sz="19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b="0" i="1" dirty="0" smtClean="0">
                            <a:latin typeface="Cambria Math"/>
                          </a:rPr>
                          <m:t>2</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b="0" i="1" dirty="0" smtClean="0">
                            <a:latin typeface="Cambria Math"/>
                            <a:ea typeface="Cambria Math"/>
                          </a:rPr>
                          <m:t>2</m:t>
                        </m:r>
                      </m:sub>
                    </m:sSub>
                    <m:r>
                      <a:rPr lang="en-US" sz="1900" i="1" dirty="0">
                        <a:latin typeface="Cambria Math"/>
                        <a:ea typeface="Cambria Math"/>
                      </a:rPr>
                      <m:t>)</m:t>
                    </m:r>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2</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(1,</m:t>
                    </m:r>
                    <m:r>
                      <a:rPr lang="en-US" sz="1900" i="1">
                        <a:latin typeface="Cambria Math"/>
                      </a:rPr>
                      <m:t>𝑑</m:t>
                    </m:r>
                    <m:r>
                      <a:rPr lang="en-US" sz="1900" b="0" i="1" smtClean="0">
                        <a:latin typeface="Cambria Math"/>
                      </a:rPr>
                      <m:t>)</m:t>
                    </m:r>
                  </m:oMath>
                </a14:m>
                <a:endParaRPr lang="en-US" sz="1900" i="1" dirty="0">
                  <a:latin typeface="Cambria Math"/>
                </a:endParaRPr>
              </a:p>
              <a:p>
                <a:pPr marL="0" indent="0">
                  <a:buNone/>
                </a:pPr>
                <a14:m>
                  <m:oMathPara xmlns:m="http://schemas.openxmlformats.org/officeDocument/2006/math">
                    <m:oMathParaPr>
                      <m:jc m:val="left"/>
                    </m:oMathParaPr>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                               </m:t>
                          </m:r>
                          <m:r>
                            <a:rPr lang="en-US" sz="1900" i="1">
                              <a:latin typeface="Cambria Math"/>
                              <a:ea typeface="Cambria Math"/>
                              <a:sym typeface="Symbol"/>
                            </a:rPr>
                            <m:t>⊕</m:t>
                          </m:r>
                        </m:e>
                        <m:sub>
                          <m:r>
                            <a:rPr lang="en-US" sz="1900" i="1">
                              <a:latin typeface="Cambria Math"/>
                            </a:rPr>
                            <m:t>𝑝</m:t>
                          </m:r>
                        </m:sub>
                      </m:sSub>
                      <m:r>
                        <a:rPr lang="en-US" sz="1900" b="0" i="1" smtClean="0">
                          <a:latin typeface="Cambria Math"/>
                        </a:rPr>
                        <m:t>(1,</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smtClean="0">
                          <a:latin typeface="Cambria Math"/>
                          <a:sym typeface="Symbol"/>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b="0" i="1" smtClean="0">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b="0" i="1" smtClean="0">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endParaRPr lang="en-US" sz="1700" dirty="0"/>
              </a:p>
              <a:p>
                <a:pPr marL="0" indent="0">
                  <a:buNone/>
                </a:pPr>
                <a:endParaRPr lang="en-US" sz="2000" dirty="0"/>
              </a:p>
              <a:p>
                <a:pPr marL="0" indent="0">
                  <a:buNone/>
                </a:pPr>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220801"/>
                <a:ext cx="8741327" cy="5257800"/>
              </a:xfrm>
              <a:blipFill>
                <a:blip r:embed="rId3"/>
                <a:stretch>
                  <a:fillRect l="-488" t="-1159"/>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59</a:t>
            </a:fld>
            <a:endParaRPr lang="en-US"/>
          </a:p>
        </p:txBody>
      </p:sp>
      <p:sp>
        <p:nvSpPr>
          <p:cNvPr id="19" name="Right Brace 18"/>
          <p:cNvSpPr/>
          <p:nvPr/>
        </p:nvSpPr>
        <p:spPr>
          <a:xfrm flipV="1">
            <a:off x="3980576" y="2513059"/>
            <a:ext cx="226504" cy="1610686"/>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6" name="TextBox 5"/>
          <p:cNvSpPr txBox="1"/>
          <p:nvPr/>
        </p:nvSpPr>
        <p:spPr>
          <a:xfrm>
            <a:off x="4261607" y="3142233"/>
            <a:ext cx="606961" cy="369332"/>
          </a:xfrm>
          <a:prstGeom prst="rect">
            <a:avLst/>
          </a:prstGeom>
          <a:noFill/>
        </p:spPr>
        <p:txBody>
          <a:bodyPr wrap="none" rtlCol="0">
            <a:spAutoFit/>
          </a:bodyPr>
          <a:lstStyle/>
          <a:p>
            <a:r>
              <a:rPr lang="en-US" dirty="0"/>
              <a:t>LCFL</a:t>
            </a:r>
          </a:p>
        </p:txBody>
      </p:sp>
      <p:sp>
        <p:nvSpPr>
          <p:cNvPr id="20" name="Right Brace 19"/>
          <p:cNvSpPr/>
          <p:nvPr/>
        </p:nvSpPr>
        <p:spPr>
          <a:xfrm flipV="1">
            <a:off x="5240324" y="4578495"/>
            <a:ext cx="226504" cy="1702621"/>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21" name="TextBox 20"/>
          <p:cNvSpPr txBox="1"/>
          <p:nvPr/>
        </p:nvSpPr>
        <p:spPr>
          <a:xfrm>
            <a:off x="5521355" y="5249270"/>
            <a:ext cx="2394310" cy="369332"/>
          </a:xfrm>
          <a:prstGeom prst="rect">
            <a:avLst/>
          </a:prstGeom>
          <a:noFill/>
        </p:spPr>
        <p:txBody>
          <a:bodyPr wrap="none" rtlCol="0">
            <a:spAutoFit/>
          </a:bodyPr>
          <a:lstStyle/>
          <a:p>
            <a:r>
              <a:rPr lang="en-US" dirty="0"/>
              <a:t>Left-recursive = Regular</a:t>
            </a:r>
          </a:p>
        </p:txBody>
      </p:sp>
      <p:sp>
        <p:nvSpPr>
          <p:cNvPr id="9" name="Rectangle 8"/>
          <p:cNvSpPr/>
          <p:nvPr/>
        </p:nvSpPr>
        <p:spPr>
          <a:xfrm>
            <a:off x="2307144" y="3612234"/>
            <a:ext cx="607254"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 name="Rectangle 9"/>
          <p:cNvSpPr/>
          <p:nvPr/>
        </p:nvSpPr>
        <p:spPr>
          <a:xfrm>
            <a:off x="3573030" y="3612234"/>
            <a:ext cx="173823"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Rectangle 10"/>
          <p:cNvSpPr/>
          <p:nvPr/>
        </p:nvSpPr>
        <p:spPr>
          <a:xfrm>
            <a:off x="2978092" y="5739381"/>
            <a:ext cx="545284"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Rectangle 11"/>
          <p:cNvSpPr/>
          <p:nvPr/>
        </p:nvSpPr>
        <p:spPr>
          <a:xfrm>
            <a:off x="3591800" y="5739381"/>
            <a:ext cx="173823"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ounded Rectangular Callout 12"/>
          <p:cNvSpPr/>
          <p:nvPr/>
        </p:nvSpPr>
        <p:spPr>
          <a:xfrm>
            <a:off x="4868568" y="3160045"/>
            <a:ext cx="3467712" cy="927235"/>
          </a:xfrm>
          <a:prstGeom prst="wedgeRoundRectCallout">
            <a:avLst>
              <a:gd name="adj1" fmla="val -77668"/>
              <a:gd name="adj2" fmla="val 24442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Each variable occurrence is now leftmost in its summand; this system of equations is left-linear!</a:t>
            </a:r>
          </a:p>
        </p:txBody>
      </p:sp>
      <p:sp>
        <p:nvSpPr>
          <p:cNvPr id="4" name="Thought Bubble: Cloud 3">
            <a:extLst>
              <a:ext uri="{FF2B5EF4-FFF2-40B4-BE49-F238E27FC236}">
                <a16:creationId xmlns:a16="http://schemas.microsoft.com/office/drawing/2014/main" id="{BE68D5D0-0DD7-4410-AB31-D2EAF9504726}"/>
              </a:ext>
            </a:extLst>
          </p:cNvPr>
          <p:cNvSpPr/>
          <p:nvPr/>
        </p:nvSpPr>
        <p:spPr bwMode="auto">
          <a:xfrm>
            <a:off x="3034431" y="414394"/>
            <a:ext cx="1716065" cy="1213484"/>
          </a:xfrm>
          <a:prstGeom prst="cloudCallout">
            <a:avLst>
              <a:gd name="adj1" fmla="val 15640"/>
              <a:gd name="adj2" fmla="val 89080"/>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C00000"/>
                </a:solidFill>
              </a:rPr>
              <a:t>Pre-call action</a:t>
            </a:r>
          </a:p>
        </p:txBody>
      </p:sp>
      <p:sp>
        <p:nvSpPr>
          <p:cNvPr id="17" name="Thought Bubble: Cloud 16">
            <a:extLst>
              <a:ext uri="{FF2B5EF4-FFF2-40B4-BE49-F238E27FC236}">
                <a16:creationId xmlns:a16="http://schemas.microsoft.com/office/drawing/2014/main" id="{612A0DD3-1E29-43AE-95F9-DA5DC4132770}"/>
              </a:ext>
            </a:extLst>
          </p:cNvPr>
          <p:cNvSpPr/>
          <p:nvPr/>
        </p:nvSpPr>
        <p:spPr bwMode="auto">
          <a:xfrm>
            <a:off x="4818464" y="379399"/>
            <a:ext cx="2135300" cy="1213484"/>
          </a:xfrm>
          <a:prstGeom prst="cloudCallout">
            <a:avLst>
              <a:gd name="adj1" fmla="val -50261"/>
              <a:gd name="adj2" fmla="val 94499"/>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r>
              <a:rPr lang="en-US" sz="2000" dirty="0">
                <a:solidFill>
                  <a:srgbClr val="C00000"/>
                </a:solidFill>
              </a:rPr>
              <a:t>Post-call continuation</a:t>
            </a:r>
          </a:p>
        </p:txBody>
      </p:sp>
      <p:cxnSp>
        <p:nvCxnSpPr>
          <p:cNvPr id="8" name="Straight Arrow Connector 7">
            <a:extLst>
              <a:ext uri="{FF2B5EF4-FFF2-40B4-BE49-F238E27FC236}">
                <a16:creationId xmlns:a16="http://schemas.microsoft.com/office/drawing/2014/main" id="{BC7D3A8F-00F7-4395-84EE-4BFAC9377E01}"/>
              </a:ext>
            </a:extLst>
          </p:cNvPr>
          <p:cNvCxnSpPr>
            <a:stCxn id="9" idx="2"/>
            <a:endCxn id="11" idx="0"/>
          </p:cNvCxnSpPr>
          <p:nvPr/>
        </p:nvCxnSpPr>
        <p:spPr bwMode="auto">
          <a:xfrm>
            <a:off x="2610771" y="3924154"/>
            <a:ext cx="639963" cy="1815227"/>
          </a:xfrm>
          <a:prstGeom prst="straightConnector1">
            <a:avLst/>
          </a:prstGeom>
          <a:noFill/>
          <a:ln w="28575">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23" name="Straight Arrow Connector 22">
            <a:extLst>
              <a:ext uri="{FF2B5EF4-FFF2-40B4-BE49-F238E27FC236}">
                <a16:creationId xmlns:a16="http://schemas.microsoft.com/office/drawing/2014/main" id="{44383BE4-DB89-4735-ACA7-43A2410854D4}"/>
              </a:ext>
            </a:extLst>
          </p:cNvPr>
          <p:cNvCxnSpPr>
            <a:cxnSpLocks/>
            <a:stCxn id="10" idx="2"/>
            <a:endCxn id="12" idx="0"/>
          </p:cNvCxnSpPr>
          <p:nvPr/>
        </p:nvCxnSpPr>
        <p:spPr bwMode="auto">
          <a:xfrm>
            <a:off x="3659942" y="3924154"/>
            <a:ext cx="18770" cy="1815227"/>
          </a:xfrm>
          <a:prstGeom prst="straightConnector1">
            <a:avLst/>
          </a:prstGeom>
          <a:noFill/>
          <a:ln w="28575">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24" name="Oval 23">
            <a:extLst>
              <a:ext uri="{FF2B5EF4-FFF2-40B4-BE49-F238E27FC236}">
                <a16:creationId xmlns:a16="http://schemas.microsoft.com/office/drawing/2014/main" id="{92762665-0564-4681-AE7A-CF2F1F1E1FA4}"/>
              </a:ext>
            </a:extLst>
          </p:cNvPr>
          <p:cNvSpPr/>
          <p:nvPr/>
        </p:nvSpPr>
        <p:spPr bwMode="auto">
          <a:xfrm>
            <a:off x="3075123" y="3572768"/>
            <a:ext cx="321573" cy="435560"/>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lt1"/>
              </a:solidFill>
            </a:endParaRPr>
          </a:p>
        </p:txBody>
      </p:sp>
      <p:sp>
        <p:nvSpPr>
          <p:cNvPr id="25" name="Oval 24">
            <a:extLst>
              <a:ext uri="{FF2B5EF4-FFF2-40B4-BE49-F238E27FC236}">
                <a16:creationId xmlns:a16="http://schemas.microsoft.com/office/drawing/2014/main" id="{39B646A5-3073-44F3-9795-B184F0847CF6}"/>
              </a:ext>
            </a:extLst>
          </p:cNvPr>
          <p:cNvSpPr/>
          <p:nvPr/>
        </p:nvSpPr>
        <p:spPr bwMode="auto">
          <a:xfrm>
            <a:off x="2276221" y="5710543"/>
            <a:ext cx="321573" cy="435560"/>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lt1"/>
              </a:solidFill>
            </a:endParaRPr>
          </a:p>
        </p:txBody>
      </p:sp>
      <p:cxnSp>
        <p:nvCxnSpPr>
          <p:cNvPr id="26" name="Straight Arrow Connector 25">
            <a:extLst>
              <a:ext uri="{FF2B5EF4-FFF2-40B4-BE49-F238E27FC236}">
                <a16:creationId xmlns:a16="http://schemas.microsoft.com/office/drawing/2014/main" id="{89059FFD-6AAA-4726-9218-6130B6940406}"/>
              </a:ext>
            </a:extLst>
          </p:cNvPr>
          <p:cNvCxnSpPr>
            <a:cxnSpLocks/>
            <a:stCxn id="24" idx="4"/>
            <a:endCxn id="25" idx="0"/>
          </p:cNvCxnSpPr>
          <p:nvPr/>
        </p:nvCxnSpPr>
        <p:spPr bwMode="auto">
          <a:xfrm flipH="1">
            <a:off x="2437008" y="4008328"/>
            <a:ext cx="798902" cy="1702215"/>
          </a:xfrm>
          <a:prstGeom prst="straightConnector1">
            <a:avLst/>
          </a:prstGeom>
          <a:noFill/>
          <a:ln w="28575">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3732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par>
                                <p:cTn id="45" presetID="22" presetClass="entr" presetSubtype="1"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par>
                          <p:cTn id="48" fill="hold">
                            <p:stCondLst>
                              <p:cond delay="500"/>
                            </p:stCondLst>
                            <p:childTnLst>
                              <p:par>
                                <p:cTn id="49" presetID="9"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dissolve">
                                      <p:cBhvr>
                                        <p:cTn id="61" dur="500"/>
                                        <p:tgtEl>
                                          <p:spTgt spid="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dissolv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p:bldP spid="20" grpId="0" animBg="1"/>
      <p:bldP spid="21" grpId="0"/>
      <p:bldP spid="9" grpId="0" animBg="1"/>
      <p:bldP spid="10" grpId="0" animBg="1"/>
      <p:bldP spid="11" grpId="0" animBg="1"/>
      <p:bldP spid="12" grpId="0" animBg="1"/>
      <p:bldP spid="13" grpId="0" animBg="1"/>
      <p:bldP spid="4" grpId="0" animBg="1"/>
      <p:bldP spid="17"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1026"/>
          <p:cNvSpPr txBox="1">
            <a:spLocks noChangeArrowheads="1"/>
          </p:cNvSpPr>
          <p:nvPr/>
        </p:nvSpPr>
        <p:spPr bwMode="auto">
          <a:xfrm>
            <a:off x="717053" y="475858"/>
            <a:ext cx="8036174"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2400" i="1" dirty="0"/>
              <a:t>matched</a:t>
            </a:r>
            <a:r>
              <a:rPr lang="en-US" altLang="en-US" sz="2400" dirty="0"/>
              <a:t>  </a:t>
            </a:r>
            <a:r>
              <a:rPr lang="en-US" altLang="en-US" sz="2400" dirty="0">
                <a:sym typeface="Math C" pitchFamily="2" charset="2"/>
              </a:rPr>
              <a:t></a:t>
            </a:r>
            <a:r>
              <a:rPr lang="en-US" altLang="en-US" sz="2400" dirty="0"/>
              <a:t>  </a:t>
            </a:r>
            <a:r>
              <a:rPr lang="en-US" altLang="en-US" sz="2400" i="1" dirty="0"/>
              <a:t>matched</a:t>
            </a:r>
            <a:r>
              <a:rPr lang="en-US" altLang="en-US" sz="2400" dirty="0"/>
              <a:t>  </a:t>
            </a:r>
            <a:r>
              <a:rPr lang="en-US" altLang="en-US" sz="2400" i="1" dirty="0"/>
              <a:t>edge</a:t>
            </a:r>
          </a:p>
          <a:p>
            <a:pPr>
              <a:lnSpc>
                <a:spcPct val="90000"/>
              </a:lnSpc>
            </a:pPr>
            <a:r>
              <a:rPr lang="en-US" altLang="en-US" sz="2400" dirty="0"/>
              <a:t>                 |    </a:t>
            </a:r>
            <a:r>
              <a:rPr lang="en-US" altLang="en-US" sz="2400" i="1" dirty="0"/>
              <a:t>matched  </a:t>
            </a:r>
            <a:r>
              <a:rPr lang="en-US" altLang="en-US" sz="2400" dirty="0"/>
              <a:t>(</a:t>
            </a:r>
            <a:r>
              <a:rPr lang="en-US" altLang="en-US" sz="2800" baseline="-25000" dirty="0" err="1"/>
              <a:t>i</a:t>
            </a:r>
            <a:r>
              <a:rPr lang="en-US" altLang="en-US" sz="2400" dirty="0"/>
              <a:t>  matched  )</a:t>
            </a:r>
            <a:r>
              <a:rPr lang="en-US" altLang="en-US" sz="2800" baseline="-25000" dirty="0" err="1"/>
              <a:t>i</a:t>
            </a:r>
            <a:r>
              <a:rPr lang="en-US" altLang="en-US" sz="2400" dirty="0"/>
              <a:t>      1 </a:t>
            </a:r>
            <a:r>
              <a:rPr lang="en-US" altLang="en-US" sz="2400" dirty="0">
                <a:sym typeface="Math B" pitchFamily="2" charset="2"/>
              </a:rPr>
              <a:t> </a:t>
            </a:r>
            <a:r>
              <a:rPr lang="en-US" altLang="en-US" sz="2400" dirty="0" err="1">
                <a:sym typeface="Math B" pitchFamily="2" charset="2"/>
              </a:rPr>
              <a:t>i</a:t>
            </a:r>
            <a:r>
              <a:rPr lang="en-US" altLang="en-US" sz="2400" dirty="0">
                <a:sym typeface="Math B" pitchFamily="2" charset="2"/>
              </a:rPr>
              <a:t>  |</a:t>
            </a:r>
            <a:r>
              <a:rPr lang="en-US" altLang="en-US" sz="2400" dirty="0" err="1">
                <a:sym typeface="Math B" pitchFamily="2" charset="2"/>
              </a:rPr>
              <a:t>CallSites</a:t>
            </a:r>
            <a:r>
              <a:rPr lang="en-US" altLang="en-US" sz="2400" dirty="0">
                <a:sym typeface="Math B" pitchFamily="2" charset="2"/>
              </a:rPr>
              <a:t>|</a:t>
            </a:r>
          </a:p>
          <a:p>
            <a:pPr>
              <a:lnSpc>
                <a:spcPct val="90000"/>
              </a:lnSpc>
            </a:pPr>
            <a:r>
              <a:rPr lang="en-US" altLang="en-US" sz="2400" dirty="0">
                <a:sym typeface="Math B" pitchFamily="2" charset="2"/>
              </a:rPr>
              <a:t>                 |    </a:t>
            </a:r>
            <a:r>
              <a:rPr lang="en-US" altLang="en-US" sz="2400" dirty="0">
                <a:sym typeface="Math A" pitchFamily="18" charset="2"/>
              </a:rPr>
              <a:t></a:t>
            </a:r>
            <a:endParaRPr lang="en-US" altLang="en-US" sz="2400" dirty="0">
              <a:sym typeface="Math B" pitchFamily="2" charset="2"/>
            </a:endParaRPr>
          </a:p>
        </p:txBody>
      </p:sp>
      <p:grpSp>
        <p:nvGrpSpPr>
          <p:cNvPr id="436227" name="Group 1027"/>
          <p:cNvGrpSpPr>
            <a:grpSpLocks/>
          </p:cNvGrpSpPr>
          <p:nvPr/>
        </p:nvGrpSpPr>
        <p:grpSpPr bwMode="auto">
          <a:xfrm>
            <a:off x="706438" y="2071590"/>
            <a:ext cx="1141412" cy="1646238"/>
            <a:chOff x="445" y="1475"/>
            <a:chExt cx="719" cy="989"/>
          </a:xfrm>
        </p:grpSpPr>
        <p:sp>
          <p:nvSpPr>
            <p:cNvPr id="436228" name="Text Box 1028"/>
            <p:cNvSpPr txBox="1">
              <a:spLocks noChangeArrowheads="1"/>
            </p:cNvSpPr>
            <p:nvPr/>
          </p:nvSpPr>
          <p:spPr bwMode="auto">
            <a:xfrm>
              <a:off x="445" y="1475"/>
              <a:ext cx="719" cy="989"/>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t>stack</a:t>
              </a:r>
            </a:p>
            <a:p>
              <a:pPr algn="ctr"/>
              <a:endParaRPr lang="en-US" altLang="en-US" sz="3200"/>
            </a:p>
            <a:p>
              <a:pPr algn="ctr"/>
              <a:endParaRPr lang="en-US" altLang="en-US" sz="3200"/>
            </a:p>
          </p:txBody>
        </p:sp>
        <p:sp>
          <p:nvSpPr>
            <p:cNvPr id="436229" name="Line 1029"/>
            <p:cNvSpPr>
              <a:spLocks noChangeShapeType="1"/>
            </p:cNvSpPr>
            <p:nvPr/>
          </p:nvSpPr>
          <p:spPr bwMode="auto">
            <a:xfrm flipH="1">
              <a:off x="788" y="1832"/>
              <a:ext cx="4" cy="5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6230" name="Group 1030"/>
          <p:cNvGrpSpPr>
            <a:grpSpLocks/>
          </p:cNvGrpSpPr>
          <p:nvPr/>
        </p:nvGrpSpPr>
        <p:grpSpPr bwMode="auto">
          <a:xfrm>
            <a:off x="1644650" y="2108103"/>
            <a:ext cx="6940550" cy="4440238"/>
            <a:chOff x="1036" y="1463"/>
            <a:chExt cx="4372" cy="2797"/>
          </a:xfrm>
        </p:grpSpPr>
        <p:grpSp>
          <p:nvGrpSpPr>
            <p:cNvPr id="436231" name="Group 1031"/>
            <p:cNvGrpSpPr>
              <a:grpSpLocks/>
            </p:cNvGrpSpPr>
            <p:nvPr/>
          </p:nvGrpSpPr>
          <p:grpSpPr bwMode="auto">
            <a:xfrm>
              <a:off x="1412" y="2516"/>
              <a:ext cx="314" cy="492"/>
              <a:chOff x="1756" y="3024"/>
              <a:chExt cx="314" cy="492"/>
            </a:xfrm>
          </p:grpSpPr>
          <p:sp>
            <p:nvSpPr>
              <p:cNvPr id="436232" name="Line 1032"/>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3" name="Text Box 1033"/>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34" name="Group 1034"/>
            <p:cNvGrpSpPr>
              <a:grpSpLocks/>
            </p:cNvGrpSpPr>
            <p:nvPr/>
          </p:nvGrpSpPr>
          <p:grpSpPr bwMode="auto">
            <a:xfrm>
              <a:off x="1760" y="2548"/>
              <a:ext cx="308" cy="540"/>
              <a:chOff x="1960" y="2160"/>
              <a:chExt cx="308" cy="540"/>
            </a:xfrm>
          </p:grpSpPr>
          <p:sp>
            <p:nvSpPr>
              <p:cNvPr id="436235" name="Line 1035"/>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6" name="Text Box 1036"/>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37" name="Group 1037"/>
            <p:cNvGrpSpPr>
              <a:grpSpLocks/>
            </p:cNvGrpSpPr>
            <p:nvPr/>
          </p:nvGrpSpPr>
          <p:grpSpPr bwMode="auto">
            <a:xfrm>
              <a:off x="4004" y="2524"/>
              <a:ext cx="308" cy="540"/>
              <a:chOff x="1960" y="2160"/>
              <a:chExt cx="308" cy="540"/>
            </a:xfrm>
          </p:grpSpPr>
          <p:sp>
            <p:nvSpPr>
              <p:cNvPr id="436238" name="Line 1038"/>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9" name="Text Box 1039"/>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0" name="Group 1040"/>
            <p:cNvGrpSpPr>
              <a:grpSpLocks/>
            </p:cNvGrpSpPr>
            <p:nvPr/>
          </p:nvGrpSpPr>
          <p:grpSpPr bwMode="auto">
            <a:xfrm>
              <a:off x="3076" y="3116"/>
              <a:ext cx="308" cy="540"/>
              <a:chOff x="1960" y="2160"/>
              <a:chExt cx="308" cy="540"/>
            </a:xfrm>
          </p:grpSpPr>
          <p:sp>
            <p:nvSpPr>
              <p:cNvPr id="436241" name="Line 1041"/>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2" name="Text Box 1042"/>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3" name="Group 1043"/>
            <p:cNvGrpSpPr>
              <a:grpSpLocks/>
            </p:cNvGrpSpPr>
            <p:nvPr/>
          </p:nvGrpSpPr>
          <p:grpSpPr bwMode="auto">
            <a:xfrm>
              <a:off x="1856" y="3132"/>
              <a:ext cx="308" cy="540"/>
              <a:chOff x="1960" y="2160"/>
              <a:chExt cx="308" cy="540"/>
            </a:xfrm>
          </p:grpSpPr>
          <p:sp>
            <p:nvSpPr>
              <p:cNvPr id="436244" name="Line 1044"/>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5" name="Text Box 1045"/>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6" name="Group 1046"/>
            <p:cNvGrpSpPr>
              <a:grpSpLocks/>
            </p:cNvGrpSpPr>
            <p:nvPr/>
          </p:nvGrpSpPr>
          <p:grpSpPr bwMode="auto">
            <a:xfrm>
              <a:off x="1036" y="2484"/>
              <a:ext cx="308" cy="540"/>
              <a:chOff x="1960" y="2160"/>
              <a:chExt cx="308" cy="540"/>
            </a:xfrm>
          </p:grpSpPr>
          <p:sp>
            <p:nvSpPr>
              <p:cNvPr id="436247" name="Line 1047"/>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8" name="Text Box 1048"/>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9" name="Group 1049"/>
            <p:cNvGrpSpPr>
              <a:grpSpLocks/>
            </p:cNvGrpSpPr>
            <p:nvPr/>
          </p:nvGrpSpPr>
          <p:grpSpPr bwMode="auto">
            <a:xfrm>
              <a:off x="3528" y="3116"/>
              <a:ext cx="314" cy="492"/>
              <a:chOff x="1756" y="3024"/>
              <a:chExt cx="314" cy="492"/>
            </a:xfrm>
          </p:grpSpPr>
          <p:sp>
            <p:nvSpPr>
              <p:cNvPr id="436250" name="Line 1050"/>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1" name="Text Box 1051"/>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52" name="Group 1052"/>
            <p:cNvGrpSpPr>
              <a:grpSpLocks/>
            </p:cNvGrpSpPr>
            <p:nvPr/>
          </p:nvGrpSpPr>
          <p:grpSpPr bwMode="auto">
            <a:xfrm>
              <a:off x="3728" y="2532"/>
              <a:ext cx="314" cy="492"/>
              <a:chOff x="1756" y="3024"/>
              <a:chExt cx="314" cy="492"/>
            </a:xfrm>
          </p:grpSpPr>
          <p:sp>
            <p:nvSpPr>
              <p:cNvPr id="436253" name="Line 1053"/>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4" name="Text Box 1054"/>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55" name="Group 1055"/>
            <p:cNvGrpSpPr>
              <a:grpSpLocks/>
            </p:cNvGrpSpPr>
            <p:nvPr/>
          </p:nvGrpSpPr>
          <p:grpSpPr bwMode="auto">
            <a:xfrm>
              <a:off x="4440" y="2484"/>
              <a:ext cx="314" cy="492"/>
              <a:chOff x="1756" y="3024"/>
              <a:chExt cx="314" cy="492"/>
            </a:xfrm>
          </p:grpSpPr>
          <p:sp>
            <p:nvSpPr>
              <p:cNvPr id="436256" name="Line 1056"/>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7" name="Text Box 1057"/>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58" name="Group 1058"/>
            <p:cNvGrpSpPr>
              <a:grpSpLocks/>
            </p:cNvGrpSpPr>
            <p:nvPr/>
          </p:nvGrpSpPr>
          <p:grpSpPr bwMode="auto">
            <a:xfrm>
              <a:off x="2648" y="3120"/>
              <a:ext cx="314" cy="492"/>
              <a:chOff x="1756" y="3024"/>
              <a:chExt cx="314" cy="492"/>
            </a:xfrm>
          </p:grpSpPr>
          <p:sp>
            <p:nvSpPr>
              <p:cNvPr id="436259" name="Line 1059"/>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0" name="Text Box 1060"/>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61" name="Group 1061"/>
            <p:cNvGrpSpPr>
              <a:grpSpLocks/>
            </p:cNvGrpSpPr>
            <p:nvPr/>
          </p:nvGrpSpPr>
          <p:grpSpPr bwMode="auto">
            <a:xfrm>
              <a:off x="4689" y="1463"/>
              <a:ext cx="719" cy="989"/>
              <a:chOff x="4689" y="1463"/>
              <a:chExt cx="719" cy="989"/>
            </a:xfrm>
          </p:grpSpPr>
          <p:sp>
            <p:nvSpPr>
              <p:cNvPr id="436262" name="Text Box 1062"/>
              <p:cNvSpPr txBox="1">
                <a:spLocks noChangeArrowheads="1"/>
              </p:cNvSpPr>
              <p:nvPr/>
            </p:nvSpPr>
            <p:spPr bwMode="auto">
              <a:xfrm>
                <a:off x="4689" y="1463"/>
                <a:ext cx="719" cy="989"/>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t>stack</a:t>
                </a:r>
              </a:p>
              <a:p>
                <a:pPr algn="ctr"/>
                <a:endParaRPr lang="en-US" altLang="en-US" sz="3200"/>
              </a:p>
              <a:p>
                <a:pPr algn="ctr"/>
                <a:endParaRPr lang="en-US" altLang="en-US" sz="3200"/>
              </a:p>
            </p:txBody>
          </p:sp>
          <p:sp>
            <p:nvSpPr>
              <p:cNvPr id="436263" name="Line 1063"/>
              <p:cNvSpPr>
                <a:spLocks noChangeShapeType="1"/>
              </p:cNvSpPr>
              <p:nvPr/>
            </p:nvSpPr>
            <p:spPr bwMode="auto">
              <a:xfrm flipH="1">
                <a:off x="5032" y="1820"/>
                <a:ext cx="4" cy="5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6264" name="Group 1064"/>
            <p:cNvGrpSpPr>
              <a:grpSpLocks/>
            </p:cNvGrpSpPr>
            <p:nvPr/>
          </p:nvGrpSpPr>
          <p:grpSpPr bwMode="auto">
            <a:xfrm>
              <a:off x="2000" y="3720"/>
              <a:ext cx="308" cy="540"/>
              <a:chOff x="1960" y="2160"/>
              <a:chExt cx="308" cy="540"/>
            </a:xfrm>
          </p:grpSpPr>
          <p:sp>
            <p:nvSpPr>
              <p:cNvPr id="436265" name="Line 1065"/>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6" name="Text Box 1066"/>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67" name="Group 1067"/>
            <p:cNvGrpSpPr>
              <a:grpSpLocks/>
            </p:cNvGrpSpPr>
            <p:nvPr/>
          </p:nvGrpSpPr>
          <p:grpSpPr bwMode="auto">
            <a:xfrm>
              <a:off x="2436" y="3704"/>
              <a:ext cx="314" cy="492"/>
              <a:chOff x="1756" y="3024"/>
              <a:chExt cx="314" cy="492"/>
            </a:xfrm>
          </p:grpSpPr>
          <p:sp>
            <p:nvSpPr>
              <p:cNvPr id="436268" name="Line 1068"/>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9" name="Text Box 1069"/>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grpSp>
        <p:nvGrpSpPr>
          <p:cNvPr id="436270" name="Group 1070"/>
          <p:cNvGrpSpPr>
            <a:grpSpLocks/>
          </p:cNvGrpSpPr>
          <p:nvPr/>
        </p:nvGrpSpPr>
        <p:grpSpPr bwMode="auto">
          <a:xfrm>
            <a:off x="1885950" y="2071590"/>
            <a:ext cx="5505450" cy="1619250"/>
            <a:chOff x="1188" y="1440"/>
            <a:chExt cx="3468" cy="1020"/>
          </a:xfrm>
        </p:grpSpPr>
        <p:sp>
          <p:nvSpPr>
            <p:cNvPr id="436271" name="Rectangle 1071" descr="Wide upward diagonal"/>
            <p:cNvSpPr>
              <a:spLocks noChangeArrowheads="1"/>
            </p:cNvSpPr>
            <p:nvPr/>
          </p:nvSpPr>
          <p:spPr bwMode="auto">
            <a:xfrm>
              <a:off x="1188" y="1440"/>
              <a:ext cx="3468" cy="1020"/>
            </a:xfrm>
            <a:prstGeom prst="rect">
              <a:avLst/>
            </a:prstGeom>
            <a:pattFill prst="wdUpDiag">
              <a:fgClr>
                <a:srgbClr val="FFCCFF"/>
              </a:fgClr>
              <a:bgClr>
                <a:srgbClr val="FFFFFF"/>
              </a:bgClr>
            </a:pattFill>
            <a:ln w="9525">
              <a:solidFill>
                <a:srgbClr val="FF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a:t>Off Limits!</a:t>
              </a:r>
            </a:p>
          </p:txBody>
        </p:sp>
        <p:sp>
          <p:nvSpPr>
            <p:cNvPr id="436272" name="AutoShape 1072"/>
            <p:cNvSpPr>
              <a:spLocks noChangeArrowheads="1"/>
            </p:cNvSpPr>
            <p:nvPr/>
          </p:nvSpPr>
          <p:spPr bwMode="auto">
            <a:xfrm>
              <a:off x="4056" y="1452"/>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73" name="AutoShape 1073"/>
            <p:cNvSpPr>
              <a:spLocks noChangeArrowheads="1"/>
            </p:cNvSpPr>
            <p:nvPr/>
          </p:nvSpPr>
          <p:spPr bwMode="auto">
            <a:xfrm>
              <a:off x="1608" y="1440"/>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90028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7"/>
                                        </p:tgtEl>
                                        <p:attrNameLst>
                                          <p:attrName>style.visibility</p:attrName>
                                        </p:attrNameLst>
                                      </p:cBhvr>
                                      <p:to>
                                        <p:strVal val="visible"/>
                                      </p:to>
                                    </p:set>
                                    <p:animEffect transition="in" filter="dissolve">
                                      <p:cBhvr>
                                        <p:cTn id="7" dur="500"/>
                                        <p:tgtEl>
                                          <p:spTgt spid="436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36230"/>
                                        </p:tgtEl>
                                        <p:attrNameLst>
                                          <p:attrName>style.visibility</p:attrName>
                                        </p:attrNameLst>
                                      </p:cBhvr>
                                      <p:to>
                                        <p:strVal val="visible"/>
                                      </p:to>
                                    </p:set>
                                    <p:animEffect transition="in" filter="wipe(left)">
                                      <p:cBhvr>
                                        <p:cTn id="12" dur="500"/>
                                        <p:tgtEl>
                                          <p:spTgt spid="4362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6270"/>
                                        </p:tgtEl>
                                        <p:attrNameLst>
                                          <p:attrName>style.visibility</p:attrName>
                                        </p:attrNameLst>
                                      </p:cBhvr>
                                      <p:to>
                                        <p:strVal val="visible"/>
                                      </p:to>
                                    </p:set>
                                    <p:animEffect transition="in" filter="dissolve">
                                      <p:cBhvr>
                                        <p:cTn id="17" dur="500"/>
                                        <p:tgtEl>
                                          <p:spTgt spid="436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220801"/>
                <a:ext cx="8741327" cy="5257800"/>
              </a:xfrm>
              <a:ln>
                <a:noFill/>
              </a:ln>
            </p:spPr>
            <p:txBody>
              <a:bodyPr>
                <a:normAutofit fontScale="92500" lnSpcReduction="100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p>
              <a:p>
                <a:r>
                  <a:rPr lang="en-US" sz="2000" dirty="0"/>
                  <a:t>Suggests using pairs of values (lhs, </a:t>
                </a:r>
                <a:r>
                  <a:rPr lang="en-US" sz="2000" dirty="0" err="1"/>
                  <a:t>rhs</a:t>
                </a:r>
                <a:r>
                  <a:rPr lang="en-US" sz="2000" dirty="0"/>
                  <a:t>):</a:t>
                </a:r>
              </a:p>
              <a:p>
                <a:pPr marL="0" indent="0">
                  <a:buNone/>
                </a:pPr>
                <a:r>
                  <a:rPr lang="en-US" sz="18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1</m:t>
                        </m:r>
                      </m:sub>
                    </m:sSub>
                    <m:r>
                      <a:rPr lang="en-US" sz="1900" i="1">
                        <a:latin typeface="Cambria Math"/>
                      </a:rPr>
                      <m:t>=</m:t>
                    </m:r>
                    <m:r>
                      <a:rPr lang="en-US" sz="1900" b="0" i="1" smtClean="0">
                        <a:latin typeface="Cambria Math"/>
                      </a:rPr>
                      <m:t>      </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oMath>
                </a14:m>
                <a:endParaRPr lang="en-US" sz="1900" dirty="0"/>
              </a:p>
              <a:p>
                <a:pPr marL="0" indent="0">
                  <a:buNone/>
                </a:pPr>
                <a:r>
                  <a:rPr lang="en-US" sz="1900" dirty="0"/>
                  <a:t>                           </a:t>
                </a:r>
                <a14:m>
                  <m:oMath xmlns:m="http://schemas.openxmlformats.org/officeDocument/2006/math">
                    <m:r>
                      <a:rPr lang="en-US" sz="1900" i="1">
                        <a:latin typeface="Cambria Math"/>
                      </a:rPr>
                      <m:t>⨁</m:t>
                    </m:r>
                  </m:oMath>
                </a14:m>
                <a:r>
                  <a:rPr lang="en-US" sz="1900" dirty="0"/>
                  <a:t> </a:t>
                </a:r>
                <a14:m>
                  <m:oMath xmlns:m="http://schemas.openxmlformats.org/officeDocument/2006/math">
                    <m:r>
                      <a:rPr lang="en-US" sz="1900" i="1">
                        <a:latin typeface="Cambria Math"/>
                      </a:rPr>
                      <m:t>𝑎</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2</m:t>
                        </m:r>
                      </m:sub>
                    </m:sSub>
                    <m:r>
                      <a:rPr lang="en-US" sz="1900" i="1">
                        <a:latin typeface="Cambria Math"/>
                      </a:rPr>
                      <m:t>=</m:t>
                    </m:r>
                    <m:r>
                      <a:rPr lang="en-US" sz="1900" b="0" i="1" smtClean="0">
                        <a:latin typeface="Cambria Math"/>
                      </a:rPr>
                      <m:t>     </m:t>
                    </m:r>
                    <m:r>
                      <a:rPr lang="en-US" sz="1900" i="1">
                        <a:latin typeface="Cambria Math"/>
                      </a:rPr>
                      <m:t>𝑑</m:t>
                    </m:r>
                  </m:oMath>
                </a14:m>
                <a:endParaRPr lang="en-US" sz="1900" i="1" dirty="0">
                  <a:latin typeface="Cambria Math"/>
                </a:endParaRPr>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r>
                        <a:rPr lang="en-US" sz="1900" b="0" i="1" smtClean="0">
                          <a:latin typeface="Cambria Math" panose="02040503050406030204" pitchFamily="18" charset="0"/>
                        </a:rPr>
                        <m:t>    </m:t>
                      </m:r>
                      <m:r>
                        <a:rPr lang="en-US" sz="1900" i="1">
                          <a:latin typeface="Cambria Math"/>
                        </a:rPr>
                        <m:t>⨁ </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r>
                        <a:rPr lang="en-US" sz="1900" i="1">
                          <a:latin typeface="Cambria Math"/>
                        </a:rPr>
                        <m:t>𝑐</m:t>
                      </m:r>
                    </m:oMath>
                  </m:oMathPara>
                </a14:m>
                <a:endParaRPr lang="en-US" sz="1900" dirty="0"/>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r>
                  <a:rPr lang="en-US" sz="1900" dirty="0"/>
                  <a:t>        </a:t>
                </a:r>
                <a:r>
                  <a:rPr lang="en-US" sz="2100" dirty="0"/>
                  <a:t>becomes</a:t>
                </a:r>
              </a:p>
              <a:p>
                <a:pPr marL="0" indent="0">
                  <a:buNone/>
                </a:pPr>
                <a:r>
                  <a:rPr lang="en-US" sz="1900" dirty="0"/>
                  <a:t> </a:t>
                </a:r>
                <a14:m>
                  <m:oMath xmlns:m="http://schemas.openxmlformats.org/officeDocument/2006/math">
                    <m:r>
                      <a:rPr lang="en-US" sz="1900" b="0" i="0" smtClean="0">
                        <a:latin typeface="Cambria Math"/>
                      </a:rPr>
                      <m:t>                  </m:t>
                    </m:r>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1</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   (1,</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b="0" i="1" smtClean="0">
                        <a:solidFill>
                          <a:sysClr val="windowText" lastClr="000000"/>
                        </a:solidFill>
                        <a:latin typeface="Cambria Math"/>
                      </a:rPr>
                      <m:t>)</m:t>
                    </m:r>
                  </m:oMath>
                </a14:m>
                <a:r>
                  <a:rPr lang="en-US" sz="20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i="1" dirty="0">
                            <a:latin typeface="Cambria Math"/>
                          </a:rPr>
                          <m:t>1</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i="1" dirty="0">
                            <a:latin typeface="Cambria Math"/>
                            <a:ea typeface="Cambria Math"/>
                          </a:rPr>
                          <m:t>1</m:t>
                        </m:r>
                      </m:sub>
                    </m:sSub>
                    <m:r>
                      <a:rPr lang="en-US" sz="1900" i="1" dirty="0">
                        <a:latin typeface="Cambria Math"/>
                        <a:ea typeface="Cambria Math"/>
                      </a:rPr>
                      <m:t>)</m:t>
                    </m:r>
                  </m:oMath>
                </a14:m>
                <a:endParaRPr lang="en-US" sz="1900" dirty="0"/>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smtClean="0">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i="1" smtClean="0">
                        <a:solidFill>
                          <a:srgbClr val="C00000"/>
                        </a:solidFill>
                        <a:latin typeface="Cambria Math"/>
                      </a:rPr>
                      <m:t>(</m:t>
                    </m:r>
                    <m:r>
                      <a:rPr lang="en-US" sz="1900" b="0" i="1" smtClean="0">
                        <a:solidFill>
                          <a:srgbClr val="C00000"/>
                        </a:solidFill>
                        <a:latin typeface="Cambria Math"/>
                      </a:rPr>
                      <m:t>𝑎</m:t>
                    </m:r>
                    <m:r>
                      <a:rPr lang="en-US" sz="1900" b="0" i="1" smtClean="0">
                        <a:solidFill>
                          <a:srgbClr val="C00000"/>
                        </a:solidFill>
                        <a:latin typeface="Cambria Math"/>
                      </a:rPr>
                      <m:t>,1)</m:t>
                    </m:r>
                  </m:oMath>
                </a14:m>
                <a:r>
                  <a:rPr lang="en-US" sz="19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b="0" i="1" dirty="0" smtClean="0">
                            <a:latin typeface="Cambria Math"/>
                          </a:rPr>
                          <m:t>2</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b="0" i="1" dirty="0" smtClean="0">
                            <a:latin typeface="Cambria Math"/>
                            <a:ea typeface="Cambria Math"/>
                          </a:rPr>
                          <m:t>2</m:t>
                        </m:r>
                      </m:sub>
                    </m:sSub>
                    <m:r>
                      <a:rPr lang="en-US" sz="1900" i="1" dirty="0">
                        <a:latin typeface="Cambria Math"/>
                        <a:ea typeface="Cambria Math"/>
                      </a:rPr>
                      <m:t>)</m:t>
                    </m:r>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2</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(1,</m:t>
                    </m:r>
                    <m:r>
                      <a:rPr lang="en-US" sz="1900" i="1">
                        <a:latin typeface="Cambria Math"/>
                      </a:rPr>
                      <m:t>𝑑</m:t>
                    </m:r>
                    <m:r>
                      <a:rPr lang="en-US" sz="1900" b="0" i="1" smtClean="0">
                        <a:latin typeface="Cambria Math"/>
                      </a:rPr>
                      <m:t>)</m:t>
                    </m:r>
                  </m:oMath>
                </a14:m>
                <a:endParaRPr lang="en-US" sz="1900" i="1" dirty="0">
                  <a:latin typeface="Cambria Math"/>
                </a:endParaRPr>
              </a:p>
              <a:p>
                <a:pPr marL="0" indent="0">
                  <a:buNone/>
                </a:pPr>
                <a14:m>
                  <m:oMathPara xmlns:m="http://schemas.openxmlformats.org/officeDocument/2006/math">
                    <m:oMathParaPr>
                      <m:jc m:val="left"/>
                    </m:oMathParaPr>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                               </m:t>
                          </m:r>
                          <m:r>
                            <a:rPr lang="en-US" sz="1900" i="1">
                              <a:latin typeface="Cambria Math"/>
                              <a:ea typeface="Cambria Math"/>
                              <a:sym typeface="Symbol"/>
                            </a:rPr>
                            <m:t>⊕</m:t>
                          </m:r>
                        </m:e>
                        <m:sub>
                          <m:r>
                            <a:rPr lang="en-US" sz="1900" i="1">
                              <a:latin typeface="Cambria Math"/>
                            </a:rPr>
                            <m:t>𝑝</m:t>
                          </m:r>
                        </m:sub>
                      </m:sSub>
                      <m:r>
                        <a:rPr lang="en-US" sz="1900" b="0" i="1" smtClean="0">
                          <a:latin typeface="Cambria Math"/>
                        </a:rPr>
                        <m:t>(1,</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smtClean="0">
                          <a:latin typeface="Cambria Math"/>
                          <a:sym typeface="Symbol"/>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b="0" i="1" smtClean="0">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b="0" i="1" smtClean="0">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endParaRPr lang="en-US" sz="1700" dirty="0"/>
              </a:p>
              <a:p>
                <a:pPr marL="0" indent="0">
                  <a:buNone/>
                </a:pPr>
                <a:endParaRPr lang="en-US" sz="2000" dirty="0"/>
              </a:p>
              <a:p>
                <a:pPr marL="0" indent="0">
                  <a:buNone/>
                </a:pPr>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220801"/>
                <a:ext cx="8741327" cy="5257800"/>
              </a:xfrm>
              <a:blipFill>
                <a:blip r:embed="rId3"/>
                <a:stretch>
                  <a:fillRect l="-488" t="-1159"/>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60</a:t>
            </a:fld>
            <a:endParaRPr lang="en-US"/>
          </a:p>
        </p:txBody>
      </p:sp>
      <p:sp>
        <p:nvSpPr>
          <p:cNvPr id="4" name="Thought Bubble: Cloud 3">
            <a:extLst>
              <a:ext uri="{FF2B5EF4-FFF2-40B4-BE49-F238E27FC236}">
                <a16:creationId xmlns:a16="http://schemas.microsoft.com/office/drawing/2014/main" id="{BE68D5D0-0DD7-4410-AB31-D2EAF9504726}"/>
              </a:ext>
            </a:extLst>
          </p:cNvPr>
          <p:cNvSpPr/>
          <p:nvPr/>
        </p:nvSpPr>
        <p:spPr bwMode="auto">
          <a:xfrm>
            <a:off x="3034431" y="414394"/>
            <a:ext cx="1716065" cy="1213484"/>
          </a:xfrm>
          <a:prstGeom prst="cloudCallout">
            <a:avLst>
              <a:gd name="adj1" fmla="val 15640"/>
              <a:gd name="adj2" fmla="val 89080"/>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C00000"/>
                </a:solidFill>
              </a:rPr>
              <a:t>Pre-call action</a:t>
            </a:r>
          </a:p>
        </p:txBody>
      </p:sp>
      <p:sp>
        <p:nvSpPr>
          <p:cNvPr id="17" name="Thought Bubble: Cloud 16">
            <a:extLst>
              <a:ext uri="{FF2B5EF4-FFF2-40B4-BE49-F238E27FC236}">
                <a16:creationId xmlns:a16="http://schemas.microsoft.com/office/drawing/2014/main" id="{612A0DD3-1E29-43AE-95F9-DA5DC4132770}"/>
              </a:ext>
            </a:extLst>
          </p:cNvPr>
          <p:cNvSpPr/>
          <p:nvPr/>
        </p:nvSpPr>
        <p:spPr bwMode="auto">
          <a:xfrm>
            <a:off x="4818464" y="379399"/>
            <a:ext cx="2135300" cy="1213484"/>
          </a:xfrm>
          <a:prstGeom prst="cloudCallout">
            <a:avLst>
              <a:gd name="adj1" fmla="val -50261"/>
              <a:gd name="adj2" fmla="val 94499"/>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r>
              <a:rPr lang="en-US" sz="2000" dirty="0">
                <a:solidFill>
                  <a:srgbClr val="C00000"/>
                </a:solidFill>
              </a:rPr>
              <a:t>Post-call continuation</a:t>
            </a:r>
          </a:p>
        </p:txBody>
      </p:sp>
      <p:sp>
        <p:nvSpPr>
          <p:cNvPr id="22" name="Thought Bubble: Cloud 21">
            <a:extLst>
              <a:ext uri="{FF2B5EF4-FFF2-40B4-BE49-F238E27FC236}">
                <a16:creationId xmlns:a16="http://schemas.microsoft.com/office/drawing/2014/main" id="{74D5F894-0B90-4793-ABBA-27E6F80AF1E5}"/>
              </a:ext>
            </a:extLst>
          </p:cNvPr>
          <p:cNvSpPr/>
          <p:nvPr/>
        </p:nvSpPr>
        <p:spPr bwMode="auto">
          <a:xfrm>
            <a:off x="151002" y="2839755"/>
            <a:ext cx="4517880" cy="1642598"/>
          </a:xfrm>
          <a:prstGeom prst="cloudCallout">
            <a:avLst>
              <a:gd name="adj1" fmla="val 37415"/>
              <a:gd name="adj2" fmla="val -7163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u="sng" dirty="0">
                <a:solidFill>
                  <a:srgbClr val="C00000"/>
                </a:solidFill>
              </a:rPr>
              <a:t>Two vocabularies</a:t>
            </a:r>
            <a:r>
              <a:rPr lang="en-US" dirty="0">
                <a:solidFill>
                  <a:srgbClr val="C00000"/>
                </a:solidFill>
              </a:rPr>
              <a:t>:</a:t>
            </a:r>
          </a:p>
          <a:p>
            <a:pPr algn="ctr"/>
            <a:r>
              <a:rPr lang="en-US" dirty="0">
                <a:solidFill>
                  <a:srgbClr val="C00000"/>
                </a:solidFill>
              </a:rPr>
              <a:t>pre-state of pre-call action</a:t>
            </a:r>
          </a:p>
          <a:p>
            <a:pPr algn="ctr"/>
            <a:r>
              <a:rPr lang="en-US" dirty="0">
                <a:solidFill>
                  <a:srgbClr val="C00000"/>
                </a:solidFill>
              </a:rPr>
              <a:t>to</a:t>
            </a:r>
          </a:p>
          <a:p>
            <a:pPr algn="ctr"/>
            <a:r>
              <a:rPr lang="en-US" dirty="0">
                <a:solidFill>
                  <a:srgbClr val="C00000"/>
                </a:solidFill>
              </a:rPr>
              <a:t>post-state of pre-call action</a:t>
            </a:r>
          </a:p>
        </p:txBody>
      </p:sp>
      <p:sp>
        <p:nvSpPr>
          <p:cNvPr id="27" name="Thought Bubble: Cloud 26">
            <a:extLst>
              <a:ext uri="{FF2B5EF4-FFF2-40B4-BE49-F238E27FC236}">
                <a16:creationId xmlns:a16="http://schemas.microsoft.com/office/drawing/2014/main" id="{0DAF56FB-8910-4DD7-B109-7AACB75453E9}"/>
              </a:ext>
            </a:extLst>
          </p:cNvPr>
          <p:cNvSpPr/>
          <p:nvPr/>
        </p:nvSpPr>
        <p:spPr bwMode="auto">
          <a:xfrm>
            <a:off x="3795060" y="2839755"/>
            <a:ext cx="5348940" cy="1887633"/>
          </a:xfrm>
          <a:prstGeom prst="cloudCallout">
            <a:avLst>
              <a:gd name="adj1" fmla="val -32030"/>
              <a:gd name="adj2" fmla="val -69850"/>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u="sng" dirty="0">
                <a:solidFill>
                  <a:srgbClr val="C00000"/>
                </a:solidFill>
              </a:rPr>
              <a:t>Two more vocabularies</a:t>
            </a:r>
            <a:r>
              <a:rPr lang="en-US" dirty="0">
                <a:solidFill>
                  <a:srgbClr val="C00000"/>
                </a:solidFill>
              </a:rPr>
              <a:t>:</a:t>
            </a:r>
          </a:p>
          <a:p>
            <a:pPr algn="ctr"/>
            <a:r>
              <a:rPr lang="en-US" dirty="0">
                <a:solidFill>
                  <a:srgbClr val="C00000"/>
                </a:solidFill>
              </a:rPr>
              <a:t>pre-state of post-call continuation</a:t>
            </a:r>
          </a:p>
          <a:p>
            <a:pPr algn="ctr"/>
            <a:r>
              <a:rPr lang="en-US" dirty="0">
                <a:solidFill>
                  <a:srgbClr val="C00000"/>
                </a:solidFill>
              </a:rPr>
              <a:t>to</a:t>
            </a:r>
          </a:p>
          <a:p>
            <a:pPr algn="ctr"/>
            <a:r>
              <a:rPr lang="en-US" dirty="0">
                <a:solidFill>
                  <a:srgbClr val="C00000"/>
                </a:solidFill>
              </a:rPr>
              <a:t>post-state of post-call continuation</a:t>
            </a:r>
          </a:p>
        </p:txBody>
      </p:sp>
    </p:spTree>
    <p:extLst>
      <p:ext uri="{BB962C8B-B14F-4D97-AF65-F5344CB8AC3E}">
        <p14:creationId xmlns:p14="http://schemas.microsoft.com/office/powerpoint/2010/main" val="36082147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030282"/>
                <a:ext cx="8741327" cy="4886325"/>
              </a:xfrm>
              <a:ln>
                <a:noFill/>
              </a:ln>
            </p:spPr>
            <p:txBody>
              <a:bodyPr>
                <a:normAutofit/>
              </a:bodyPr>
              <a:lstStyle/>
              <a:p>
                <a:r>
                  <a:rPr lang="en-US" sz="1900" dirty="0"/>
                  <a:t>The challenge:</a:t>
                </a:r>
              </a:p>
              <a:p>
                <a:pPr lvl="1"/>
                <a:r>
                  <a:rPr lang="en-US" sz="1700" dirty="0"/>
                  <a:t>Devise a way to accumulate matching quantities on both the left and right sides</a:t>
                </a:r>
              </a:p>
              <a:p>
                <a:pPr lvl="1"/>
                <a:r>
                  <a:rPr lang="en-US" sz="1700" dirty="0"/>
                  <a:t>However, in a regular language, we can only accumulate values on one side</a:t>
                </a:r>
              </a:p>
              <a:p>
                <a:r>
                  <a:rPr lang="en-US" sz="1900" dirty="0"/>
                  <a:t>Suggests using pairs of values (lhs, </a:t>
                </a:r>
                <a:r>
                  <a:rPr lang="en-US" sz="1900" dirty="0" err="1"/>
                  <a:t>rhs</a:t>
                </a:r>
                <a:r>
                  <a:rPr lang="en-US" sz="1900" dirty="0"/>
                  <a:t>):</a:t>
                </a:r>
              </a:p>
              <a:p>
                <a:pPr marL="0" indent="0">
                  <a:buNone/>
                </a:pPr>
                <a:endParaRPr lang="en-US" sz="1800" dirty="0"/>
              </a:p>
              <a:p>
                <a:pPr marL="0" indent="0">
                  <a:buNone/>
                </a:pPr>
                <a:r>
                  <a:rPr lang="en-US" sz="1800" dirty="0"/>
                  <a:t>                                   </a:t>
                </a:r>
                <a14:m>
                  <m:oMath xmlns:m="http://schemas.openxmlformats.org/officeDocument/2006/math">
                    <m:r>
                      <a:rPr lang="en-US" sz="1800" b="0" i="0" smtClean="0">
                        <a:latin typeface="Cambria Math" panose="02040503050406030204" pitchFamily="18" charset="0"/>
                      </a:rPr>
                      <m:t> </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a:latin typeface="Cambria Math"/>
                          </a:rPr>
                          <m:t> </m:t>
                        </m:r>
                        <m:r>
                          <a:rPr lang="en-US" sz="1800" b="1" i="1">
                            <a:latin typeface="Cambria Math"/>
                            <a:ea typeface="Cambria Math"/>
                            <a:sym typeface="Symbol"/>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e>
                      <m:sub>
                        <m:r>
                          <a:rPr lang="en-US" sz="1800" b="0" i="1" smtClean="0">
                            <a:latin typeface="Cambria Math" panose="02040503050406030204" pitchFamily="18" charset="0"/>
                          </a:rPr>
                          <m:t>𝑑𝑓</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b="1" i="1">
                            <a:latin typeface="Cambria Math"/>
                            <a:ea typeface="Cambria Math"/>
                            <a:sym typeface="Symbol"/>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b="1" i="1">
                            <a:latin typeface="Cambria Math"/>
                            <a:ea typeface="Cambria Math"/>
                            <a:sym typeface="Symbol"/>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oMath>
                </a14:m>
                <a:endParaRPr lang="en-US" sz="1800" i="1" dirty="0">
                  <a:latin typeface="Cambria Math"/>
                </a:endParaRPr>
              </a:p>
              <a:p>
                <a:pPr marL="0" indent="0">
                  <a:buNone/>
                </a:pPr>
                <a:r>
                  <a:rPr lang="en-US" sz="1800" dirty="0"/>
                  <a:t>                                    </a:t>
                </a:r>
                <a14:m>
                  <m:oMath xmlns:m="http://schemas.openxmlformats.org/officeDocument/2006/math">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b="0" i="0" smtClean="0">
                            <a:latin typeface="Cambria Math"/>
                          </a:rPr>
                          <m:t> </m:t>
                        </m:r>
                        <m:r>
                          <a:rPr lang="en-US" sz="1800">
                            <a:latin typeface="Cambria Math"/>
                            <a:ea typeface="Cambria Math"/>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e>
                      <m:sub>
                        <m:r>
                          <a:rPr lang="en-US" sz="1800" b="0" i="1" smtClean="0">
                            <a:latin typeface="Cambria Math" panose="02040503050406030204" pitchFamily="18" charset="0"/>
                          </a:rPr>
                          <m:t>𝑑𝑓</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oMath>
                </a14:m>
                <a:endParaRPr lang="en-US" sz="1800" dirty="0"/>
              </a:p>
              <a:p>
                <a:endParaRPr lang="en-US" sz="1800" dirty="0"/>
              </a:p>
              <a:p>
                <a:r>
                  <a:rPr lang="en-US" sz="1900" dirty="0"/>
                  <a:t>Given a pair </a:t>
                </a:r>
                <a14:m>
                  <m:oMath xmlns:m="http://schemas.openxmlformats.org/officeDocument/2006/math">
                    <m:d>
                      <m:dPr>
                        <m:ctrlPr>
                          <a:rPr lang="en-US" sz="1900" b="0" i="1" smtClean="0">
                            <a:latin typeface="Cambria Math" panose="02040503050406030204" pitchFamily="18" charset="0"/>
                          </a:rPr>
                        </m:ctrlPr>
                      </m:dPr>
                      <m:e>
                        <m:r>
                          <a:rPr lang="en-US" sz="1900" b="0" i="1" smtClean="0">
                            <a:latin typeface="Cambria Math"/>
                          </a:rPr>
                          <m:t>𝑎</m:t>
                        </m:r>
                        <m:r>
                          <a:rPr lang="en-US" sz="1900" b="0" i="1" smtClean="0">
                            <a:latin typeface="Cambria Math"/>
                          </a:rPr>
                          <m:t>,</m:t>
                        </m:r>
                        <m:r>
                          <a:rPr lang="en-US" sz="1900" b="0" i="1" smtClean="0">
                            <a:latin typeface="Cambria Math"/>
                          </a:rPr>
                          <m:t>𝑏</m:t>
                        </m:r>
                      </m:e>
                    </m:d>
                  </m:oMath>
                </a14:m>
                <a:r>
                  <a:rPr lang="en-US" sz="1900" dirty="0"/>
                  <a:t>, define the readout operation </a:t>
                </a:r>
                <a:r>
                  <a:rPr lang="en-US" sz="1900" dirty="0">
                    <a:latin typeface="Cambria Math"/>
                    <a:ea typeface="Cambria Math"/>
                  </a:rPr>
                  <a:t>ℛ(</a:t>
                </a:r>
                <a14:m>
                  <m:oMath xmlns:m="http://schemas.openxmlformats.org/officeDocument/2006/math">
                    <m:d>
                      <m:dPr>
                        <m:ctrlPr>
                          <a:rPr lang="en-US" sz="1900" b="0" i="1" smtClean="0">
                            <a:latin typeface="Cambria Math" panose="02040503050406030204" pitchFamily="18" charset="0"/>
                            <a:ea typeface="Cambria Math"/>
                          </a:rPr>
                        </m:ctrlPr>
                      </m:dPr>
                      <m:e>
                        <m:r>
                          <a:rPr lang="en-US" sz="1900" b="0" i="1" smtClean="0">
                            <a:latin typeface="Cambria Math"/>
                            <a:ea typeface="Cambria Math"/>
                          </a:rPr>
                          <m:t>𝑎</m:t>
                        </m:r>
                        <m:r>
                          <a:rPr lang="en-US" sz="1900" b="0" i="1" smtClean="0">
                            <a:latin typeface="Cambria Math"/>
                            <a:ea typeface="Cambria Math"/>
                          </a:rPr>
                          <m:t>,</m:t>
                        </m:r>
                        <m:r>
                          <a:rPr lang="en-US" sz="1900" b="0" i="1" smtClean="0">
                            <a:latin typeface="Cambria Math"/>
                            <a:ea typeface="Cambria Math"/>
                          </a:rPr>
                          <m:t>𝑏</m:t>
                        </m:r>
                      </m:e>
                    </m:d>
                    <m:r>
                      <a:rPr lang="en-US" sz="1900" b="0" i="1" smtClean="0">
                        <a:latin typeface="Cambria Math"/>
                        <a:ea typeface="Cambria Math"/>
                      </a:rPr>
                      <m:t>)≝</m:t>
                    </m:r>
                    <m:r>
                      <a:rPr lang="en-US" sz="1900" b="0" i="1" smtClean="0">
                        <a:latin typeface="Cambria Math"/>
                        <a:ea typeface="Cambria Math"/>
                      </a:rPr>
                      <m:t>𝑎</m:t>
                    </m:r>
                    <m:r>
                      <a:rPr lang="en-US" sz="1900">
                        <a:latin typeface="Cambria Math"/>
                        <a:ea typeface="Cambria Math"/>
                      </a:rPr>
                      <m:t>⨂</m:t>
                    </m:r>
                    <m:r>
                      <a:rPr lang="en-US" sz="1900" b="0" i="1" smtClean="0">
                        <a:latin typeface="Cambria Math"/>
                        <a:ea typeface="Cambria Math"/>
                        <a:sym typeface="Symbol"/>
                      </a:rPr>
                      <m:t>𝑏</m:t>
                    </m:r>
                  </m:oMath>
                </a14:m>
                <a:endParaRPr lang="en-US" sz="1900" dirty="0"/>
              </a:p>
              <a:p>
                <a:r>
                  <a:rPr lang="en-US" sz="1900" dirty="0"/>
                  <a:t>Thus,</a:t>
                </a:r>
              </a:p>
              <a:p>
                <a:pPr marL="0" indent="0">
                  <a:buNone/>
                </a:pPr>
                <a:r>
                  <a:rPr lang="en-US" sz="1800" dirty="0">
                    <a:latin typeface="Cambria Math"/>
                    <a:ea typeface="Cambria Math"/>
                  </a:rPr>
                  <a:t>                           ℛ</a:t>
                </a:r>
                <a14:m>
                  <m:oMath xmlns:m="http://schemas.openxmlformats.org/officeDocument/2006/math">
                    <m:r>
                      <a:rPr lang="en-US" sz="1800" b="0" i="1" smtClean="0">
                        <a:latin typeface="Cambria Math"/>
                      </a:rPr>
                      <m:t>(</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a:latin typeface="Cambria Math"/>
                            <a:ea typeface="Cambria Math"/>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r>
                      <a:rPr lang="en-US" sz="1800" b="0" i="1" smtClean="0">
                        <a:latin typeface="Cambria Math"/>
                      </a:rPr>
                      <m:t>)</m:t>
                    </m:r>
                    <m:r>
                      <a:rPr lang="en-US" sz="1800" i="1" smtClean="0">
                        <a:latin typeface="Cambria Math"/>
                      </a:rPr>
                      <m:t>=</m:t>
                    </m:r>
                    <m:r>
                      <m:rPr>
                        <m:nor/>
                      </m:rPr>
                      <a:rPr lang="en-US" sz="1800" dirty="0">
                        <a:latin typeface="Cambria Math"/>
                        <a:ea typeface="Cambria Math"/>
                      </a:rPr>
                      <m:t>ℛ</m:t>
                    </m:r>
                    <m:r>
                      <a:rPr lang="en-US" sz="1800" b="0" i="0" smtClean="0">
                        <a:latin typeface="Cambria Math"/>
                      </a:rPr>
                      <m:t>(</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a:latin typeface="Cambria Math"/>
                            <a:ea typeface="Cambria Math"/>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r>
                      <a:rPr lang="en-US" sz="1800" b="0" i="0" smtClean="0">
                        <a:latin typeface="Cambria Math"/>
                      </a:rPr>
                      <m:t>)</m:t>
                    </m:r>
                  </m:oMath>
                </a14:m>
                <a:endParaRPr lang="en-US" sz="1800" dirty="0"/>
              </a:p>
              <a:p>
                <a:pPr marL="0" indent="0">
                  <a:buNone/>
                </a:pPr>
                <a:r>
                  <a:rPr lang="en-US" sz="1800" dirty="0"/>
                  <a:t>                                                        </a:t>
                </a:r>
                <a14:m>
                  <m:oMath xmlns:m="http://schemas.openxmlformats.org/officeDocument/2006/math">
                    <m:r>
                      <a:rPr lang="en-US" sz="1800" i="1">
                        <a:latin typeface="Cambria Math"/>
                      </a:rPr>
                      <m:t>=</m:t>
                    </m:r>
                    <m:r>
                      <m:rPr>
                        <m:nor/>
                      </m:rPr>
                      <a:rPr lang="en-US" sz="1800" dirty="0">
                        <a:latin typeface="Cambria Math"/>
                        <a:ea typeface="Cambria Math"/>
                      </a:rPr>
                      <m:t>ℛ</m:t>
                    </m:r>
                    <m:r>
                      <m:rPr>
                        <m:nor/>
                      </m:rPr>
                      <a:rPr lang="en-US" sz="1800" b="0" i="0" dirty="0" smtClean="0">
                        <a:latin typeface="Cambria Math"/>
                        <a:ea typeface="Cambria Math"/>
                      </a:rPr>
                      <m:t>(</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oMath>
                </a14:m>
                <a:r>
                  <a:rPr lang="en-US" sz="1800" dirty="0"/>
                  <a:t>)</a:t>
                </a:r>
              </a:p>
              <a:p>
                <a:pPr marL="0" indent="0">
                  <a:buNone/>
                </a:pPr>
                <a14:m>
                  <m:oMath xmlns:m="http://schemas.openxmlformats.org/officeDocument/2006/math">
                    <m:r>
                      <a:rPr lang="en-US" sz="1800" b="0" i="1" smtClean="0">
                        <a:latin typeface="Cambria Math"/>
                      </a:rPr>
                      <m:t>                                                                      </m:t>
                    </m:r>
                    <m:r>
                      <a:rPr lang="en-US" sz="1800" i="1">
                        <a:latin typeface="Cambria Math"/>
                      </a:rPr>
                      <m:t>=</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oMath>
                </a14:m>
                <a:endParaRPr lang="en-US" sz="1800" dirty="0"/>
              </a:p>
              <a:p>
                <a:pPr marL="0" indent="0">
                  <a:buNone/>
                </a:pPr>
                <a:endParaRPr lang="en-US" sz="1800" dirty="0"/>
              </a:p>
              <a:p>
                <a:endParaRPr lang="en-US" sz="1800" dirty="0"/>
              </a:p>
              <a:p>
                <a:endParaRPr lang="en-US" sz="1800" dirty="0"/>
              </a:p>
              <a:p>
                <a:endParaRPr lang="en-US" sz="1800" dirty="0"/>
              </a:p>
              <a:p>
                <a:endParaRPr lang="en-US" sz="1800" dirty="0"/>
              </a:p>
              <a:p>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030282"/>
                <a:ext cx="8741327" cy="4886325"/>
              </a:xfrm>
              <a:blipFill>
                <a:blip r:embed="rId3"/>
                <a:stretch>
                  <a:fillRect l="-488" t="-748"/>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61</a:t>
            </a:fld>
            <a:endParaRPr lang="en-US"/>
          </a:p>
        </p:txBody>
      </p:sp>
      <p:sp>
        <p:nvSpPr>
          <p:cNvPr id="7" name="Right Brace 6"/>
          <p:cNvSpPr/>
          <p:nvPr/>
        </p:nvSpPr>
        <p:spPr>
          <a:xfrm rot="5400000" flipV="1">
            <a:off x="4694996" y="4918728"/>
            <a:ext cx="453008" cy="1486097"/>
          </a:xfrm>
          <a:prstGeom prst="rightBrace">
            <a:avLst>
              <a:gd name="adj1" fmla="val 78461"/>
              <a:gd name="adj2" fmla="val 5037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9" name="Right Brace 8"/>
          <p:cNvSpPr/>
          <p:nvPr/>
        </p:nvSpPr>
        <p:spPr>
          <a:xfrm rot="5400000" flipV="1">
            <a:off x="4818034" y="5216538"/>
            <a:ext cx="226504" cy="663973"/>
          </a:xfrm>
          <a:prstGeom prst="rightBrace">
            <a:avLst>
              <a:gd name="adj1" fmla="val 54282"/>
              <a:gd name="adj2" fmla="val 47131"/>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8" name="Right Brace 7"/>
          <p:cNvSpPr/>
          <p:nvPr/>
        </p:nvSpPr>
        <p:spPr>
          <a:xfrm rot="5400000" flipV="1">
            <a:off x="5704141" y="3256490"/>
            <a:ext cx="183404" cy="491109"/>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10" name="Right Brace 9"/>
          <p:cNvSpPr/>
          <p:nvPr/>
        </p:nvSpPr>
        <p:spPr>
          <a:xfrm rot="5400000" flipV="1">
            <a:off x="5622259" y="2934688"/>
            <a:ext cx="347171" cy="1323974"/>
          </a:xfrm>
          <a:prstGeom prst="rightBrace">
            <a:avLst>
              <a:gd name="adj1" fmla="val 69877"/>
              <a:gd name="adj2" fmla="val 49635"/>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cxnSp>
        <p:nvCxnSpPr>
          <p:cNvPr id="11" name="Straight Connector 10"/>
          <p:cNvCxnSpPr/>
          <p:nvPr/>
        </p:nvCxnSpPr>
        <p:spPr>
          <a:xfrm>
            <a:off x="5864225" y="3384561"/>
            <a:ext cx="662032" cy="1398"/>
          </a:xfrm>
          <a:prstGeom prst="line">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051192" y="3385959"/>
            <a:ext cx="671120" cy="0"/>
          </a:xfrm>
          <a:prstGeom prst="line">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056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057257"/>
                <a:ext cx="8741327" cy="1428226"/>
              </a:xfrm>
              <a:ln>
                <a:noFill/>
              </a:ln>
            </p:spPr>
            <p:txBody>
              <a:bodyPr>
                <a:normAutofit fontScale="925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r>
                  <a:rPr lang="en-US" sz="1600" dirty="0"/>
                  <a:t>                   </a:t>
                </a:r>
                <a14:m>
                  <m:oMath xmlns:m="http://schemas.openxmlformats.org/officeDocument/2006/math">
                    <m:r>
                      <a:rPr lang="en-US" sz="1600">
                        <a:latin typeface="Cambria Math"/>
                      </a:rPr>
                      <m:t> </m:t>
                    </m:r>
                  </m:oMath>
                </a14:m>
                <a:endParaRPr lang="en-US" sz="2000" dirty="0"/>
              </a:p>
              <a:p>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057257"/>
                <a:ext cx="8741327" cy="1428226"/>
              </a:xfrm>
              <a:blipFill>
                <a:blip r:embed="rId3"/>
                <a:stretch>
                  <a:fillRect l="-488" t="-2553"/>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62</a:t>
            </a:fld>
            <a:endParaRPr lang="en-US"/>
          </a:p>
        </p:txBody>
      </p:sp>
      <p:sp>
        <p:nvSpPr>
          <p:cNvPr id="7" name="Right Brace 6"/>
          <p:cNvSpPr/>
          <p:nvPr/>
        </p:nvSpPr>
        <p:spPr>
          <a:xfrm rot="5400000" flipV="1">
            <a:off x="5985771" y="5148185"/>
            <a:ext cx="336366" cy="1494603"/>
          </a:xfrm>
          <a:prstGeom prst="rightBrace">
            <a:avLst>
              <a:gd name="adj1" fmla="val 81221"/>
              <a:gd name="adj2" fmla="val 36776"/>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9" name="Right Brace 8"/>
          <p:cNvSpPr/>
          <p:nvPr/>
        </p:nvSpPr>
        <p:spPr>
          <a:xfrm rot="5400000" flipV="1">
            <a:off x="5871914" y="5559905"/>
            <a:ext cx="172681" cy="507476"/>
          </a:xfrm>
          <a:prstGeom prst="rightBrace">
            <a:avLst>
              <a:gd name="adj1" fmla="val 5218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8" name="Right Brace 7"/>
          <p:cNvSpPr/>
          <p:nvPr/>
        </p:nvSpPr>
        <p:spPr>
          <a:xfrm rot="5400000" flipV="1">
            <a:off x="5698156" y="4671032"/>
            <a:ext cx="468980" cy="2581525"/>
          </a:xfrm>
          <a:prstGeom prst="rightBrace">
            <a:avLst>
              <a:gd name="adj1" fmla="val 100057"/>
              <a:gd name="adj2" fmla="val 50922"/>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12" name="Oval 11"/>
          <p:cNvSpPr/>
          <p:nvPr/>
        </p:nvSpPr>
        <p:spPr>
          <a:xfrm>
            <a:off x="1529607" y="453869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1529607" y="546516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1342919" y="5640480"/>
            <a:ext cx="260008" cy="307777"/>
          </a:xfrm>
          <a:prstGeom prst="rect">
            <a:avLst/>
          </a:prstGeom>
          <a:noFill/>
        </p:spPr>
        <p:txBody>
          <a:bodyPr wrap="none" rtlCol="0">
            <a:spAutoFit/>
          </a:bodyPr>
          <a:lstStyle/>
          <a:p>
            <a:r>
              <a:rPr lang="en-US" sz="1400" dirty="0"/>
              <a:t>c</a:t>
            </a:r>
            <a:endParaRPr lang="en-US" sz="1400" baseline="-25000" dirty="0"/>
          </a:p>
        </p:txBody>
      </p:sp>
      <p:cxnSp>
        <p:nvCxnSpPr>
          <p:cNvPr id="16" name="Straight Arrow Connector 15"/>
          <p:cNvCxnSpPr>
            <a:stCxn id="29" idx="4"/>
            <a:endCxn id="12" idx="0"/>
          </p:cNvCxnSpPr>
          <p:nvPr/>
        </p:nvCxnSpPr>
        <p:spPr>
          <a:xfrm flipH="1">
            <a:off x="1567707" y="3992272"/>
            <a:ext cx="185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17117" y="4122535"/>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19" name="Oval 18"/>
          <p:cNvSpPr/>
          <p:nvPr/>
        </p:nvSpPr>
        <p:spPr>
          <a:xfrm>
            <a:off x="1529607" y="515293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0" name="Straight Arrow Connector 19"/>
          <p:cNvCxnSpPr>
            <a:stCxn id="12" idx="4"/>
            <a:endCxn id="19" idx="0"/>
          </p:cNvCxnSpPr>
          <p:nvPr/>
        </p:nvCxnSpPr>
        <p:spPr>
          <a:xfrm>
            <a:off x="1567707" y="4614897"/>
            <a:ext cx="0" cy="5380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4"/>
            <a:endCxn id="27" idx="0"/>
          </p:cNvCxnSpPr>
          <p:nvPr/>
        </p:nvCxnSpPr>
        <p:spPr>
          <a:xfrm>
            <a:off x="1567707" y="5541365"/>
            <a:ext cx="185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531457" y="608778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Oval 28"/>
          <p:cNvSpPr/>
          <p:nvPr/>
        </p:nvSpPr>
        <p:spPr>
          <a:xfrm>
            <a:off x="1531457" y="391607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TextBox 35"/>
          <p:cNvSpPr txBox="1"/>
          <p:nvPr/>
        </p:nvSpPr>
        <p:spPr>
          <a:xfrm>
            <a:off x="1271270" y="4705816"/>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57" name="TextBox 56"/>
          <p:cNvSpPr txBox="1"/>
          <p:nvPr/>
        </p:nvSpPr>
        <p:spPr>
          <a:xfrm>
            <a:off x="2476282" y="4088979"/>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64" name="Oval 63"/>
          <p:cNvSpPr/>
          <p:nvPr/>
        </p:nvSpPr>
        <p:spPr>
          <a:xfrm>
            <a:off x="2464119" y="453869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Oval 64"/>
          <p:cNvSpPr/>
          <p:nvPr/>
        </p:nvSpPr>
        <p:spPr>
          <a:xfrm>
            <a:off x="2464119" y="546516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Oval 65"/>
          <p:cNvSpPr/>
          <p:nvPr/>
        </p:nvSpPr>
        <p:spPr>
          <a:xfrm>
            <a:off x="2464119" y="608778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Oval 67"/>
          <p:cNvSpPr/>
          <p:nvPr/>
        </p:nvSpPr>
        <p:spPr>
          <a:xfrm>
            <a:off x="2464119" y="391607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9" name="Straight Arrow Connector 68"/>
          <p:cNvCxnSpPr>
            <a:stCxn id="68" idx="4"/>
            <a:endCxn id="64" idx="0"/>
          </p:cNvCxnSpPr>
          <p:nvPr/>
        </p:nvCxnSpPr>
        <p:spPr>
          <a:xfrm>
            <a:off x="2502219" y="3992272"/>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464119" y="484254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73" name="Straight Arrow Connector 72"/>
          <p:cNvCxnSpPr>
            <a:stCxn id="71" idx="4"/>
            <a:endCxn id="65" idx="0"/>
          </p:cNvCxnSpPr>
          <p:nvPr/>
        </p:nvCxnSpPr>
        <p:spPr>
          <a:xfrm>
            <a:off x="2502219" y="4918740"/>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467334" y="5647618"/>
            <a:ext cx="260008" cy="307777"/>
          </a:xfrm>
          <a:prstGeom prst="rect">
            <a:avLst/>
          </a:prstGeom>
          <a:noFill/>
        </p:spPr>
        <p:txBody>
          <a:bodyPr wrap="none" rtlCol="0">
            <a:spAutoFit/>
          </a:bodyPr>
          <a:lstStyle/>
          <a:p>
            <a:pPr algn="just"/>
            <a:r>
              <a:rPr lang="en-US" sz="1400" dirty="0">
                <a:sym typeface="Symbol"/>
              </a:rPr>
              <a:t>c</a:t>
            </a:r>
            <a:endParaRPr lang="en-US" sz="1400" dirty="0">
              <a:sym typeface="Webdings"/>
            </a:endParaRPr>
          </a:p>
        </p:txBody>
      </p:sp>
      <p:cxnSp>
        <p:nvCxnSpPr>
          <p:cNvPr id="76" name="Straight Arrow Connector 75"/>
          <p:cNvCxnSpPr>
            <a:stCxn id="65" idx="4"/>
            <a:endCxn id="66" idx="0"/>
          </p:cNvCxnSpPr>
          <p:nvPr/>
        </p:nvCxnSpPr>
        <p:spPr>
          <a:xfrm>
            <a:off x="2502219" y="5541365"/>
            <a:ext cx="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391562" y="391062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9" name="TextBox 78"/>
          <p:cNvSpPr txBox="1"/>
          <p:nvPr/>
        </p:nvSpPr>
        <p:spPr>
          <a:xfrm>
            <a:off x="2470994" y="4980978"/>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82" name="Oval 81"/>
          <p:cNvSpPr/>
          <p:nvPr/>
        </p:nvSpPr>
        <p:spPr>
          <a:xfrm>
            <a:off x="3391562" y="453325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83" name="Straight Arrow Connector 82"/>
          <p:cNvCxnSpPr>
            <a:stCxn id="77" idx="4"/>
            <a:endCxn id="82" idx="0"/>
          </p:cNvCxnSpPr>
          <p:nvPr/>
        </p:nvCxnSpPr>
        <p:spPr>
          <a:xfrm>
            <a:off x="3429662" y="3986826"/>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377572" y="4111301"/>
            <a:ext cx="277640" cy="307777"/>
          </a:xfrm>
          <a:prstGeom prst="rect">
            <a:avLst/>
          </a:prstGeom>
          <a:noFill/>
        </p:spPr>
        <p:txBody>
          <a:bodyPr wrap="none" rtlCol="0">
            <a:spAutoFit/>
          </a:bodyPr>
          <a:lstStyle/>
          <a:p>
            <a:r>
              <a:rPr lang="en-US" sz="1400" dirty="0"/>
              <a:t>d</a:t>
            </a:r>
            <a:endParaRPr lang="en-US" sz="1400" baseline="-25000" dirty="0"/>
          </a:p>
        </p:txBody>
      </p:sp>
      <p:cxnSp>
        <p:nvCxnSpPr>
          <p:cNvPr id="91" name="Straight Arrow Connector 90"/>
          <p:cNvCxnSpPr>
            <a:stCxn id="19" idx="6"/>
            <a:endCxn id="68" idx="3"/>
          </p:cNvCxnSpPr>
          <p:nvPr/>
        </p:nvCxnSpPr>
        <p:spPr>
          <a:xfrm flipV="1">
            <a:off x="1605807" y="3981113"/>
            <a:ext cx="869471" cy="120992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4" idx="6"/>
            <a:endCxn id="77" idx="2"/>
          </p:cNvCxnSpPr>
          <p:nvPr/>
        </p:nvCxnSpPr>
        <p:spPr>
          <a:xfrm flipV="1">
            <a:off x="2540319" y="3948726"/>
            <a:ext cx="851243" cy="628071"/>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82" idx="2"/>
            <a:endCxn id="71" idx="6"/>
          </p:cNvCxnSpPr>
          <p:nvPr/>
        </p:nvCxnSpPr>
        <p:spPr>
          <a:xfrm flipH="1">
            <a:off x="2540319" y="4571351"/>
            <a:ext cx="851243" cy="309289"/>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6" idx="2"/>
            <a:endCxn id="13" idx="6"/>
          </p:cNvCxnSpPr>
          <p:nvPr/>
        </p:nvCxnSpPr>
        <p:spPr>
          <a:xfrm flipH="1" flipV="1">
            <a:off x="1605807" y="5503265"/>
            <a:ext cx="858312" cy="622624"/>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p:cNvSpPr txBox="1"/>
              <p:nvPr/>
            </p:nvSpPr>
            <p:spPr>
              <a:xfrm>
                <a:off x="3556928" y="2076780"/>
                <a:ext cx="5150843" cy="1743041"/>
              </a:xfrm>
              <a:prstGeom prst="rect">
                <a:avLst/>
              </a:prstGeom>
              <a:noFill/>
            </p:spPr>
            <p:txBody>
              <a:bodyPr wrap="square" rtlCol="0">
                <a:spAutoFit/>
              </a:bodyPr>
              <a:lstStyle/>
              <a:p>
                <a14:m>
                  <m:oMath xmlns:m="http://schemas.openxmlformats.org/officeDocument/2006/math">
                    <m:r>
                      <a:rPr lang="en-US" sz="1700" smtClean="0">
                        <a:latin typeface="Cambria Math"/>
                      </a:rPr>
                      <m:t> </m:t>
                    </m:r>
                    <m:r>
                      <a:rPr lang="en-US" sz="1700" b="0" i="0" smtClean="0">
                        <a:latin typeface="Cambria Math"/>
                      </a:rPr>
                      <m:t>   </m:t>
                    </m:r>
                    <m:sSub>
                      <m:sSubPr>
                        <m:ctrlPr>
                          <a:rPr lang="en-US" sz="1700" i="1">
                            <a:latin typeface="Cambria Math" panose="02040503050406030204" pitchFamily="18" charset="0"/>
                          </a:rPr>
                        </m:ctrlPr>
                      </m:sSubPr>
                      <m:e>
                        <m:r>
                          <a:rPr lang="en-US" sz="1700" b="0" i="1" smtClean="0">
                            <a:latin typeface="Cambria Math"/>
                          </a:rPr>
                          <m:t>                  </m:t>
                        </m:r>
                        <m:r>
                          <a:rPr lang="en-US" sz="1700" b="0" i="1" smtClean="0">
                            <a:latin typeface="Cambria Math"/>
                          </a:rPr>
                          <m:t>𝑍</m:t>
                        </m:r>
                      </m:e>
                      <m:sub>
                        <m:r>
                          <a:rPr lang="en-US" sz="1700" i="1">
                            <a:latin typeface="Cambria Math"/>
                          </a:rPr>
                          <m:t>1</m:t>
                        </m:r>
                      </m:sub>
                    </m:sSub>
                    <m:r>
                      <a:rPr lang="en-US" sz="1700" i="1">
                        <a:latin typeface="Cambria Math"/>
                      </a:rPr>
                      <m:t>=       (1,</m:t>
                    </m:r>
                    <m:r>
                      <a:rPr lang="en-US" sz="1700" i="1">
                        <a:latin typeface="Cambria Math"/>
                      </a:rPr>
                      <m:t>𝑎</m:t>
                    </m:r>
                    <m:r>
                      <a:rPr lang="en-US" sz="1700" i="1">
                        <a:latin typeface="Cambria Math"/>
                      </a:rPr>
                      <m:t>⨂</m:t>
                    </m:r>
                    <m:sSub>
                      <m:sSubPr>
                        <m:ctrlPr>
                          <a:rPr lang="en-US" sz="1700" i="1">
                            <a:solidFill>
                              <a:sysClr val="windowText" lastClr="000000"/>
                            </a:solidFill>
                            <a:latin typeface="Cambria Math" panose="02040503050406030204" pitchFamily="18" charset="0"/>
                          </a:rPr>
                        </m:ctrlPr>
                      </m:sSubPr>
                      <m:e>
                        <m:r>
                          <a:rPr lang="en-US" sz="1700" b="0" i="1" smtClean="0">
                            <a:solidFill>
                              <a:sysClr val="windowText" lastClr="000000"/>
                            </a:solidFill>
                            <a:latin typeface="Cambria Math"/>
                          </a:rPr>
                          <m:t>𝑦</m:t>
                        </m:r>
                      </m:e>
                      <m:sub>
                        <m:r>
                          <a:rPr lang="en-US" sz="1700" i="1">
                            <a:solidFill>
                              <a:sysClr val="windowText" lastClr="000000"/>
                            </a:solidFill>
                            <a:latin typeface="Cambria Math"/>
                          </a:rPr>
                          <m:t>2</m:t>
                        </m:r>
                      </m:sub>
                    </m:sSub>
                    <m:r>
                      <a:rPr lang="en-US" sz="1700" i="1">
                        <a:solidFill>
                          <a:sysClr val="windowText" lastClr="000000"/>
                        </a:solidFill>
                        <a:latin typeface="Cambria Math"/>
                      </a:rPr>
                      <m:t>)</m:t>
                    </m:r>
                  </m:oMath>
                </a14:m>
                <a:r>
                  <a:rPr lang="en-US" sz="1700" dirty="0"/>
                  <a:t>               </a:t>
                </a:r>
                <a14:m>
                  <m:oMath xmlns:m="http://schemas.openxmlformats.org/officeDocument/2006/math">
                    <m:sSub>
                      <m:sSubPr>
                        <m:ctrlPr>
                          <a:rPr lang="en-US" sz="1700" b="0" i="1" dirty="0" smtClean="0">
                            <a:latin typeface="Cambria Math" panose="02040503050406030204" pitchFamily="18" charset="0"/>
                          </a:rPr>
                        </m:ctrlPr>
                      </m:sSubPr>
                      <m:e>
                        <m:r>
                          <a:rPr lang="en-US" sz="1700" b="0" i="1" dirty="0" smtClean="0">
                            <a:latin typeface="Cambria Math"/>
                          </a:rPr>
                          <m:t>𝑌</m:t>
                        </m:r>
                      </m:e>
                      <m:sub>
                        <m:r>
                          <a:rPr lang="en-US" sz="1700" b="0" i="1" dirty="0" smtClean="0">
                            <a:latin typeface="Cambria Math"/>
                          </a:rPr>
                          <m:t>1</m:t>
                        </m:r>
                      </m:sub>
                    </m:sSub>
                    <m:r>
                      <a:rPr lang="en-US" sz="1700" b="0" i="1" dirty="0" smtClean="0">
                        <a:latin typeface="Cambria Math"/>
                      </a:rPr>
                      <m:t>=</m:t>
                    </m:r>
                    <m:r>
                      <a:rPr lang="en-US" sz="1700" b="0" i="1" dirty="0" smtClean="0">
                        <a:latin typeface="Cambria Math"/>
                        <a:ea typeface="Cambria Math"/>
                      </a:rPr>
                      <m:t>ℛ</m:t>
                    </m:r>
                    <m:r>
                      <a:rPr lang="en-US" sz="1700" b="0" i="1" dirty="0" smtClean="0">
                        <a:latin typeface="Cambria Math"/>
                        <a:ea typeface="Cambria Math"/>
                      </a:rPr>
                      <m:t>(</m:t>
                    </m:r>
                    <m:sSub>
                      <m:sSubPr>
                        <m:ctrlPr>
                          <a:rPr lang="en-US" sz="1700" b="0" i="1" dirty="0" smtClean="0">
                            <a:latin typeface="Cambria Math" panose="02040503050406030204" pitchFamily="18" charset="0"/>
                            <a:ea typeface="Cambria Math"/>
                          </a:rPr>
                        </m:ctrlPr>
                      </m:sSubPr>
                      <m:e>
                        <m:r>
                          <a:rPr lang="en-US" sz="1700" b="0" i="1" dirty="0" smtClean="0">
                            <a:latin typeface="Cambria Math"/>
                            <a:ea typeface="Cambria Math"/>
                          </a:rPr>
                          <m:t>𝑍</m:t>
                        </m:r>
                      </m:e>
                      <m:sub>
                        <m:r>
                          <a:rPr lang="en-US" sz="1700" b="0" i="1" dirty="0" smtClean="0">
                            <a:latin typeface="Cambria Math"/>
                            <a:ea typeface="Cambria Math"/>
                          </a:rPr>
                          <m:t>1</m:t>
                        </m:r>
                      </m:sub>
                    </m:sSub>
                    <m:r>
                      <a:rPr lang="en-US" sz="1700" b="0" i="1" dirty="0" smtClean="0">
                        <a:latin typeface="Cambria Math"/>
                        <a:ea typeface="Cambria Math"/>
                      </a:rPr>
                      <m:t>)</m:t>
                    </m:r>
                  </m:oMath>
                </a14:m>
                <a:endParaRPr lang="en-US" sz="1700" dirty="0"/>
              </a:p>
              <a:p>
                <a:r>
                  <a:rPr lang="en-US" sz="1700" dirty="0"/>
                  <a:t>                        </a:t>
                </a:r>
                <a14:m>
                  <m:oMath xmlns:m="http://schemas.openxmlformats.org/officeDocument/2006/math">
                    <m:sSub>
                      <m:sSubPr>
                        <m:ctrlPr>
                          <a:rPr lang="en-US" sz="1700" i="1">
                            <a:latin typeface="Cambria Math" panose="02040503050406030204" pitchFamily="18" charset="0"/>
                          </a:rPr>
                        </m:ctrlPr>
                      </m:sSubPr>
                      <m:e>
                        <m:r>
                          <a:rPr lang="en-US" sz="1700" b="0" i="1" smtClean="0">
                            <a:latin typeface="Cambria Math"/>
                          </a:rPr>
                          <m:t> </m:t>
                        </m:r>
                        <m:r>
                          <a:rPr lang="en-US" sz="1700" i="1">
                            <a:latin typeface="Cambria Math"/>
                            <a:ea typeface="Cambria Math"/>
                            <a:sym typeface="Symbol"/>
                          </a:rPr>
                          <m:t>⊕</m:t>
                        </m:r>
                      </m:e>
                      <m:sub>
                        <m:r>
                          <a:rPr lang="en-US" sz="1700" i="1">
                            <a:latin typeface="Cambria Math"/>
                          </a:rPr>
                          <m:t>𝑝</m:t>
                        </m:r>
                      </m:sub>
                    </m:sSub>
                    <m:sSub>
                      <m:sSubPr>
                        <m:ctrlPr>
                          <a:rPr lang="en-US" sz="1700" i="1">
                            <a:solidFill>
                              <a:srgbClr val="C00000"/>
                            </a:solidFill>
                            <a:latin typeface="Cambria Math" panose="02040503050406030204" pitchFamily="18" charset="0"/>
                          </a:rPr>
                        </m:ctrlPr>
                      </m:sSubPr>
                      <m:e>
                        <m:r>
                          <a:rPr lang="en-US" sz="1700" i="1">
                            <a:solidFill>
                              <a:srgbClr val="C00000"/>
                            </a:solidFill>
                            <a:latin typeface="Cambria Math"/>
                          </a:rPr>
                          <m:t> </m:t>
                        </m:r>
                        <m:r>
                          <a:rPr lang="en-US" sz="1700" b="0" i="1" smtClean="0">
                            <a:solidFill>
                              <a:srgbClr val="C00000"/>
                            </a:solidFill>
                            <a:latin typeface="Cambria Math"/>
                          </a:rPr>
                          <m:t>𝑍</m:t>
                        </m:r>
                      </m:e>
                      <m:sub>
                        <m:r>
                          <a:rPr lang="en-US" sz="1700" i="1">
                            <a:solidFill>
                              <a:srgbClr val="C00000"/>
                            </a:solidFill>
                            <a:latin typeface="Cambria Math"/>
                          </a:rPr>
                          <m:t>2</m:t>
                        </m:r>
                      </m:sub>
                    </m:sSub>
                    <m:sSub>
                      <m:sSubPr>
                        <m:ctrlPr>
                          <a:rPr lang="en-US" sz="1700" i="1">
                            <a:latin typeface="Cambria Math" panose="02040503050406030204" pitchFamily="18" charset="0"/>
                          </a:rPr>
                        </m:ctrlPr>
                      </m:sSubPr>
                      <m:e>
                        <m:r>
                          <a:rPr lang="en-US" sz="1700" i="1">
                            <a:latin typeface="Cambria Math"/>
                          </a:rPr>
                          <m:t>⨂</m:t>
                        </m:r>
                      </m:e>
                      <m:sub>
                        <m:r>
                          <a:rPr lang="en-US" sz="1700" i="1">
                            <a:latin typeface="Cambria Math"/>
                          </a:rPr>
                          <m:t>𝑝</m:t>
                        </m:r>
                      </m:sub>
                    </m:sSub>
                    <m:d>
                      <m:dPr>
                        <m:ctrlPr>
                          <a:rPr lang="en-US" sz="1700" i="1">
                            <a:solidFill>
                              <a:srgbClr val="C00000"/>
                            </a:solidFill>
                            <a:latin typeface="Cambria Math" panose="02040503050406030204" pitchFamily="18" charset="0"/>
                          </a:rPr>
                        </m:ctrlPr>
                      </m:dPr>
                      <m:e>
                        <m:r>
                          <a:rPr lang="en-US" sz="1700" i="1">
                            <a:solidFill>
                              <a:srgbClr val="C00000"/>
                            </a:solidFill>
                            <a:latin typeface="Cambria Math"/>
                          </a:rPr>
                          <m:t>𝑎</m:t>
                        </m:r>
                        <m:r>
                          <a:rPr lang="en-US" sz="1700" i="1">
                            <a:solidFill>
                              <a:srgbClr val="C00000"/>
                            </a:solidFill>
                            <a:latin typeface="Cambria Math"/>
                          </a:rPr>
                          <m:t>,1</m:t>
                        </m:r>
                      </m:e>
                    </m:d>
                    <m:r>
                      <a:rPr lang="en-US" sz="1700" b="0" i="1" smtClean="0">
                        <a:solidFill>
                          <a:srgbClr val="C00000"/>
                        </a:solidFill>
                        <a:latin typeface="Cambria Math"/>
                      </a:rPr>
                      <m:t>     </m:t>
                    </m:r>
                  </m:oMath>
                </a14:m>
                <a:r>
                  <a:rPr lang="en-US" sz="1700" i="1" dirty="0">
                    <a:solidFill>
                      <a:srgbClr val="C00000"/>
                    </a:solidFill>
                    <a:latin typeface="Cambria Math"/>
                  </a:rPr>
                  <a:t>     </a:t>
                </a:r>
                <a14:m>
                  <m:oMath xmlns:m="http://schemas.openxmlformats.org/officeDocument/2006/math">
                    <m:sSub>
                      <m:sSubPr>
                        <m:ctrlPr>
                          <a:rPr lang="en-US" sz="1700" i="1" dirty="0">
                            <a:latin typeface="Cambria Math" panose="02040503050406030204" pitchFamily="18" charset="0"/>
                          </a:rPr>
                        </m:ctrlPr>
                      </m:sSubPr>
                      <m:e>
                        <m:r>
                          <a:rPr lang="en-US" sz="1700" b="0" i="1" dirty="0" smtClean="0">
                            <a:latin typeface="Cambria Math"/>
                          </a:rPr>
                          <m:t>      </m:t>
                        </m:r>
                        <m:r>
                          <a:rPr lang="en-US" sz="1700" i="1" dirty="0">
                            <a:latin typeface="Cambria Math"/>
                          </a:rPr>
                          <m:t>𝑌</m:t>
                        </m:r>
                      </m:e>
                      <m:sub>
                        <m:r>
                          <a:rPr lang="en-US" sz="1700" b="0" i="1" dirty="0" smtClean="0">
                            <a:latin typeface="Cambria Math"/>
                          </a:rPr>
                          <m:t>2</m:t>
                        </m:r>
                      </m:sub>
                    </m:sSub>
                    <m:r>
                      <a:rPr lang="en-US" sz="1700" b="0" i="1" dirty="0" smtClean="0">
                        <a:latin typeface="Cambria Math" panose="02040503050406030204" pitchFamily="18" charset="0"/>
                      </a:rPr>
                      <m:t> </m:t>
                    </m:r>
                    <m:r>
                      <a:rPr lang="en-US" sz="1700" i="1" dirty="0">
                        <a:latin typeface="Cambria Math"/>
                      </a:rPr>
                      <m:t>= </m:t>
                    </m:r>
                    <m:r>
                      <a:rPr lang="en-US" sz="1700" i="1" dirty="0">
                        <a:latin typeface="Cambria Math"/>
                        <a:ea typeface="Cambria Math"/>
                      </a:rPr>
                      <m:t>ℛ</m:t>
                    </m:r>
                    <m:r>
                      <a:rPr lang="en-US" sz="1700" i="1" dirty="0">
                        <a:latin typeface="Cambria Math"/>
                        <a:ea typeface="Cambria Math"/>
                      </a:rPr>
                      <m:t>(</m:t>
                    </m:r>
                    <m:sSub>
                      <m:sSubPr>
                        <m:ctrlPr>
                          <a:rPr lang="en-US" sz="1700" i="1" dirty="0">
                            <a:latin typeface="Cambria Math" panose="02040503050406030204" pitchFamily="18" charset="0"/>
                            <a:ea typeface="Cambria Math"/>
                          </a:rPr>
                        </m:ctrlPr>
                      </m:sSubPr>
                      <m:e>
                        <m:r>
                          <a:rPr lang="en-US" sz="1700" i="1" dirty="0">
                            <a:latin typeface="Cambria Math"/>
                            <a:ea typeface="Cambria Math"/>
                          </a:rPr>
                          <m:t>𝑍</m:t>
                        </m:r>
                      </m:e>
                      <m:sub>
                        <m:r>
                          <a:rPr lang="en-US" sz="1700" b="0" i="1" dirty="0" smtClean="0">
                            <a:latin typeface="Cambria Math"/>
                            <a:ea typeface="Cambria Math"/>
                          </a:rPr>
                          <m:t>2</m:t>
                        </m:r>
                      </m:sub>
                    </m:sSub>
                    <m:r>
                      <a:rPr lang="en-US" sz="1700" i="1" dirty="0">
                        <a:latin typeface="Cambria Math"/>
                        <a:ea typeface="Cambria Math"/>
                      </a:rPr>
                      <m:t>)</m:t>
                    </m:r>
                  </m:oMath>
                </a14:m>
                <a:endParaRPr lang="en-US" sz="1700" dirty="0"/>
              </a:p>
              <a:p>
                <a:r>
                  <a:rPr lang="en-US" sz="1700" dirty="0"/>
                  <a:t>               </a:t>
                </a:r>
                <a14:m>
                  <m:oMath xmlns:m="http://schemas.openxmlformats.org/officeDocument/2006/math">
                    <m:r>
                      <a:rPr lang="en-US" sz="1700">
                        <a:latin typeface="Cambria Math"/>
                      </a:rPr>
                      <m:t>  </m:t>
                    </m:r>
                    <m:sSub>
                      <m:sSubPr>
                        <m:ctrlPr>
                          <a:rPr lang="en-US" sz="1700" i="1">
                            <a:latin typeface="Cambria Math" panose="02040503050406030204" pitchFamily="18" charset="0"/>
                          </a:rPr>
                        </m:ctrlPr>
                      </m:sSubPr>
                      <m:e>
                        <m:r>
                          <a:rPr lang="en-US" sz="1700" b="0" i="1" smtClean="0">
                            <a:latin typeface="Cambria Math"/>
                          </a:rPr>
                          <m:t>𝑍</m:t>
                        </m:r>
                      </m:e>
                      <m:sub>
                        <m:r>
                          <a:rPr lang="en-US" sz="1700" i="1">
                            <a:latin typeface="Cambria Math"/>
                          </a:rPr>
                          <m:t>2</m:t>
                        </m:r>
                      </m:sub>
                    </m:sSub>
                    <m:r>
                      <a:rPr lang="en-US" sz="1700" i="1">
                        <a:latin typeface="Cambria Math"/>
                      </a:rPr>
                      <m:t>=      </m:t>
                    </m:r>
                    <m:r>
                      <a:rPr lang="en-US" sz="1700" b="0" i="1" smtClean="0">
                        <a:latin typeface="Cambria Math" panose="02040503050406030204" pitchFamily="18" charset="0"/>
                      </a:rPr>
                      <m:t>  </m:t>
                    </m:r>
                    <m:r>
                      <a:rPr lang="en-US" sz="1700" i="1">
                        <a:latin typeface="Cambria Math"/>
                      </a:rPr>
                      <m:t>(1,</m:t>
                    </m:r>
                    <m:r>
                      <a:rPr lang="en-US" sz="1700" i="1">
                        <a:latin typeface="Cambria Math"/>
                      </a:rPr>
                      <m:t>𝑑</m:t>
                    </m:r>
                    <m:r>
                      <a:rPr lang="en-US" sz="1700" i="1">
                        <a:latin typeface="Cambria Math"/>
                      </a:rPr>
                      <m:t>)</m:t>
                    </m:r>
                  </m:oMath>
                </a14:m>
                <a:endParaRPr lang="en-US" sz="1700" i="1" dirty="0">
                  <a:latin typeface="Cambria Math"/>
                </a:endParaRPr>
              </a:p>
              <a:p>
                <a:pPr/>
                <a14:m>
                  <m:oMathPara xmlns:m="http://schemas.openxmlformats.org/officeDocument/2006/math">
                    <m:oMathParaPr>
                      <m:jc m:val="left"/>
                    </m:oMathParaPr>
                    <m:oMath xmlns:m="http://schemas.openxmlformats.org/officeDocument/2006/math">
                      <m:sSub>
                        <m:sSubPr>
                          <m:ctrlPr>
                            <a:rPr lang="en-US" sz="1700" i="1">
                              <a:latin typeface="Cambria Math" panose="02040503050406030204" pitchFamily="18" charset="0"/>
                            </a:rPr>
                          </m:ctrlPr>
                        </m:sSubPr>
                        <m:e>
                          <m:r>
                            <a:rPr lang="en-US" sz="1700" i="1">
                              <a:latin typeface="Cambria Math"/>
                            </a:rPr>
                            <m:t>                               </m:t>
                          </m:r>
                          <m:r>
                            <a:rPr lang="en-US" sz="1700" b="0" i="1" smtClean="0">
                              <a:latin typeface="Cambria Math"/>
                            </a:rPr>
                            <m:t> </m:t>
                          </m:r>
                          <m:r>
                            <a:rPr lang="en-US" sz="1700" i="1">
                              <a:latin typeface="Cambria Math"/>
                              <a:ea typeface="Cambria Math"/>
                              <a:sym typeface="Symbol"/>
                            </a:rPr>
                            <m:t>⊕</m:t>
                          </m:r>
                        </m:e>
                        <m:sub>
                          <m:r>
                            <a:rPr lang="en-US" sz="1700" i="1">
                              <a:latin typeface="Cambria Math"/>
                            </a:rPr>
                            <m:t>𝑝</m:t>
                          </m:r>
                        </m:sub>
                      </m:sSub>
                      <m:r>
                        <a:rPr lang="en-US" sz="1700" i="1">
                          <a:latin typeface="Cambria Math"/>
                        </a:rPr>
                        <m:t> (1,</m:t>
                      </m:r>
                      <m:r>
                        <a:rPr lang="en-US" sz="1700" i="1">
                          <a:latin typeface="Cambria Math"/>
                        </a:rPr>
                        <m:t>𝑏</m:t>
                      </m:r>
                      <m:r>
                        <a:rPr lang="en-US" sz="1700" i="1">
                          <a:latin typeface="Cambria Math"/>
                        </a:rPr>
                        <m:t>⨂</m:t>
                      </m:r>
                      <m:sSub>
                        <m:sSubPr>
                          <m:ctrlPr>
                            <a:rPr lang="en-US" sz="1700" i="1">
                              <a:solidFill>
                                <a:sysClr val="windowText" lastClr="000000"/>
                              </a:solidFill>
                              <a:latin typeface="Cambria Math" panose="02040503050406030204" pitchFamily="18" charset="0"/>
                            </a:rPr>
                          </m:ctrlPr>
                        </m:sSubPr>
                        <m:e>
                          <m:r>
                            <a:rPr lang="en-US" sz="1700" b="0" i="1" smtClean="0">
                              <a:solidFill>
                                <a:sysClr val="windowText" lastClr="000000"/>
                              </a:solidFill>
                              <a:latin typeface="Cambria Math"/>
                            </a:rPr>
                            <m:t>𝑦</m:t>
                          </m:r>
                        </m:e>
                        <m:sub>
                          <m:r>
                            <a:rPr lang="en-US" sz="1700" i="1">
                              <a:solidFill>
                                <a:sysClr val="windowText" lastClr="000000"/>
                              </a:solidFill>
                              <a:latin typeface="Cambria Math"/>
                            </a:rPr>
                            <m:t>2</m:t>
                          </m:r>
                        </m:sub>
                      </m:sSub>
                      <m:r>
                        <a:rPr lang="en-US" sz="1700" i="1">
                          <a:latin typeface="Cambria Math"/>
                        </a:rPr>
                        <m:t>⨂</m:t>
                      </m:r>
                      <m:sSub>
                        <m:sSubPr>
                          <m:ctrlPr>
                            <a:rPr lang="en-US" sz="1700" i="1">
                              <a:latin typeface="Cambria Math" panose="02040503050406030204" pitchFamily="18" charset="0"/>
                            </a:rPr>
                          </m:ctrlPr>
                        </m:sSubPr>
                        <m:e>
                          <m:r>
                            <a:rPr lang="en-US" sz="1700" b="0" i="1" smtClean="0">
                              <a:latin typeface="Cambria Math"/>
                            </a:rPr>
                            <m:t>𝑦</m:t>
                          </m:r>
                        </m:e>
                        <m:sub>
                          <m:r>
                            <a:rPr lang="en-US" sz="1700" i="1">
                              <a:latin typeface="Cambria Math"/>
                            </a:rPr>
                            <m:t>2</m:t>
                          </m:r>
                        </m:sub>
                      </m:sSub>
                      <m:r>
                        <a:rPr lang="en-US" sz="1700" i="1">
                          <a:latin typeface="Cambria Math"/>
                          <a:sym typeface="Symbol"/>
                        </a:rPr>
                        <m:t></m:t>
                      </m:r>
                      <m:r>
                        <a:rPr lang="en-US" sz="1700" i="1">
                          <a:latin typeface="Cambria Math"/>
                        </a:rPr>
                        <m:t>𝑐</m:t>
                      </m:r>
                      <m:r>
                        <a:rPr lang="en-US" sz="1700" i="1">
                          <a:latin typeface="Cambria Math"/>
                        </a:rPr>
                        <m:t>)</m:t>
                      </m:r>
                    </m:oMath>
                  </m:oMathPara>
                </a14:m>
                <a:endParaRPr lang="en-US" sz="1700" dirty="0"/>
              </a:p>
              <a:p>
                <a:pPr/>
                <a14:m>
                  <m:oMathPara xmlns:m="http://schemas.openxmlformats.org/officeDocument/2006/math">
                    <m:oMathParaPr>
                      <m:jc m:val="left"/>
                    </m:oMathParaPr>
                    <m:oMath xmlns:m="http://schemas.openxmlformats.org/officeDocument/2006/math">
                      <m:r>
                        <a:rPr lang="en-US" sz="1700" i="1">
                          <a:latin typeface="Cambria Math"/>
                        </a:rPr>
                        <m:t>                              </m:t>
                      </m:r>
                      <m:r>
                        <a:rPr lang="en-US" sz="1700" b="0" i="1" smtClean="0">
                          <a:latin typeface="Cambria Math"/>
                        </a:rPr>
                        <m:t> </m:t>
                      </m:r>
                      <m:r>
                        <a:rPr lang="en-US" sz="1700" i="1">
                          <a:latin typeface="Cambria Math"/>
                        </a:rPr>
                        <m:t> </m:t>
                      </m:r>
                      <m:sSub>
                        <m:sSubPr>
                          <m:ctrlPr>
                            <a:rPr lang="en-US" sz="1700" i="1">
                              <a:latin typeface="Cambria Math" panose="02040503050406030204" pitchFamily="18" charset="0"/>
                            </a:rPr>
                          </m:ctrlPr>
                        </m:sSubPr>
                        <m:e>
                          <m:r>
                            <a:rPr lang="en-US" sz="1700" i="1">
                              <a:latin typeface="Cambria Math"/>
                              <a:ea typeface="Cambria Math"/>
                              <a:sym typeface="Symbol"/>
                            </a:rPr>
                            <m:t>⊕</m:t>
                          </m:r>
                        </m:e>
                        <m:sub>
                          <m:r>
                            <a:rPr lang="en-US" sz="1700" i="1">
                              <a:latin typeface="Cambria Math"/>
                            </a:rPr>
                            <m:t>𝑝</m:t>
                          </m:r>
                        </m:sub>
                      </m:sSub>
                      <m:sSub>
                        <m:sSubPr>
                          <m:ctrlPr>
                            <a:rPr lang="en-US" sz="1700" i="1">
                              <a:solidFill>
                                <a:srgbClr val="C00000"/>
                              </a:solidFill>
                              <a:latin typeface="Cambria Math" panose="02040503050406030204" pitchFamily="18" charset="0"/>
                            </a:rPr>
                          </m:ctrlPr>
                        </m:sSubPr>
                        <m:e>
                          <m:r>
                            <a:rPr lang="en-US" sz="1700" b="0" i="1" smtClean="0">
                              <a:solidFill>
                                <a:srgbClr val="C00000"/>
                              </a:solidFill>
                              <a:latin typeface="Cambria Math"/>
                            </a:rPr>
                            <m:t>𝑍</m:t>
                          </m:r>
                        </m:e>
                        <m:sub>
                          <m:r>
                            <a:rPr lang="en-US" sz="1700" i="1">
                              <a:solidFill>
                                <a:srgbClr val="C00000"/>
                              </a:solidFill>
                              <a:latin typeface="Cambria Math"/>
                            </a:rPr>
                            <m:t>2</m:t>
                          </m:r>
                        </m:sub>
                      </m:sSub>
                      <m:sSub>
                        <m:sSubPr>
                          <m:ctrlPr>
                            <a:rPr lang="en-US" sz="1700" i="1">
                              <a:latin typeface="Cambria Math" panose="02040503050406030204" pitchFamily="18" charset="0"/>
                            </a:rPr>
                          </m:ctrlPr>
                        </m:sSubPr>
                        <m:e>
                          <m:r>
                            <a:rPr lang="en-US" sz="1700" i="1">
                              <a:latin typeface="Cambria Math"/>
                            </a:rPr>
                            <m:t>⨂</m:t>
                          </m:r>
                        </m:e>
                        <m:sub>
                          <m:r>
                            <a:rPr lang="en-US" sz="1700" i="1">
                              <a:latin typeface="Cambria Math"/>
                            </a:rPr>
                            <m:t>𝑝</m:t>
                          </m:r>
                        </m:sub>
                      </m:sSub>
                      <m:r>
                        <a:rPr lang="en-US" sz="1700" i="1">
                          <a:latin typeface="Cambria Math"/>
                        </a:rPr>
                        <m:t>(</m:t>
                      </m:r>
                      <m:r>
                        <a:rPr lang="en-US" sz="1700" i="1">
                          <a:latin typeface="Cambria Math"/>
                        </a:rPr>
                        <m:t>𝑏</m:t>
                      </m:r>
                      <m:r>
                        <a:rPr lang="en-US" sz="1700" i="1">
                          <a:latin typeface="Cambria Math"/>
                        </a:rPr>
                        <m:t>⨂</m:t>
                      </m:r>
                      <m:sSub>
                        <m:sSubPr>
                          <m:ctrlPr>
                            <a:rPr lang="en-US" sz="1700" i="1">
                              <a:latin typeface="Cambria Math" panose="02040503050406030204" pitchFamily="18" charset="0"/>
                            </a:rPr>
                          </m:ctrlPr>
                        </m:sSubPr>
                        <m:e>
                          <m:r>
                            <a:rPr lang="en-US" sz="1700" b="0" i="1" smtClean="0">
                              <a:latin typeface="Cambria Math"/>
                            </a:rPr>
                            <m:t>𝑦</m:t>
                          </m:r>
                        </m:e>
                        <m:sub>
                          <m:r>
                            <a:rPr lang="en-US" sz="1700" i="1">
                              <a:latin typeface="Cambria Math"/>
                            </a:rPr>
                            <m:t>2</m:t>
                          </m:r>
                        </m:sub>
                      </m:sSub>
                      <m:r>
                        <a:rPr lang="en-US" sz="1700" i="1">
                          <a:latin typeface="Cambria Math"/>
                        </a:rPr>
                        <m:t>,</m:t>
                      </m:r>
                      <m:r>
                        <a:rPr lang="en-US" sz="1700" i="1">
                          <a:latin typeface="Cambria Math"/>
                        </a:rPr>
                        <m:t>𝑐</m:t>
                      </m:r>
                      <m:r>
                        <a:rPr lang="en-US" sz="1700" i="1">
                          <a:latin typeface="Cambria Math"/>
                        </a:rPr>
                        <m:t>)</m:t>
                      </m:r>
                    </m:oMath>
                  </m:oMathPara>
                </a14:m>
                <a:endParaRPr lang="en-US" sz="1700" dirty="0"/>
              </a:p>
              <a:p>
                <a:pPr/>
                <a14:m>
                  <m:oMathPara xmlns:m="http://schemas.openxmlformats.org/officeDocument/2006/math">
                    <m:oMathParaPr>
                      <m:jc m:val="left"/>
                    </m:oMathParaPr>
                    <m:oMath xmlns:m="http://schemas.openxmlformats.org/officeDocument/2006/math">
                      <m:r>
                        <a:rPr lang="en-US" sz="1700" i="1">
                          <a:latin typeface="Cambria Math"/>
                        </a:rPr>
                        <m:t>                             </m:t>
                      </m:r>
                      <m:r>
                        <a:rPr lang="en-US" sz="1700" b="0" i="1" smtClean="0">
                          <a:latin typeface="Cambria Math"/>
                        </a:rPr>
                        <m:t> </m:t>
                      </m:r>
                      <m:r>
                        <a:rPr lang="en-US" sz="1700" i="1">
                          <a:latin typeface="Cambria Math"/>
                        </a:rPr>
                        <m:t>  </m:t>
                      </m:r>
                      <m:sSub>
                        <m:sSubPr>
                          <m:ctrlPr>
                            <a:rPr lang="en-US" sz="1700" i="1">
                              <a:latin typeface="Cambria Math" panose="02040503050406030204" pitchFamily="18" charset="0"/>
                            </a:rPr>
                          </m:ctrlPr>
                        </m:sSubPr>
                        <m:e>
                          <m:r>
                            <a:rPr lang="en-US" sz="1700" i="1">
                              <a:latin typeface="Cambria Math"/>
                              <a:ea typeface="Cambria Math"/>
                              <a:sym typeface="Symbol"/>
                            </a:rPr>
                            <m:t>⊕</m:t>
                          </m:r>
                        </m:e>
                        <m:sub>
                          <m:r>
                            <a:rPr lang="en-US" sz="1700" i="1">
                              <a:latin typeface="Cambria Math"/>
                            </a:rPr>
                            <m:t>𝑝</m:t>
                          </m:r>
                        </m:sub>
                      </m:sSub>
                      <m:sSub>
                        <m:sSubPr>
                          <m:ctrlPr>
                            <a:rPr lang="en-US" sz="1700" i="1">
                              <a:solidFill>
                                <a:srgbClr val="C00000"/>
                              </a:solidFill>
                              <a:latin typeface="Cambria Math" panose="02040503050406030204" pitchFamily="18" charset="0"/>
                            </a:rPr>
                          </m:ctrlPr>
                        </m:sSubPr>
                        <m:e>
                          <m:r>
                            <a:rPr lang="en-US" sz="1700" b="0" i="1" smtClean="0">
                              <a:solidFill>
                                <a:srgbClr val="C00000"/>
                              </a:solidFill>
                              <a:latin typeface="Cambria Math"/>
                            </a:rPr>
                            <m:t>𝑍</m:t>
                          </m:r>
                        </m:e>
                        <m:sub>
                          <m:r>
                            <a:rPr lang="en-US" sz="1700" i="1">
                              <a:solidFill>
                                <a:srgbClr val="C00000"/>
                              </a:solidFill>
                              <a:latin typeface="Cambria Math"/>
                            </a:rPr>
                            <m:t>2</m:t>
                          </m:r>
                        </m:sub>
                      </m:sSub>
                      <m:sSub>
                        <m:sSubPr>
                          <m:ctrlPr>
                            <a:rPr lang="en-US" sz="1700" i="1">
                              <a:latin typeface="Cambria Math" panose="02040503050406030204" pitchFamily="18" charset="0"/>
                            </a:rPr>
                          </m:ctrlPr>
                        </m:sSubPr>
                        <m:e>
                          <m:r>
                            <a:rPr lang="en-US" sz="1700" i="1">
                              <a:latin typeface="Cambria Math"/>
                            </a:rPr>
                            <m:t>⨂</m:t>
                          </m:r>
                        </m:e>
                        <m:sub>
                          <m:r>
                            <a:rPr lang="en-US" sz="1700" i="1">
                              <a:latin typeface="Cambria Math"/>
                            </a:rPr>
                            <m:t>𝑝</m:t>
                          </m:r>
                        </m:sub>
                      </m:sSub>
                      <m:r>
                        <a:rPr lang="en-US" sz="1700" i="1">
                          <a:latin typeface="Cambria Math"/>
                        </a:rPr>
                        <m:t>(</m:t>
                      </m:r>
                      <m:r>
                        <a:rPr lang="en-US" sz="1700" i="1">
                          <a:latin typeface="Cambria Math"/>
                        </a:rPr>
                        <m:t>𝑏</m:t>
                      </m:r>
                      <m:r>
                        <a:rPr lang="en-US" sz="1700" i="1">
                          <a:latin typeface="Cambria Math"/>
                        </a:rPr>
                        <m:t>,</m:t>
                      </m:r>
                      <m:sSub>
                        <m:sSubPr>
                          <m:ctrlPr>
                            <a:rPr lang="en-US" sz="1700" i="1">
                              <a:latin typeface="Cambria Math" panose="02040503050406030204" pitchFamily="18" charset="0"/>
                            </a:rPr>
                          </m:ctrlPr>
                        </m:sSubPr>
                        <m:e>
                          <m:r>
                            <a:rPr lang="en-US" sz="1700" b="0" i="1" smtClean="0">
                              <a:latin typeface="Cambria Math"/>
                            </a:rPr>
                            <m:t>𝑦</m:t>
                          </m:r>
                        </m:e>
                        <m:sub>
                          <m:r>
                            <a:rPr lang="en-US" sz="1700" i="1">
                              <a:latin typeface="Cambria Math"/>
                            </a:rPr>
                            <m:t>2</m:t>
                          </m:r>
                        </m:sub>
                      </m:sSub>
                      <m:r>
                        <a:rPr lang="en-US" sz="1700" i="1">
                          <a:latin typeface="Cambria Math"/>
                        </a:rPr>
                        <m:t>⨂</m:t>
                      </m:r>
                      <m:r>
                        <a:rPr lang="en-US" sz="1700" i="1">
                          <a:latin typeface="Cambria Math"/>
                        </a:rPr>
                        <m:t>𝑐</m:t>
                      </m:r>
                      <m:r>
                        <a:rPr lang="en-US" sz="1700" i="1">
                          <a:latin typeface="Cambria Math"/>
                        </a:rPr>
                        <m:t>)</m:t>
                      </m:r>
                    </m:oMath>
                  </m:oMathPara>
                </a14:m>
                <a:endParaRPr lang="en-US" sz="1700" dirty="0"/>
              </a:p>
            </p:txBody>
          </p:sp>
        </mc:Choice>
        <mc:Fallback xmlns="">
          <p:sp>
            <p:nvSpPr>
              <p:cNvPr id="104" name="TextBox 103"/>
              <p:cNvSpPr txBox="1">
                <a:spLocks noRot="1" noChangeAspect="1" noMove="1" noResize="1" noEditPoints="1" noAdjustHandles="1" noChangeArrowheads="1" noChangeShapeType="1" noTextEdit="1"/>
              </p:cNvSpPr>
              <p:nvPr/>
            </p:nvSpPr>
            <p:spPr>
              <a:xfrm>
                <a:off x="3556928" y="2076780"/>
                <a:ext cx="5150843" cy="1743041"/>
              </a:xfrm>
              <a:prstGeom prst="rect">
                <a:avLst/>
              </a:prstGeom>
              <a:blipFill>
                <a:blip r:embed="rId4"/>
                <a:stretch>
                  <a:fillRect b="-6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182753" y="2055632"/>
                <a:ext cx="3703130" cy="1754326"/>
              </a:xfrm>
              <a:prstGeom prst="rect">
                <a:avLst/>
              </a:prstGeom>
              <a:noFill/>
            </p:spPr>
            <p:txBody>
              <a:bodyPr wrap="none" rtlCol="0">
                <a:spAutoFit/>
              </a:bodyPr>
              <a:lstStyle/>
              <a:p>
                <a:r>
                  <a:rPr lang="en-US" sz="1600"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1</m:t>
                        </m:r>
                      </m:sub>
                    </m:sSub>
                    <m:r>
                      <a:rPr lang="en-US" i="1">
                        <a:latin typeface="Cambria Math"/>
                      </a:rPr>
                      <m:t>=      </m:t>
                    </m:r>
                    <m:r>
                      <a:rPr lang="en-US" i="1">
                        <a:latin typeface="Cambria Math"/>
                      </a:rPr>
                      <m:t>𝑎</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oMath>
                </a14:m>
                <a:endParaRPr lang="en-US" dirty="0"/>
              </a:p>
              <a:p>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i="1">
                        <a:latin typeface="Cambria Math"/>
                      </a:rPr>
                      <m:t>𝑎</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oMath>
                </a14:m>
                <a:endParaRPr lang="en-US" i="1" dirty="0">
                  <a:solidFill>
                    <a:srgbClr val="C00000"/>
                  </a:solidFill>
                  <a:latin typeface="Cambria Math"/>
                </a:endParaRPr>
              </a:p>
              <a:p>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2</m:t>
                        </m:r>
                      </m:sub>
                    </m:sSub>
                    <m:r>
                      <a:rPr lang="en-US" i="1">
                        <a:latin typeface="Cambria Math"/>
                      </a:rPr>
                      <m:t>=     </m:t>
                    </m:r>
                    <m:r>
                      <a:rPr lang="en-US" i="1">
                        <a:latin typeface="Cambria Math"/>
                      </a:rPr>
                      <m:t>𝑑</m:t>
                    </m:r>
                  </m:oMath>
                </a14:m>
                <a:endParaRPr lang="en-US" i="1" dirty="0">
                  <a:latin typeface="Cambria Math"/>
                </a:endParaRPr>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a:p>
                <a:pPr/>
                <a14:m>
                  <m:oMathPara xmlns:m="http://schemas.openxmlformats.org/officeDocument/2006/math">
                    <m:oMathParaPr>
                      <m:jc m:val="left"/>
                    </m:oMathParaPr>
                    <m:oMath xmlns:m="http://schemas.openxmlformats.org/officeDocument/2006/math">
                      <m:r>
                        <a:rPr lang="en-US" i="1">
                          <a:latin typeface="Cambria Math"/>
                        </a:rPr>
                        <m:t>                              </m:t>
                      </m:r>
                      <m:r>
                        <a:rPr lang="en-US" b="0" i="1" smtClean="0">
                          <a:latin typeface="Cambria Math" panose="02040503050406030204" pitchFamily="18" charset="0"/>
                        </a:rPr>
                        <m:t>    </m:t>
                      </m:r>
                      <m:r>
                        <a:rPr lang="en-US" i="1">
                          <a:latin typeface="Cambria Math"/>
                        </a:rPr>
                        <m:t>⨁ </m:t>
                      </m:r>
                      <m:r>
                        <a:rPr lang="en-US" i="1">
                          <a:latin typeface="Cambria Math"/>
                        </a:rPr>
                        <m:t>𝑏</m:t>
                      </m:r>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r>
                        <a:rPr lang="en-US" i="1">
                          <a:latin typeface="Cambria Math"/>
                        </a:rPr>
                        <m:t>𝑐</m:t>
                      </m:r>
                    </m:oMath>
                  </m:oMathPara>
                </a14:m>
                <a:endParaRPr lang="en-US" dirty="0"/>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a:off x="182753" y="2055632"/>
                <a:ext cx="3703130" cy="1754326"/>
              </a:xfrm>
              <a:prstGeom prst="rect">
                <a:avLst/>
              </a:prstGeom>
              <a:blipFill>
                <a:blip r:embed="rId5"/>
                <a:stretch>
                  <a:fillRect b="-1042"/>
                </a:stretch>
              </a:blipFill>
            </p:spPr>
            <p:txBody>
              <a:bodyPr/>
              <a:lstStyle/>
              <a:p>
                <a:r>
                  <a:rPr lang="en-US">
                    <a:noFill/>
                  </a:rPr>
                  <a:t> </a:t>
                </a:r>
              </a:p>
            </p:txBody>
          </p:sp>
        </mc:Fallback>
      </mc:AlternateContent>
      <p:grpSp>
        <p:nvGrpSpPr>
          <p:cNvPr id="154" name="Group 153"/>
          <p:cNvGrpSpPr/>
          <p:nvPr/>
        </p:nvGrpSpPr>
        <p:grpSpPr>
          <a:xfrm>
            <a:off x="4552827" y="3935793"/>
            <a:ext cx="3150337" cy="1093843"/>
            <a:chOff x="4687051" y="4411625"/>
            <a:chExt cx="3150337" cy="1093843"/>
          </a:xfrm>
        </p:grpSpPr>
        <p:sp>
          <p:nvSpPr>
            <p:cNvPr id="108" name="Oval 107"/>
            <p:cNvSpPr/>
            <p:nvPr/>
          </p:nvSpPr>
          <p:spPr>
            <a:xfrm>
              <a:off x="5464920" y="482997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p:cNvSpPr/>
            <p:nvPr/>
          </p:nvSpPr>
          <p:spPr>
            <a:xfrm>
              <a:off x="5464920" y="541904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4" name="Straight Arrow Connector 113"/>
            <p:cNvCxnSpPr>
              <a:stCxn id="108" idx="4"/>
              <a:endCxn id="113" idx="0"/>
            </p:cNvCxnSpPr>
            <p:nvPr/>
          </p:nvCxnSpPr>
          <p:spPr>
            <a:xfrm>
              <a:off x="5503020" y="4906171"/>
              <a:ext cx="0" cy="51286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5466770"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p:cNvSpPr/>
            <p:nvPr/>
          </p:nvSpPr>
          <p:spPr>
            <a:xfrm>
              <a:off x="6399432" y="464541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p:cNvSpPr/>
            <p:nvPr/>
          </p:nvSpPr>
          <p:spPr>
            <a:xfrm>
              <a:off x="6399432" y="542926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3" name="Oval 122"/>
            <p:cNvSpPr/>
            <p:nvPr/>
          </p:nvSpPr>
          <p:spPr>
            <a:xfrm>
              <a:off x="6399432"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26" name="Straight Arrow Connector 125"/>
            <p:cNvCxnSpPr>
              <a:stCxn id="120" idx="4"/>
              <a:endCxn id="121" idx="0"/>
            </p:cNvCxnSpPr>
            <p:nvPr/>
          </p:nvCxnSpPr>
          <p:spPr>
            <a:xfrm>
              <a:off x="6437532" y="4721613"/>
              <a:ext cx="0" cy="70765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29" name="Oval 128"/>
            <p:cNvSpPr/>
            <p:nvPr/>
          </p:nvSpPr>
          <p:spPr>
            <a:xfrm>
              <a:off x="7326875" y="441162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0" name="TextBox 129"/>
            <p:cNvSpPr txBox="1"/>
            <p:nvPr/>
          </p:nvSpPr>
          <p:spPr>
            <a:xfrm>
              <a:off x="6383982" y="4961237"/>
              <a:ext cx="827471" cy="307777"/>
            </a:xfrm>
            <a:prstGeom prst="rect">
              <a:avLst/>
            </a:prstGeom>
            <a:noFill/>
          </p:spPr>
          <p:txBody>
            <a:bodyPr wrap="none" rtlCol="0">
              <a:spAutoFit/>
            </a:bodyPr>
            <a:lstStyle/>
            <a:p>
              <a:r>
                <a:rPr lang="en-US" sz="1400" dirty="0"/>
                <a:t>(b, </a:t>
              </a:r>
              <a:r>
                <a:rPr lang="en-US" sz="1400" i="1" dirty="0"/>
                <a:t>y</a:t>
              </a:r>
              <a:r>
                <a:rPr lang="en-US" sz="1400" baseline="-25000" dirty="0"/>
                <a:t>2</a:t>
              </a:r>
              <a:r>
                <a:rPr lang="en-US" sz="1400" dirty="0">
                  <a:sym typeface="Symbol"/>
                </a:rPr>
                <a:t>c)</a:t>
              </a:r>
              <a:endParaRPr lang="en-US" sz="1400" i="1" baseline="-25000" dirty="0"/>
            </a:p>
          </p:txBody>
        </p:sp>
        <p:sp>
          <p:nvSpPr>
            <p:cNvPr id="131" name="Oval 130"/>
            <p:cNvSpPr/>
            <p:nvPr/>
          </p:nvSpPr>
          <p:spPr>
            <a:xfrm>
              <a:off x="7326875" y="490002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2" name="Straight Arrow Connector 131"/>
            <p:cNvCxnSpPr>
              <a:stCxn id="129" idx="4"/>
              <a:endCxn id="131" idx="0"/>
            </p:cNvCxnSpPr>
            <p:nvPr/>
          </p:nvCxnSpPr>
          <p:spPr>
            <a:xfrm>
              <a:off x="7364975" y="4487825"/>
              <a:ext cx="0" cy="412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312885" y="4494854"/>
              <a:ext cx="524503" cy="307777"/>
            </a:xfrm>
            <a:prstGeom prst="rect">
              <a:avLst/>
            </a:prstGeom>
            <a:noFill/>
          </p:spPr>
          <p:txBody>
            <a:bodyPr wrap="none" rtlCol="0">
              <a:spAutoFit/>
            </a:bodyPr>
            <a:lstStyle/>
            <a:p>
              <a:r>
                <a:rPr lang="en-US" sz="1400" dirty="0"/>
                <a:t>(1,d)</a:t>
              </a:r>
              <a:endParaRPr lang="en-US" sz="1400" baseline="-25000" dirty="0"/>
            </a:p>
          </p:txBody>
        </p:sp>
        <p:cxnSp>
          <p:nvCxnSpPr>
            <p:cNvPr id="134" name="Straight Arrow Connector 133"/>
            <p:cNvCxnSpPr>
              <a:stCxn id="117" idx="6"/>
              <a:endCxn id="123" idx="2"/>
            </p:cNvCxnSpPr>
            <p:nvPr/>
          </p:nvCxnSpPr>
          <p:spPr>
            <a:xfrm>
              <a:off x="5542970" y="4463560"/>
              <a:ext cx="856462" cy="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23" idx="6"/>
              <a:endCxn id="129" idx="2"/>
            </p:cNvCxnSpPr>
            <p:nvPr/>
          </p:nvCxnSpPr>
          <p:spPr>
            <a:xfrm flipV="1">
              <a:off x="6475632" y="4449725"/>
              <a:ext cx="851243" cy="13835"/>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31" idx="2"/>
              <a:endCxn id="120" idx="6"/>
            </p:cNvCxnSpPr>
            <p:nvPr/>
          </p:nvCxnSpPr>
          <p:spPr>
            <a:xfrm flipH="1" flipV="1">
              <a:off x="6475632" y="4683513"/>
              <a:ext cx="851243" cy="254613"/>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21" idx="1"/>
              <a:endCxn id="108" idx="5"/>
            </p:cNvCxnSpPr>
            <p:nvPr/>
          </p:nvCxnSpPr>
          <p:spPr>
            <a:xfrm flipH="1" flipV="1">
              <a:off x="5529961" y="4895012"/>
              <a:ext cx="880630" cy="545415"/>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4687051" y="5014833"/>
              <a:ext cx="827471" cy="307777"/>
            </a:xfrm>
            <a:prstGeom prst="rect">
              <a:avLst/>
            </a:prstGeom>
            <a:noFill/>
          </p:spPr>
          <p:txBody>
            <a:bodyPr wrap="none" rtlCol="0">
              <a:spAutoFit/>
            </a:bodyPr>
            <a:lstStyle/>
            <a:p>
              <a:r>
                <a:rPr lang="en-US" sz="1400" dirty="0"/>
                <a:t>(b</a:t>
              </a:r>
              <a:r>
                <a:rPr lang="en-US" sz="1400" dirty="0">
                  <a:sym typeface="Symbol"/>
                </a:rPr>
                <a:t></a:t>
              </a:r>
              <a:r>
                <a:rPr lang="en-US" sz="1400" i="1" dirty="0"/>
                <a:t>y</a:t>
              </a:r>
              <a:r>
                <a:rPr lang="en-US" sz="1400" baseline="-25000" dirty="0"/>
                <a:t>2</a:t>
              </a:r>
              <a:r>
                <a:rPr lang="en-US" sz="1400" dirty="0"/>
                <a:t>, </a:t>
              </a:r>
              <a:r>
                <a:rPr lang="en-US" sz="1400" dirty="0">
                  <a:sym typeface="Symbol"/>
                </a:rPr>
                <a:t>c)</a:t>
              </a:r>
              <a:endParaRPr lang="en-US" sz="1400" i="1" baseline="-25000" dirty="0"/>
            </a:p>
          </p:txBody>
        </p:sp>
      </p:grpSp>
      <mc:AlternateContent xmlns:mc="http://schemas.openxmlformats.org/markup-compatibility/2006" xmlns:a14="http://schemas.microsoft.com/office/drawing/2010/main">
        <mc:Choice Requires="a14">
          <p:sp>
            <p:nvSpPr>
              <p:cNvPr id="147" name="TextBox 146"/>
              <p:cNvSpPr txBox="1"/>
              <p:nvPr/>
            </p:nvSpPr>
            <p:spPr>
              <a:xfrm>
                <a:off x="4303553" y="5113526"/>
                <a:ext cx="3577454" cy="646331"/>
              </a:xfrm>
              <a:prstGeom prst="rect">
                <a:avLst/>
              </a:prstGeom>
              <a:solidFill>
                <a:schemeClr val="bg1"/>
              </a:solidFill>
            </p:spPr>
            <p:txBody>
              <a:bodyPr wrap="none" rtlCol="0">
                <a:spAutoFit/>
              </a:bodyPr>
              <a:lstStyle/>
              <a:p>
                <a:r>
                  <a:rPr lang="en-US" dirty="0">
                    <a:latin typeface="Cambria Math"/>
                    <a:ea typeface="Cambria Math"/>
                  </a:rPr>
                  <a:t>    ℛ((1,</a:t>
                </a:r>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i="1" baseline="-25000">
                        <a:latin typeface="Cambria Math"/>
                      </a:rPr>
                      <m:t>𝑝</m:t>
                    </m:r>
                  </m:oMath>
                </a14:m>
                <a:r>
                  <a:rPr lang="en-US" dirty="0">
                    <a:latin typeface="Cambria Math"/>
                    <a:ea typeface="Cambria Math"/>
                    <a:sym typeface="Symbol"/>
                  </a:rPr>
                  <a:t>(</a:t>
                </a:r>
                <a:r>
                  <a:rPr lang="en-US" sz="1700" i="1" dirty="0">
                    <a:latin typeface="Cambria Math"/>
                    <a:sym typeface="Symbol"/>
                  </a:rPr>
                  <a:t>b</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14:m>
                  <m:oMath xmlns:m="http://schemas.openxmlformats.org/officeDocument/2006/math">
                    <m:r>
                      <a:rPr lang="en-US" i="1" baseline="-25000">
                        <a:latin typeface="Cambria Math"/>
                      </a:rPr>
                      <m:t>𝑝</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sz="1600" dirty="0">
                    <a:latin typeface="Cambria Math"/>
                    <a:ea typeface="Cambria Math"/>
                    <a:sym typeface="Symbol"/>
                  </a:rPr>
                  <a:t>,</a:t>
                </a:r>
                <a:r>
                  <a:rPr lang="en-US" sz="1700" i="1" dirty="0">
                    <a:latin typeface="Cambria Math"/>
                    <a:sym typeface="Symbol"/>
                  </a:rPr>
                  <a:t>c</a:t>
                </a:r>
                <a:r>
                  <a:rPr lang="en-US" dirty="0">
                    <a:latin typeface="Cambria Math"/>
                    <a:ea typeface="Cambria Math"/>
                  </a:rPr>
                  <a:t>))</a:t>
                </a:r>
              </a:p>
              <a:p>
                <a:r>
                  <a:rPr lang="en-US" dirty="0">
                    <a:latin typeface="Cambria Math"/>
                    <a:ea typeface="Cambria Math"/>
                  </a:rPr>
                  <a:t>= </a:t>
                </a:r>
                <a:r>
                  <a:rPr lang="en-US" i="1" dirty="0">
                    <a:latin typeface="Cambria Math"/>
                    <a:sym typeface="Symbol"/>
                  </a:rPr>
                  <a:t>b </a:t>
                </a:r>
                <a:r>
                  <a:rPr lang="en-US" dirty="0">
                    <a:latin typeface="Cambria Math"/>
                    <a:ea typeface="Cambria Math"/>
                    <a:sym typeface="Symbol"/>
                  </a:rPr>
                  <a:t></a:t>
                </a:r>
                <a:r>
                  <a:rPr lang="en-US"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 </a:t>
                </a:r>
                <a:r>
                  <a:rPr lang="en-US" i="1" dirty="0">
                    <a:latin typeface="Cambria Math"/>
                    <a:sym typeface="Symbol"/>
                  </a:rPr>
                  <a:t>b </a:t>
                </a:r>
                <a:r>
                  <a:rPr lang="en-US" dirty="0">
                    <a:latin typeface="Cambria Math"/>
                    <a:ea typeface="Cambria Math"/>
                    <a:sym typeface="Symbol"/>
                  </a:rPr>
                  <a:t></a:t>
                </a:r>
                <a:r>
                  <a:rPr lang="en-US" dirty="0">
                    <a:latin typeface="Cambria Math"/>
                    <a:ea typeface="Cambria Math"/>
                  </a:rPr>
                  <a:t>1</a:t>
                </a:r>
                <a:r>
                  <a:rPr lang="en-US" dirty="0">
                    <a:latin typeface="Cambria Math"/>
                    <a:ea typeface="Cambria Math"/>
                    <a:sym typeface="Symbol"/>
                  </a:rPr>
                  <a:t></a:t>
                </a:r>
                <a:r>
                  <a:rPr lang="en-US" i="1" dirty="0">
                    <a:latin typeface="Cambria Math"/>
                  </a:rPr>
                  <a:t>d</a:t>
                </a:r>
                <a:r>
                  <a:rPr lang="en-US" dirty="0">
                    <a:latin typeface="Cambria Math"/>
                    <a:ea typeface="Cambria Math"/>
                    <a:sym typeface="Symbol"/>
                  </a:rPr>
                  <a:t> </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r>
                  <a:rPr lang="en-US" i="1" dirty="0">
                    <a:latin typeface="Cambria Math"/>
                    <a:sym typeface="Symbol"/>
                  </a:rPr>
                  <a:t>c</a:t>
                </a:r>
                <a:endParaRPr lang="en-US" dirty="0"/>
              </a:p>
            </p:txBody>
          </p:sp>
        </mc:Choice>
        <mc:Fallback xmlns="">
          <p:sp>
            <p:nvSpPr>
              <p:cNvPr id="147" name="TextBox 146"/>
              <p:cNvSpPr txBox="1">
                <a:spLocks noRot="1" noChangeAspect="1" noMove="1" noResize="1" noEditPoints="1" noAdjustHandles="1" noChangeArrowheads="1" noChangeShapeType="1" noTextEdit="1"/>
              </p:cNvSpPr>
              <p:nvPr/>
            </p:nvSpPr>
            <p:spPr>
              <a:xfrm>
                <a:off x="4303553" y="5113526"/>
                <a:ext cx="3577454" cy="646331"/>
              </a:xfrm>
              <a:prstGeom prst="rect">
                <a:avLst/>
              </a:prstGeom>
              <a:blipFill>
                <a:blip r:embed="rId6"/>
                <a:stretch>
                  <a:fillRect l="-1533" t="-5660" r="-681" b="-14151"/>
                </a:stretch>
              </a:blipFill>
            </p:spPr>
            <p:txBody>
              <a:bodyPr/>
              <a:lstStyle/>
              <a:p>
                <a:r>
                  <a:rPr lang="en-US">
                    <a:noFill/>
                  </a:rPr>
                  <a:t> </a:t>
                </a:r>
              </a:p>
            </p:txBody>
          </p:sp>
        </mc:Fallback>
      </mc:AlternateContent>
      <p:sp>
        <p:nvSpPr>
          <p:cNvPr id="148" name="TextBox 147"/>
          <p:cNvSpPr txBox="1"/>
          <p:nvPr/>
        </p:nvSpPr>
        <p:spPr>
          <a:xfrm>
            <a:off x="3683625" y="3132607"/>
            <a:ext cx="442750" cy="369332"/>
          </a:xfrm>
          <a:prstGeom prst="rect">
            <a:avLst/>
          </a:prstGeom>
          <a:noFill/>
        </p:spPr>
        <p:txBody>
          <a:bodyPr wrap="none" rtlCol="0">
            <a:spAutoFit/>
          </a:bodyPr>
          <a:lstStyle/>
          <a:p>
            <a:r>
              <a:rPr lang="en-US" dirty="0"/>
              <a:t>(1)</a:t>
            </a:r>
          </a:p>
        </p:txBody>
      </p:sp>
      <p:sp>
        <p:nvSpPr>
          <p:cNvPr id="149" name="TextBox 148"/>
          <p:cNvSpPr txBox="1"/>
          <p:nvPr/>
        </p:nvSpPr>
        <p:spPr>
          <a:xfrm>
            <a:off x="3683625" y="3439684"/>
            <a:ext cx="442750" cy="369332"/>
          </a:xfrm>
          <a:prstGeom prst="rect">
            <a:avLst/>
          </a:prstGeom>
          <a:noFill/>
        </p:spPr>
        <p:txBody>
          <a:bodyPr wrap="none" rtlCol="0">
            <a:spAutoFit/>
          </a:bodyPr>
          <a:lstStyle/>
          <a:p>
            <a:r>
              <a:rPr lang="en-US" dirty="0"/>
              <a:t>(2)</a:t>
            </a:r>
          </a:p>
        </p:txBody>
      </p:sp>
      <p:sp>
        <p:nvSpPr>
          <p:cNvPr id="150" name="TextBox 149"/>
          <p:cNvSpPr txBox="1"/>
          <p:nvPr/>
        </p:nvSpPr>
        <p:spPr>
          <a:xfrm>
            <a:off x="3683625" y="2612498"/>
            <a:ext cx="442750" cy="369332"/>
          </a:xfrm>
          <a:prstGeom prst="rect">
            <a:avLst/>
          </a:prstGeom>
          <a:noFill/>
        </p:spPr>
        <p:txBody>
          <a:bodyPr wrap="none" rtlCol="0">
            <a:spAutoFit/>
          </a:bodyPr>
          <a:lstStyle/>
          <a:p>
            <a:r>
              <a:rPr lang="en-US" dirty="0"/>
              <a:t>(3)</a:t>
            </a:r>
          </a:p>
        </p:txBody>
      </p:sp>
      <p:sp>
        <p:nvSpPr>
          <p:cNvPr id="151" name="TextBox 150"/>
          <p:cNvSpPr txBox="1"/>
          <p:nvPr/>
        </p:nvSpPr>
        <p:spPr>
          <a:xfrm>
            <a:off x="7186101" y="3158604"/>
            <a:ext cx="426720" cy="353943"/>
          </a:xfrm>
          <a:prstGeom prst="rect">
            <a:avLst/>
          </a:prstGeom>
          <a:noFill/>
        </p:spPr>
        <p:txBody>
          <a:bodyPr wrap="none" rtlCol="0">
            <a:spAutoFit/>
          </a:bodyPr>
          <a:lstStyle/>
          <a:p>
            <a:r>
              <a:rPr lang="en-US" sz="1700" dirty="0"/>
              <a:t>(1)</a:t>
            </a:r>
          </a:p>
        </p:txBody>
      </p:sp>
      <p:sp>
        <p:nvSpPr>
          <p:cNvPr id="152" name="TextBox 151"/>
          <p:cNvSpPr txBox="1"/>
          <p:nvPr/>
        </p:nvSpPr>
        <p:spPr>
          <a:xfrm>
            <a:off x="7186101" y="3428884"/>
            <a:ext cx="426720" cy="353943"/>
          </a:xfrm>
          <a:prstGeom prst="rect">
            <a:avLst/>
          </a:prstGeom>
          <a:noFill/>
        </p:spPr>
        <p:txBody>
          <a:bodyPr wrap="none" rtlCol="0">
            <a:spAutoFit/>
          </a:bodyPr>
          <a:lstStyle/>
          <a:p>
            <a:r>
              <a:rPr lang="en-US" sz="1700" dirty="0"/>
              <a:t>(2)</a:t>
            </a:r>
          </a:p>
        </p:txBody>
      </p:sp>
      <p:sp>
        <p:nvSpPr>
          <p:cNvPr id="153" name="TextBox 152"/>
          <p:cNvSpPr txBox="1"/>
          <p:nvPr/>
        </p:nvSpPr>
        <p:spPr>
          <a:xfrm>
            <a:off x="7186101" y="2606409"/>
            <a:ext cx="426720" cy="353943"/>
          </a:xfrm>
          <a:prstGeom prst="rect">
            <a:avLst/>
          </a:prstGeom>
          <a:noFill/>
        </p:spPr>
        <p:txBody>
          <a:bodyPr wrap="none" rtlCol="0">
            <a:spAutoFit/>
          </a:bodyPr>
          <a:lstStyle/>
          <a:p>
            <a:r>
              <a:rPr lang="en-US" sz="1700" dirty="0"/>
              <a:t>(3)</a:t>
            </a: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18F91957-60AC-435E-9EEC-7393D45A46FD}"/>
                  </a:ext>
                </a:extLst>
              </p:cNvPr>
              <p:cNvSpPr txBox="1"/>
              <p:nvPr/>
            </p:nvSpPr>
            <p:spPr>
              <a:xfrm>
                <a:off x="4769627" y="5110079"/>
                <a:ext cx="3061287" cy="369332"/>
              </a:xfrm>
              <a:prstGeom prst="rect">
                <a:avLst/>
              </a:prstGeom>
              <a:noFill/>
            </p:spPr>
            <p:txBody>
              <a:bodyPr wrap="none" rtlCol="0">
                <a:spAutoFit/>
              </a:bodyPr>
              <a:lstStyle/>
              <a:p>
                <a:r>
                  <a:rPr lang="en-US" dirty="0">
                    <a:latin typeface="Cambria Math"/>
                    <a:ea typeface="Cambria Math"/>
                  </a:rPr>
                  <a:t>(1,</a:t>
                </a:r>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i="1" baseline="-25000">
                        <a:latin typeface="Cambria Math"/>
                      </a:rPr>
                      <m:t>𝑝</m:t>
                    </m:r>
                  </m:oMath>
                </a14:m>
                <a:r>
                  <a:rPr lang="en-US" dirty="0">
                    <a:latin typeface="Cambria Math"/>
                    <a:ea typeface="Cambria Math"/>
                    <a:sym typeface="Symbol"/>
                  </a:rPr>
                  <a:t>(</a:t>
                </a:r>
                <a:r>
                  <a:rPr lang="en-US" sz="1700" i="1" dirty="0">
                    <a:latin typeface="Cambria Math"/>
                    <a:sym typeface="Symbol"/>
                  </a:rPr>
                  <a:t>b</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14:m>
                  <m:oMath xmlns:m="http://schemas.openxmlformats.org/officeDocument/2006/math">
                    <m:r>
                      <a:rPr lang="en-US" i="1" baseline="-25000">
                        <a:latin typeface="Cambria Math"/>
                      </a:rPr>
                      <m:t>𝑝</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sz="1600" dirty="0">
                    <a:latin typeface="Cambria Math"/>
                    <a:ea typeface="Cambria Math"/>
                    <a:sym typeface="Symbol"/>
                  </a:rPr>
                  <a:t>,</a:t>
                </a:r>
                <a:r>
                  <a:rPr lang="en-US" sz="1700" i="1" dirty="0">
                    <a:latin typeface="Cambria Math"/>
                    <a:sym typeface="Symbol"/>
                  </a:rPr>
                  <a:t>c</a:t>
                </a:r>
                <a:r>
                  <a:rPr lang="en-US" dirty="0">
                    <a:latin typeface="Cambria Math"/>
                    <a:ea typeface="Cambria Math"/>
                  </a:rPr>
                  <a:t>)</a:t>
                </a:r>
              </a:p>
            </p:txBody>
          </p:sp>
        </mc:Choice>
        <mc:Fallback xmlns="">
          <p:sp>
            <p:nvSpPr>
              <p:cNvPr id="67" name="TextBox 66">
                <a:extLst>
                  <a:ext uri="{FF2B5EF4-FFF2-40B4-BE49-F238E27FC236}">
                    <a16:creationId xmlns:a16="http://schemas.microsoft.com/office/drawing/2014/main" id="{18F91957-60AC-435E-9EEC-7393D45A46FD}"/>
                  </a:ext>
                </a:extLst>
              </p:cNvPr>
              <p:cNvSpPr txBox="1">
                <a:spLocks noRot="1" noChangeAspect="1" noMove="1" noResize="1" noEditPoints="1" noAdjustHandles="1" noChangeArrowheads="1" noChangeShapeType="1" noTextEdit="1"/>
              </p:cNvSpPr>
              <p:nvPr/>
            </p:nvSpPr>
            <p:spPr>
              <a:xfrm>
                <a:off x="4769627" y="5110079"/>
                <a:ext cx="3061287" cy="369332"/>
              </a:xfrm>
              <a:prstGeom prst="rect">
                <a:avLst/>
              </a:prstGeom>
              <a:blipFill>
                <a:blip r:embed="rId7"/>
                <a:stretch>
                  <a:fillRect l="-1590"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7408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dissolve">
                                      <p:cBhvr>
                                        <p:cTn id="7" dur="500"/>
                                        <p:tgtEl>
                                          <p:spTgt spid="1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dissolve">
                                      <p:cBhvr>
                                        <p:cTn id="37" dur="500"/>
                                        <p:tgtEl>
                                          <p:spTgt spid="2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dissolv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49"/>
                                        </p:tgtEl>
                                        <p:attrNameLst>
                                          <p:attrName>style.visibility</p:attrName>
                                        </p:attrNameLst>
                                      </p:cBhvr>
                                      <p:to>
                                        <p:strVal val="visible"/>
                                      </p:to>
                                    </p:set>
                                    <p:animEffect transition="in" filter="dissolve">
                                      <p:cBhvr>
                                        <p:cTn id="45" dur="500"/>
                                        <p:tgtEl>
                                          <p:spTgt spid="14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dissolve">
                                      <p:cBhvr>
                                        <p:cTn id="48" dur="500"/>
                                        <p:tgtEl>
                                          <p:spTgt spid="57"/>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dissolve">
                                      <p:cBhvr>
                                        <p:cTn id="51" dur="500"/>
                                        <p:tgtEl>
                                          <p:spTgt spid="6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dissolve">
                                      <p:cBhvr>
                                        <p:cTn id="54" dur="500"/>
                                        <p:tgtEl>
                                          <p:spTgt spid="65"/>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dissolve">
                                      <p:cBhvr>
                                        <p:cTn id="57" dur="500"/>
                                        <p:tgtEl>
                                          <p:spTgt spid="66"/>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dissolve">
                                      <p:cBhvr>
                                        <p:cTn id="60" dur="500"/>
                                        <p:tgtEl>
                                          <p:spTgt spid="68"/>
                                        </p:tgtEl>
                                      </p:cBhvr>
                                    </p:animEffect>
                                  </p:childTnLst>
                                </p:cTn>
                              </p:par>
                              <p:par>
                                <p:cTn id="61" presetID="9" presetClass="entr" presetSubtype="0" fill="hold"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dissolve">
                                      <p:cBhvr>
                                        <p:cTn id="63" dur="500"/>
                                        <p:tgtEl>
                                          <p:spTgt spid="6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dissolve">
                                      <p:cBhvr>
                                        <p:cTn id="66" dur="500"/>
                                        <p:tgtEl>
                                          <p:spTgt spid="71"/>
                                        </p:tgtEl>
                                      </p:cBhvr>
                                    </p:animEffect>
                                  </p:childTnLst>
                                </p:cTn>
                              </p:par>
                              <p:par>
                                <p:cTn id="67" presetID="9"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dissolve">
                                      <p:cBhvr>
                                        <p:cTn id="69" dur="500"/>
                                        <p:tgtEl>
                                          <p:spTgt spid="73"/>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dissolve">
                                      <p:cBhvr>
                                        <p:cTn id="72" dur="500"/>
                                        <p:tgtEl>
                                          <p:spTgt spid="74"/>
                                        </p:tgtEl>
                                      </p:cBhvr>
                                    </p:animEffect>
                                  </p:childTnLst>
                                </p:cTn>
                              </p:par>
                              <p:par>
                                <p:cTn id="73" presetID="9" presetClass="entr" presetSubtype="0" fill="hold" nodeType="with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dissolve">
                                      <p:cBhvr>
                                        <p:cTn id="75" dur="500"/>
                                        <p:tgtEl>
                                          <p:spTgt spid="76"/>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dissolve">
                                      <p:cBhvr>
                                        <p:cTn id="78" dur="500"/>
                                        <p:tgtEl>
                                          <p:spTgt spid="79"/>
                                        </p:tgtEl>
                                      </p:cBhvr>
                                    </p:animEffect>
                                  </p:childTnLst>
                                </p:cTn>
                              </p:par>
                              <p:par>
                                <p:cTn id="79" presetID="9" presetClass="entr" presetSubtype="0"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dissolve">
                                      <p:cBhvr>
                                        <p:cTn id="81" dur="500"/>
                                        <p:tgtEl>
                                          <p:spTgt spid="91"/>
                                        </p:tgtEl>
                                      </p:cBhvr>
                                    </p:animEffect>
                                  </p:childTnLst>
                                </p:cTn>
                              </p:par>
                              <p:par>
                                <p:cTn id="82" presetID="9" presetClass="entr" presetSubtype="0" fill="hold" nodeType="withEffect">
                                  <p:stCondLst>
                                    <p:cond delay="0"/>
                                  </p:stCondLst>
                                  <p:childTnLst>
                                    <p:set>
                                      <p:cBhvr>
                                        <p:cTn id="83" dur="1" fill="hold">
                                          <p:stCondLst>
                                            <p:cond delay="0"/>
                                          </p:stCondLst>
                                        </p:cTn>
                                        <p:tgtEl>
                                          <p:spTgt spid="100"/>
                                        </p:tgtEl>
                                        <p:attrNameLst>
                                          <p:attrName>style.visibility</p:attrName>
                                        </p:attrNameLst>
                                      </p:cBhvr>
                                      <p:to>
                                        <p:strVal val="visible"/>
                                      </p:to>
                                    </p:set>
                                    <p:animEffect transition="in" filter="dissolve">
                                      <p:cBhvr>
                                        <p:cTn id="84" dur="500"/>
                                        <p:tgtEl>
                                          <p:spTgt spid="100"/>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150"/>
                                        </p:tgtEl>
                                        <p:attrNameLst>
                                          <p:attrName>style.visibility</p:attrName>
                                        </p:attrNameLst>
                                      </p:cBhvr>
                                      <p:to>
                                        <p:strVal val="visible"/>
                                      </p:to>
                                    </p:set>
                                    <p:animEffect transition="in" filter="dissolve">
                                      <p:cBhvr>
                                        <p:cTn id="89" dur="500"/>
                                        <p:tgtEl>
                                          <p:spTgt spid="150"/>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dissolve">
                                      <p:cBhvr>
                                        <p:cTn id="92" dur="500"/>
                                        <p:tgtEl>
                                          <p:spTgt spid="77"/>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dissolve">
                                      <p:cBhvr>
                                        <p:cTn id="95" dur="500"/>
                                        <p:tgtEl>
                                          <p:spTgt spid="82"/>
                                        </p:tgtEl>
                                      </p:cBhvr>
                                    </p:animEffect>
                                  </p:childTnLst>
                                </p:cTn>
                              </p:par>
                              <p:par>
                                <p:cTn id="96" presetID="9" presetClass="entr" presetSubtype="0" fill="hold" nodeType="with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dissolve">
                                      <p:cBhvr>
                                        <p:cTn id="98" dur="500"/>
                                        <p:tgtEl>
                                          <p:spTgt spid="83"/>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86"/>
                                        </p:tgtEl>
                                        <p:attrNameLst>
                                          <p:attrName>style.visibility</p:attrName>
                                        </p:attrNameLst>
                                      </p:cBhvr>
                                      <p:to>
                                        <p:strVal val="visible"/>
                                      </p:to>
                                    </p:set>
                                    <p:animEffect transition="in" filter="dissolve">
                                      <p:cBhvr>
                                        <p:cTn id="101" dur="500"/>
                                        <p:tgtEl>
                                          <p:spTgt spid="86"/>
                                        </p:tgtEl>
                                      </p:cBhvr>
                                    </p:animEffect>
                                  </p:childTnLst>
                                </p:cTn>
                              </p:par>
                              <p:par>
                                <p:cTn id="102" presetID="9" presetClass="entr" presetSubtype="0" fill="hold" nodeType="with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dissolve">
                                      <p:cBhvr>
                                        <p:cTn id="104" dur="500"/>
                                        <p:tgtEl>
                                          <p:spTgt spid="94"/>
                                        </p:tgtEl>
                                      </p:cBhvr>
                                    </p:animEffect>
                                  </p:childTnLst>
                                </p:cTn>
                              </p:par>
                              <p:par>
                                <p:cTn id="105" presetID="9" presetClass="entr" presetSubtype="0" fill="hold" nodeType="withEffect">
                                  <p:stCondLst>
                                    <p:cond delay="0"/>
                                  </p:stCondLst>
                                  <p:childTnLst>
                                    <p:set>
                                      <p:cBhvr>
                                        <p:cTn id="106" dur="1" fill="hold">
                                          <p:stCondLst>
                                            <p:cond delay="0"/>
                                          </p:stCondLst>
                                        </p:cTn>
                                        <p:tgtEl>
                                          <p:spTgt spid="97"/>
                                        </p:tgtEl>
                                        <p:attrNameLst>
                                          <p:attrName>style.visibility</p:attrName>
                                        </p:attrNameLst>
                                      </p:cBhvr>
                                      <p:to>
                                        <p:strVal val="visible"/>
                                      </p:to>
                                    </p:set>
                                    <p:animEffect transition="in" filter="dissolve">
                                      <p:cBhvr>
                                        <p:cTn id="107" dur="500"/>
                                        <p:tgtEl>
                                          <p:spTgt spid="97"/>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154"/>
                                        </p:tgtEl>
                                        <p:attrNameLst>
                                          <p:attrName>style.visibility</p:attrName>
                                        </p:attrNameLst>
                                      </p:cBhvr>
                                      <p:to>
                                        <p:strVal val="visible"/>
                                      </p:to>
                                    </p:set>
                                    <p:animEffect transition="in" filter="dissolve">
                                      <p:cBhvr>
                                        <p:cTn id="112" dur="500"/>
                                        <p:tgtEl>
                                          <p:spTgt spid="154"/>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153"/>
                                        </p:tgtEl>
                                        <p:attrNameLst>
                                          <p:attrName>style.visibility</p:attrName>
                                        </p:attrNameLst>
                                      </p:cBhvr>
                                      <p:to>
                                        <p:strVal val="visible"/>
                                      </p:to>
                                    </p:set>
                                    <p:animEffect transition="in" filter="dissolve">
                                      <p:cBhvr>
                                        <p:cTn id="115" dur="500"/>
                                        <p:tgtEl>
                                          <p:spTgt spid="153"/>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152"/>
                                        </p:tgtEl>
                                        <p:attrNameLst>
                                          <p:attrName>style.visibility</p:attrName>
                                        </p:attrNameLst>
                                      </p:cBhvr>
                                      <p:to>
                                        <p:strVal val="visible"/>
                                      </p:to>
                                    </p:set>
                                    <p:animEffect transition="in" filter="dissolve">
                                      <p:cBhvr>
                                        <p:cTn id="118" dur="500"/>
                                        <p:tgtEl>
                                          <p:spTgt spid="152"/>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151"/>
                                        </p:tgtEl>
                                        <p:attrNameLst>
                                          <p:attrName>style.visibility</p:attrName>
                                        </p:attrNameLst>
                                      </p:cBhvr>
                                      <p:to>
                                        <p:strVal val="visible"/>
                                      </p:to>
                                    </p:set>
                                    <p:animEffect transition="in" filter="dissolve">
                                      <p:cBhvr>
                                        <p:cTn id="121" dur="500"/>
                                        <p:tgtEl>
                                          <p:spTgt spid="151"/>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nodeType="clickEffect">
                                  <p:stCondLst>
                                    <p:cond delay="0"/>
                                  </p:stCondLst>
                                  <p:childTnLst>
                                    <p:set>
                                      <p:cBhvr>
                                        <p:cTn id="125" dur="1" fill="hold">
                                          <p:stCondLst>
                                            <p:cond delay="0"/>
                                          </p:stCondLst>
                                        </p:cTn>
                                        <p:tgtEl>
                                          <p:spTgt spid="67">
                                            <p:txEl>
                                              <p:pRg st="0" end="0"/>
                                            </p:txEl>
                                          </p:spTgt>
                                        </p:tgtEl>
                                        <p:attrNameLst>
                                          <p:attrName>style.visibility</p:attrName>
                                        </p:attrNameLst>
                                      </p:cBhvr>
                                      <p:to>
                                        <p:strVal val="visible"/>
                                      </p:to>
                                    </p:set>
                                    <p:animEffect transition="in" filter="dissolve">
                                      <p:cBhvr>
                                        <p:cTn id="126" dur="500"/>
                                        <p:tgtEl>
                                          <p:spTgt spid="67">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nodeType="clickEffect">
                                  <p:stCondLst>
                                    <p:cond delay="0"/>
                                  </p:stCondLst>
                                  <p:childTnLst>
                                    <p:set>
                                      <p:cBhvr>
                                        <p:cTn id="130" dur="1" fill="hold">
                                          <p:stCondLst>
                                            <p:cond delay="0"/>
                                          </p:stCondLst>
                                        </p:cTn>
                                        <p:tgtEl>
                                          <p:spTgt spid="147">
                                            <p:txEl>
                                              <p:pRg st="0" end="0"/>
                                            </p:txEl>
                                          </p:spTgt>
                                        </p:tgtEl>
                                        <p:attrNameLst>
                                          <p:attrName>style.visibility</p:attrName>
                                        </p:attrNameLst>
                                      </p:cBhvr>
                                      <p:to>
                                        <p:strVal val="visible"/>
                                      </p:to>
                                    </p:set>
                                    <p:animEffect transition="in" filter="dissolve">
                                      <p:cBhvr>
                                        <p:cTn id="131" dur="500"/>
                                        <p:tgtEl>
                                          <p:spTgt spid="147">
                                            <p:txEl>
                                              <p:pRg st="0" end="0"/>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nodeType="clickEffect">
                                  <p:stCondLst>
                                    <p:cond delay="0"/>
                                  </p:stCondLst>
                                  <p:childTnLst>
                                    <p:set>
                                      <p:cBhvr>
                                        <p:cTn id="135" dur="1" fill="hold">
                                          <p:stCondLst>
                                            <p:cond delay="0"/>
                                          </p:stCondLst>
                                        </p:cTn>
                                        <p:tgtEl>
                                          <p:spTgt spid="147">
                                            <p:txEl>
                                              <p:pRg st="1" end="1"/>
                                            </p:txEl>
                                          </p:spTgt>
                                        </p:tgtEl>
                                        <p:attrNameLst>
                                          <p:attrName>style.visibility</p:attrName>
                                        </p:attrNameLst>
                                      </p:cBhvr>
                                      <p:to>
                                        <p:strVal val="visible"/>
                                      </p:to>
                                    </p:set>
                                    <p:animEffect transition="in" filter="dissolve">
                                      <p:cBhvr>
                                        <p:cTn id="136" dur="500"/>
                                        <p:tgtEl>
                                          <p:spTgt spid="147">
                                            <p:txEl>
                                              <p:pRg st="1" end="1"/>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dissolve">
                                      <p:cBhvr>
                                        <p:cTn id="141" dur="500"/>
                                        <p:tgtEl>
                                          <p:spTgt spid="9"/>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0" nodeType="click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dissolve">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9" presetClass="entr" presetSubtype="0" fill="hold" grpId="0" nodeType="clickEffect">
                                  <p:stCondLst>
                                    <p:cond delay="0"/>
                                  </p:stCondLst>
                                  <p:childTnLst>
                                    <p:set>
                                      <p:cBhvr>
                                        <p:cTn id="150" dur="1" fill="hold">
                                          <p:stCondLst>
                                            <p:cond delay="0"/>
                                          </p:stCondLst>
                                        </p:cTn>
                                        <p:tgtEl>
                                          <p:spTgt spid="8"/>
                                        </p:tgtEl>
                                        <p:attrNameLst>
                                          <p:attrName>style.visibility</p:attrName>
                                        </p:attrNameLst>
                                      </p:cBhvr>
                                      <p:to>
                                        <p:strVal val="visible"/>
                                      </p:to>
                                    </p:set>
                                    <p:animEffect transition="in" filter="dissolve">
                                      <p:cBhvr>
                                        <p:cTn id="1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P spid="12" grpId="0" animBg="1"/>
      <p:bldP spid="13" grpId="0" animBg="1"/>
      <p:bldP spid="14" grpId="0"/>
      <p:bldP spid="18" grpId="0"/>
      <p:bldP spid="19" grpId="0" animBg="1"/>
      <p:bldP spid="27" grpId="0" animBg="1"/>
      <p:bldP spid="29" grpId="0" animBg="1"/>
      <p:bldP spid="36" grpId="0"/>
      <p:bldP spid="57" grpId="0"/>
      <p:bldP spid="64" grpId="0" animBg="1"/>
      <p:bldP spid="65" grpId="0" animBg="1"/>
      <p:bldP spid="66" grpId="0" animBg="1"/>
      <p:bldP spid="68" grpId="0" animBg="1"/>
      <p:bldP spid="71" grpId="0" animBg="1"/>
      <p:bldP spid="74" grpId="0"/>
      <p:bldP spid="77" grpId="0" animBg="1"/>
      <p:bldP spid="79" grpId="0"/>
      <p:bldP spid="82" grpId="0" animBg="1"/>
      <p:bldP spid="86" grpId="0"/>
      <p:bldP spid="148" grpId="0"/>
      <p:bldP spid="149" grpId="0"/>
      <p:bldP spid="150" grpId="0"/>
      <p:bldP spid="151" grpId="0"/>
      <p:bldP spid="152" grpId="0"/>
      <p:bldP spid="15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Pairing Fails to Deliver . . .</a:t>
            </a:r>
          </a:p>
        </p:txBody>
      </p:sp>
      <p:sp>
        <p:nvSpPr>
          <p:cNvPr id="4" name="Slide Number Placeholder 3"/>
          <p:cNvSpPr>
            <a:spLocks noGrp="1"/>
          </p:cNvSpPr>
          <p:nvPr>
            <p:ph type="sldNum" sz="quarter" idx="12"/>
          </p:nvPr>
        </p:nvSpPr>
        <p:spPr/>
        <p:txBody>
          <a:bodyPr/>
          <a:lstStyle/>
          <a:p>
            <a:fld id="{A65A0EED-6B89-664A-801E-D3FDD91C7C69}" type="slidenum">
              <a:rPr lang="en-US" smtClean="0"/>
              <a:pPr/>
              <a:t>63</a:t>
            </a:fld>
            <a:endParaRPr lang="en-US"/>
          </a:p>
        </p:txBody>
      </p:sp>
      <p:grpSp>
        <p:nvGrpSpPr>
          <p:cNvPr id="31" name="Group 30"/>
          <p:cNvGrpSpPr/>
          <p:nvPr/>
        </p:nvGrpSpPr>
        <p:grpSpPr>
          <a:xfrm>
            <a:off x="929359" y="2120590"/>
            <a:ext cx="1867200" cy="2358262"/>
            <a:chOff x="3296874" y="2617365"/>
            <a:chExt cx="1867200" cy="2358262"/>
          </a:xfrm>
        </p:grpSpPr>
        <p:grpSp>
          <p:nvGrpSpPr>
            <p:cNvPr id="5" name="Group 4"/>
            <p:cNvGrpSpPr/>
            <p:nvPr/>
          </p:nvGrpSpPr>
          <p:grpSpPr>
            <a:xfrm>
              <a:off x="3296874" y="2617365"/>
              <a:ext cx="702756" cy="1056936"/>
              <a:chOff x="484699" y="16768"/>
              <a:chExt cx="702756" cy="1056936"/>
            </a:xfrm>
          </p:grpSpPr>
          <p:sp>
            <p:nvSpPr>
              <p:cNvPr id="6" name="Oval 5"/>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p:cNvSpPr txBox="1"/>
              <p:nvPr/>
            </p:nvSpPr>
            <p:spPr>
              <a:xfrm>
                <a:off x="484699" y="16768"/>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1</a:t>
                </a:r>
              </a:p>
            </p:txBody>
          </p:sp>
          <p:sp>
            <p:nvSpPr>
              <p:cNvPr id="8" name="Oval 7"/>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9" name="Straight Arrow Connector 8"/>
              <p:cNvCxnSpPr>
                <a:stCxn id="8" idx="4"/>
                <a:endCxn id="6"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1290" y="505608"/>
                <a:ext cx="276038" cy="307777"/>
              </a:xfrm>
              <a:prstGeom prst="rect">
                <a:avLst/>
              </a:prstGeom>
              <a:noFill/>
            </p:spPr>
            <p:txBody>
              <a:bodyPr wrap="none" rtlCol="0">
                <a:spAutoFit/>
              </a:bodyPr>
              <a:lstStyle/>
              <a:p>
                <a:pPr algn="just"/>
                <a:r>
                  <a:rPr lang="en-US" sz="1400" dirty="0">
                    <a:sym typeface="Symbol"/>
                  </a:rPr>
                  <a:t>1</a:t>
                </a:r>
                <a:endParaRPr lang="en-US" sz="1400" dirty="0">
                  <a:sym typeface="Webdings"/>
                </a:endParaRPr>
              </a:p>
            </p:txBody>
          </p:sp>
        </p:grpSp>
        <p:sp>
          <p:nvSpPr>
            <p:cNvPr id="11" name="Oval 10"/>
            <p:cNvSpPr/>
            <p:nvPr/>
          </p:nvSpPr>
          <p:spPr>
            <a:xfrm>
              <a:off x="4831962" y="359810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Oval 11"/>
            <p:cNvSpPr/>
            <p:nvPr/>
          </p:nvSpPr>
          <p:spPr>
            <a:xfrm>
              <a:off x="4349362" y="42657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4605267" y="489942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4098776" y="3772054"/>
              <a:ext cx="338554" cy="307777"/>
            </a:xfrm>
            <a:prstGeom prst="rect">
              <a:avLst/>
            </a:prstGeom>
            <a:noFill/>
          </p:spPr>
          <p:txBody>
            <a:bodyPr wrap="none" rtlCol="0">
              <a:spAutoFit/>
            </a:bodyPr>
            <a:lstStyle/>
            <a:p>
              <a:r>
                <a:rPr lang="en-US" sz="1400" dirty="0"/>
                <a:t>X</a:t>
              </a:r>
              <a:r>
                <a:rPr lang="en-US" sz="1400" baseline="-25000" dirty="0"/>
                <a:t>1</a:t>
              </a:r>
            </a:p>
          </p:txBody>
        </p:sp>
        <p:sp>
          <p:nvSpPr>
            <p:cNvPr id="15" name="TextBox 14"/>
            <p:cNvSpPr txBox="1"/>
            <p:nvPr/>
          </p:nvSpPr>
          <p:spPr>
            <a:xfrm>
              <a:off x="4302163" y="2617365"/>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6" name="TextBox 15"/>
            <p:cNvSpPr txBox="1"/>
            <p:nvPr/>
          </p:nvSpPr>
          <p:spPr>
            <a:xfrm>
              <a:off x="4193356" y="3093505"/>
              <a:ext cx="332142" cy="307777"/>
            </a:xfrm>
            <a:prstGeom prst="rect">
              <a:avLst/>
            </a:prstGeom>
            <a:noFill/>
          </p:spPr>
          <p:txBody>
            <a:bodyPr wrap="none" rtlCol="0">
              <a:spAutoFit/>
            </a:bodyPr>
            <a:lstStyle/>
            <a:p>
              <a:pPr algn="just"/>
              <a:r>
                <a:rPr lang="en-US" sz="1400" dirty="0">
                  <a:sym typeface="Symbol"/>
                </a:rPr>
                <a:t>a</a:t>
              </a:r>
              <a:r>
                <a:rPr lang="en-US" sz="1400" baseline="-25000" dirty="0">
                  <a:sym typeface="Symbol"/>
                </a:rPr>
                <a:t>1</a:t>
              </a:r>
              <a:endParaRPr lang="en-US" sz="1400" baseline="-25000" dirty="0">
                <a:sym typeface="Webdings"/>
              </a:endParaRPr>
            </a:p>
          </p:txBody>
        </p:sp>
        <p:sp>
          <p:nvSpPr>
            <p:cNvPr id="17" name="Oval 16"/>
            <p:cNvSpPr/>
            <p:nvPr/>
          </p:nvSpPr>
          <p:spPr>
            <a:xfrm>
              <a:off x="4605267" y="292514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8" name="Straight Arrow Connector 17"/>
            <p:cNvCxnSpPr>
              <a:stCxn id="17" idx="5"/>
              <a:endCxn id="11" idx="0"/>
            </p:cNvCxnSpPr>
            <p:nvPr/>
          </p:nvCxnSpPr>
          <p:spPr>
            <a:xfrm>
              <a:off x="4670308" y="2990183"/>
              <a:ext cx="19975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38655" y="3093505"/>
              <a:ext cx="332142" cy="307777"/>
            </a:xfrm>
            <a:prstGeom prst="rect">
              <a:avLst/>
            </a:prstGeom>
            <a:noFill/>
          </p:spPr>
          <p:txBody>
            <a:bodyPr wrap="none" rtlCol="0">
              <a:spAutoFit/>
            </a:bodyPr>
            <a:lstStyle/>
            <a:p>
              <a:pPr algn="just"/>
              <a:r>
                <a:rPr lang="en-US" sz="1400" dirty="0">
                  <a:sym typeface="Symbol"/>
                </a:rPr>
                <a:t>a</a:t>
              </a:r>
              <a:r>
                <a:rPr lang="en-US" sz="1400" baseline="-25000" dirty="0">
                  <a:sym typeface="Symbol"/>
                </a:rPr>
                <a:t>2</a:t>
              </a:r>
              <a:endParaRPr lang="en-US" sz="1400" baseline="-25000" dirty="0">
                <a:sym typeface="Webdings"/>
              </a:endParaRPr>
            </a:p>
          </p:txBody>
        </p:sp>
        <p:sp>
          <p:nvSpPr>
            <p:cNvPr id="20" name="Oval 19"/>
            <p:cNvSpPr/>
            <p:nvPr/>
          </p:nvSpPr>
          <p:spPr>
            <a:xfrm>
              <a:off x="4831962" y="42710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 name="Straight Arrow Connector 20"/>
            <p:cNvCxnSpPr>
              <a:stCxn id="11" idx="4"/>
              <a:endCxn id="20" idx="0"/>
            </p:cNvCxnSpPr>
            <p:nvPr/>
          </p:nvCxnSpPr>
          <p:spPr>
            <a:xfrm>
              <a:off x="4870062" y="3674301"/>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7" idx="4"/>
              <a:endCxn id="12" idx="0"/>
            </p:cNvCxnSpPr>
            <p:nvPr/>
          </p:nvCxnSpPr>
          <p:spPr>
            <a:xfrm>
              <a:off x="4387462" y="3674301"/>
              <a:ext cx="0" cy="59139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51281" y="4478638"/>
              <a:ext cx="340158" cy="307777"/>
            </a:xfrm>
            <a:prstGeom prst="rect">
              <a:avLst/>
            </a:prstGeom>
            <a:noFill/>
          </p:spPr>
          <p:txBody>
            <a:bodyPr wrap="none" rtlCol="0">
              <a:spAutoFit/>
            </a:bodyPr>
            <a:lstStyle/>
            <a:p>
              <a:pPr algn="just"/>
              <a:r>
                <a:rPr lang="en-US" sz="1400" dirty="0">
                  <a:sym typeface="Symbol"/>
                </a:rPr>
                <a:t>b</a:t>
              </a:r>
              <a:r>
                <a:rPr lang="en-US" sz="1400" baseline="-25000" dirty="0">
                  <a:sym typeface="Symbol"/>
                </a:rPr>
                <a:t>2</a:t>
              </a:r>
              <a:endParaRPr lang="en-US" sz="1400" baseline="-25000" dirty="0">
                <a:sym typeface="Webdings"/>
              </a:endParaRPr>
            </a:p>
          </p:txBody>
        </p:sp>
        <p:sp>
          <p:nvSpPr>
            <p:cNvPr id="24" name="TextBox 23"/>
            <p:cNvSpPr txBox="1"/>
            <p:nvPr/>
          </p:nvSpPr>
          <p:spPr>
            <a:xfrm>
              <a:off x="4825520" y="3772054"/>
              <a:ext cx="338554" cy="307777"/>
            </a:xfrm>
            <a:prstGeom prst="rect">
              <a:avLst/>
            </a:prstGeom>
            <a:noFill/>
          </p:spPr>
          <p:txBody>
            <a:bodyPr wrap="none" rtlCol="0">
              <a:spAutoFit/>
            </a:bodyPr>
            <a:lstStyle/>
            <a:p>
              <a:r>
                <a:rPr lang="en-US" sz="1400" dirty="0"/>
                <a:t>X</a:t>
              </a:r>
              <a:r>
                <a:rPr lang="en-US" sz="1400" baseline="-25000" dirty="0"/>
                <a:t>1</a:t>
              </a:r>
            </a:p>
          </p:txBody>
        </p:sp>
        <p:cxnSp>
          <p:nvCxnSpPr>
            <p:cNvPr id="25" name="Straight Arrow Connector 24"/>
            <p:cNvCxnSpPr>
              <a:stCxn id="20" idx="4"/>
              <a:endCxn id="13" idx="7"/>
            </p:cNvCxnSpPr>
            <p:nvPr/>
          </p:nvCxnSpPr>
          <p:spPr>
            <a:xfrm flipH="1">
              <a:off x="4670308" y="4347260"/>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204683" y="4478638"/>
              <a:ext cx="340158" cy="307777"/>
            </a:xfrm>
            <a:prstGeom prst="rect">
              <a:avLst/>
            </a:prstGeom>
            <a:noFill/>
          </p:spPr>
          <p:txBody>
            <a:bodyPr wrap="none" rtlCol="0">
              <a:spAutoFit/>
            </a:bodyPr>
            <a:lstStyle/>
            <a:p>
              <a:pPr algn="just"/>
              <a:r>
                <a:rPr lang="en-US" sz="1400" dirty="0">
                  <a:sym typeface="Symbol"/>
                </a:rPr>
                <a:t>b</a:t>
              </a:r>
              <a:r>
                <a:rPr lang="en-US" sz="1400" baseline="-25000" dirty="0">
                  <a:sym typeface="Symbol"/>
                </a:rPr>
                <a:t>1</a:t>
              </a:r>
              <a:endParaRPr lang="en-US" sz="1400" baseline="-25000" dirty="0">
                <a:sym typeface="Webdings"/>
              </a:endParaRPr>
            </a:p>
          </p:txBody>
        </p:sp>
        <p:sp>
          <p:nvSpPr>
            <p:cNvPr id="27" name="Oval 26"/>
            <p:cNvSpPr/>
            <p:nvPr/>
          </p:nvSpPr>
          <p:spPr>
            <a:xfrm>
              <a:off x="4349362" y="359810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8" name="Straight Arrow Connector 27"/>
            <p:cNvCxnSpPr>
              <a:stCxn id="12" idx="4"/>
              <a:endCxn id="13" idx="1"/>
            </p:cNvCxnSpPr>
            <p:nvPr/>
          </p:nvCxnSpPr>
          <p:spPr>
            <a:xfrm>
              <a:off x="4387462" y="4341900"/>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3"/>
              <a:endCxn id="27" idx="0"/>
            </p:cNvCxnSpPr>
            <p:nvPr/>
          </p:nvCxnSpPr>
          <p:spPr>
            <a:xfrm flipH="1">
              <a:off x="4387462" y="2990183"/>
              <a:ext cx="22896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217594" y="1467857"/>
            <a:ext cx="4203395" cy="369332"/>
          </a:xfrm>
          <a:prstGeom prst="rect">
            <a:avLst/>
          </a:prstGeom>
          <a:noFill/>
        </p:spPr>
        <p:txBody>
          <a:bodyPr wrap="none" rtlCol="0">
            <a:spAutoFit/>
          </a:bodyPr>
          <a:lstStyle/>
          <a:p>
            <a:r>
              <a:rPr lang="pt-BR" dirty="0"/>
              <a:t>X</a:t>
            </a:r>
            <a:r>
              <a:rPr lang="pt-BR" baseline="-25000" dirty="0"/>
              <a:t>1</a:t>
            </a:r>
            <a:r>
              <a:rPr lang="pt-BR" dirty="0"/>
              <a:t> = 1     X</a:t>
            </a:r>
            <a:r>
              <a:rPr lang="pt-BR" baseline="-25000" dirty="0"/>
              <a:t>2</a:t>
            </a:r>
            <a:r>
              <a:rPr lang="pt-BR" dirty="0"/>
              <a:t> = a</a:t>
            </a:r>
            <a:r>
              <a:rPr lang="pt-BR" baseline="-25000" dirty="0"/>
              <a:t>1</a:t>
            </a:r>
            <a:r>
              <a:rPr lang="pt-BR" dirty="0">
                <a:sym typeface="Symbol"/>
              </a:rPr>
              <a:t></a:t>
            </a:r>
            <a:r>
              <a:rPr lang="pt-BR" dirty="0"/>
              <a:t>X</a:t>
            </a:r>
            <a:r>
              <a:rPr lang="pt-BR" baseline="-25000" dirty="0"/>
              <a:t>1</a:t>
            </a:r>
            <a:r>
              <a:rPr lang="pt-BR" dirty="0">
                <a:sym typeface="Symbol"/>
              </a:rPr>
              <a:t></a:t>
            </a:r>
            <a:r>
              <a:rPr lang="pt-BR" dirty="0"/>
              <a:t>b</a:t>
            </a:r>
            <a:r>
              <a:rPr lang="pt-BR" baseline="-25000" dirty="0"/>
              <a:t>1</a:t>
            </a:r>
            <a:r>
              <a:rPr lang="pt-BR" dirty="0"/>
              <a:t> </a:t>
            </a:r>
            <a:r>
              <a:rPr lang="pt-BR" dirty="0">
                <a:latin typeface="Cambria Math"/>
                <a:ea typeface="Cambria Math"/>
              </a:rPr>
              <a:t>⊕  </a:t>
            </a:r>
            <a:r>
              <a:rPr lang="pt-BR" dirty="0"/>
              <a:t>a</a:t>
            </a:r>
            <a:r>
              <a:rPr lang="pt-BR" baseline="-25000" dirty="0"/>
              <a:t>2</a:t>
            </a:r>
            <a:r>
              <a:rPr lang="pt-BR" dirty="0">
                <a:sym typeface="Symbol"/>
              </a:rPr>
              <a:t></a:t>
            </a:r>
            <a:r>
              <a:rPr lang="pt-BR" dirty="0"/>
              <a:t>X</a:t>
            </a:r>
            <a:r>
              <a:rPr lang="pt-BR" baseline="-25000" dirty="0"/>
              <a:t>1</a:t>
            </a:r>
            <a:r>
              <a:rPr lang="pt-BR" dirty="0">
                <a:sym typeface="Symbol"/>
              </a:rPr>
              <a:t></a:t>
            </a:r>
            <a:r>
              <a:rPr lang="pt-BR" dirty="0"/>
              <a:t>b</a:t>
            </a:r>
            <a:r>
              <a:rPr lang="pt-BR" baseline="-25000" dirty="0"/>
              <a:t>2</a:t>
            </a:r>
            <a:r>
              <a:rPr lang="pt-BR" dirty="0"/>
              <a:t> </a:t>
            </a:r>
            <a:endParaRPr lang="en-US" dirty="0"/>
          </a:p>
        </p:txBody>
      </p:sp>
      <p:sp>
        <p:nvSpPr>
          <p:cNvPr id="32" name="TextBox 31"/>
          <p:cNvSpPr txBox="1"/>
          <p:nvPr/>
        </p:nvSpPr>
        <p:spPr>
          <a:xfrm>
            <a:off x="196887" y="4874004"/>
            <a:ext cx="3401893" cy="1107996"/>
          </a:xfrm>
          <a:prstGeom prst="rect">
            <a:avLst/>
          </a:prstGeom>
          <a:noFill/>
        </p:spPr>
        <p:txBody>
          <a:bodyPr wrap="none" rtlCol="0">
            <a:spAutoFit/>
          </a:bodyPr>
          <a:lstStyle/>
          <a:p>
            <a:r>
              <a:rPr lang="en-US" sz="1600" dirty="0"/>
              <a:t>Least solution (</a:t>
            </a:r>
            <a:r>
              <a:rPr lang="en-US" sz="1600" dirty="0">
                <a:latin typeface="Cambria Math"/>
                <a:ea typeface="Cambria Math"/>
              </a:rPr>
              <a:t>⊕ </a:t>
            </a:r>
            <a:r>
              <a:rPr lang="en-US" sz="1600" dirty="0"/>
              <a:t>of the two paths):</a:t>
            </a:r>
          </a:p>
          <a:p>
            <a:pPr algn="ctr"/>
            <a:r>
              <a:rPr lang="pt-BR" sz="1600" dirty="0"/>
              <a:t>X</a:t>
            </a:r>
            <a:r>
              <a:rPr lang="pt-BR" sz="1600" baseline="-25000" dirty="0"/>
              <a:t>2</a:t>
            </a:r>
            <a:r>
              <a:rPr lang="pt-BR" sz="1600" dirty="0"/>
              <a:t> =  a</a:t>
            </a:r>
            <a:r>
              <a:rPr lang="pt-BR" sz="1600" baseline="-25000" dirty="0"/>
              <a:t>1</a:t>
            </a:r>
            <a:r>
              <a:rPr lang="pt-BR" sz="1600" dirty="0">
                <a:sym typeface="Symbol"/>
              </a:rPr>
              <a:t></a:t>
            </a:r>
            <a:r>
              <a:rPr lang="pt-BR" sz="1600" dirty="0"/>
              <a:t>1</a:t>
            </a:r>
            <a:r>
              <a:rPr lang="pt-BR" sz="1600" dirty="0">
                <a:sym typeface="Symbol"/>
              </a:rPr>
              <a:t></a:t>
            </a:r>
            <a:r>
              <a:rPr lang="pt-BR" sz="1600" dirty="0"/>
              <a:t>b</a:t>
            </a:r>
            <a:r>
              <a:rPr lang="pt-BR" sz="1600" baseline="-25000" dirty="0"/>
              <a:t>1</a:t>
            </a:r>
            <a:r>
              <a:rPr lang="pt-BR" sz="1600" dirty="0"/>
              <a:t> </a:t>
            </a:r>
            <a:r>
              <a:rPr lang="pt-BR" sz="1600" dirty="0">
                <a:latin typeface="Cambria Math"/>
                <a:ea typeface="Cambria Math"/>
              </a:rPr>
              <a:t>⊕  </a:t>
            </a:r>
            <a:r>
              <a:rPr lang="pt-BR" sz="1600" dirty="0"/>
              <a:t>a</a:t>
            </a:r>
            <a:r>
              <a:rPr lang="pt-BR" sz="1600" baseline="-25000" dirty="0"/>
              <a:t>2</a:t>
            </a:r>
            <a:r>
              <a:rPr lang="pt-BR" sz="1600" dirty="0">
                <a:sym typeface="Symbol"/>
              </a:rPr>
              <a:t></a:t>
            </a:r>
            <a:r>
              <a:rPr lang="pt-BR" sz="1600" dirty="0"/>
              <a:t>1</a:t>
            </a:r>
            <a:r>
              <a:rPr lang="pt-BR" sz="1600" dirty="0">
                <a:sym typeface="Symbol"/>
              </a:rPr>
              <a:t></a:t>
            </a:r>
            <a:r>
              <a:rPr lang="pt-BR" sz="1600" dirty="0"/>
              <a:t>b</a:t>
            </a:r>
            <a:r>
              <a:rPr lang="pt-BR" sz="1600" baseline="-25000" dirty="0"/>
              <a:t>2</a:t>
            </a:r>
            <a:r>
              <a:rPr lang="pt-BR" sz="1600" dirty="0"/>
              <a:t> </a:t>
            </a:r>
          </a:p>
          <a:p>
            <a:r>
              <a:rPr lang="pt-BR" sz="1600" dirty="0"/>
              <a:t>           =  </a:t>
            </a:r>
            <a:r>
              <a:rPr lang="pt-BR" sz="1600" dirty="0">
                <a:solidFill>
                  <a:srgbClr val="00B050"/>
                </a:solidFill>
              </a:rPr>
              <a:t>a</a:t>
            </a:r>
            <a:r>
              <a:rPr lang="pt-BR" sz="1600" baseline="-25000" dirty="0">
                <a:solidFill>
                  <a:srgbClr val="00B050"/>
                </a:solidFill>
              </a:rPr>
              <a:t>1</a:t>
            </a:r>
            <a:r>
              <a:rPr lang="pt-BR" sz="1600" dirty="0">
                <a:solidFill>
                  <a:srgbClr val="00B050"/>
                </a:solidFill>
              </a:rPr>
              <a:t>b</a:t>
            </a:r>
            <a:r>
              <a:rPr lang="pt-BR" sz="1600" baseline="-25000" dirty="0">
                <a:solidFill>
                  <a:srgbClr val="00B050"/>
                </a:solidFill>
              </a:rPr>
              <a:t>1</a:t>
            </a:r>
            <a:r>
              <a:rPr lang="pt-BR" sz="1600" dirty="0">
                <a:solidFill>
                  <a:srgbClr val="00B050"/>
                </a:solidFill>
              </a:rPr>
              <a:t> </a:t>
            </a:r>
            <a:r>
              <a:rPr lang="pt-BR" sz="1600" dirty="0">
                <a:solidFill>
                  <a:srgbClr val="00B050"/>
                </a:solidFill>
                <a:latin typeface="Cambria Math"/>
                <a:ea typeface="Cambria Math"/>
              </a:rPr>
              <a:t>⊕  </a:t>
            </a:r>
            <a:r>
              <a:rPr lang="pt-BR" sz="1600" dirty="0">
                <a:solidFill>
                  <a:srgbClr val="00B050"/>
                </a:solidFill>
              </a:rPr>
              <a:t>a</a:t>
            </a:r>
            <a:r>
              <a:rPr lang="pt-BR" sz="1600" baseline="-25000" dirty="0">
                <a:solidFill>
                  <a:srgbClr val="00B050"/>
                </a:solidFill>
              </a:rPr>
              <a:t>2</a:t>
            </a:r>
            <a:r>
              <a:rPr lang="pt-BR" sz="1600" dirty="0">
                <a:solidFill>
                  <a:srgbClr val="00B050"/>
                </a:solidFill>
              </a:rPr>
              <a:t>b</a:t>
            </a:r>
            <a:r>
              <a:rPr lang="pt-BR" sz="1600" baseline="-25000" dirty="0">
                <a:solidFill>
                  <a:srgbClr val="00B050"/>
                </a:solidFill>
              </a:rPr>
              <a:t>2</a:t>
            </a:r>
            <a:r>
              <a:rPr lang="pt-BR" sz="1600" dirty="0">
                <a:solidFill>
                  <a:srgbClr val="00B050"/>
                </a:solidFill>
              </a:rPr>
              <a:t> </a:t>
            </a:r>
            <a:endParaRPr lang="en-US" sz="1600" dirty="0">
              <a:solidFill>
                <a:srgbClr val="00B050"/>
              </a:solidFill>
            </a:endParaRPr>
          </a:p>
          <a:p>
            <a:pPr algn="ctr"/>
            <a:endParaRPr lang="en-US" sz="1600" dirty="0"/>
          </a:p>
        </p:txBody>
      </p:sp>
      <p:sp>
        <p:nvSpPr>
          <p:cNvPr id="33" name="TextBox 32"/>
          <p:cNvSpPr txBox="1"/>
          <p:nvPr/>
        </p:nvSpPr>
        <p:spPr>
          <a:xfrm>
            <a:off x="4701834" y="1467857"/>
            <a:ext cx="4459875" cy="369332"/>
          </a:xfrm>
          <a:prstGeom prst="rect">
            <a:avLst/>
          </a:prstGeom>
          <a:noFill/>
        </p:spPr>
        <p:txBody>
          <a:bodyPr wrap="none" rtlCol="0">
            <a:spAutoFit/>
          </a:bodyPr>
          <a:lstStyle/>
          <a:p>
            <a:r>
              <a:rPr lang="pl-PL" dirty="0"/>
              <a:t>Z</a:t>
            </a:r>
            <a:r>
              <a:rPr lang="pl-PL" baseline="-25000" dirty="0"/>
              <a:t>1</a:t>
            </a:r>
            <a:r>
              <a:rPr lang="pl-PL" dirty="0"/>
              <a:t> = (1</a:t>
            </a:r>
            <a:r>
              <a:rPr lang="en-US" dirty="0"/>
              <a:t>,</a:t>
            </a:r>
            <a:r>
              <a:rPr lang="pl-PL" dirty="0"/>
              <a:t> 1) </a:t>
            </a:r>
            <a:r>
              <a:rPr lang="en-US" dirty="0"/>
              <a:t>   </a:t>
            </a:r>
            <a:r>
              <a:rPr lang="pl-PL" dirty="0"/>
              <a:t>Z</a:t>
            </a:r>
            <a:r>
              <a:rPr lang="pl-PL" baseline="-25000" dirty="0"/>
              <a:t>2</a:t>
            </a:r>
            <a:r>
              <a:rPr lang="pl-PL" dirty="0"/>
              <a:t> = Z</a:t>
            </a:r>
            <a:r>
              <a:rPr lang="pl-PL" baseline="-25000" dirty="0"/>
              <a:t>1</a:t>
            </a:r>
            <a:r>
              <a:rPr lang="pl-PL" dirty="0"/>
              <a:t> </a:t>
            </a:r>
            <a:r>
              <a:rPr lang="pl-PL" dirty="0">
                <a:sym typeface="Symbol"/>
              </a:rPr>
              <a:t></a:t>
            </a:r>
            <a:r>
              <a:rPr lang="pl-PL" baseline="-25000" dirty="0"/>
              <a:t>p</a:t>
            </a:r>
            <a:r>
              <a:rPr lang="pl-PL" dirty="0"/>
              <a:t>((a</a:t>
            </a:r>
            <a:r>
              <a:rPr lang="pl-PL" baseline="-25000" dirty="0"/>
              <a:t>1</a:t>
            </a:r>
            <a:r>
              <a:rPr lang="en-US" dirty="0"/>
              <a:t>,</a:t>
            </a:r>
            <a:r>
              <a:rPr lang="pl-PL" dirty="0"/>
              <a:t> b</a:t>
            </a:r>
            <a:r>
              <a:rPr lang="pl-PL" baseline="-25000" dirty="0"/>
              <a:t>1</a:t>
            </a:r>
            <a:r>
              <a:rPr lang="pl-PL" dirty="0"/>
              <a:t>)</a:t>
            </a:r>
            <a:r>
              <a:rPr lang="pl-PL" dirty="0">
                <a:latin typeface="Cambria Math"/>
                <a:ea typeface="Cambria Math"/>
              </a:rPr>
              <a:t>⊕</a:t>
            </a:r>
            <a:r>
              <a:rPr lang="pl-PL" baseline="-25000" dirty="0"/>
              <a:t>p</a:t>
            </a:r>
            <a:r>
              <a:rPr lang="pl-PL" dirty="0"/>
              <a:t>(a</a:t>
            </a:r>
            <a:r>
              <a:rPr lang="pl-PL" baseline="-25000" dirty="0"/>
              <a:t>2</a:t>
            </a:r>
            <a:r>
              <a:rPr lang="en-US" dirty="0"/>
              <a:t>,</a:t>
            </a:r>
            <a:r>
              <a:rPr lang="pl-PL" dirty="0"/>
              <a:t> b</a:t>
            </a:r>
            <a:r>
              <a:rPr lang="pl-PL" baseline="-25000" dirty="0"/>
              <a:t>2</a:t>
            </a:r>
            <a:r>
              <a:rPr lang="pl-PL" dirty="0"/>
              <a:t>))</a:t>
            </a:r>
            <a:endParaRPr lang="en-US" dirty="0"/>
          </a:p>
        </p:txBody>
      </p:sp>
      <p:grpSp>
        <p:nvGrpSpPr>
          <p:cNvPr id="63" name="Group 62"/>
          <p:cNvGrpSpPr/>
          <p:nvPr/>
        </p:nvGrpSpPr>
        <p:grpSpPr>
          <a:xfrm>
            <a:off x="5540609" y="2120590"/>
            <a:ext cx="2317861" cy="1653586"/>
            <a:chOff x="5540609" y="2120590"/>
            <a:chExt cx="2317861" cy="1653586"/>
          </a:xfrm>
        </p:grpSpPr>
        <p:grpSp>
          <p:nvGrpSpPr>
            <p:cNvPr id="35" name="Group 34"/>
            <p:cNvGrpSpPr/>
            <p:nvPr/>
          </p:nvGrpSpPr>
          <p:grpSpPr>
            <a:xfrm>
              <a:off x="5540609" y="2120590"/>
              <a:ext cx="874629" cy="1056936"/>
              <a:chOff x="312826" y="16768"/>
              <a:chExt cx="874629" cy="1056936"/>
            </a:xfrm>
          </p:grpSpPr>
          <p:sp>
            <p:nvSpPr>
              <p:cNvPr id="55" name="Oval 54"/>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57" name="Oval 56"/>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8" name="Straight Arrow Connector 57"/>
              <p:cNvCxnSpPr>
                <a:stCxn id="57" idx="4"/>
                <a:endCxn id="55"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12826" y="505608"/>
                <a:ext cx="521297" cy="307777"/>
              </a:xfrm>
              <a:prstGeom prst="rect">
                <a:avLst/>
              </a:prstGeom>
              <a:noFill/>
            </p:spPr>
            <p:txBody>
              <a:bodyPr wrap="none" rtlCol="0">
                <a:spAutoFit/>
              </a:bodyPr>
              <a:lstStyle/>
              <a:p>
                <a:pPr algn="just"/>
                <a:r>
                  <a:rPr lang="en-US" sz="1400" dirty="0">
                    <a:sym typeface="Symbol"/>
                  </a:rPr>
                  <a:t>(1,1)</a:t>
                </a:r>
                <a:endParaRPr lang="en-US" sz="1400" dirty="0">
                  <a:sym typeface="Webdings"/>
                </a:endParaRPr>
              </a:p>
            </p:txBody>
          </p:sp>
        </p:grpSp>
        <p:sp>
          <p:nvSpPr>
            <p:cNvPr id="37" name="Oval 36"/>
            <p:cNvSpPr/>
            <p:nvPr/>
          </p:nvSpPr>
          <p:spPr>
            <a:xfrm>
              <a:off x="6764970"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p:cNvSpPr/>
            <p:nvPr/>
          </p:nvSpPr>
          <p:spPr>
            <a:xfrm>
              <a:off x="7020875"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p:cNvSpPr txBox="1"/>
            <p:nvPr/>
          </p:nvSpPr>
          <p:spPr>
            <a:xfrm>
              <a:off x="6514384"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40" name="TextBox 39"/>
            <p:cNvSpPr txBox="1"/>
            <p:nvPr/>
          </p:nvSpPr>
          <p:spPr>
            <a:xfrm>
              <a:off x="6717771"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42" name="Oval 41"/>
            <p:cNvSpPr/>
            <p:nvPr/>
          </p:nvSpPr>
          <p:spPr>
            <a:xfrm>
              <a:off x="7020875"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val 44"/>
            <p:cNvSpPr/>
            <p:nvPr/>
          </p:nvSpPr>
          <p:spPr>
            <a:xfrm>
              <a:off x="7247570"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6" name="Straight Arrow Connector 45"/>
            <p:cNvCxnSpPr>
              <a:stCxn id="42" idx="5"/>
              <a:endCxn id="45" idx="0"/>
            </p:cNvCxnSpPr>
            <p:nvPr/>
          </p:nvCxnSpPr>
          <p:spPr>
            <a:xfrm>
              <a:off x="7085916"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3"/>
              <a:endCxn id="37" idx="0"/>
            </p:cNvCxnSpPr>
            <p:nvPr/>
          </p:nvCxnSpPr>
          <p:spPr>
            <a:xfrm flipH="1">
              <a:off x="6803070"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148096" y="3277187"/>
              <a:ext cx="710374" cy="307777"/>
            </a:xfrm>
            <a:prstGeom prst="rect">
              <a:avLst/>
            </a:prstGeom>
            <a:noFill/>
          </p:spPr>
          <p:txBody>
            <a:bodyPr wrap="square" rtlCol="0">
              <a:spAutoFit/>
            </a:bodyPr>
            <a:lstStyle/>
            <a:p>
              <a:pPr algn="just"/>
              <a:r>
                <a:rPr lang="en-US" sz="1400" dirty="0">
                  <a:sym typeface="Symbol"/>
                </a:rPr>
                <a:t>(a</a:t>
              </a:r>
              <a:r>
                <a:rPr lang="en-US" sz="1400" baseline="-25000" dirty="0">
                  <a:sym typeface="Symbol"/>
                </a:rPr>
                <a:t>2</a:t>
              </a:r>
              <a:r>
                <a:rPr lang="en-US" sz="1400" dirty="0">
                  <a:sym typeface="Symbol"/>
                </a:rPr>
                <a:t>,b</a:t>
              </a:r>
              <a:r>
                <a:rPr lang="en-US" sz="1400" baseline="-25000" dirty="0">
                  <a:sym typeface="Symbol"/>
                </a:rPr>
                <a:t>2</a:t>
              </a:r>
              <a:r>
                <a:rPr lang="en-US" sz="1400" dirty="0">
                  <a:sym typeface="Symbol"/>
                </a:rPr>
                <a:t>)</a:t>
              </a:r>
              <a:endParaRPr lang="en-US" sz="1400" dirty="0">
                <a:sym typeface="Webdings"/>
              </a:endParaRPr>
            </a:p>
          </p:txBody>
        </p:sp>
        <p:sp>
          <p:nvSpPr>
            <p:cNvPr id="49" name="TextBox 48"/>
            <p:cNvSpPr txBox="1"/>
            <p:nvPr/>
          </p:nvSpPr>
          <p:spPr>
            <a:xfrm>
              <a:off x="7241128"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50" name="Straight Arrow Connector 49"/>
            <p:cNvCxnSpPr>
              <a:stCxn id="45" idx="4"/>
              <a:endCxn id="38" idx="7"/>
            </p:cNvCxnSpPr>
            <p:nvPr/>
          </p:nvCxnSpPr>
          <p:spPr>
            <a:xfrm flipH="1">
              <a:off x="7085916"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235367" y="3277187"/>
              <a:ext cx="764725" cy="307777"/>
            </a:xfrm>
            <a:prstGeom prst="rect">
              <a:avLst/>
            </a:prstGeom>
            <a:noFill/>
          </p:spPr>
          <p:txBody>
            <a:bodyPr wrap="square" rtlCol="0">
              <a:spAutoFit/>
            </a:bodyPr>
            <a:lstStyle/>
            <a:p>
              <a:pPr algn="just"/>
              <a:r>
                <a:rPr lang="en-US" sz="1400" dirty="0">
                  <a:sym typeface="Symbol"/>
                </a:rPr>
                <a:t>(a</a:t>
              </a:r>
              <a:r>
                <a:rPr lang="en-US" sz="1400" baseline="-25000" dirty="0">
                  <a:sym typeface="Symbol"/>
                </a:rPr>
                <a:t>1</a:t>
              </a:r>
              <a:r>
                <a:rPr lang="en-US" sz="1400" dirty="0">
                  <a:sym typeface="Symbol"/>
                </a:rPr>
                <a:t>, b</a:t>
              </a:r>
              <a:r>
                <a:rPr lang="en-US" sz="1400" baseline="-25000" dirty="0">
                  <a:sym typeface="Symbol"/>
                </a:rPr>
                <a:t>1</a:t>
              </a:r>
              <a:r>
                <a:rPr lang="en-US" sz="1400" dirty="0">
                  <a:sym typeface="Symbol"/>
                </a:rPr>
                <a:t>)</a:t>
              </a:r>
              <a:endParaRPr lang="en-US" sz="1400" baseline="-25000" dirty="0">
                <a:sym typeface="Webdings"/>
              </a:endParaRPr>
            </a:p>
          </p:txBody>
        </p:sp>
        <p:cxnSp>
          <p:nvCxnSpPr>
            <p:cNvPr id="53" name="Straight Arrow Connector 52"/>
            <p:cNvCxnSpPr>
              <a:stCxn id="37" idx="4"/>
              <a:endCxn id="38" idx="1"/>
            </p:cNvCxnSpPr>
            <p:nvPr/>
          </p:nvCxnSpPr>
          <p:spPr>
            <a:xfrm>
              <a:off x="6803070"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4439743" y="3926047"/>
            <a:ext cx="4439805" cy="2339102"/>
          </a:xfrm>
          <a:prstGeom prst="rect">
            <a:avLst/>
          </a:prstGeom>
          <a:noFill/>
        </p:spPr>
        <p:txBody>
          <a:bodyPr wrap="none" rtlCol="0">
            <a:spAutoFit/>
          </a:bodyPr>
          <a:lstStyle/>
          <a:p>
            <a:r>
              <a:rPr lang="en-US" sz="1600" dirty="0"/>
              <a:t>Least solution (</a:t>
            </a:r>
            <a:r>
              <a:rPr lang="en-US" sz="1600" dirty="0">
                <a:latin typeface="Cambria Math"/>
                <a:ea typeface="Cambria Math"/>
              </a:rPr>
              <a:t>⊕</a:t>
            </a:r>
            <a:r>
              <a:rPr lang="pl-PL" sz="1600" baseline="-25000" dirty="0"/>
              <a:t>p</a:t>
            </a:r>
            <a:r>
              <a:rPr lang="en-US" sz="1600" dirty="0">
                <a:latin typeface="Cambria Math"/>
                <a:ea typeface="Cambria Math"/>
              </a:rPr>
              <a:t> </a:t>
            </a:r>
            <a:r>
              <a:rPr lang="en-US" sz="1600" dirty="0"/>
              <a:t>of the two paths):</a:t>
            </a:r>
          </a:p>
          <a:p>
            <a:r>
              <a:rPr lang="pt-BR" sz="1600" dirty="0"/>
              <a:t>                Z</a:t>
            </a:r>
            <a:r>
              <a:rPr lang="pt-BR" sz="1600" baseline="-25000" dirty="0"/>
              <a:t>2</a:t>
            </a:r>
            <a:r>
              <a:rPr lang="pt-BR" sz="1600" dirty="0"/>
              <a:t> = </a:t>
            </a:r>
            <a:r>
              <a:rPr lang="pl-PL" sz="1600" dirty="0"/>
              <a:t>(a</a:t>
            </a:r>
            <a:r>
              <a:rPr lang="pl-PL" sz="1600" baseline="-25000" dirty="0"/>
              <a:t>1</a:t>
            </a:r>
            <a:r>
              <a:rPr lang="en-US" sz="1600" dirty="0"/>
              <a:t>,</a:t>
            </a:r>
            <a:r>
              <a:rPr lang="pl-PL" sz="1600" dirty="0"/>
              <a:t> b</a:t>
            </a:r>
            <a:r>
              <a:rPr lang="pl-PL" sz="1600" baseline="-25000" dirty="0"/>
              <a:t>1</a:t>
            </a:r>
            <a:r>
              <a:rPr lang="pl-PL" sz="1600" dirty="0"/>
              <a:t>)</a:t>
            </a:r>
            <a:r>
              <a:rPr lang="pl-PL" sz="1600" dirty="0">
                <a:latin typeface="Cambria Math"/>
                <a:ea typeface="Cambria Math"/>
              </a:rPr>
              <a:t>⊕</a:t>
            </a:r>
            <a:r>
              <a:rPr lang="pl-PL" sz="1600" baseline="-25000" dirty="0"/>
              <a:t>p</a:t>
            </a:r>
            <a:r>
              <a:rPr lang="pl-PL" sz="1600" dirty="0"/>
              <a:t>(a</a:t>
            </a:r>
            <a:r>
              <a:rPr lang="pl-PL" sz="1600" baseline="-25000" dirty="0"/>
              <a:t>2</a:t>
            </a:r>
            <a:r>
              <a:rPr lang="en-US" sz="1600" dirty="0"/>
              <a:t>,</a:t>
            </a:r>
            <a:r>
              <a:rPr lang="pl-PL" sz="1600" dirty="0"/>
              <a:t> b</a:t>
            </a:r>
            <a:r>
              <a:rPr lang="pl-PL" sz="1600" baseline="-25000" dirty="0"/>
              <a:t>2</a:t>
            </a:r>
            <a:r>
              <a:rPr lang="pl-PL" sz="1600" dirty="0"/>
              <a:t>)</a:t>
            </a:r>
            <a:endParaRPr lang="en-US" sz="1600" dirty="0"/>
          </a:p>
          <a:p>
            <a:pPr algn="ctr"/>
            <a:endParaRPr lang="en-US" sz="1600" dirty="0"/>
          </a:p>
          <a:p>
            <a:r>
              <a:rPr lang="pl-PL" sz="1600" dirty="0">
                <a:latin typeface="Cambria Math"/>
                <a:ea typeface="Cambria Math"/>
              </a:rPr>
              <a:t>ℛ</a:t>
            </a:r>
            <a:r>
              <a:rPr lang="pl-PL" sz="1600" dirty="0"/>
              <a:t>((a</a:t>
            </a:r>
            <a:r>
              <a:rPr lang="pl-PL" sz="1600" baseline="-25000" dirty="0"/>
              <a:t>1</a:t>
            </a:r>
            <a:r>
              <a:rPr lang="en-US" sz="1600" dirty="0"/>
              <a:t>,</a:t>
            </a:r>
            <a:r>
              <a:rPr lang="pl-PL" sz="1600" dirty="0"/>
              <a:t> b</a:t>
            </a:r>
            <a:r>
              <a:rPr lang="pl-PL" sz="1600" baseline="-25000" dirty="0"/>
              <a:t>1</a:t>
            </a:r>
            <a:r>
              <a:rPr lang="pl-PL" sz="1600" dirty="0"/>
              <a:t>)</a:t>
            </a:r>
            <a:r>
              <a:rPr lang="pl-PL" sz="1600" dirty="0">
                <a:latin typeface="Cambria Math"/>
                <a:ea typeface="Cambria Math"/>
              </a:rPr>
              <a:t>⊕</a:t>
            </a:r>
            <a:r>
              <a:rPr lang="pl-PL" sz="1600" baseline="-25000" dirty="0"/>
              <a:t>p</a:t>
            </a:r>
            <a:r>
              <a:rPr lang="pl-PL" sz="1600" dirty="0"/>
              <a:t>(a</a:t>
            </a:r>
            <a:r>
              <a:rPr lang="pl-PL" sz="1600" baseline="-25000" dirty="0"/>
              <a:t>2</a:t>
            </a:r>
            <a:r>
              <a:rPr lang="en-US" sz="1600" dirty="0"/>
              <a:t>,</a:t>
            </a:r>
            <a:r>
              <a:rPr lang="pl-PL" sz="1600" dirty="0"/>
              <a:t> b</a:t>
            </a:r>
            <a:r>
              <a:rPr lang="pl-PL" sz="1600" baseline="-25000" dirty="0"/>
              <a:t>2</a:t>
            </a:r>
            <a:r>
              <a:rPr lang="pl-PL" sz="1600" dirty="0"/>
              <a:t>))</a:t>
            </a:r>
            <a:r>
              <a:rPr lang="en-US" sz="1600" dirty="0"/>
              <a:t> = </a:t>
            </a:r>
            <a:r>
              <a:rPr lang="en-US" sz="1600" dirty="0">
                <a:latin typeface="Cambria Math"/>
                <a:ea typeface="Cambria Math"/>
              </a:rPr>
              <a:t>ℛ</a:t>
            </a:r>
            <a:r>
              <a:rPr lang="pl-PL" sz="1600" dirty="0"/>
              <a:t>((a</a:t>
            </a:r>
            <a:r>
              <a:rPr lang="pl-PL" sz="1600" baseline="-25000" dirty="0"/>
              <a:t>1</a:t>
            </a:r>
            <a:r>
              <a:rPr lang="pl-PL" sz="1600" dirty="0">
                <a:latin typeface="Cambria Math"/>
                <a:ea typeface="Cambria Math"/>
              </a:rPr>
              <a:t>⊕</a:t>
            </a:r>
            <a:r>
              <a:rPr lang="pl-PL" sz="1600" dirty="0"/>
              <a:t>a</a:t>
            </a:r>
            <a:r>
              <a:rPr lang="pl-PL" sz="1600" baseline="-25000" dirty="0"/>
              <a:t>2</a:t>
            </a:r>
            <a:r>
              <a:rPr lang="en-US" sz="1600" dirty="0"/>
              <a:t>,</a:t>
            </a:r>
            <a:r>
              <a:rPr lang="pl-PL" sz="1600" dirty="0"/>
              <a:t> b</a:t>
            </a:r>
            <a:r>
              <a:rPr lang="pl-PL" sz="1600" baseline="-25000" dirty="0"/>
              <a:t>1</a:t>
            </a:r>
            <a:r>
              <a:rPr lang="pl-PL" sz="1600" dirty="0">
                <a:latin typeface="Cambria Math"/>
                <a:ea typeface="Cambria Math"/>
              </a:rPr>
              <a:t>⊕</a:t>
            </a:r>
            <a:r>
              <a:rPr lang="pl-PL" sz="1600" dirty="0"/>
              <a:t>b</a:t>
            </a:r>
            <a:r>
              <a:rPr lang="pl-PL" sz="1600" baseline="-25000" dirty="0"/>
              <a:t>2</a:t>
            </a:r>
            <a:r>
              <a:rPr lang="pl-PL" sz="1600" dirty="0"/>
              <a:t>))</a:t>
            </a:r>
            <a:endParaRPr lang="en-US" sz="1600" dirty="0"/>
          </a:p>
          <a:p>
            <a:r>
              <a:rPr lang="en-US" sz="1600" dirty="0"/>
              <a:t>                                 = </a:t>
            </a:r>
            <a:r>
              <a:rPr lang="pl-PL" sz="1600" dirty="0"/>
              <a:t>(a</a:t>
            </a:r>
            <a:r>
              <a:rPr lang="pl-PL" sz="1600" baseline="-25000" dirty="0"/>
              <a:t>1</a:t>
            </a:r>
            <a:r>
              <a:rPr lang="pl-PL" sz="1600" dirty="0">
                <a:latin typeface="Cambria Math"/>
                <a:ea typeface="Cambria Math"/>
              </a:rPr>
              <a:t>⊕</a:t>
            </a:r>
            <a:r>
              <a:rPr lang="pl-PL" sz="1600" dirty="0"/>
              <a:t>a</a:t>
            </a:r>
            <a:r>
              <a:rPr lang="pl-PL" sz="1600" baseline="-25000" dirty="0"/>
              <a:t>2</a:t>
            </a:r>
            <a:r>
              <a:rPr lang="en-US" sz="1600" dirty="0"/>
              <a:t>) </a:t>
            </a:r>
            <a:r>
              <a:rPr lang="en-US" sz="1600" dirty="0">
                <a:sym typeface="Symbol"/>
              </a:rPr>
              <a:t> </a:t>
            </a:r>
            <a:r>
              <a:rPr lang="en-US" sz="1600" dirty="0"/>
              <a:t>(</a:t>
            </a:r>
            <a:r>
              <a:rPr lang="pl-PL" sz="1600" dirty="0"/>
              <a:t>b</a:t>
            </a:r>
            <a:r>
              <a:rPr lang="pl-PL" sz="1600" baseline="-25000" dirty="0"/>
              <a:t>1</a:t>
            </a:r>
            <a:r>
              <a:rPr lang="pl-PL" sz="1600" dirty="0">
                <a:latin typeface="Cambria Math"/>
                <a:ea typeface="Cambria Math"/>
              </a:rPr>
              <a:t>⊕</a:t>
            </a:r>
            <a:r>
              <a:rPr lang="pl-PL" sz="1600" dirty="0"/>
              <a:t>b</a:t>
            </a:r>
            <a:r>
              <a:rPr lang="pl-PL" sz="1600" baseline="-25000" dirty="0"/>
              <a:t>2</a:t>
            </a:r>
            <a:r>
              <a:rPr lang="pl-PL" sz="1600" dirty="0"/>
              <a:t>)</a:t>
            </a:r>
            <a:endParaRPr lang="en-US" sz="1600" dirty="0"/>
          </a:p>
          <a:p>
            <a:r>
              <a:rPr lang="en-US" sz="1600" dirty="0"/>
              <a:t>                                 = </a:t>
            </a:r>
            <a:r>
              <a:rPr lang="pl-PL" sz="1600" dirty="0">
                <a:solidFill>
                  <a:srgbClr val="00B050"/>
                </a:solidFill>
              </a:rPr>
              <a:t>a</a:t>
            </a:r>
            <a:r>
              <a:rPr lang="pl-PL" sz="1600" baseline="-25000" dirty="0">
                <a:solidFill>
                  <a:srgbClr val="00B050"/>
                </a:solidFill>
              </a:rPr>
              <a:t>1</a:t>
            </a:r>
            <a:r>
              <a:rPr lang="en-US" sz="1600" dirty="0">
                <a:solidFill>
                  <a:srgbClr val="00B050"/>
                </a:solidFill>
              </a:rPr>
              <a:t>b</a:t>
            </a:r>
            <a:r>
              <a:rPr lang="en-US" sz="1600" baseline="-25000" dirty="0">
                <a:solidFill>
                  <a:srgbClr val="00B050"/>
                </a:solidFill>
              </a:rPr>
              <a:t>1</a:t>
            </a:r>
            <a:r>
              <a:rPr lang="pl-PL" sz="1600" dirty="0">
                <a:solidFill>
                  <a:srgbClr val="00B050"/>
                </a:solidFill>
                <a:latin typeface="Cambria Math"/>
                <a:ea typeface="Cambria Math"/>
              </a:rPr>
              <a:t>⊕</a:t>
            </a:r>
            <a:r>
              <a:rPr lang="pl-PL" sz="1600" dirty="0">
                <a:solidFill>
                  <a:srgbClr val="C00000"/>
                </a:solidFill>
              </a:rPr>
              <a:t>a</a:t>
            </a:r>
            <a:r>
              <a:rPr lang="pl-PL" sz="1600" baseline="-25000" dirty="0">
                <a:solidFill>
                  <a:srgbClr val="C00000"/>
                </a:solidFill>
              </a:rPr>
              <a:t>2</a:t>
            </a:r>
            <a:r>
              <a:rPr lang="pl-PL" sz="1600" dirty="0">
                <a:solidFill>
                  <a:srgbClr val="C00000"/>
                </a:solidFill>
              </a:rPr>
              <a:t>b</a:t>
            </a:r>
            <a:r>
              <a:rPr lang="pl-PL" sz="1600" baseline="-25000" dirty="0">
                <a:solidFill>
                  <a:srgbClr val="C00000"/>
                </a:solidFill>
              </a:rPr>
              <a:t>1</a:t>
            </a:r>
            <a:r>
              <a:rPr lang="pl-PL" sz="1600" dirty="0">
                <a:solidFill>
                  <a:srgbClr val="C00000"/>
                </a:solidFill>
                <a:latin typeface="Cambria Math"/>
                <a:ea typeface="Cambria Math"/>
              </a:rPr>
              <a:t>⊕</a:t>
            </a:r>
            <a:r>
              <a:rPr lang="pl-PL" sz="1600" dirty="0">
                <a:solidFill>
                  <a:srgbClr val="C00000"/>
                </a:solidFill>
              </a:rPr>
              <a:t>a</a:t>
            </a:r>
            <a:r>
              <a:rPr lang="pl-PL" sz="1600" baseline="-25000" dirty="0">
                <a:solidFill>
                  <a:srgbClr val="C00000"/>
                </a:solidFill>
              </a:rPr>
              <a:t>1</a:t>
            </a:r>
            <a:r>
              <a:rPr lang="en-US" sz="1600" dirty="0">
                <a:solidFill>
                  <a:srgbClr val="C00000"/>
                </a:solidFill>
              </a:rPr>
              <a:t>b</a:t>
            </a:r>
            <a:r>
              <a:rPr lang="en-US" sz="1600" baseline="-25000" dirty="0">
                <a:solidFill>
                  <a:srgbClr val="C00000"/>
                </a:solidFill>
              </a:rPr>
              <a:t>2</a:t>
            </a:r>
            <a:r>
              <a:rPr lang="pl-PL" sz="1600" dirty="0">
                <a:solidFill>
                  <a:srgbClr val="00B050"/>
                </a:solidFill>
                <a:latin typeface="Cambria Math"/>
                <a:ea typeface="Cambria Math"/>
              </a:rPr>
              <a:t>⊕</a:t>
            </a:r>
            <a:r>
              <a:rPr lang="pl-PL" sz="1600" dirty="0">
                <a:solidFill>
                  <a:srgbClr val="00B050"/>
                </a:solidFill>
              </a:rPr>
              <a:t>a</a:t>
            </a:r>
            <a:r>
              <a:rPr lang="pl-PL" sz="1600" baseline="-25000" dirty="0">
                <a:solidFill>
                  <a:srgbClr val="00B050"/>
                </a:solidFill>
              </a:rPr>
              <a:t>2</a:t>
            </a:r>
            <a:r>
              <a:rPr lang="pl-PL" sz="1600" dirty="0">
                <a:solidFill>
                  <a:srgbClr val="00B050"/>
                </a:solidFill>
              </a:rPr>
              <a:t>b</a:t>
            </a:r>
            <a:r>
              <a:rPr lang="pl-PL" sz="1600" baseline="-25000" dirty="0">
                <a:solidFill>
                  <a:srgbClr val="00B050"/>
                </a:solidFill>
              </a:rPr>
              <a:t>2</a:t>
            </a:r>
            <a:endParaRPr lang="en-US" sz="1600" baseline="-25000" dirty="0">
              <a:solidFill>
                <a:srgbClr val="00B050"/>
              </a:solidFill>
            </a:endParaRPr>
          </a:p>
          <a:p>
            <a:r>
              <a:rPr lang="en-US" sz="1600" dirty="0"/>
              <a:t>                                 </a:t>
            </a:r>
            <a:r>
              <a:rPr lang="en-US" sz="1600" dirty="0">
                <a:latin typeface="Cambria Math"/>
                <a:ea typeface="Cambria Math"/>
              </a:rPr>
              <a:t>⊒</a:t>
            </a:r>
            <a:r>
              <a:rPr lang="en-US" sz="1600" dirty="0"/>
              <a:t> </a:t>
            </a:r>
            <a:r>
              <a:rPr lang="pl-PL" sz="1600" dirty="0">
                <a:solidFill>
                  <a:srgbClr val="00B050"/>
                </a:solidFill>
              </a:rPr>
              <a:t>a</a:t>
            </a:r>
            <a:r>
              <a:rPr lang="pl-PL" sz="1600" baseline="-25000" dirty="0">
                <a:solidFill>
                  <a:srgbClr val="00B050"/>
                </a:solidFill>
              </a:rPr>
              <a:t>1</a:t>
            </a:r>
            <a:r>
              <a:rPr lang="en-US" sz="1600" dirty="0">
                <a:solidFill>
                  <a:srgbClr val="00B050"/>
                </a:solidFill>
              </a:rPr>
              <a:t>b</a:t>
            </a:r>
            <a:r>
              <a:rPr lang="en-US" sz="1600" baseline="-25000" dirty="0">
                <a:solidFill>
                  <a:srgbClr val="00B050"/>
                </a:solidFill>
              </a:rPr>
              <a:t>1</a:t>
            </a:r>
            <a:r>
              <a:rPr lang="pl-PL" sz="1600" dirty="0">
                <a:solidFill>
                  <a:srgbClr val="00B050"/>
                </a:solidFill>
                <a:latin typeface="Cambria Math"/>
                <a:ea typeface="Cambria Math"/>
              </a:rPr>
              <a:t>⊕</a:t>
            </a:r>
            <a:r>
              <a:rPr lang="pl-PL" sz="1600" dirty="0">
                <a:solidFill>
                  <a:srgbClr val="00B050"/>
                </a:solidFill>
              </a:rPr>
              <a:t>a</a:t>
            </a:r>
            <a:r>
              <a:rPr lang="pl-PL" sz="1600" baseline="-25000" dirty="0">
                <a:solidFill>
                  <a:srgbClr val="00B050"/>
                </a:solidFill>
              </a:rPr>
              <a:t>2</a:t>
            </a:r>
            <a:r>
              <a:rPr lang="pl-PL" sz="1600" dirty="0">
                <a:solidFill>
                  <a:srgbClr val="00B050"/>
                </a:solidFill>
              </a:rPr>
              <a:t>b</a:t>
            </a:r>
            <a:r>
              <a:rPr lang="pl-PL" sz="1600" baseline="-25000" dirty="0">
                <a:solidFill>
                  <a:srgbClr val="00B050"/>
                </a:solidFill>
              </a:rPr>
              <a:t>2</a:t>
            </a:r>
            <a:endParaRPr lang="en-US" sz="1600" baseline="-25000" dirty="0">
              <a:solidFill>
                <a:srgbClr val="00B050"/>
              </a:solidFill>
            </a:endParaRPr>
          </a:p>
          <a:p>
            <a:endParaRPr lang="en-US" sz="1600" dirty="0"/>
          </a:p>
          <a:p>
            <a:pPr algn="ctr"/>
            <a:r>
              <a:rPr lang="en-US" dirty="0">
                <a:solidFill>
                  <a:srgbClr val="C00000"/>
                </a:solidFill>
              </a:rPr>
              <a:t>Conservative, but loses precision . . . </a:t>
            </a:r>
            <a:r>
              <a:rPr lang="en-US" dirty="0">
                <a:solidFill>
                  <a:srgbClr val="C00000"/>
                </a:solidFill>
                <a:sym typeface="Wingdings"/>
              </a:rPr>
              <a:t></a:t>
            </a:r>
            <a:endParaRPr lang="en-US" dirty="0">
              <a:solidFill>
                <a:srgbClr val="C00000"/>
              </a:solidFill>
            </a:endParaRPr>
          </a:p>
        </p:txBody>
      </p:sp>
    </p:spTree>
    <p:extLst>
      <p:ext uri="{BB962C8B-B14F-4D97-AF65-F5344CB8AC3E}">
        <p14:creationId xmlns:p14="http://schemas.microsoft.com/office/powerpoint/2010/main" val="22416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2">
                                            <p:txEl>
                                              <p:pRg st="0" end="0"/>
                                            </p:txEl>
                                          </p:spTgt>
                                        </p:tgtEl>
                                        <p:attrNameLst>
                                          <p:attrName>style.visibility</p:attrName>
                                        </p:attrNameLst>
                                      </p:cBhvr>
                                      <p:to>
                                        <p:strVal val="visible"/>
                                      </p:to>
                                    </p:set>
                                    <p:animEffect transition="in" filter="dissolve">
                                      <p:cBhvr>
                                        <p:cTn id="17" dur="500"/>
                                        <p:tgtEl>
                                          <p:spTgt spid="62">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62">
                                            <p:txEl>
                                              <p:pRg st="1" end="1"/>
                                            </p:txEl>
                                          </p:spTgt>
                                        </p:tgtEl>
                                        <p:attrNameLst>
                                          <p:attrName>style.visibility</p:attrName>
                                        </p:attrNameLst>
                                      </p:cBhvr>
                                      <p:to>
                                        <p:strVal val="visible"/>
                                      </p:to>
                                    </p:set>
                                    <p:animEffect transition="in" filter="dissolve">
                                      <p:cBhvr>
                                        <p:cTn id="20" dur="500"/>
                                        <p:tgtEl>
                                          <p:spTgt spid="6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2">
                                            <p:txEl>
                                              <p:pRg st="3" end="3"/>
                                            </p:txEl>
                                          </p:spTgt>
                                        </p:tgtEl>
                                        <p:attrNameLst>
                                          <p:attrName>style.visibility</p:attrName>
                                        </p:attrNameLst>
                                      </p:cBhvr>
                                      <p:to>
                                        <p:strVal val="visible"/>
                                      </p:to>
                                    </p:set>
                                    <p:animEffect transition="in" filter="dissolve">
                                      <p:cBhvr>
                                        <p:cTn id="25" dur="500"/>
                                        <p:tgtEl>
                                          <p:spTgt spid="62">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62">
                                            <p:txEl>
                                              <p:pRg st="4" end="4"/>
                                            </p:txEl>
                                          </p:spTgt>
                                        </p:tgtEl>
                                        <p:attrNameLst>
                                          <p:attrName>style.visibility</p:attrName>
                                        </p:attrNameLst>
                                      </p:cBhvr>
                                      <p:to>
                                        <p:strVal val="visible"/>
                                      </p:to>
                                    </p:set>
                                    <p:animEffect transition="in" filter="dissolve">
                                      <p:cBhvr>
                                        <p:cTn id="28" dur="500"/>
                                        <p:tgtEl>
                                          <p:spTgt spid="62">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62">
                                            <p:txEl>
                                              <p:pRg st="5" end="5"/>
                                            </p:txEl>
                                          </p:spTgt>
                                        </p:tgtEl>
                                        <p:attrNameLst>
                                          <p:attrName>style.visibility</p:attrName>
                                        </p:attrNameLst>
                                      </p:cBhvr>
                                      <p:to>
                                        <p:strVal val="visible"/>
                                      </p:to>
                                    </p:set>
                                    <p:animEffect transition="in" filter="dissolve">
                                      <p:cBhvr>
                                        <p:cTn id="31" dur="500"/>
                                        <p:tgtEl>
                                          <p:spTgt spid="62">
                                            <p:txEl>
                                              <p:pRg st="5" end="5"/>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2">
                                            <p:txEl>
                                              <p:pRg st="6" end="6"/>
                                            </p:txEl>
                                          </p:spTgt>
                                        </p:tgtEl>
                                        <p:attrNameLst>
                                          <p:attrName>style.visibility</p:attrName>
                                        </p:attrNameLst>
                                      </p:cBhvr>
                                      <p:to>
                                        <p:strVal val="visible"/>
                                      </p:to>
                                    </p:set>
                                    <p:animEffect transition="in" filter="dissolve">
                                      <p:cBhvr>
                                        <p:cTn id="34" dur="500"/>
                                        <p:tgtEl>
                                          <p:spTgt spid="6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2">
                                            <p:txEl>
                                              <p:pRg st="8" end="8"/>
                                            </p:txEl>
                                          </p:spTgt>
                                        </p:tgtEl>
                                        <p:attrNameLst>
                                          <p:attrName>style.visibility</p:attrName>
                                        </p:attrNameLst>
                                      </p:cBhvr>
                                      <p:to>
                                        <p:strVal val="visible"/>
                                      </p:to>
                                    </p:set>
                                    <p:animEffect transition="in" filter="dissolve">
                                      <p:cBhvr>
                                        <p:cTn id="39" dur="500"/>
                                        <p:tgtEl>
                                          <p:spTgt spid="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Pairing Fails to Deliver . . . for PUV</a:t>
            </a:r>
          </a:p>
        </p:txBody>
      </p:sp>
      <p:sp>
        <p:nvSpPr>
          <p:cNvPr id="4" name="Slide Number Placeholder 3"/>
          <p:cNvSpPr>
            <a:spLocks noGrp="1"/>
          </p:cNvSpPr>
          <p:nvPr>
            <p:ph type="sldNum" sz="quarter" idx="12"/>
          </p:nvPr>
        </p:nvSpPr>
        <p:spPr/>
        <p:txBody>
          <a:bodyPr/>
          <a:lstStyle/>
          <a:p>
            <a:fld id="{A65A0EED-6B89-664A-801E-D3FDD91C7C69}" type="slidenum">
              <a:rPr lang="en-US" smtClean="0"/>
              <a:pPr/>
              <a:t>64</a:t>
            </a:fld>
            <a:endParaRPr lang="en-US"/>
          </a:p>
        </p:txBody>
      </p:sp>
      <p:grpSp>
        <p:nvGrpSpPr>
          <p:cNvPr id="5" name="Group 4"/>
          <p:cNvGrpSpPr/>
          <p:nvPr/>
        </p:nvGrpSpPr>
        <p:grpSpPr>
          <a:xfrm>
            <a:off x="2584014" y="831026"/>
            <a:ext cx="856996" cy="1213530"/>
            <a:chOff x="330459" y="16768"/>
            <a:chExt cx="856996" cy="1213530"/>
          </a:xfrm>
        </p:grpSpPr>
        <p:sp>
          <p:nvSpPr>
            <p:cNvPr id="6" name="Oval 5"/>
            <p:cNvSpPr/>
            <p:nvPr/>
          </p:nvSpPr>
          <p:spPr>
            <a:xfrm>
              <a:off x="760326" y="115409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p:cNvSpPr txBox="1"/>
            <p:nvPr/>
          </p:nvSpPr>
          <p:spPr>
            <a:xfrm>
              <a:off x="484699" y="16768"/>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1</a:t>
              </a:r>
            </a:p>
          </p:txBody>
        </p:sp>
        <p:sp>
          <p:nvSpPr>
            <p:cNvPr id="8" name="Oval 7"/>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9" name="Straight Arrow Connector 8"/>
            <p:cNvCxnSpPr>
              <a:stCxn id="8" idx="4"/>
              <a:endCxn id="6" idx="0"/>
            </p:cNvCxnSpPr>
            <p:nvPr/>
          </p:nvCxnSpPr>
          <p:spPr>
            <a:xfrm>
              <a:off x="798426" y="400745"/>
              <a:ext cx="0" cy="753353"/>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0459" y="499426"/>
              <a:ext cx="503664" cy="307777"/>
            </a:xfrm>
            <a:prstGeom prst="rect">
              <a:avLst/>
            </a:prstGeom>
            <a:noFill/>
          </p:spPr>
          <p:txBody>
            <a:bodyPr wrap="none" rtlCol="0">
              <a:spAutoFit/>
            </a:bodyPr>
            <a:lstStyle/>
            <a:p>
              <a:pPr algn="just"/>
              <a:r>
                <a:rPr lang="en-US" sz="1400" dirty="0">
                  <a:sym typeface="Symbol"/>
                </a:rPr>
                <a:t>skip</a:t>
              </a:r>
              <a:endParaRPr lang="en-US" sz="1400" dirty="0">
                <a:sym typeface="Webdings"/>
              </a:endParaRPr>
            </a:p>
          </p:txBody>
        </p:sp>
      </p:grpSp>
      <p:grpSp>
        <p:nvGrpSpPr>
          <p:cNvPr id="224" name="Group 223">
            <a:extLst>
              <a:ext uri="{FF2B5EF4-FFF2-40B4-BE49-F238E27FC236}">
                <a16:creationId xmlns:a16="http://schemas.microsoft.com/office/drawing/2014/main" id="{7812FA8E-B360-4863-AFE8-F2EF8A6DFB21}"/>
              </a:ext>
            </a:extLst>
          </p:cNvPr>
          <p:cNvGrpSpPr/>
          <p:nvPr/>
        </p:nvGrpSpPr>
        <p:grpSpPr>
          <a:xfrm>
            <a:off x="2355259" y="2350842"/>
            <a:ext cx="1426231" cy="3167160"/>
            <a:chOff x="3181355" y="1321369"/>
            <a:chExt cx="1426231" cy="3167160"/>
          </a:xfrm>
        </p:grpSpPr>
        <p:sp>
          <p:nvSpPr>
            <p:cNvPr id="11" name="Oval 10"/>
            <p:cNvSpPr/>
            <p:nvPr/>
          </p:nvSpPr>
          <p:spPr>
            <a:xfrm>
              <a:off x="40887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Oval 11"/>
            <p:cNvSpPr/>
            <p:nvPr/>
          </p:nvSpPr>
          <p:spPr>
            <a:xfrm>
              <a:off x="3606175" y="377860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3862080" y="441232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3355589" y="3284956"/>
              <a:ext cx="338554" cy="307777"/>
            </a:xfrm>
            <a:prstGeom prst="rect">
              <a:avLst/>
            </a:prstGeom>
            <a:noFill/>
          </p:spPr>
          <p:txBody>
            <a:bodyPr wrap="none" rtlCol="0">
              <a:spAutoFit/>
            </a:bodyPr>
            <a:lstStyle/>
            <a:p>
              <a:r>
                <a:rPr lang="en-US" sz="1400" dirty="0"/>
                <a:t>X</a:t>
              </a:r>
              <a:r>
                <a:rPr lang="en-US" sz="1400" baseline="-25000" dirty="0"/>
                <a:t>1</a:t>
              </a:r>
            </a:p>
          </p:txBody>
        </p:sp>
        <p:sp>
          <p:nvSpPr>
            <p:cNvPr id="15" name="TextBox 14"/>
            <p:cNvSpPr txBox="1"/>
            <p:nvPr/>
          </p:nvSpPr>
          <p:spPr>
            <a:xfrm>
              <a:off x="3558976" y="1321369"/>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6" name="TextBox 15"/>
            <p:cNvSpPr txBox="1"/>
            <p:nvPr/>
          </p:nvSpPr>
          <p:spPr>
            <a:xfrm>
              <a:off x="3210767" y="2606407"/>
              <a:ext cx="597984" cy="307777"/>
            </a:xfrm>
            <a:prstGeom prst="rect">
              <a:avLst/>
            </a:prstGeom>
            <a:noFill/>
          </p:spPr>
          <p:txBody>
            <a:bodyPr wrap="none" rtlCol="0">
              <a:spAutoFit/>
            </a:bodyPr>
            <a:lstStyle/>
            <a:p>
              <a:pPr algn="just"/>
              <a:r>
                <a:rPr lang="en-US" sz="1400" dirty="0">
                  <a:sym typeface="Symbol"/>
                </a:rPr>
                <a:t>a = 3</a:t>
              </a:r>
              <a:endParaRPr lang="en-US" sz="1400" baseline="-25000" dirty="0">
                <a:sym typeface="Webdings"/>
              </a:endParaRPr>
            </a:p>
          </p:txBody>
        </p:sp>
        <p:sp>
          <p:nvSpPr>
            <p:cNvPr id="17" name="Oval 16"/>
            <p:cNvSpPr/>
            <p:nvPr/>
          </p:nvSpPr>
          <p:spPr>
            <a:xfrm>
              <a:off x="3862080" y="243804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8" name="Straight Arrow Connector 17"/>
            <p:cNvCxnSpPr>
              <a:stCxn id="17" idx="5"/>
              <a:endCxn id="11" idx="0"/>
            </p:cNvCxnSpPr>
            <p:nvPr/>
          </p:nvCxnSpPr>
          <p:spPr>
            <a:xfrm>
              <a:off x="3927121" y="2503085"/>
              <a:ext cx="19975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20566" y="2612648"/>
              <a:ext cx="587020" cy="307777"/>
            </a:xfrm>
            <a:prstGeom prst="rect">
              <a:avLst/>
            </a:prstGeom>
            <a:noFill/>
          </p:spPr>
          <p:txBody>
            <a:bodyPr wrap="none" rtlCol="0">
              <a:spAutoFit/>
            </a:bodyPr>
            <a:lstStyle/>
            <a:p>
              <a:pPr algn="just"/>
              <a:r>
                <a:rPr lang="en-US" sz="1400" dirty="0">
                  <a:sym typeface="Symbol"/>
                </a:rPr>
                <a:t>b = 5</a:t>
              </a:r>
              <a:endParaRPr lang="en-US" sz="1400" baseline="-25000" dirty="0">
                <a:sym typeface="Webdings"/>
              </a:endParaRPr>
            </a:p>
          </p:txBody>
        </p:sp>
        <p:sp>
          <p:nvSpPr>
            <p:cNvPr id="20" name="Oval 19"/>
            <p:cNvSpPr/>
            <p:nvPr/>
          </p:nvSpPr>
          <p:spPr>
            <a:xfrm>
              <a:off x="4088775" y="378396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 name="Straight Arrow Connector 20"/>
            <p:cNvCxnSpPr>
              <a:stCxn id="11" idx="4"/>
              <a:endCxn id="20" idx="0"/>
            </p:cNvCxnSpPr>
            <p:nvPr/>
          </p:nvCxnSpPr>
          <p:spPr>
            <a:xfrm>
              <a:off x="4126875" y="3187203"/>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7" idx="4"/>
              <a:endCxn id="12" idx="0"/>
            </p:cNvCxnSpPr>
            <p:nvPr/>
          </p:nvCxnSpPr>
          <p:spPr>
            <a:xfrm>
              <a:off x="3644275" y="3187203"/>
              <a:ext cx="0" cy="59139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30184" y="3996272"/>
              <a:ext cx="577402" cy="307777"/>
            </a:xfrm>
            <a:prstGeom prst="rect">
              <a:avLst/>
            </a:prstGeom>
            <a:noFill/>
          </p:spPr>
          <p:txBody>
            <a:bodyPr wrap="none" rtlCol="0">
              <a:spAutoFit/>
            </a:bodyPr>
            <a:lstStyle/>
            <a:p>
              <a:pPr algn="just"/>
              <a:r>
                <a:rPr lang="en-US" sz="1400" dirty="0">
                  <a:sym typeface="Symbol"/>
                </a:rPr>
                <a:t>c = b</a:t>
              </a:r>
              <a:endParaRPr lang="en-US" sz="1400" baseline="-25000" dirty="0">
                <a:sym typeface="Webdings"/>
              </a:endParaRPr>
            </a:p>
          </p:txBody>
        </p:sp>
        <p:sp>
          <p:nvSpPr>
            <p:cNvPr id="24" name="TextBox 23"/>
            <p:cNvSpPr txBox="1"/>
            <p:nvPr/>
          </p:nvSpPr>
          <p:spPr>
            <a:xfrm>
              <a:off x="4082333" y="3284956"/>
              <a:ext cx="338554" cy="307777"/>
            </a:xfrm>
            <a:prstGeom prst="rect">
              <a:avLst/>
            </a:prstGeom>
            <a:noFill/>
          </p:spPr>
          <p:txBody>
            <a:bodyPr wrap="none" rtlCol="0">
              <a:spAutoFit/>
            </a:bodyPr>
            <a:lstStyle/>
            <a:p>
              <a:r>
                <a:rPr lang="en-US" sz="1400" dirty="0"/>
                <a:t>X</a:t>
              </a:r>
              <a:r>
                <a:rPr lang="en-US" sz="1400" baseline="-25000" dirty="0"/>
                <a:t>1</a:t>
              </a:r>
            </a:p>
          </p:txBody>
        </p:sp>
        <p:cxnSp>
          <p:nvCxnSpPr>
            <p:cNvPr id="25" name="Straight Arrow Connector 24"/>
            <p:cNvCxnSpPr>
              <a:cxnSpLocks/>
              <a:stCxn id="20" idx="4"/>
              <a:endCxn id="13" idx="7"/>
            </p:cNvCxnSpPr>
            <p:nvPr/>
          </p:nvCxnSpPr>
          <p:spPr>
            <a:xfrm flipH="1">
              <a:off x="3927121" y="3860162"/>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81355" y="3985256"/>
              <a:ext cx="577402" cy="307777"/>
            </a:xfrm>
            <a:prstGeom prst="rect">
              <a:avLst/>
            </a:prstGeom>
            <a:noFill/>
          </p:spPr>
          <p:txBody>
            <a:bodyPr wrap="none" rtlCol="0">
              <a:spAutoFit/>
            </a:bodyPr>
            <a:lstStyle/>
            <a:p>
              <a:pPr algn="just"/>
              <a:r>
                <a:rPr lang="en-US" sz="1400" dirty="0">
                  <a:sym typeface="Symbol"/>
                </a:rPr>
                <a:t>c = a</a:t>
              </a:r>
              <a:endParaRPr lang="en-US" sz="1400" baseline="-25000" dirty="0">
                <a:sym typeface="Webdings"/>
              </a:endParaRPr>
            </a:p>
          </p:txBody>
        </p:sp>
        <p:sp>
          <p:nvSpPr>
            <p:cNvPr id="27" name="Oval 26"/>
            <p:cNvSpPr/>
            <p:nvPr/>
          </p:nvSpPr>
          <p:spPr>
            <a:xfrm>
              <a:off x="36061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8" name="Straight Arrow Connector 27"/>
            <p:cNvCxnSpPr>
              <a:stCxn id="12" idx="4"/>
              <a:endCxn id="13" idx="1"/>
            </p:cNvCxnSpPr>
            <p:nvPr/>
          </p:nvCxnSpPr>
          <p:spPr>
            <a:xfrm>
              <a:off x="3644275" y="3854802"/>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3"/>
              <a:endCxn id="27" idx="0"/>
            </p:cNvCxnSpPr>
            <p:nvPr/>
          </p:nvCxnSpPr>
          <p:spPr>
            <a:xfrm flipH="1">
              <a:off x="3644275" y="2503085"/>
              <a:ext cx="22896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432082" y="5958130"/>
            <a:ext cx="3401893" cy="830997"/>
          </a:xfrm>
          <a:prstGeom prst="rect">
            <a:avLst/>
          </a:prstGeom>
          <a:noFill/>
        </p:spPr>
        <p:txBody>
          <a:bodyPr wrap="none" rtlCol="0">
            <a:spAutoFit/>
          </a:bodyPr>
          <a:lstStyle/>
          <a:p>
            <a:r>
              <a:rPr lang="en-US" sz="1600" dirty="0"/>
              <a:t>Least solution (</a:t>
            </a:r>
            <a:r>
              <a:rPr lang="en-US" sz="1600" dirty="0">
                <a:latin typeface="Cambria Math"/>
                <a:ea typeface="Cambria Math"/>
              </a:rPr>
              <a:t>⊕ </a:t>
            </a:r>
            <a:r>
              <a:rPr lang="en-US" sz="1600" dirty="0"/>
              <a:t>of the two paths):</a:t>
            </a:r>
          </a:p>
          <a:p>
            <a:r>
              <a:rPr lang="pt-BR" sz="1600" dirty="0"/>
              <a:t>X</a:t>
            </a:r>
            <a:r>
              <a:rPr lang="pt-BR" sz="1600" baseline="-25000" dirty="0"/>
              <a:t>2</a:t>
            </a:r>
            <a:r>
              <a:rPr lang="pt-BR" sz="1600" dirty="0"/>
              <a:t> =    </a:t>
            </a:r>
            <a:r>
              <a:rPr lang="pt-BR" sz="1600" dirty="0">
                <a:solidFill>
                  <a:srgbClr val="00B050"/>
                </a:solidFill>
              </a:rPr>
              <a:t>[[init; a = 3; skip; c = a]]</a:t>
            </a:r>
            <a:endParaRPr lang="pt-BR" sz="1600" baseline="30000" dirty="0">
              <a:solidFill>
                <a:srgbClr val="00B050"/>
              </a:solidFill>
            </a:endParaRPr>
          </a:p>
          <a:p>
            <a:r>
              <a:rPr lang="pt-BR" sz="1600" baseline="30000" dirty="0">
                <a:solidFill>
                  <a:srgbClr val="00B050"/>
                </a:solidFill>
              </a:rPr>
              <a:t>       </a:t>
            </a:r>
            <a:r>
              <a:rPr lang="pt-BR" sz="1600" dirty="0">
                <a:solidFill>
                  <a:srgbClr val="00B050"/>
                </a:solidFill>
              </a:rPr>
              <a:t>  </a:t>
            </a:r>
            <a:r>
              <a:rPr lang="pt-BR" sz="1600" dirty="0">
                <a:solidFill>
                  <a:srgbClr val="00B050"/>
                </a:solidFill>
                <a:latin typeface="Cambria Math"/>
                <a:ea typeface="Cambria Math"/>
              </a:rPr>
              <a:t>⊕ </a:t>
            </a:r>
            <a:r>
              <a:rPr lang="pt-BR" sz="1600" dirty="0">
                <a:solidFill>
                  <a:srgbClr val="00B050"/>
                </a:solidFill>
              </a:rPr>
              <a:t>[[init; b = 5; skip; c = b]]</a:t>
            </a:r>
            <a:endParaRPr lang="en-US" sz="1600" dirty="0"/>
          </a:p>
        </p:txBody>
      </p:sp>
      <p:grpSp>
        <p:nvGrpSpPr>
          <p:cNvPr id="63" name="Group 62"/>
          <p:cNvGrpSpPr/>
          <p:nvPr/>
        </p:nvGrpSpPr>
        <p:grpSpPr>
          <a:xfrm>
            <a:off x="5796238" y="822558"/>
            <a:ext cx="3300897" cy="1653586"/>
            <a:chOff x="5035232" y="2120590"/>
            <a:chExt cx="3300897" cy="1653586"/>
          </a:xfrm>
        </p:grpSpPr>
        <p:grpSp>
          <p:nvGrpSpPr>
            <p:cNvPr id="35" name="Group 34"/>
            <p:cNvGrpSpPr/>
            <p:nvPr/>
          </p:nvGrpSpPr>
          <p:grpSpPr>
            <a:xfrm>
              <a:off x="5035232" y="2120590"/>
              <a:ext cx="1380006" cy="1056936"/>
              <a:chOff x="-192551" y="16768"/>
              <a:chExt cx="1380006" cy="1056936"/>
            </a:xfrm>
          </p:grpSpPr>
          <p:sp>
            <p:nvSpPr>
              <p:cNvPr id="55" name="Oval 54"/>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57" name="Oval 56"/>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8" name="Straight Arrow Connector 57"/>
              <p:cNvCxnSpPr>
                <a:stCxn id="57" idx="4"/>
                <a:endCxn id="55"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92551" y="493771"/>
                <a:ext cx="990977" cy="307777"/>
              </a:xfrm>
              <a:prstGeom prst="rect">
                <a:avLst/>
              </a:prstGeom>
              <a:noFill/>
            </p:spPr>
            <p:txBody>
              <a:bodyPr wrap="none" rtlCol="0">
                <a:spAutoFit/>
              </a:bodyPr>
              <a:lstStyle/>
              <a:p>
                <a:pPr algn="just"/>
                <a:r>
                  <a:rPr lang="en-US" sz="1400" dirty="0">
                    <a:sym typeface="Symbol"/>
                  </a:rPr>
                  <a:t>(</a:t>
                </a:r>
                <a:r>
                  <a:rPr lang="en-US" sz="1400" dirty="0" err="1">
                    <a:sym typeface="Symbol"/>
                  </a:rPr>
                  <a:t>skip,skip</a:t>
                </a:r>
                <a:r>
                  <a:rPr lang="en-US" sz="1400" dirty="0">
                    <a:sym typeface="Symbol"/>
                  </a:rPr>
                  <a:t>)</a:t>
                </a:r>
                <a:endParaRPr lang="en-US" sz="1400" dirty="0">
                  <a:sym typeface="Webdings"/>
                </a:endParaRPr>
              </a:p>
            </p:txBody>
          </p:sp>
        </p:grpSp>
        <p:sp>
          <p:nvSpPr>
            <p:cNvPr id="37" name="Oval 36"/>
            <p:cNvSpPr/>
            <p:nvPr/>
          </p:nvSpPr>
          <p:spPr>
            <a:xfrm>
              <a:off x="6595038"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p:cNvSpPr/>
            <p:nvPr/>
          </p:nvSpPr>
          <p:spPr>
            <a:xfrm>
              <a:off x="6850943"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p:cNvSpPr txBox="1"/>
            <p:nvPr/>
          </p:nvSpPr>
          <p:spPr>
            <a:xfrm>
              <a:off x="6344452"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40" name="TextBox 39"/>
            <p:cNvSpPr txBox="1"/>
            <p:nvPr/>
          </p:nvSpPr>
          <p:spPr>
            <a:xfrm>
              <a:off x="6547839"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42" name="Oval 41"/>
            <p:cNvSpPr/>
            <p:nvPr/>
          </p:nvSpPr>
          <p:spPr>
            <a:xfrm>
              <a:off x="6850943"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val 44"/>
            <p:cNvSpPr/>
            <p:nvPr/>
          </p:nvSpPr>
          <p:spPr>
            <a:xfrm>
              <a:off x="7077638"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6" name="Straight Arrow Connector 45"/>
            <p:cNvCxnSpPr>
              <a:stCxn id="42" idx="5"/>
              <a:endCxn id="45" idx="0"/>
            </p:cNvCxnSpPr>
            <p:nvPr/>
          </p:nvCxnSpPr>
          <p:spPr>
            <a:xfrm>
              <a:off x="6915984"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3"/>
              <a:endCxn id="37" idx="0"/>
            </p:cNvCxnSpPr>
            <p:nvPr/>
          </p:nvCxnSpPr>
          <p:spPr>
            <a:xfrm flipH="1">
              <a:off x="6633138"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986255" y="3277187"/>
              <a:ext cx="1349874"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b = 5, c = b)</a:t>
              </a:r>
              <a:endParaRPr lang="en-US" sz="1200" dirty="0">
                <a:sym typeface="Webdings"/>
              </a:endParaRPr>
            </a:p>
          </p:txBody>
        </p:sp>
        <p:sp>
          <p:nvSpPr>
            <p:cNvPr id="49" name="TextBox 48"/>
            <p:cNvSpPr txBox="1"/>
            <p:nvPr/>
          </p:nvSpPr>
          <p:spPr>
            <a:xfrm>
              <a:off x="7071196"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50" name="Straight Arrow Connector 49"/>
            <p:cNvCxnSpPr>
              <a:stCxn id="45" idx="4"/>
              <a:endCxn id="38" idx="7"/>
            </p:cNvCxnSpPr>
            <p:nvPr/>
          </p:nvCxnSpPr>
          <p:spPr>
            <a:xfrm flipH="1">
              <a:off x="6915984"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429401" y="3280305"/>
              <a:ext cx="1335569"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a = 3, c = a)</a:t>
              </a:r>
              <a:endParaRPr lang="en-US" sz="1200" baseline="-25000" dirty="0">
                <a:sym typeface="Webdings"/>
              </a:endParaRPr>
            </a:p>
          </p:txBody>
        </p:sp>
        <p:cxnSp>
          <p:nvCxnSpPr>
            <p:cNvPr id="53" name="Straight Arrow Connector 52"/>
            <p:cNvCxnSpPr>
              <a:stCxn id="37" idx="4"/>
              <a:endCxn id="38" idx="1"/>
            </p:cNvCxnSpPr>
            <p:nvPr/>
          </p:nvCxnSpPr>
          <p:spPr>
            <a:xfrm>
              <a:off x="6633138"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7E974EB4-1743-437B-B923-34545F661EDF}"/>
              </a:ext>
            </a:extLst>
          </p:cNvPr>
          <p:cNvSpPr txBox="1"/>
          <p:nvPr/>
        </p:nvSpPr>
        <p:spPr>
          <a:xfrm>
            <a:off x="113203" y="1236527"/>
            <a:ext cx="1205779" cy="4801314"/>
          </a:xfrm>
          <a:prstGeom prst="rect">
            <a:avLst/>
          </a:prstGeom>
          <a:solidFill>
            <a:schemeClr val="bg1"/>
          </a:solidFill>
          <a:ln>
            <a:solidFill>
              <a:schemeClr val="tx1"/>
            </a:solidFill>
          </a:ln>
        </p:spPr>
        <p:txBody>
          <a:bodyPr wrap="none" rtlCol="0">
            <a:spAutoFit/>
          </a:bodyPr>
          <a:lstStyle/>
          <a:p>
            <a:r>
              <a:rPr lang="en-US" dirty="0"/>
              <a:t>int </a:t>
            </a:r>
            <a:r>
              <a:rPr lang="en-US" dirty="0" err="1"/>
              <a:t>a,b,c</a:t>
            </a:r>
            <a:r>
              <a:rPr lang="en-US" dirty="0"/>
              <a:t>;</a:t>
            </a:r>
          </a:p>
          <a:p>
            <a:r>
              <a:rPr lang="en-US" dirty="0"/>
              <a:t>void X</a:t>
            </a:r>
            <a:r>
              <a:rPr lang="en-US" baseline="-25000" dirty="0"/>
              <a:t>1</a:t>
            </a:r>
            <a:r>
              <a:rPr lang="en-US" dirty="0"/>
              <a:t>() {</a:t>
            </a:r>
          </a:p>
          <a:p>
            <a:r>
              <a:rPr lang="en-US" dirty="0"/>
              <a:t>   skip</a:t>
            </a:r>
          </a:p>
          <a:p>
            <a:r>
              <a:rPr lang="en-US" dirty="0"/>
              <a:t>}</a:t>
            </a:r>
          </a:p>
          <a:p>
            <a:endParaRPr lang="en-US" dirty="0"/>
          </a:p>
          <a:p>
            <a:r>
              <a:rPr lang="en-US" dirty="0"/>
              <a:t>void X</a:t>
            </a:r>
            <a:r>
              <a:rPr lang="en-US" baseline="-25000" dirty="0"/>
              <a:t>2</a:t>
            </a:r>
            <a:r>
              <a:rPr lang="en-US" dirty="0"/>
              <a:t>() {</a:t>
            </a:r>
          </a:p>
          <a:p>
            <a:r>
              <a:rPr lang="en-US" dirty="0"/>
              <a:t>   if (*) {</a:t>
            </a:r>
          </a:p>
          <a:p>
            <a:r>
              <a:rPr lang="en-US" dirty="0"/>
              <a:t>      a = 3;</a:t>
            </a:r>
          </a:p>
          <a:p>
            <a:r>
              <a:rPr lang="en-US" dirty="0"/>
              <a:t>      X</a:t>
            </a:r>
            <a:r>
              <a:rPr lang="en-US" baseline="-25000" dirty="0"/>
              <a:t>1</a:t>
            </a:r>
            <a:r>
              <a:rPr lang="en-US" dirty="0"/>
              <a:t>();</a:t>
            </a:r>
          </a:p>
          <a:p>
            <a:r>
              <a:rPr lang="en-US" dirty="0"/>
              <a:t>      c = a;</a:t>
            </a:r>
          </a:p>
          <a:p>
            <a:r>
              <a:rPr lang="en-US" dirty="0"/>
              <a:t>   }</a:t>
            </a:r>
          </a:p>
          <a:p>
            <a:r>
              <a:rPr lang="en-US" dirty="0"/>
              <a:t>   else {</a:t>
            </a:r>
          </a:p>
          <a:p>
            <a:r>
              <a:rPr lang="en-US" dirty="0"/>
              <a:t>      b = 5;</a:t>
            </a:r>
          </a:p>
          <a:p>
            <a:r>
              <a:rPr lang="en-US" dirty="0"/>
              <a:t>      X</a:t>
            </a:r>
            <a:r>
              <a:rPr lang="en-US" baseline="-25000" dirty="0"/>
              <a:t>1</a:t>
            </a:r>
            <a:r>
              <a:rPr lang="en-US" dirty="0"/>
              <a:t>();</a:t>
            </a:r>
          </a:p>
          <a:p>
            <a:r>
              <a:rPr lang="en-US" dirty="0"/>
              <a:t>      c = b;</a:t>
            </a:r>
          </a:p>
          <a:p>
            <a:r>
              <a:rPr lang="en-US" dirty="0"/>
              <a:t>   }</a:t>
            </a:r>
          </a:p>
          <a:p>
            <a:r>
              <a:rPr lang="en-US" dirty="0"/>
              <a:t>}</a:t>
            </a:r>
          </a:p>
        </p:txBody>
      </p:sp>
      <p:grpSp>
        <p:nvGrpSpPr>
          <p:cNvPr id="219" name="Group 218">
            <a:extLst>
              <a:ext uri="{FF2B5EF4-FFF2-40B4-BE49-F238E27FC236}">
                <a16:creationId xmlns:a16="http://schemas.microsoft.com/office/drawing/2014/main" id="{F95ACA41-9922-4720-BC2C-EE7CF7664A4C}"/>
              </a:ext>
            </a:extLst>
          </p:cNvPr>
          <p:cNvGrpSpPr/>
          <p:nvPr/>
        </p:nvGrpSpPr>
        <p:grpSpPr>
          <a:xfrm>
            <a:off x="3780207" y="3511382"/>
            <a:ext cx="919226" cy="950174"/>
            <a:chOff x="2625696" y="919674"/>
            <a:chExt cx="919226" cy="950174"/>
          </a:xfrm>
        </p:grpSpPr>
        <p:grpSp>
          <p:nvGrpSpPr>
            <p:cNvPr id="156" name="Group 155">
              <a:extLst>
                <a:ext uri="{FF2B5EF4-FFF2-40B4-BE49-F238E27FC236}">
                  <a16:creationId xmlns:a16="http://schemas.microsoft.com/office/drawing/2014/main" id="{B8D1DEC4-C5A3-4DB4-80B4-ADE3C546AE7B}"/>
                </a:ext>
              </a:extLst>
            </p:cNvPr>
            <p:cNvGrpSpPr/>
            <p:nvPr/>
          </p:nvGrpSpPr>
          <p:grpSpPr>
            <a:xfrm>
              <a:off x="2625696" y="919674"/>
              <a:ext cx="919226" cy="880117"/>
              <a:chOff x="379635" y="3393350"/>
              <a:chExt cx="919226" cy="880117"/>
            </a:xfrm>
          </p:grpSpPr>
          <p:grpSp>
            <p:nvGrpSpPr>
              <p:cNvPr id="157" name="Group 156">
                <a:extLst>
                  <a:ext uri="{FF2B5EF4-FFF2-40B4-BE49-F238E27FC236}">
                    <a16:creationId xmlns:a16="http://schemas.microsoft.com/office/drawing/2014/main" id="{ECD990E3-2501-4458-AD09-625F2819DC87}"/>
                  </a:ext>
                </a:extLst>
              </p:cNvPr>
              <p:cNvGrpSpPr/>
              <p:nvPr/>
            </p:nvGrpSpPr>
            <p:grpSpPr>
              <a:xfrm>
                <a:off x="379635" y="3393350"/>
                <a:ext cx="919226" cy="880117"/>
                <a:chOff x="3480907" y="2691767"/>
                <a:chExt cx="919226" cy="880117"/>
              </a:xfrm>
            </p:grpSpPr>
            <p:grpSp>
              <p:nvGrpSpPr>
                <p:cNvPr id="161" name="Group 160">
                  <a:extLst>
                    <a:ext uri="{FF2B5EF4-FFF2-40B4-BE49-F238E27FC236}">
                      <a16:creationId xmlns:a16="http://schemas.microsoft.com/office/drawing/2014/main" id="{43CBA935-BD48-437C-8EA0-966864A0281B}"/>
                    </a:ext>
                  </a:extLst>
                </p:cNvPr>
                <p:cNvGrpSpPr/>
                <p:nvPr/>
              </p:nvGrpSpPr>
              <p:grpSpPr>
                <a:xfrm>
                  <a:off x="3480907" y="2691767"/>
                  <a:ext cx="919226" cy="880117"/>
                  <a:chOff x="3480907" y="2691767"/>
                  <a:chExt cx="919226" cy="880117"/>
                </a:xfrm>
              </p:grpSpPr>
              <p:grpSp>
                <p:nvGrpSpPr>
                  <p:cNvPr id="163" name="Group 162">
                    <a:extLst>
                      <a:ext uri="{FF2B5EF4-FFF2-40B4-BE49-F238E27FC236}">
                        <a16:creationId xmlns:a16="http://schemas.microsoft.com/office/drawing/2014/main" id="{0366B918-6094-42D5-942D-CBB1540AC9B9}"/>
                      </a:ext>
                    </a:extLst>
                  </p:cNvPr>
                  <p:cNvGrpSpPr/>
                  <p:nvPr/>
                </p:nvGrpSpPr>
                <p:grpSpPr>
                  <a:xfrm>
                    <a:off x="3661592" y="3056573"/>
                    <a:ext cx="565560" cy="45720"/>
                    <a:chOff x="3661592" y="3056573"/>
                    <a:chExt cx="565560" cy="45720"/>
                  </a:xfrm>
                </p:grpSpPr>
                <p:sp>
                  <p:nvSpPr>
                    <p:cNvPr id="170" name="Oval 169">
                      <a:extLst>
                        <a:ext uri="{FF2B5EF4-FFF2-40B4-BE49-F238E27FC236}">
                          <a16:creationId xmlns:a16="http://schemas.microsoft.com/office/drawing/2014/main" id="{A35E71DA-E22B-42BE-B967-D2EF53C6B58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1" name="Oval 170">
                      <a:extLst>
                        <a:ext uri="{FF2B5EF4-FFF2-40B4-BE49-F238E27FC236}">
                          <a16:creationId xmlns:a16="http://schemas.microsoft.com/office/drawing/2014/main" id="{485AE19D-60D4-4C0B-8CDA-3FC7A75D0560}"/>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2" name="Oval 171">
                      <a:extLst>
                        <a:ext uri="{FF2B5EF4-FFF2-40B4-BE49-F238E27FC236}">
                          <a16:creationId xmlns:a16="http://schemas.microsoft.com/office/drawing/2014/main" id="{920714F5-B55A-45D5-A5AA-FF9D7141BC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3" name="Oval 172">
                      <a:extLst>
                        <a:ext uri="{FF2B5EF4-FFF2-40B4-BE49-F238E27FC236}">
                          <a16:creationId xmlns:a16="http://schemas.microsoft.com/office/drawing/2014/main" id="{FBDFB5D6-C21B-4D68-B03D-F2AB0B91734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64" name="Group 163">
                    <a:extLst>
                      <a:ext uri="{FF2B5EF4-FFF2-40B4-BE49-F238E27FC236}">
                        <a16:creationId xmlns:a16="http://schemas.microsoft.com/office/drawing/2014/main" id="{2AACCF38-89D5-4048-9933-0436B69B431A}"/>
                      </a:ext>
                    </a:extLst>
                  </p:cNvPr>
                  <p:cNvGrpSpPr/>
                  <p:nvPr/>
                </p:nvGrpSpPr>
                <p:grpSpPr>
                  <a:xfrm>
                    <a:off x="3661592" y="3526164"/>
                    <a:ext cx="565560" cy="45720"/>
                    <a:chOff x="3661592" y="3526164"/>
                    <a:chExt cx="565560" cy="45720"/>
                  </a:xfrm>
                </p:grpSpPr>
                <p:sp>
                  <p:nvSpPr>
                    <p:cNvPr id="166" name="Oval 165">
                      <a:extLst>
                        <a:ext uri="{FF2B5EF4-FFF2-40B4-BE49-F238E27FC236}">
                          <a16:creationId xmlns:a16="http://schemas.microsoft.com/office/drawing/2014/main" id="{10BA14B0-8314-447B-A7E0-79DF1DFF078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AB0FED1E-E337-457D-A332-AD944F6FD767}"/>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8" name="Oval 167">
                      <a:extLst>
                        <a:ext uri="{FF2B5EF4-FFF2-40B4-BE49-F238E27FC236}">
                          <a16:creationId xmlns:a16="http://schemas.microsoft.com/office/drawing/2014/main" id="{A3B2B3D9-2957-443F-9366-B3F833C4FA7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9" name="Oval 168">
                      <a:extLst>
                        <a:ext uri="{FF2B5EF4-FFF2-40B4-BE49-F238E27FC236}">
                          <a16:creationId xmlns:a16="http://schemas.microsoft.com/office/drawing/2014/main" id="{523347DD-AB20-4BB2-96C0-D32B07F3E574}"/>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36F6CEFB-E8E7-4256-A7B1-8EABE11F5A52}"/>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65" name="TextBox 164">
                        <a:extLst>
                          <a:ext uri="{FF2B5EF4-FFF2-40B4-BE49-F238E27FC236}">
                            <a16:creationId xmlns:a16="http://schemas.microsoft.com/office/drawing/2014/main" id="{36F6CEFB-E8E7-4256-A7B1-8EABE11F5A52}"/>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3"/>
                        <a:stretch>
                          <a:fillRect b="-8696"/>
                        </a:stretch>
                      </a:blipFill>
                    </p:spPr>
                    <p:txBody>
                      <a:bodyPr/>
                      <a:lstStyle/>
                      <a:p>
                        <a:r>
                          <a:rPr lang="en-US">
                            <a:noFill/>
                          </a:rPr>
                          <a:t> </a:t>
                        </a:r>
                      </a:p>
                    </p:txBody>
                  </p:sp>
                </mc:Fallback>
              </mc:AlternateContent>
            </p:grpSp>
            <p:cxnSp>
              <p:nvCxnSpPr>
                <p:cNvPr id="162" name="Straight Arrow Connector 161">
                  <a:extLst>
                    <a:ext uri="{FF2B5EF4-FFF2-40B4-BE49-F238E27FC236}">
                      <a16:creationId xmlns:a16="http://schemas.microsoft.com/office/drawing/2014/main" id="{B519B8EE-554E-43F9-972F-792C7DA1D79B}"/>
                    </a:ext>
                  </a:extLst>
                </p:cNvPr>
                <p:cNvCxnSpPr>
                  <a:stCxn id="170" idx="4"/>
                  <a:endCxn id="166"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58" name="Straight Arrow Connector 157">
                <a:extLst>
                  <a:ext uri="{FF2B5EF4-FFF2-40B4-BE49-F238E27FC236}">
                    <a16:creationId xmlns:a16="http://schemas.microsoft.com/office/drawing/2014/main" id="{62E6A01C-3065-4DBA-9EC2-23DBCDF5F956}"/>
                  </a:ext>
                </a:extLst>
              </p:cNvPr>
              <p:cNvCxnSpPr>
                <a:cxnSpLocks/>
                <a:stCxn id="171" idx="4"/>
                <a:endCxn id="167"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0" name="Straight Arrow Connector 159">
                <a:extLst>
                  <a:ext uri="{FF2B5EF4-FFF2-40B4-BE49-F238E27FC236}">
                    <a16:creationId xmlns:a16="http://schemas.microsoft.com/office/drawing/2014/main" id="{296EC7DC-F45D-4F62-8A4E-37D2BED9140D}"/>
                  </a:ext>
                </a:extLst>
              </p:cNvPr>
              <p:cNvCxnSpPr>
                <a:cxnSpLocks/>
                <a:stCxn id="173" idx="4"/>
                <a:endCxn id="169"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3" name="Rectangle 212">
              <a:extLst>
                <a:ext uri="{FF2B5EF4-FFF2-40B4-BE49-F238E27FC236}">
                  <a16:creationId xmlns:a16="http://schemas.microsoft.com/office/drawing/2014/main" id="{73DB08EC-FEEC-4923-869A-1455D7185269}"/>
                </a:ext>
              </a:extLst>
            </p:cNvPr>
            <p:cNvSpPr/>
            <p:nvPr/>
          </p:nvSpPr>
          <p:spPr bwMode="auto">
            <a:xfrm>
              <a:off x="2674310" y="93003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2" name="Group 221">
            <a:extLst>
              <a:ext uri="{FF2B5EF4-FFF2-40B4-BE49-F238E27FC236}">
                <a16:creationId xmlns:a16="http://schemas.microsoft.com/office/drawing/2014/main" id="{E9042A33-C920-4D55-B484-D92AA34C2BD0}"/>
              </a:ext>
            </a:extLst>
          </p:cNvPr>
          <p:cNvGrpSpPr/>
          <p:nvPr/>
        </p:nvGrpSpPr>
        <p:grpSpPr>
          <a:xfrm>
            <a:off x="3171379" y="1121773"/>
            <a:ext cx="919226" cy="939811"/>
            <a:chOff x="-41366" y="2295844"/>
            <a:chExt cx="919226" cy="939811"/>
          </a:xfrm>
        </p:grpSpPr>
        <p:grpSp>
          <p:nvGrpSpPr>
            <p:cNvPr id="174" name="Group 173">
              <a:extLst>
                <a:ext uri="{FF2B5EF4-FFF2-40B4-BE49-F238E27FC236}">
                  <a16:creationId xmlns:a16="http://schemas.microsoft.com/office/drawing/2014/main" id="{2D744057-BAB8-4549-ADD5-6F1858C65A6D}"/>
                </a:ext>
              </a:extLst>
            </p:cNvPr>
            <p:cNvGrpSpPr/>
            <p:nvPr/>
          </p:nvGrpSpPr>
          <p:grpSpPr>
            <a:xfrm>
              <a:off x="-41366" y="2305044"/>
              <a:ext cx="919226" cy="880117"/>
              <a:chOff x="379635" y="3393350"/>
              <a:chExt cx="919226" cy="880117"/>
            </a:xfrm>
          </p:grpSpPr>
          <p:grpSp>
            <p:nvGrpSpPr>
              <p:cNvPr id="175" name="Group 174">
                <a:extLst>
                  <a:ext uri="{FF2B5EF4-FFF2-40B4-BE49-F238E27FC236}">
                    <a16:creationId xmlns:a16="http://schemas.microsoft.com/office/drawing/2014/main" id="{332EC3BA-4DF8-4B08-8C86-6360249FA678}"/>
                  </a:ext>
                </a:extLst>
              </p:cNvPr>
              <p:cNvGrpSpPr/>
              <p:nvPr/>
            </p:nvGrpSpPr>
            <p:grpSpPr>
              <a:xfrm>
                <a:off x="379635" y="3393350"/>
                <a:ext cx="919226" cy="880117"/>
                <a:chOff x="3480907" y="2691767"/>
                <a:chExt cx="919226" cy="880117"/>
              </a:xfrm>
            </p:grpSpPr>
            <p:grpSp>
              <p:nvGrpSpPr>
                <p:cNvPr id="179" name="Group 178">
                  <a:extLst>
                    <a:ext uri="{FF2B5EF4-FFF2-40B4-BE49-F238E27FC236}">
                      <a16:creationId xmlns:a16="http://schemas.microsoft.com/office/drawing/2014/main" id="{4C34488A-1AFA-4E66-9A26-94E847BD6E29}"/>
                    </a:ext>
                  </a:extLst>
                </p:cNvPr>
                <p:cNvGrpSpPr/>
                <p:nvPr/>
              </p:nvGrpSpPr>
              <p:grpSpPr>
                <a:xfrm>
                  <a:off x="3480907" y="2691767"/>
                  <a:ext cx="919226" cy="880117"/>
                  <a:chOff x="3480907" y="2691767"/>
                  <a:chExt cx="919226" cy="880117"/>
                </a:xfrm>
              </p:grpSpPr>
              <p:grpSp>
                <p:nvGrpSpPr>
                  <p:cNvPr id="181" name="Group 180">
                    <a:extLst>
                      <a:ext uri="{FF2B5EF4-FFF2-40B4-BE49-F238E27FC236}">
                        <a16:creationId xmlns:a16="http://schemas.microsoft.com/office/drawing/2014/main" id="{0AAA4E5C-BF1D-43A5-A4DA-F7190DBBE390}"/>
                      </a:ext>
                    </a:extLst>
                  </p:cNvPr>
                  <p:cNvGrpSpPr/>
                  <p:nvPr/>
                </p:nvGrpSpPr>
                <p:grpSpPr>
                  <a:xfrm>
                    <a:off x="3661592" y="3056573"/>
                    <a:ext cx="565560" cy="45720"/>
                    <a:chOff x="3661592" y="3056573"/>
                    <a:chExt cx="565560" cy="45720"/>
                  </a:xfrm>
                </p:grpSpPr>
                <p:sp>
                  <p:nvSpPr>
                    <p:cNvPr id="188" name="Oval 187">
                      <a:extLst>
                        <a:ext uri="{FF2B5EF4-FFF2-40B4-BE49-F238E27FC236}">
                          <a16:creationId xmlns:a16="http://schemas.microsoft.com/office/drawing/2014/main" id="{97CDC400-D356-47AF-8A5A-7FE5C3CF91B1}"/>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9" name="Oval 188">
                      <a:extLst>
                        <a:ext uri="{FF2B5EF4-FFF2-40B4-BE49-F238E27FC236}">
                          <a16:creationId xmlns:a16="http://schemas.microsoft.com/office/drawing/2014/main" id="{653834E9-FD81-4D6E-8C09-0D0E1EEF7B1C}"/>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0" name="Oval 189">
                      <a:extLst>
                        <a:ext uri="{FF2B5EF4-FFF2-40B4-BE49-F238E27FC236}">
                          <a16:creationId xmlns:a16="http://schemas.microsoft.com/office/drawing/2014/main" id="{E282ED26-C73C-41A4-BA3E-3A321472B05F}"/>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1" name="Oval 190">
                      <a:extLst>
                        <a:ext uri="{FF2B5EF4-FFF2-40B4-BE49-F238E27FC236}">
                          <a16:creationId xmlns:a16="http://schemas.microsoft.com/office/drawing/2014/main" id="{E92662B1-F25C-4E60-9219-B9F96548F092}"/>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82" name="Group 181">
                    <a:extLst>
                      <a:ext uri="{FF2B5EF4-FFF2-40B4-BE49-F238E27FC236}">
                        <a16:creationId xmlns:a16="http://schemas.microsoft.com/office/drawing/2014/main" id="{53E9354E-6D43-4512-8852-4E2C417F203C}"/>
                      </a:ext>
                    </a:extLst>
                  </p:cNvPr>
                  <p:cNvGrpSpPr/>
                  <p:nvPr/>
                </p:nvGrpSpPr>
                <p:grpSpPr>
                  <a:xfrm>
                    <a:off x="3661592" y="3526164"/>
                    <a:ext cx="565560" cy="45720"/>
                    <a:chOff x="3661592" y="3526164"/>
                    <a:chExt cx="565560" cy="45720"/>
                  </a:xfrm>
                </p:grpSpPr>
                <p:sp>
                  <p:nvSpPr>
                    <p:cNvPr id="184" name="Oval 183">
                      <a:extLst>
                        <a:ext uri="{FF2B5EF4-FFF2-40B4-BE49-F238E27FC236}">
                          <a16:creationId xmlns:a16="http://schemas.microsoft.com/office/drawing/2014/main" id="{12CC99C9-0E8C-48C1-AEDA-FA5CC829BCD0}"/>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5" name="Oval 184">
                      <a:extLst>
                        <a:ext uri="{FF2B5EF4-FFF2-40B4-BE49-F238E27FC236}">
                          <a16:creationId xmlns:a16="http://schemas.microsoft.com/office/drawing/2014/main" id="{D24F081E-B59E-42EC-B48C-D6BAC8E06FCE}"/>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F495DA4C-A845-446E-80D1-863342B6082C}"/>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C5683A64-AEFA-4D40-B706-D8315FB6001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C6348D06-684C-4E21-953B-8AA7FC6E6A2E}"/>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4"/>
                        <a:stretch>
                          <a:fillRect b="-11111"/>
                        </a:stretch>
                      </a:blipFill>
                    </p:spPr>
                    <p:txBody>
                      <a:bodyPr/>
                      <a:lstStyle/>
                      <a:p>
                        <a:r>
                          <a:rPr lang="en-US">
                            <a:noFill/>
                          </a:rPr>
                          <a:t> </a:t>
                        </a:r>
                      </a:p>
                    </p:txBody>
                  </p:sp>
                </mc:Fallback>
              </mc:AlternateContent>
            </p:grpSp>
            <p:cxnSp>
              <p:nvCxnSpPr>
                <p:cNvPr id="180" name="Straight Arrow Connector 179">
                  <a:extLst>
                    <a:ext uri="{FF2B5EF4-FFF2-40B4-BE49-F238E27FC236}">
                      <a16:creationId xmlns:a16="http://schemas.microsoft.com/office/drawing/2014/main" id="{14DE6D54-456B-40F4-A871-D3A053AFE998}"/>
                    </a:ext>
                  </a:extLst>
                </p:cNvPr>
                <p:cNvCxnSpPr>
                  <a:stCxn id="188" idx="4"/>
                  <a:endCxn id="18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76" name="Straight Arrow Connector 175">
                <a:extLst>
                  <a:ext uri="{FF2B5EF4-FFF2-40B4-BE49-F238E27FC236}">
                    <a16:creationId xmlns:a16="http://schemas.microsoft.com/office/drawing/2014/main" id="{3141D0B5-CB96-4A43-A334-019137C31DAE}"/>
                  </a:ext>
                </a:extLst>
              </p:cNvPr>
              <p:cNvCxnSpPr>
                <a:cxnSpLocks/>
                <a:stCxn id="189" idx="4"/>
                <a:endCxn id="185"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7" name="Straight Arrow Connector 176">
                <a:extLst>
                  <a:ext uri="{FF2B5EF4-FFF2-40B4-BE49-F238E27FC236}">
                    <a16:creationId xmlns:a16="http://schemas.microsoft.com/office/drawing/2014/main" id="{B09D3084-D45B-492A-B108-E0AD6951018E}"/>
                  </a:ext>
                </a:extLst>
              </p:cNvPr>
              <p:cNvCxnSpPr>
                <a:cxnSpLocks/>
                <a:stCxn id="190" idx="4"/>
                <a:endCxn id="186"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8" name="Straight Arrow Connector 177">
                <a:extLst>
                  <a:ext uri="{FF2B5EF4-FFF2-40B4-BE49-F238E27FC236}">
                    <a16:creationId xmlns:a16="http://schemas.microsoft.com/office/drawing/2014/main" id="{F7D0B1FE-E951-45A6-9468-F58FCAA69F33}"/>
                  </a:ext>
                </a:extLst>
              </p:cNvPr>
              <p:cNvCxnSpPr>
                <a:cxnSpLocks/>
                <a:stCxn id="191" idx="4"/>
                <a:endCxn id="187"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4" name="Rectangle 213">
              <a:extLst>
                <a:ext uri="{FF2B5EF4-FFF2-40B4-BE49-F238E27FC236}">
                  <a16:creationId xmlns:a16="http://schemas.microsoft.com/office/drawing/2014/main" id="{A83AC808-733C-4D23-9C8C-CBC397B4255D}"/>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0" name="Group 219">
            <a:extLst>
              <a:ext uri="{FF2B5EF4-FFF2-40B4-BE49-F238E27FC236}">
                <a16:creationId xmlns:a16="http://schemas.microsoft.com/office/drawing/2014/main" id="{3963E6A9-BA96-4EF9-BA63-FF624FEF52A9}"/>
              </a:ext>
            </a:extLst>
          </p:cNvPr>
          <p:cNvGrpSpPr/>
          <p:nvPr/>
        </p:nvGrpSpPr>
        <p:grpSpPr>
          <a:xfrm>
            <a:off x="1436988" y="3476489"/>
            <a:ext cx="919226" cy="958338"/>
            <a:chOff x="379635" y="989731"/>
            <a:chExt cx="919226" cy="958338"/>
          </a:xfrm>
        </p:grpSpPr>
        <p:grpSp>
          <p:nvGrpSpPr>
            <p:cNvPr id="138" name="Group 137">
              <a:extLst>
                <a:ext uri="{FF2B5EF4-FFF2-40B4-BE49-F238E27FC236}">
                  <a16:creationId xmlns:a16="http://schemas.microsoft.com/office/drawing/2014/main" id="{9F4397D5-1595-44A8-829A-9FAD301C9345}"/>
                </a:ext>
              </a:extLst>
            </p:cNvPr>
            <p:cNvGrpSpPr/>
            <p:nvPr/>
          </p:nvGrpSpPr>
          <p:grpSpPr>
            <a:xfrm>
              <a:off x="379635" y="989731"/>
              <a:ext cx="919226" cy="880117"/>
              <a:chOff x="379635" y="3393350"/>
              <a:chExt cx="919226" cy="880117"/>
            </a:xfrm>
          </p:grpSpPr>
          <p:grpSp>
            <p:nvGrpSpPr>
              <p:cNvPr id="139" name="Group 138">
                <a:extLst>
                  <a:ext uri="{FF2B5EF4-FFF2-40B4-BE49-F238E27FC236}">
                    <a16:creationId xmlns:a16="http://schemas.microsoft.com/office/drawing/2014/main" id="{E933F676-4D7C-4E4C-BB52-3A6EAE6CE08E}"/>
                  </a:ext>
                </a:extLst>
              </p:cNvPr>
              <p:cNvGrpSpPr/>
              <p:nvPr/>
            </p:nvGrpSpPr>
            <p:grpSpPr>
              <a:xfrm>
                <a:off x="379635" y="3393350"/>
                <a:ext cx="919226" cy="880117"/>
                <a:chOff x="3480907" y="2691767"/>
                <a:chExt cx="919226" cy="880117"/>
              </a:xfrm>
            </p:grpSpPr>
            <p:grpSp>
              <p:nvGrpSpPr>
                <p:cNvPr id="143" name="Group 142">
                  <a:extLst>
                    <a:ext uri="{FF2B5EF4-FFF2-40B4-BE49-F238E27FC236}">
                      <a16:creationId xmlns:a16="http://schemas.microsoft.com/office/drawing/2014/main" id="{BE83122C-FF1F-4675-BA8E-51C94E2A3C42}"/>
                    </a:ext>
                  </a:extLst>
                </p:cNvPr>
                <p:cNvGrpSpPr/>
                <p:nvPr/>
              </p:nvGrpSpPr>
              <p:grpSpPr>
                <a:xfrm>
                  <a:off x="3480907" y="2691767"/>
                  <a:ext cx="919226" cy="880117"/>
                  <a:chOff x="3480907" y="2691767"/>
                  <a:chExt cx="919226" cy="880117"/>
                </a:xfrm>
              </p:grpSpPr>
              <p:grpSp>
                <p:nvGrpSpPr>
                  <p:cNvPr id="145" name="Group 144">
                    <a:extLst>
                      <a:ext uri="{FF2B5EF4-FFF2-40B4-BE49-F238E27FC236}">
                        <a16:creationId xmlns:a16="http://schemas.microsoft.com/office/drawing/2014/main" id="{73109BA8-87EA-40D6-8010-795058C5B1B9}"/>
                      </a:ext>
                    </a:extLst>
                  </p:cNvPr>
                  <p:cNvGrpSpPr/>
                  <p:nvPr/>
                </p:nvGrpSpPr>
                <p:grpSpPr>
                  <a:xfrm>
                    <a:off x="3661592" y="3056573"/>
                    <a:ext cx="565560" cy="45720"/>
                    <a:chOff x="3661592" y="3056573"/>
                    <a:chExt cx="565560" cy="45720"/>
                  </a:xfrm>
                </p:grpSpPr>
                <p:sp>
                  <p:nvSpPr>
                    <p:cNvPr id="152" name="Oval 151">
                      <a:extLst>
                        <a:ext uri="{FF2B5EF4-FFF2-40B4-BE49-F238E27FC236}">
                          <a16:creationId xmlns:a16="http://schemas.microsoft.com/office/drawing/2014/main" id="{E1EE7E6B-C157-462D-87A1-82DC8B56BCC3}"/>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3" name="Oval 152">
                      <a:extLst>
                        <a:ext uri="{FF2B5EF4-FFF2-40B4-BE49-F238E27FC236}">
                          <a16:creationId xmlns:a16="http://schemas.microsoft.com/office/drawing/2014/main" id="{0072A1FC-6145-40A3-8756-815A76D5B118}"/>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4" name="Oval 153">
                      <a:extLst>
                        <a:ext uri="{FF2B5EF4-FFF2-40B4-BE49-F238E27FC236}">
                          <a16:creationId xmlns:a16="http://schemas.microsoft.com/office/drawing/2014/main" id="{7FFD1981-B1DF-485E-BE12-D4117667D4BD}"/>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5" name="Oval 154">
                      <a:extLst>
                        <a:ext uri="{FF2B5EF4-FFF2-40B4-BE49-F238E27FC236}">
                          <a16:creationId xmlns:a16="http://schemas.microsoft.com/office/drawing/2014/main" id="{B07A2C59-4D02-40B3-B4C7-CD580ECA0400}"/>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46" name="Group 145">
                    <a:extLst>
                      <a:ext uri="{FF2B5EF4-FFF2-40B4-BE49-F238E27FC236}">
                        <a16:creationId xmlns:a16="http://schemas.microsoft.com/office/drawing/2014/main" id="{91A3077C-2527-40A5-9E87-24125E89B384}"/>
                      </a:ext>
                    </a:extLst>
                  </p:cNvPr>
                  <p:cNvGrpSpPr/>
                  <p:nvPr/>
                </p:nvGrpSpPr>
                <p:grpSpPr>
                  <a:xfrm>
                    <a:off x="3661592" y="3526164"/>
                    <a:ext cx="565560" cy="45720"/>
                    <a:chOff x="3661592" y="3526164"/>
                    <a:chExt cx="565560" cy="45720"/>
                  </a:xfrm>
                </p:grpSpPr>
                <p:sp>
                  <p:nvSpPr>
                    <p:cNvPr id="148" name="Oval 147">
                      <a:extLst>
                        <a:ext uri="{FF2B5EF4-FFF2-40B4-BE49-F238E27FC236}">
                          <a16:creationId xmlns:a16="http://schemas.microsoft.com/office/drawing/2014/main" id="{1C37D4C2-D28C-4318-86C5-492C7444C4B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9" name="Oval 148">
                      <a:extLst>
                        <a:ext uri="{FF2B5EF4-FFF2-40B4-BE49-F238E27FC236}">
                          <a16:creationId xmlns:a16="http://schemas.microsoft.com/office/drawing/2014/main" id="{18421299-FC98-406D-8662-FB30D14CDE2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7DEB89B3-A390-4CC7-8F2C-D38BC358628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FD9B0498-A0D7-4218-BBD1-A657B05B305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64D40148-D3D4-489E-8907-D21C34E8372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47" name="TextBox 146">
                        <a:extLst>
                          <a:ext uri="{FF2B5EF4-FFF2-40B4-BE49-F238E27FC236}">
                            <a16:creationId xmlns:a16="http://schemas.microsoft.com/office/drawing/2014/main" id="{64D40148-D3D4-489E-8907-D21C34E8372A}"/>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5"/>
                        <a:stretch>
                          <a:fillRect b="-11111"/>
                        </a:stretch>
                      </a:blipFill>
                    </p:spPr>
                    <p:txBody>
                      <a:bodyPr/>
                      <a:lstStyle/>
                      <a:p>
                        <a:r>
                          <a:rPr lang="en-US">
                            <a:noFill/>
                          </a:rPr>
                          <a:t> </a:t>
                        </a:r>
                      </a:p>
                    </p:txBody>
                  </p:sp>
                </mc:Fallback>
              </mc:AlternateContent>
            </p:grpSp>
            <p:cxnSp>
              <p:nvCxnSpPr>
                <p:cNvPr id="144" name="Straight Arrow Connector 143">
                  <a:extLst>
                    <a:ext uri="{FF2B5EF4-FFF2-40B4-BE49-F238E27FC236}">
                      <a16:creationId xmlns:a16="http://schemas.microsoft.com/office/drawing/2014/main" id="{07DF3C96-F097-412E-A327-5EBAC573C938}"/>
                    </a:ext>
                  </a:extLst>
                </p:cNvPr>
                <p:cNvCxnSpPr>
                  <a:cxnSpLocks/>
                  <a:stCxn id="152" idx="4"/>
                  <a:endCxn id="148"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41" name="Straight Arrow Connector 140">
                <a:extLst>
                  <a:ext uri="{FF2B5EF4-FFF2-40B4-BE49-F238E27FC236}">
                    <a16:creationId xmlns:a16="http://schemas.microsoft.com/office/drawing/2014/main" id="{FC47FB85-D9AA-41BE-AE54-DE9C2B2EE429}"/>
                  </a:ext>
                </a:extLst>
              </p:cNvPr>
              <p:cNvCxnSpPr>
                <a:cxnSpLocks/>
                <a:stCxn id="154" idx="4"/>
                <a:endCxn id="150"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2" name="Straight Arrow Connector 141">
                <a:extLst>
                  <a:ext uri="{FF2B5EF4-FFF2-40B4-BE49-F238E27FC236}">
                    <a16:creationId xmlns:a16="http://schemas.microsoft.com/office/drawing/2014/main" id="{0301A6FC-01C1-41D5-BA2A-8168D8619BD6}"/>
                  </a:ext>
                </a:extLst>
              </p:cNvPr>
              <p:cNvCxnSpPr>
                <a:cxnSpLocks/>
                <a:stCxn id="155" idx="4"/>
                <a:endCxn id="151"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5" name="Rectangle 214">
              <a:extLst>
                <a:ext uri="{FF2B5EF4-FFF2-40B4-BE49-F238E27FC236}">
                  <a16:creationId xmlns:a16="http://schemas.microsoft.com/office/drawing/2014/main" id="{A1609673-73CC-464C-96D1-82AC241842F8}"/>
                </a:ext>
              </a:extLst>
            </p:cNvPr>
            <p:cNvSpPr/>
            <p:nvPr/>
          </p:nvSpPr>
          <p:spPr bwMode="auto">
            <a:xfrm>
              <a:off x="442676" y="1008258"/>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1" name="Group 220">
            <a:extLst>
              <a:ext uri="{FF2B5EF4-FFF2-40B4-BE49-F238E27FC236}">
                <a16:creationId xmlns:a16="http://schemas.microsoft.com/office/drawing/2014/main" id="{E3D02671-EC70-4136-ADB3-26B73D550E6A}"/>
              </a:ext>
            </a:extLst>
          </p:cNvPr>
          <p:cNvGrpSpPr/>
          <p:nvPr/>
        </p:nvGrpSpPr>
        <p:grpSpPr>
          <a:xfrm>
            <a:off x="1432082" y="4787060"/>
            <a:ext cx="919226" cy="950476"/>
            <a:chOff x="379635" y="3393350"/>
            <a:chExt cx="919226" cy="950476"/>
          </a:xfrm>
        </p:grpSpPr>
        <p:grpSp>
          <p:nvGrpSpPr>
            <p:cNvPr id="137" name="Group 136">
              <a:extLst>
                <a:ext uri="{FF2B5EF4-FFF2-40B4-BE49-F238E27FC236}">
                  <a16:creationId xmlns:a16="http://schemas.microsoft.com/office/drawing/2014/main" id="{04E1E9BE-BD4D-4C72-865C-E509E29713DC}"/>
                </a:ext>
              </a:extLst>
            </p:cNvPr>
            <p:cNvGrpSpPr/>
            <p:nvPr/>
          </p:nvGrpSpPr>
          <p:grpSpPr>
            <a:xfrm>
              <a:off x="379635" y="3393350"/>
              <a:ext cx="919226" cy="880117"/>
              <a:chOff x="379635" y="3393350"/>
              <a:chExt cx="919226" cy="880117"/>
            </a:xfrm>
          </p:grpSpPr>
          <p:grpSp>
            <p:nvGrpSpPr>
              <p:cNvPr id="113" name="Group 112">
                <a:extLst>
                  <a:ext uri="{FF2B5EF4-FFF2-40B4-BE49-F238E27FC236}">
                    <a16:creationId xmlns:a16="http://schemas.microsoft.com/office/drawing/2014/main" id="{E8006270-A0D9-4B46-83E3-034830BDD164}"/>
                  </a:ext>
                </a:extLst>
              </p:cNvPr>
              <p:cNvGrpSpPr/>
              <p:nvPr/>
            </p:nvGrpSpPr>
            <p:grpSpPr>
              <a:xfrm>
                <a:off x="379635" y="3393350"/>
                <a:ext cx="919226" cy="880117"/>
                <a:chOff x="3480907" y="2691767"/>
                <a:chExt cx="919226" cy="880117"/>
              </a:xfrm>
            </p:grpSpPr>
            <p:grpSp>
              <p:nvGrpSpPr>
                <p:cNvPr id="114" name="Group 113">
                  <a:extLst>
                    <a:ext uri="{FF2B5EF4-FFF2-40B4-BE49-F238E27FC236}">
                      <a16:creationId xmlns:a16="http://schemas.microsoft.com/office/drawing/2014/main" id="{7625C531-99E0-4CE5-8790-A1A2B83224BB}"/>
                    </a:ext>
                  </a:extLst>
                </p:cNvPr>
                <p:cNvGrpSpPr/>
                <p:nvPr/>
              </p:nvGrpSpPr>
              <p:grpSpPr>
                <a:xfrm>
                  <a:off x="3480907" y="2691767"/>
                  <a:ext cx="919226" cy="880117"/>
                  <a:chOff x="3480907" y="2691767"/>
                  <a:chExt cx="919226" cy="880117"/>
                </a:xfrm>
              </p:grpSpPr>
              <p:grpSp>
                <p:nvGrpSpPr>
                  <p:cNvPr id="116" name="Group 115">
                    <a:extLst>
                      <a:ext uri="{FF2B5EF4-FFF2-40B4-BE49-F238E27FC236}">
                        <a16:creationId xmlns:a16="http://schemas.microsoft.com/office/drawing/2014/main" id="{258DFEBF-2364-4F11-9578-83C3D6E760D3}"/>
                      </a:ext>
                    </a:extLst>
                  </p:cNvPr>
                  <p:cNvGrpSpPr/>
                  <p:nvPr/>
                </p:nvGrpSpPr>
                <p:grpSpPr>
                  <a:xfrm>
                    <a:off x="3661592" y="3056573"/>
                    <a:ext cx="565560" cy="45720"/>
                    <a:chOff x="3661592" y="3056573"/>
                    <a:chExt cx="565560" cy="45720"/>
                  </a:xfrm>
                </p:grpSpPr>
                <p:sp>
                  <p:nvSpPr>
                    <p:cNvPr id="123" name="Oval 122">
                      <a:extLst>
                        <a:ext uri="{FF2B5EF4-FFF2-40B4-BE49-F238E27FC236}">
                          <a16:creationId xmlns:a16="http://schemas.microsoft.com/office/drawing/2014/main" id="{9D588473-C757-4630-9E87-BD3A08675E26}"/>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4" name="Oval 123">
                      <a:extLst>
                        <a:ext uri="{FF2B5EF4-FFF2-40B4-BE49-F238E27FC236}">
                          <a16:creationId xmlns:a16="http://schemas.microsoft.com/office/drawing/2014/main" id="{C11D7980-4B03-42BC-9DE9-2EBB2EC7B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Oval 124">
                      <a:extLst>
                        <a:ext uri="{FF2B5EF4-FFF2-40B4-BE49-F238E27FC236}">
                          <a16:creationId xmlns:a16="http://schemas.microsoft.com/office/drawing/2014/main" id="{5DE2CB67-072B-43E1-B671-74B28807916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Oval 125">
                      <a:extLst>
                        <a:ext uri="{FF2B5EF4-FFF2-40B4-BE49-F238E27FC236}">
                          <a16:creationId xmlns:a16="http://schemas.microsoft.com/office/drawing/2014/main" id="{DBCFD443-C156-4FFF-B5A9-61C253F5F03A}"/>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7" name="Group 116">
                    <a:extLst>
                      <a:ext uri="{FF2B5EF4-FFF2-40B4-BE49-F238E27FC236}">
                        <a16:creationId xmlns:a16="http://schemas.microsoft.com/office/drawing/2014/main" id="{21752375-446B-4EF5-A1B4-FBC9FA7853D2}"/>
                      </a:ext>
                    </a:extLst>
                  </p:cNvPr>
                  <p:cNvGrpSpPr/>
                  <p:nvPr/>
                </p:nvGrpSpPr>
                <p:grpSpPr>
                  <a:xfrm>
                    <a:off x="3661592" y="3526164"/>
                    <a:ext cx="565560" cy="45720"/>
                    <a:chOff x="3661592" y="3526164"/>
                    <a:chExt cx="565560" cy="45720"/>
                  </a:xfrm>
                </p:grpSpPr>
                <p:sp>
                  <p:nvSpPr>
                    <p:cNvPr id="119" name="Oval 118">
                      <a:extLst>
                        <a:ext uri="{FF2B5EF4-FFF2-40B4-BE49-F238E27FC236}">
                          <a16:creationId xmlns:a16="http://schemas.microsoft.com/office/drawing/2014/main" id="{876908AD-7418-4AC3-A52D-1FF62334E4F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DE8488C6-EBBF-4EA1-9EDA-3C2230D7448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a:extLst>
                        <a:ext uri="{FF2B5EF4-FFF2-40B4-BE49-F238E27FC236}">
                          <a16:creationId xmlns:a16="http://schemas.microsoft.com/office/drawing/2014/main" id="{237CD763-34C2-4825-B4AE-3DD3BC9ECDB5}"/>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2" name="Oval 121">
                      <a:extLst>
                        <a:ext uri="{FF2B5EF4-FFF2-40B4-BE49-F238E27FC236}">
                          <a16:creationId xmlns:a16="http://schemas.microsoft.com/office/drawing/2014/main" id="{230E6F8B-C8AD-4BA8-BBC2-43BFDF8398FB}"/>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FFFC2162-BC0F-4CE5-B742-22611ECD1543}"/>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18" name="TextBox 117">
                        <a:extLst>
                          <a:ext uri="{FF2B5EF4-FFF2-40B4-BE49-F238E27FC236}">
                            <a16:creationId xmlns:a16="http://schemas.microsoft.com/office/drawing/2014/main" id="{FFFC2162-BC0F-4CE5-B742-22611ECD1543}"/>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115" name="Straight Arrow Connector 114">
                  <a:extLst>
                    <a:ext uri="{FF2B5EF4-FFF2-40B4-BE49-F238E27FC236}">
                      <a16:creationId xmlns:a16="http://schemas.microsoft.com/office/drawing/2014/main" id="{5AF62F33-FB6B-46F2-BF5B-87847881CA9E}"/>
                    </a:ext>
                  </a:extLst>
                </p:cNvPr>
                <p:cNvCxnSpPr>
                  <a:stCxn id="123" idx="4"/>
                  <a:endCxn id="119"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27" name="Straight Arrow Connector 126">
                <a:extLst>
                  <a:ext uri="{FF2B5EF4-FFF2-40B4-BE49-F238E27FC236}">
                    <a16:creationId xmlns:a16="http://schemas.microsoft.com/office/drawing/2014/main" id="{2F9D3805-580D-4203-A827-0067C31A0C22}"/>
                  </a:ext>
                </a:extLst>
              </p:cNvPr>
              <p:cNvCxnSpPr>
                <a:cxnSpLocks/>
                <a:stCxn id="124" idx="4"/>
                <a:endCxn id="120"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9A29E62C-1690-4104-84DA-4EFB1C45978E}"/>
                  </a:ext>
                </a:extLst>
              </p:cNvPr>
              <p:cNvCxnSpPr>
                <a:cxnSpLocks/>
                <a:stCxn id="125" idx="4"/>
                <a:endCxn id="121"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96E9933A-568C-4A0E-B9BA-2C5365095779}"/>
                  </a:ext>
                </a:extLst>
              </p:cNvPr>
              <p:cNvCxnSpPr>
                <a:cxnSpLocks/>
                <a:stCxn id="124" idx="5"/>
                <a:endCxn id="122" idx="1"/>
              </p:cNvCxnSpPr>
              <p:nvPr/>
            </p:nvCxnSpPr>
            <p:spPr bwMode="auto">
              <a:xfrm>
                <a:off x="772624" y="3797180"/>
                <a:ext cx="31423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6" name="Rectangle 215">
              <a:extLst>
                <a:ext uri="{FF2B5EF4-FFF2-40B4-BE49-F238E27FC236}">
                  <a16:creationId xmlns:a16="http://schemas.microsoft.com/office/drawing/2014/main" id="{1C6FE8BA-E0FB-4CDD-9FFF-9CD773AD5977}"/>
                </a:ext>
              </a:extLst>
            </p:cNvPr>
            <p:cNvSpPr/>
            <p:nvPr/>
          </p:nvSpPr>
          <p:spPr bwMode="auto">
            <a:xfrm>
              <a:off x="432205" y="3404015"/>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3" name="Group 222">
            <a:extLst>
              <a:ext uri="{FF2B5EF4-FFF2-40B4-BE49-F238E27FC236}">
                <a16:creationId xmlns:a16="http://schemas.microsoft.com/office/drawing/2014/main" id="{8AA2F87E-2DA3-4D09-BBEB-4F6A4B5B9F7A}"/>
              </a:ext>
            </a:extLst>
          </p:cNvPr>
          <p:cNvGrpSpPr/>
          <p:nvPr/>
        </p:nvGrpSpPr>
        <p:grpSpPr>
          <a:xfrm>
            <a:off x="3793160" y="4786489"/>
            <a:ext cx="919226" cy="956305"/>
            <a:chOff x="2955342" y="3670793"/>
            <a:chExt cx="919226" cy="956305"/>
          </a:xfrm>
        </p:grpSpPr>
        <p:grpSp>
          <p:nvGrpSpPr>
            <p:cNvPr id="192" name="Group 191">
              <a:extLst>
                <a:ext uri="{FF2B5EF4-FFF2-40B4-BE49-F238E27FC236}">
                  <a16:creationId xmlns:a16="http://schemas.microsoft.com/office/drawing/2014/main" id="{88C108B7-3E8B-4F6F-AA28-DBF6C78CA582}"/>
                </a:ext>
              </a:extLst>
            </p:cNvPr>
            <p:cNvGrpSpPr/>
            <p:nvPr/>
          </p:nvGrpSpPr>
          <p:grpSpPr>
            <a:xfrm>
              <a:off x="2955342" y="3670793"/>
              <a:ext cx="919226" cy="880117"/>
              <a:chOff x="379635" y="3393350"/>
              <a:chExt cx="919226" cy="880117"/>
            </a:xfrm>
          </p:grpSpPr>
          <p:grpSp>
            <p:nvGrpSpPr>
              <p:cNvPr id="193" name="Group 192">
                <a:extLst>
                  <a:ext uri="{FF2B5EF4-FFF2-40B4-BE49-F238E27FC236}">
                    <a16:creationId xmlns:a16="http://schemas.microsoft.com/office/drawing/2014/main" id="{D40813BE-FDDB-4F24-B99E-76C094FF8A92}"/>
                  </a:ext>
                </a:extLst>
              </p:cNvPr>
              <p:cNvGrpSpPr/>
              <p:nvPr/>
            </p:nvGrpSpPr>
            <p:grpSpPr>
              <a:xfrm>
                <a:off x="379635" y="3393350"/>
                <a:ext cx="919226" cy="880117"/>
                <a:chOff x="3480907" y="2691767"/>
                <a:chExt cx="919226" cy="880117"/>
              </a:xfrm>
            </p:grpSpPr>
            <p:grpSp>
              <p:nvGrpSpPr>
                <p:cNvPr id="197" name="Group 196">
                  <a:extLst>
                    <a:ext uri="{FF2B5EF4-FFF2-40B4-BE49-F238E27FC236}">
                      <a16:creationId xmlns:a16="http://schemas.microsoft.com/office/drawing/2014/main" id="{67EF50FF-AC28-40BB-9EA7-3CBFBE830A87}"/>
                    </a:ext>
                  </a:extLst>
                </p:cNvPr>
                <p:cNvGrpSpPr/>
                <p:nvPr/>
              </p:nvGrpSpPr>
              <p:grpSpPr>
                <a:xfrm>
                  <a:off x="3480907" y="2691767"/>
                  <a:ext cx="919226" cy="880117"/>
                  <a:chOff x="3480907" y="2691767"/>
                  <a:chExt cx="919226" cy="880117"/>
                </a:xfrm>
              </p:grpSpPr>
              <p:grpSp>
                <p:nvGrpSpPr>
                  <p:cNvPr id="199" name="Group 198">
                    <a:extLst>
                      <a:ext uri="{FF2B5EF4-FFF2-40B4-BE49-F238E27FC236}">
                        <a16:creationId xmlns:a16="http://schemas.microsoft.com/office/drawing/2014/main" id="{4EB1B78B-8C9C-439A-AEB8-5906350C80C9}"/>
                      </a:ext>
                    </a:extLst>
                  </p:cNvPr>
                  <p:cNvGrpSpPr/>
                  <p:nvPr/>
                </p:nvGrpSpPr>
                <p:grpSpPr>
                  <a:xfrm>
                    <a:off x="3661592" y="3056573"/>
                    <a:ext cx="565560" cy="45720"/>
                    <a:chOff x="3661592" y="3056573"/>
                    <a:chExt cx="565560" cy="45720"/>
                  </a:xfrm>
                </p:grpSpPr>
                <p:sp>
                  <p:nvSpPr>
                    <p:cNvPr id="206" name="Oval 205">
                      <a:extLst>
                        <a:ext uri="{FF2B5EF4-FFF2-40B4-BE49-F238E27FC236}">
                          <a16:creationId xmlns:a16="http://schemas.microsoft.com/office/drawing/2014/main" id="{A6FD45C6-F5CF-4A7C-9EE2-3B22A33A3FE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7" name="Oval 206">
                      <a:extLst>
                        <a:ext uri="{FF2B5EF4-FFF2-40B4-BE49-F238E27FC236}">
                          <a16:creationId xmlns:a16="http://schemas.microsoft.com/office/drawing/2014/main" id="{AC1F13E1-CA77-4970-BC12-6142FCDB225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585F080D-87E9-4D24-AF2D-C5721E4D52A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EF42A0B9-F4E8-4200-B49A-04881FC8AB25}"/>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00" name="Group 199">
                    <a:extLst>
                      <a:ext uri="{FF2B5EF4-FFF2-40B4-BE49-F238E27FC236}">
                        <a16:creationId xmlns:a16="http://schemas.microsoft.com/office/drawing/2014/main" id="{091B9DA7-83A5-4F72-B572-A6049F5DF901}"/>
                      </a:ext>
                    </a:extLst>
                  </p:cNvPr>
                  <p:cNvGrpSpPr/>
                  <p:nvPr/>
                </p:nvGrpSpPr>
                <p:grpSpPr>
                  <a:xfrm>
                    <a:off x="3661592" y="3526164"/>
                    <a:ext cx="565560" cy="45720"/>
                    <a:chOff x="3661592" y="3526164"/>
                    <a:chExt cx="565560" cy="45720"/>
                  </a:xfrm>
                </p:grpSpPr>
                <p:sp>
                  <p:nvSpPr>
                    <p:cNvPr id="202" name="Oval 201">
                      <a:extLst>
                        <a:ext uri="{FF2B5EF4-FFF2-40B4-BE49-F238E27FC236}">
                          <a16:creationId xmlns:a16="http://schemas.microsoft.com/office/drawing/2014/main" id="{FC85696D-0146-4E15-A611-2B9E2D5F8236}"/>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6C4D5BF-7B2F-48C6-9EC4-4F0588C4673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03A4F420-CDD5-4806-9020-7A422DD125C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D343DAD2-A871-4204-8192-5327ECFB4AA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1BEDD53D-1301-4C29-979C-F616E53EBBC6}"/>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201" name="TextBox 200">
                        <a:extLst>
                          <a:ext uri="{FF2B5EF4-FFF2-40B4-BE49-F238E27FC236}">
                            <a16:creationId xmlns:a16="http://schemas.microsoft.com/office/drawing/2014/main" id="{1BEDD53D-1301-4C29-979C-F616E53EBBC6}"/>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7"/>
                        <a:stretch>
                          <a:fillRect b="-11111"/>
                        </a:stretch>
                      </a:blipFill>
                    </p:spPr>
                    <p:txBody>
                      <a:bodyPr/>
                      <a:lstStyle/>
                      <a:p>
                        <a:r>
                          <a:rPr lang="en-US">
                            <a:noFill/>
                          </a:rPr>
                          <a:t> </a:t>
                        </a:r>
                      </a:p>
                    </p:txBody>
                  </p:sp>
                </mc:Fallback>
              </mc:AlternateContent>
            </p:grpSp>
            <p:cxnSp>
              <p:nvCxnSpPr>
                <p:cNvPr id="198" name="Straight Arrow Connector 197">
                  <a:extLst>
                    <a:ext uri="{FF2B5EF4-FFF2-40B4-BE49-F238E27FC236}">
                      <a16:creationId xmlns:a16="http://schemas.microsoft.com/office/drawing/2014/main" id="{D326DE28-9D12-4CEC-AB6B-3867DD8D5D69}"/>
                    </a:ext>
                  </a:extLst>
                </p:cNvPr>
                <p:cNvCxnSpPr>
                  <a:stCxn id="206" idx="4"/>
                  <a:endCxn id="202"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94" name="Straight Arrow Connector 193">
                <a:extLst>
                  <a:ext uri="{FF2B5EF4-FFF2-40B4-BE49-F238E27FC236}">
                    <a16:creationId xmlns:a16="http://schemas.microsoft.com/office/drawing/2014/main" id="{B9C0F643-4D85-4D19-838E-576F2734C040}"/>
                  </a:ext>
                </a:extLst>
              </p:cNvPr>
              <p:cNvCxnSpPr>
                <a:cxnSpLocks/>
                <a:stCxn id="207" idx="4"/>
                <a:endCxn id="203"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5" name="Straight Arrow Connector 194">
                <a:extLst>
                  <a:ext uri="{FF2B5EF4-FFF2-40B4-BE49-F238E27FC236}">
                    <a16:creationId xmlns:a16="http://schemas.microsoft.com/office/drawing/2014/main" id="{3563C029-F560-4BAB-8F5F-58A54656B42E}"/>
                  </a:ext>
                </a:extLst>
              </p:cNvPr>
              <p:cNvCxnSpPr>
                <a:cxnSpLocks/>
                <a:stCxn id="208" idx="4"/>
                <a:endCxn id="204"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6" name="Straight Arrow Connector 195">
                <a:extLst>
                  <a:ext uri="{FF2B5EF4-FFF2-40B4-BE49-F238E27FC236}">
                    <a16:creationId xmlns:a16="http://schemas.microsoft.com/office/drawing/2014/main" id="{9E4A9F5E-684E-45AF-B7EF-F60405F50BCB}"/>
                  </a:ext>
                </a:extLst>
              </p:cNvPr>
              <p:cNvCxnSpPr>
                <a:cxnSpLocks/>
                <a:stCxn id="208" idx="5"/>
                <a:endCxn id="205" idx="0"/>
              </p:cNvCxnSpPr>
              <p:nvPr/>
            </p:nvCxnSpPr>
            <p:spPr bwMode="auto">
              <a:xfrm>
                <a:off x="945904" y="3797180"/>
                <a:ext cx="15711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7" name="Rectangle 216">
              <a:extLst>
                <a:ext uri="{FF2B5EF4-FFF2-40B4-BE49-F238E27FC236}">
                  <a16:creationId xmlns:a16="http://schemas.microsoft.com/office/drawing/2014/main" id="{A5F76BEA-8CD5-4F43-9B9D-267D471FFC07}"/>
                </a:ext>
              </a:extLst>
            </p:cNvPr>
            <p:cNvSpPr/>
            <p:nvPr/>
          </p:nvSpPr>
          <p:spPr bwMode="auto">
            <a:xfrm>
              <a:off x="3002467" y="368728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59" name="Oval 158">
            <a:extLst>
              <a:ext uri="{FF2B5EF4-FFF2-40B4-BE49-F238E27FC236}">
                <a16:creationId xmlns:a16="http://schemas.microsoft.com/office/drawing/2014/main" id="{188E4F3A-3F59-4D9E-AAB8-29387335B10B}"/>
              </a:ext>
            </a:extLst>
          </p:cNvPr>
          <p:cNvSpPr/>
          <p:nvPr/>
        </p:nvSpPr>
        <p:spPr>
          <a:xfrm>
            <a:off x="3031992" y="264768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0" name="Straight Arrow Connector 209">
            <a:extLst>
              <a:ext uri="{FF2B5EF4-FFF2-40B4-BE49-F238E27FC236}">
                <a16:creationId xmlns:a16="http://schemas.microsoft.com/office/drawing/2014/main" id="{A38AA447-8B07-41C6-A765-335A34554517}"/>
              </a:ext>
            </a:extLst>
          </p:cNvPr>
          <p:cNvCxnSpPr>
            <a:cxnSpLocks/>
            <a:stCxn id="159" idx="4"/>
            <a:endCxn id="17" idx="0"/>
          </p:cNvCxnSpPr>
          <p:nvPr/>
        </p:nvCxnSpPr>
        <p:spPr>
          <a:xfrm>
            <a:off x="3070092" y="2723881"/>
            <a:ext cx="3992" cy="7436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242" name="Group 241">
            <a:extLst>
              <a:ext uri="{FF2B5EF4-FFF2-40B4-BE49-F238E27FC236}">
                <a16:creationId xmlns:a16="http://schemas.microsoft.com/office/drawing/2014/main" id="{B17366D0-E97E-4130-A866-0AEF376C2A76}"/>
              </a:ext>
            </a:extLst>
          </p:cNvPr>
          <p:cNvGrpSpPr/>
          <p:nvPr/>
        </p:nvGrpSpPr>
        <p:grpSpPr>
          <a:xfrm>
            <a:off x="3412291" y="2426059"/>
            <a:ext cx="919226" cy="939811"/>
            <a:chOff x="-41366" y="2295844"/>
            <a:chExt cx="919226" cy="939811"/>
          </a:xfrm>
        </p:grpSpPr>
        <p:grpSp>
          <p:nvGrpSpPr>
            <p:cNvPr id="243" name="Group 242">
              <a:extLst>
                <a:ext uri="{FF2B5EF4-FFF2-40B4-BE49-F238E27FC236}">
                  <a16:creationId xmlns:a16="http://schemas.microsoft.com/office/drawing/2014/main" id="{B74EE8D9-E89A-4EF6-B05F-2AC33F55F75B}"/>
                </a:ext>
              </a:extLst>
            </p:cNvPr>
            <p:cNvGrpSpPr/>
            <p:nvPr/>
          </p:nvGrpSpPr>
          <p:grpSpPr>
            <a:xfrm>
              <a:off x="-41366" y="2305044"/>
              <a:ext cx="919226" cy="880117"/>
              <a:chOff x="379635" y="3393350"/>
              <a:chExt cx="919226" cy="880117"/>
            </a:xfrm>
          </p:grpSpPr>
          <p:grpSp>
            <p:nvGrpSpPr>
              <p:cNvPr id="245" name="Group 244">
                <a:extLst>
                  <a:ext uri="{FF2B5EF4-FFF2-40B4-BE49-F238E27FC236}">
                    <a16:creationId xmlns:a16="http://schemas.microsoft.com/office/drawing/2014/main" id="{3B858A02-D8A0-46E7-BF6B-755581540B68}"/>
                  </a:ext>
                </a:extLst>
              </p:cNvPr>
              <p:cNvGrpSpPr/>
              <p:nvPr/>
            </p:nvGrpSpPr>
            <p:grpSpPr>
              <a:xfrm>
                <a:off x="379635" y="3393350"/>
                <a:ext cx="919226" cy="880117"/>
                <a:chOff x="3480907" y="2691767"/>
                <a:chExt cx="919226" cy="880117"/>
              </a:xfrm>
            </p:grpSpPr>
            <p:grpSp>
              <p:nvGrpSpPr>
                <p:cNvPr id="249" name="Group 248">
                  <a:extLst>
                    <a:ext uri="{FF2B5EF4-FFF2-40B4-BE49-F238E27FC236}">
                      <a16:creationId xmlns:a16="http://schemas.microsoft.com/office/drawing/2014/main" id="{452C7A70-79C4-49B5-95FE-DE00E5F34823}"/>
                    </a:ext>
                  </a:extLst>
                </p:cNvPr>
                <p:cNvGrpSpPr/>
                <p:nvPr/>
              </p:nvGrpSpPr>
              <p:grpSpPr>
                <a:xfrm>
                  <a:off x="3480907" y="2691767"/>
                  <a:ext cx="919226" cy="880117"/>
                  <a:chOff x="3480907" y="2691767"/>
                  <a:chExt cx="919226" cy="880117"/>
                </a:xfrm>
              </p:grpSpPr>
              <p:grpSp>
                <p:nvGrpSpPr>
                  <p:cNvPr id="251" name="Group 250">
                    <a:extLst>
                      <a:ext uri="{FF2B5EF4-FFF2-40B4-BE49-F238E27FC236}">
                        <a16:creationId xmlns:a16="http://schemas.microsoft.com/office/drawing/2014/main" id="{A5778FC7-815A-4DB3-A8A4-5AA67175C63F}"/>
                      </a:ext>
                    </a:extLst>
                  </p:cNvPr>
                  <p:cNvGrpSpPr/>
                  <p:nvPr/>
                </p:nvGrpSpPr>
                <p:grpSpPr>
                  <a:xfrm>
                    <a:off x="3661592" y="3056573"/>
                    <a:ext cx="565560" cy="45720"/>
                    <a:chOff x="3661592" y="3056573"/>
                    <a:chExt cx="565560" cy="45720"/>
                  </a:xfrm>
                </p:grpSpPr>
                <p:sp>
                  <p:nvSpPr>
                    <p:cNvPr id="258" name="Oval 257">
                      <a:extLst>
                        <a:ext uri="{FF2B5EF4-FFF2-40B4-BE49-F238E27FC236}">
                          <a16:creationId xmlns:a16="http://schemas.microsoft.com/office/drawing/2014/main" id="{CCACC55B-F4FB-4F45-87E3-023D7E88882F}"/>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9" name="Oval 258">
                      <a:extLst>
                        <a:ext uri="{FF2B5EF4-FFF2-40B4-BE49-F238E27FC236}">
                          <a16:creationId xmlns:a16="http://schemas.microsoft.com/office/drawing/2014/main" id="{7E7B3839-151B-41C6-B3C3-B48251B7FDB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0" name="Oval 259">
                      <a:extLst>
                        <a:ext uri="{FF2B5EF4-FFF2-40B4-BE49-F238E27FC236}">
                          <a16:creationId xmlns:a16="http://schemas.microsoft.com/office/drawing/2014/main" id="{A8F04151-3AEA-4106-AD8D-2F8DB089834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1" name="Oval 260">
                      <a:extLst>
                        <a:ext uri="{FF2B5EF4-FFF2-40B4-BE49-F238E27FC236}">
                          <a16:creationId xmlns:a16="http://schemas.microsoft.com/office/drawing/2014/main" id="{94E88902-C468-47CD-82DB-22C991664938}"/>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2" name="Group 251">
                    <a:extLst>
                      <a:ext uri="{FF2B5EF4-FFF2-40B4-BE49-F238E27FC236}">
                        <a16:creationId xmlns:a16="http://schemas.microsoft.com/office/drawing/2014/main" id="{2C2C31E9-252A-4D4F-AF92-E333D50CA059}"/>
                      </a:ext>
                    </a:extLst>
                  </p:cNvPr>
                  <p:cNvGrpSpPr/>
                  <p:nvPr/>
                </p:nvGrpSpPr>
                <p:grpSpPr>
                  <a:xfrm>
                    <a:off x="3661592" y="3526164"/>
                    <a:ext cx="565560" cy="45720"/>
                    <a:chOff x="3661592" y="3526164"/>
                    <a:chExt cx="565560" cy="45720"/>
                  </a:xfrm>
                </p:grpSpPr>
                <p:sp>
                  <p:nvSpPr>
                    <p:cNvPr id="254" name="Oval 253">
                      <a:extLst>
                        <a:ext uri="{FF2B5EF4-FFF2-40B4-BE49-F238E27FC236}">
                          <a16:creationId xmlns:a16="http://schemas.microsoft.com/office/drawing/2014/main" id="{49999A09-3FF7-4191-A5BF-4B11E5A59ED4}"/>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9D29F96C-AC4C-4C95-ABFD-732F1621C05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6" name="Oval 255">
                      <a:extLst>
                        <a:ext uri="{FF2B5EF4-FFF2-40B4-BE49-F238E27FC236}">
                          <a16:creationId xmlns:a16="http://schemas.microsoft.com/office/drawing/2014/main" id="{3FDE6DC2-C14C-42C5-9EEE-898F2BB9261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7" name="Oval 256">
                      <a:extLst>
                        <a:ext uri="{FF2B5EF4-FFF2-40B4-BE49-F238E27FC236}">
                          <a16:creationId xmlns:a16="http://schemas.microsoft.com/office/drawing/2014/main" id="{091770AF-75AC-453F-8177-86411B4EDFA3}"/>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AEF0F081-7840-4E82-8F26-1C1350F2DB6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4"/>
                        <a:stretch>
                          <a:fillRect b="-11111"/>
                        </a:stretch>
                      </a:blipFill>
                    </p:spPr>
                    <p:txBody>
                      <a:bodyPr/>
                      <a:lstStyle/>
                      <a:p>
                        <a:r>
                          <a:rPr lang="en-US">
                            <a:noFill/>
                          </a:rPr>
                          <a:t> </a:t>
                        </a:r>
                      </a:p>
                    </p:txBody>
                  </p:sp>
                </mc:Fallback>
              </mc:AlternateContent>
            </p:grpSp>
            <p:cxnSp>
              <p:nvCxnSpPr>
                <p:cNvPr id="250" name="Straight Arrow Connector 249">
                  <a:extLst>
                    <a:ext uri="{FF2B5EF4-FFF2-40B4-BE49-F238E27FC236}">
                      <a16:creationId xmlns:a16="http://schemas.microsoft.com/office/drawing/2014/main" id="{25BA425C-FA95-4233-85B3-678EA76158A7}"/>
                    </a:ext>
                  </a:extLst>
                </p:cNvPr>
                <p:cNvCxnSpPr>
                  <a:stCxn id="258" idx="4"/>
                  <a:endCxn id="25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46" name="Straight Arrow Connector 245">
                <a:extLst>
                  <a:ext uri="{FF2B5EF4-FFF2-40B4-BE49-F238E27FC236}">
                    <a16:creationId xmlns:a16="http://schemas.microsoft.com/office/drawing/2014/main" id="{54CDFAFD-6160-4CFA-8D66-5F8FC033E78B}"/>
                  </a:ext>
                </a:extLst>
              </p:cNvPr>
              <p:cNvCxnSpPr>
                <a:cxnSpLocks/>
                <a:stCxn id="258" idx="5"/>
                <a:endCxn id="255" idx="1"/>
              </p:cNvCxnSpPr>
              <p:nvPr/>
            </p:nvCxnSpPr>
            <p:spPr bwMode="auto">
              <a:xfrm>
                <a:off x="599344" y="3797180"/>
                <a:ext cx="14095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7" name="Straight Arrow Connector 246">
                <a:extLst>
                  <a:ext uri="{FF2B5EF4-FFF2-40B4-BE49-F238E27FC236}">
                    <a16:creationId xmlns:a16="http://schemas.microsoft.com/office/drawing/2014/main" id="{2C72F27D-EF33-49A4-B434-8317181172B0}"/>
                  </a:ext>
                </a:extLst>
              </p:cNvPr>
              <p:cNvCxnSpPr>
                <a:cxnSpLocks/>
                <a:stCxn id="258" idx="5"/>
                <a:endCxn id="256" idx="0"/>
              </p:cNvCxnSpPr>
              <p:nvPr/>
            </p:nvCxnSpPr>
            <p:spPr bwMode="auto">
              <a:xfrm>
                <a:off x="599344" y="3797180"/>
                <a:ext cx="33039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8" name="Straight Arrow Connector 247">
                <a:extLst>
                  <a:ext uri="{FF2B5EF4-FFF2-40B4-BE49-F238E27FC236}">
                    <a16:creationId xmlns:a16="http://schemas.microsoft.com/office/drawing/2014/main" id="{B8DC6026-4967-4F12-B6A2-D62061F783D8}"/>
                  </a:ext>
                </a:extLst>
              </p:cNvPr>
              <p:cNvCxnSpPr>
                <a:cxnSpLocks/>
                <a:stCxn id="258" idx="5"/>
                <a:endCxn id="257" idx="1"/>
              </p:cNvCxnSpPr>
              <p:nvPr/>
            </p:nvCxnSpPr>
            <p:spPr bwMode="auto">
              <a:xfrm>
                <a:off x="599344" y="3797180"/>
                <a:ext cx="48751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44" name="Rectangle 243">
              <a:extLst>
                <a:ext uri="{FF2B5EF4-FFF2-40B4-BE49-F238E27FC236}">
                  <a16:creationId xmlns:a16="http://schemas.microsoft.com/office/drawing/2014/main" id="{6A7AC330-29AD-4BBE-A8FD-D2B3D0A76582}"/>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62" name="Group 261">
            <a:extLst>
              <a:ext uri="{FF2B5EF4-FFF2-40B4-BE49-F238E27FC236}">
                <a16:creationId xmlns:a16="http://schemas.microsoft.com/office/drawing/2014/main" id="{8E1EA354-8586-416A-9979-8509050994A0}"/>
              </a:ext>
            </a:extLst>
          </p:cNvPr>
          <p:cNvGrpSpPr/>
          <p:nvPr/>
        </p:nvGrpSpPr>
        <p:grpSpPr>
          <a:xfrm>
            <a:off x="4712386" y="5765789"/>
            <a:ext cx="919226" cy="939811"/>
            <a:chOff x="-41366" y="2295844"/>
            <a:chExt cx="919226" cy="939811"/>
          </a:xfrm>
        </p:grpSpPr>
        <p:grpSp>
          <p:nvGrpSpPr>
            <p:cNvPr id="263" name="Group 262">
              <a:extLst>
                <a:ext uri="{FF2B5EF4-FFF2-40B4-BE49-F238E27FC236}">
                  <a16:creationId xmlns:a16="http://schemas.microsoft.com/office/drawing/2014/main" id="{ACF90590-DDFC-4521-8FE8-945996E044F5}"/>
                </a:ext>
              </a:extLst>
            </p:cNvPr>
            <p:cNvGrpSpPr/>
            <p:nvPr/>
          </p:nvGrpSpPr>
          <p:grpSpPr>
            <a:xfrm>
              <a:off x="-41366" y="2305044"/>
              <a:ext cx="919226" cy="880117"/>
              <a:chOff x="379635" y="3393350"/>
              <a:chExt cx="919226" cy="880117"/>
            </a:xfrm>
          </p:grpSpPr>
          <p:grpSp>
            <p:nvGrpSpPr>
              <p:cNvPr id="265" name="Group 264">
                <a:extLst>
                  <a:ext uri="{FF2B5EF4-FFF2-40B4-BE49-F238E27FC236}">
                    <a16:creationId xmlns:a16="http://schemas.microsoft.com/office/drawing/2014/main" id="{A0111BAE-0ED3-44A1-A3DB-2DA0BDA61FCC}"/>
                  </a:ext>
                </a:extLst>
              </p:cNvPr>
              <p:cNvGrpSpPr/>
              <p:nvPr/>
            </p:nvGrpSpPr>
            <p:grpSpPr>
              <a:xfrm>
                <a:off x="379635" y="3393350"/>
                <a:ext cx="919226" cy="880117"/>
                <a:chOff x="3480907" y="2691767"/>
                <a:chExt cx="919226" cy="880117"/>
              </a:xfrm>
            </p:grpSpPr>
            <p:grpSp>
              <p:nvGrpSpPr>
                <p:cNvPr id="269" name="Group 268">
                  <a:extLst>
                    <a:ext uri="{FF2B5EF4-FFF2-40B4-BE49-F238E27FC236}">
                      <a16:creationId xmlns:a16="http://schemas.microsoft.com/office/drawing/2014/main" id="{C10624A2-A9B8-4BD4-9816-3191465060BA}"/>
                    </a:ext>
                  </a:extLst>
                </p:cNvPr>
                <p:cNvGrpSpPr/>
                <p:nvPr/>
              </p:nvGrpSpPr>
              <p:grpSpPr>
                <a:xfrm>
                  <a:off x="3480907" y="2691767"/>
                  <a:ext cx="919226" cy="880117"/>
                  <a:chOff x="3480907" y="2691767"/>
                  <a:chExt cx="919226" cy="880117"/>
                </a:xfrm>
              </p:grpSpPr>
              <p:grpSp>
                <p:nvGrpSpPr>
                  <p:cNvPr id="271" name="Group 270">
                    <a:extLst>
                      <a:ext uri="{FF2B5EF4-FFF2-40B4-BE49-F238E27FC236}">
                        <a16:creationId xmlns:a16="http://schemas.microsoft.com/office/drawing/2014/main" id="{0EE8CAFD-A47E-4B23-BA37-0D5F4EFF8AE6}"/>
                      </a:ext>
                    </a:extLst>
                  </p:cNvPr>
                  <p:cNvGrpSpPr/>
                  <p:nvPr/>
                </p:nvGrpSpPr>
                <p:grpSpPr>
                  <a:xfrm>
                    <a:off x="3661592" y="3056573"/>
                    <a:ext cx="565560" cy="45720"/>
                    <a:chOff x="3661592" y="3056573"/>
                    <a:chExt cx="565560" cy="45720"/>
                  </a:xfrm>
                </p:grpSpPr>
                <p:sp>
                  <p:nvSpPr>
                    <p:cNvPr id="278" name="Oval 277">
                      <a:extLst>
                        <a:ext uri="{FF2B5EF4-FFF2-40B4-BE49-F238E27FC236}">
                          <a16:creationId xmlns:a16="http://schemas.microsoft.com/office/drawing/2014/main" id="{27C091B9-5880-45F4-B140-5222DE51A3F5}"/>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9" name="Oval 278">
                      <a:extLst>
                        <a:ext uri="{FF2B5EF4-FFF2-40B4-BE49-F238E27FC236}">
                          <a16:creationId xmlns:a16="http://schemas.microsoft.com/office/drawing/2014/main" id="{E3964040-70C7-4E1A-AEDB-5900DF1F0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0" name="Oval 279">
                      <a:extLst>
                        <a:ext uri="{FF2B5EF4-FFF2-40B4-BE49-F238E27FC236}">
                          <a16:creationId xmlns:a16="http://schemas.microsoft.com/office/drawing/2014/main" id="{871DAFB6-2236-4491-9DF6-9A91DA8C0780}"/>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7A4F1335-A2C7-4201-870C-501FCC1D3A2B}"/>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72" name="Group 271">
                    <a:extLst>
                      <a:ext uri="{FF2B5EF4-FFF2-40B4-BE49-F238E27FC236}">
                        <a16:creationId xmlns:a16="http://schemas.microsoft.com/office/drawing/2014/main" id="{68CA0901-1359-4ADE-B568-2FC19A195F7B}"/>
                      </a:ext>
                    </a:extLst>
                  </p:cNvPr>
                  <p:cNvGrpSpPr/>
                  <p:nvPr/>
                </p:nvGrpSpPr>
                <p:grpSpPr>
                  <a:xfrm>
                    <a:off x="3661592" y="3526164"/>
                    <a:ext cx="565560" cy="45720"/>
                    <a:chOff x="3661592" y="3526164"/>
                    <a:chExt cx="565560" cy="45720"/>
                  </a:xfrm>
                </p:grpSpPr>
                <p:sp>
                  <p:nvSpPr>
                    <p:cNvPr id="274" name="Oval 273">
                      <a:extLst>
                        <a:ext uri="{FF2B5EF4-FFF2-40B4-BE49-F238E27FC236}">
                          <a16:creationId xmlns:a16="http://schemas.microsoft.com/office/drawing/2014/main" id="{678B3E5F-05A8-4A3E-9B74-865A4C344EBD}"/>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5" name="Oval 274">
                      <a:extLst>
                        <a:ext uri="{FF2B5EF4-FFF2-40B4-BE49-F238E27FC236}">
                          <a16:creationId xmlns:a16="http://schemas.microsoft.com/office/drawing/2014/main" id="{2754429C-0E98-4836-AEAE-171AD94D05C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F5781EE0-1795-44C2-BCE1-3C3C6ABB880B}"/>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C4EE4C32-1BCD-493D-B16D-3B5B8CAC65E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73" name="TextBox 272">
                        <a:extLst>
                          <a:ext uri="{FF2B5EF4-FFF2-40B4-BE49-F238E27FC236}">
                            <a16:creationId xmlns:a16="http://schemas.microsoft.com/office/drawing/2014/main" id="{8E168007-6FC1-4E9E-AA91-FECBDE45E805}"/>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4"/>
                        <a:stretch>
                          <a:fillRect b="-11111"/>
                        </a:stretch>
                      </a:blipFill>
                    </p:spPr>
                    <p:txBody>
                      <a:bodyPr/>
                      <a:lstStyle/>
                      <a:p>
                        <a:r>
                          <a:rPr lang="en-US">
                            <a:noFill/>
                          </a:rPr>
                          <a:t> </a:t>
                        </a:r>
                      </a:p>
                    </p:txBody>
                  </p:sp>
                </mc:Fallback>
              </mc:AlternateContent>
            </p:grpSp>
            <p:cxnSp>
              <p:nvCxnSpPr>
                <p:cNvPr id="270" name="Straight Arrow Connector 269">
                  <a:extLst>
                    <a:ext uri="{FF2B5EF4-FFF2-40B4-BE49-F238E27FC236}">
                      <a16:creationId xmlns:a16="http://schemas.microsoft.com/office/drawing/2014/main" id="{7037F8A5-6028-4FA0-8153-9ED1E16B8EF2}"/>
                    </a:ext>
                  </a:extLst>
                </p:cNvPr>
                <p:cNvCxnSpPr>
                  <a:stCxn id="278" idx="4"/>
                  <a:endCxn id="27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66" name="Straight Arrow Connector 265">
                <a:extLst>
                  <a:ext uri="{FF2B5EF4-FFF2-40B4-BE49-F238E27FC236}">
                    <a16:creationId xmlns:a16="http://schemas.microsoft.com/office/drawing/2014/main" id="{C9377966-3B12-40A4-95D3-80B00F77A9DE}"/>
                  </a:ext>
                </a:extLst>
              </p:cNvPr>
              <p:cNvCxnSpPr>
                <a:cxnSpLocks/>
                <a:stCxn id="278" idx="5"/>
                <a:endCxn id="275"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cxnSp>
            <p:nvCxnSpPr>
              <p:cNvPr id="267" name="Straight Arrow Connector 266">
                <a:extLst>
                  <a:ext uri="{FF2B5EF4-FFF2-40B4-BE49-F238E27FC236}">
                    <a16:creationId xmlns:a16="http://schemas.microsoft.com/office/drawing/2014/main" id="{3D07F7C0-C557-4862-B5FE-69B4383A013C}"/>
                  </a:ext>
                </a:extLst>
              </p:cNvPr>
              <p:cNvCxnSpPr>
                <a:cxnSpLocks/>
                <a:stCxn id="278" idx="5"/>
                <a:endCxn id="276"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grpSp>
        <p:sp>
          <p:nvSpPr>
            <p:cNvPr id="264" name="Rectangle 263">
              <a:extLst>
                <a:ext uri="{FF2B5EF4-FFF2-40B4-BE49-F238E27FC236}">
                  <a16:creationId xmlns:a16="http://schemas.microsoft.com/office/drawing/2014/main" id="{96566FEA-5985-4CD2-952F-FAADC92DEA30}"/>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54" name="Freeform: Shape 53">
            <a:extLst>
              <a:ext uri="{FF2B5EF4-FFF2-40B4-BE49-F238E27FC236}">
                <a16:creationId xmlns:a16="http://schemas.microsoft.com/office/drawing/2014/main" id="{44016402-6542-487E-949C-6457A9A8E316}"/>
              </a:ext>
            </a:extLst>
          </p:cNvPr>
          <p:cNvSpPr/>
          <p:nvPr/>
        </p:nvSpPr>
        <p:spPr bwMode="auto">
          <a:xfrm>
            <a:off x="3622431" y="2857500"/>
            <a:ext cx="568569" cy="2763715"/>
          </a:xfrm>
          <a:custGeom>
            <a:avLst/>
            <a:gdLst>
              <a:gd name="connsiteX0" fmla="*/ 0 w 568569"/>
              <a:gd name="connsiteY0" fmla="*/ 0 h 2763715"/>
              <a:gd name="connsiteX1" fmla="*/ 152400 w 568569"/>
              <a:gd name="connsiteY1" fmla="*/ 433754 h 2763715"/>
              <a:gd name="connsiteX2" fmla="*/ 509954 w 568569"/>
              <a:gd name="connsiteY2" fmla="*/ 846992 h 2763715"/>
              <a:gd name="connsiteX3" fmla="*/ 556846 w 568569"/>
              <a:gd name="connsiteY3" fmla="*/ 1160585 h 2763715"/>
              <a:gd name="connsiteX4" fmla="*/ 553915 w 568569"/>
              <a:gd name="connsiteY4" fmla="*/ 1541585 h 2763715"/>
              <a:gd name="connsiteX5" fmla="*/ 568569 w 568569"/>
              <a:gd name="connsiteY5" fmla="*/ 2763715 h 276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569" h="2763715">
                <a:moveTo>
                  <a:pt x="0" y="0"/>
                </a:moveTo>
                <a:cubicBezTo>
                  <a:pt x="33704" y="146294"/>
                  <a:pt x="67408" y="292589"/>
                  <a:pt x="152400" y="433754"/>
                </a:cubicBezTo>
                <a:cubicBezTo>
                  <a:pt x="237392" y="574919"/>
                  <a:pt x="442546" y="725854"/>
                  <a:pt x="509954" y="846992"/>
                </a:cubicBezTo>
                <a:cubicBezTo>
                  <a:pt x="577362" y="968130"/>
                  <a:pt x="549519" y="1044820"/>
                  <a:pt x="556846" y="1160585"/>
                </a:cubicBezTo>
                <a:cubicBezTo>
                  <a:pt x="564173" y="1276350"/>
                  <a:pt x="551961" y="1274397"/>
                  <a:pt x="553915" y="1541585"/>
                </a:cubicBezTo>
                <a:cubicBezTo>
                  <a:pt x="555869" y="1808773"/>
                  <a:pt x="562219" y="2286244"/>
                  <a:pt x="568569" y="2763715"/>
                </a:cubicBezTo>
              </a:path>
            </a:pathLst>
          </a:custGeom>
          <a:noFill/>
          <a:ln w="25400" cap="flat" cmpd="sng" algn="ctr">
            <a:solidFill>
              <a:srgbClr val="00B050"/>
            </a:solidFill>
            <a:prstDash val="solid"/>
            <a:round/>
            <a:headEnd type="none" w="med" len="med"/>
            <a:tailEnd type="stealth" w="lg" len="med"/>
          </a:ln>
          <a:effectLst/>
        </p:spPr>
        <p:txBody>
          <a:bodyPr rtlCol="0" anchor="ctr"/>
          <a:lstStyle/>
          <a:p>
            <a:pPr algn="ctr"/>
            <a:endParaRPr lang="en-US"/>
          </a:p>
        </p:txBody>
      </p:sp>
      <p:sp>
        <p:nvSpPr>
          <p:cNvPr id="61" name="Freeform: Shape 60">
            <a:extLst>
              <a:ext uri="{FF2B5EF4-FFF2-40B4-BE49-F238E27FC236}">
                <a16:creationId xmlns:a16="http://schemas.microsoft.com/office/drawing/2014/main" id="{0D185CAA-520A-42A2-975A-469A723E321F}"/>
              </a:ext>
            </a:extLst>
          </p:cNvPr>
          <p:cNvSpPr/>
          <p:nvPr/>
        </p:nvSpPr>
        <p:spPr bwMode="auto">
          <a:xfrm>
            <a:off x="1979112" y="2859066"/>
            <a:ext cx="2004165" cy="2771383"/>
          </a:xfrm>
          <a:custGeom>
            <a:avLst/>
            <a:gdLst>
              <a:gd name="connsiteX0" fmla="*/ 1659699 w 2004165"/>
              <a:gd name="connsiteY0" fmla="*/ 0 h 2771383"/>
              <a:gd name="connsiteX1" fmla="*/ 2004165 w 2004165"/>
              <a:gd name="connsiteY1" fmla="*/ 463463 h 2771383"/>
              <a:gd name="connsiteX2" fmla="*/ 1659699 w 2004165"/>
              <a:gd name="connsiteY2" fmla="*/ 579329 h 2771383"/>
              <a:gd name="connsiteX3" fmla="*/ 1208762 w 2004165"/>
              <a:gd name="connsiteY3" fmla="*/ 494778 h 2771383"/>
              <a:gd name="connsiteX4" fmla="*/ 560540 w 2004165"/>
              <a:gd name="connsiteY4" fmla="*/ 310019 h 2771383"/>
              <a:gd name="connsiteX5" fmla="*/ 72025 w 2004165"/>
              <a:gd name="connsiteY5" fmla="*/ 494778 h 2771383"/>
              <a:gd name="connsiteX6" fmla="*/ 25052 w 2004165"/>
              <a:gd name="connsiteY6" fmla="*/ 1283918 h 2771383"/>
              <a:gd name="connsiteX7" fmla="*/ 0 w 2004165"/>
              <a:gd name="connsiteY7" fmla="*/ 2771383 h 277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4165" h="2771383">
                <a:moveTo>
                  <a:pt x="1659699" y="0"/>
                </a:moveTo>
                <a:cubicBezTo>
                  <a:pt x="1831932" y="183454"/>
                  <a:pt x="2004165" y="366908"/>
                  <a:pt x="2004165" y="463463"/>
                </a:cubicBezTo>
                <a:cubicBezTo>
                  <a:pt x="2004165" y="560018"/>
                  <a:pt x="1792266" y="574110"/>
                  <a:pt x="1659699" y="579329"/>
                </a:cubicBezTo>
                <a:cubicBezTo>
                  <a:pt x="1527132" y="584548"/>
                  <a:pt x="1391955" y="539663"/>
                  <a:pt x="1208762" y="494778"/>
                </a:cubicBezTo>
                <a:cubicBezTo>
                  <a:pt x="1025569" y="449893"/>
                  <a:pt x="749996" y="310019"/>
                  <a:pt x="560540" y="310019"/>
                </a:cubicBezTo>
                <a:cubicBezTo>
                  <a:pt x="371084" y="310019"/>
                  <a:pt x="161273" y="332462"/>
                  <a:pt x="72025" y="494778"/>
                </a:cubicBezTo>
                <a:cubicBezTo>
                  <a:pt x="-17223" y="657094"/>
                  <a:pt x="37056" y="904484"/>
                  <a:pt x="25052" y="1283918"/>
                </a:cubicBezTo>
                <a:cubicBezTo>
                  <a:pt x="13048" y="1663352"/>
                  <a:pt x="6524" y="2217367"/>
                  <a:pt x="0" y="2771383"/>
                </a:cubicBezTo>
              </a:path>
            </a:pathLst>
          </a:custGeom>
          <a:noFill/>
          <a:ln w="25400" cap="flat" cmpd="sng" algn="ctr">
            <a:solidFill>
              <a:srgbClr val="00B050"/>
            </a:solidFill>
            <a:prstDash val="solid"/>
            <a:round/>
            <a:headEnd type="none" w="med" len="med"/>
            <a:tailEnd type="stealth" w="lg"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3" name="Speech Bubble: Rectangle with Corners Rounded 2">
                <a:extLst>
                  <a:ext uri="{FF2B5EF4-FFF2-40B4-BE49-F238E27FC236}">
                    <a16:creationId xmlns:a16="http://schemas.microsoft.com/office/drawing/2014/main" id="{2707E478-E2B8-49A9-A707-0A70B2B0B355}"/>
                  </a:ext>
                </a:extLst>
              </p:cNvPr>
              <p:cNvSpPr/>
              <p:nvPr/>
            </p:nvSpPr>
            <p:spPr bwMode="auto">
              <a:xfrm>
                <a:off x="5748350" y="5215487"/>
                <a:ext cx="2980786" cy="742643"/>
              </a:xfrm>
              <a:prstGeom prst="wedgeRoundRectCallout">
                <a:avLst>
                  <a:gd name="adj1" fmla="val -58664"/>
                  <a:gd name="adj2" fmla="val 136501"/>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r>
                  <a:rPr lang="en-US" sz="2000" dirty="0">
                    <a:solidFill>
                      <a:srgbClr val="C00000"/>
                    </a:solidFill>
                    <a:latin typeface="Arial" charset="0"/>
                  </a:rPr>
                  <a:t>   No path </a:t>
                </a:r>
                <a14:m>
                  <m:oMath xmlns:m="http://schemas.openxmlformats.org/officeDocument/2006/math">
                    <m:r>
                      <m:rPr>
                        <m:sty m:val="p"/>
                      </m:rPr>
                      <a:rPr lang="en-US" sz="2000" b="0" i="0" smtClean="0">
                        <a:solidFill>
                          <a:srgbClr val="C00000"/>
                        </a:solidFill>
                        <a:latin typeface="Cambria Math" panose="02040503050406030204" pitchFamily="18" charset="0"/>
                      </a:rPr>
                      <m:t>Λ</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m:t>
                        </m:r>
                      </m:e>
                      <m:sup>
                        <m:r>
                          <a:rPr lang="en-US" sz="2000" b="0" i="1" smtClean="0">
                            <a:solidFill>
                              <a:srgbClr val="C00000"/>
                            </a:solidFill>
                            <a:latin typeface="Cambria Math" panose="02040503050406030204" pitchFamily="18" charset="0"/>
                          </a:rPr>
                          <m:t>∗</m:t>
                        </m:r>
                      </m:sup>
                    </m:sSup>
                    <m:r>
                      <a:rPr lang="en-US" sz="2000" b="0" i="1" smtClean="0">
                        <a:solidFill>
                          <a:srgbClr val="C00000"/>
                        </a:solidFill>
                        <a:latin typeface="Cambria Math" panose="02040503050406030204" pitchFamily="18" charset="0"/>
                      </a:rPr>
                      <m:t>𝑐</m:t>
                    </m:r>
                  </m:oMath>
                </a14:m>
                <a:endParaRPr lang="en-US" sz="2000" b="0" dirty="0">
                  <a:solidFill>
                    <a:srgbClr val="C00000"/>
                  </a:solidFill>
                  <a:latin typeface="Arial" charset="0"/>
                </a:endParaRPr>
              </a:p>
              <a:p>
                <a:pPr defTabSz="914400" eaLnBrk="0" fontAlgn="base" hangingPunct="0">
                  <a:spcBef>
                    <a:spcPct val="0"/>
                  </a:spcBef>
                  <a:spcAft>
                    <a:spcPct val="0"/>
                  </a:spcAft>
                </a:pPr>
                <a14:m>
                  <m:oMath xmlns:m="http://schemas.openxmlformats.org/officeDocument/2006/math">
                    <m:r>
                      <a:rPr lang="en-US" sz="2000" i="1" smtClean="0">
                        <a:solidFill>
                          <a:srgbClr val="C00000"/>
                        </a:solidFill>
                        <a:latin typeface="Cambria Math" panose="02040503050406030204" pitchFamily="18" charset="0"/>
                        <a:ea typeface="Cambria Math" panose="02040503050406030204" pitchFamily="18" charset="0"/>
                      </a:rPr>
                      <m:t>∴</m:t>
                    </m:r>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definitely initialized</a:t>
                </a:r>
              </a:p>
            </p:txBody>
          </p:sp>
        </mc:Choice>
        <mc:Fallback xmlns="">
          <p:sp>
            <p:nvSpPr>
              <p:cNvPr id="3" name="Speech Bubble: Rectangle with Corners Rounded 2">
                <a:extLst>
                  <a:ext uri="{FF2B5EF4-FFF2-40B4-BE49-F238E27FC236}">
                    <a16:creationId xmlns:a16="http://schemas.microsoft.com/office/drawing/2014/main" id="{2707E478-E2B8-49A9-A707-0A70B2B0B355}"/>
                  </a:ext>
                </a:extLst>
              </p:cNvPr>
              <p:cNvSpPr>
                <a:spLocks noRot="1" noChangeAspect="1" noMove="1" noResize="1" noEditPoints="1" noAdjustHandles="1" noChangeArrowheads="1" noChangeShapeType="1" noTextEdit="1"/>
              </p:cNvSpPr>
              <p:nvPr/>
            </p:nvSpPr>
            <p:spPr bwMode="auto">
              <a:xfrm>
                <a:off x="5748350" y="5215487"/>
                <a:ext cx="2980786" cy="742643"/>
              </a:xfrm>
              <a:prstGeom prst="wedgeRoundRectCallout">
                <a:avLst>
                  <a:gd name="adj1" fmla="val -58664"/>
                  <a:gd name="adj2" fmla="val 136501"/>
                  <a:gd name="adj3" fmla="val 16667"/>
                </a:avLst>
              </a:prstGeom>
              <a:blipFill>
                <a:blip r:embed="rId8"/>
                <a:stretch>
                  <a:fillRect r="-1493"/>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A05DD6E-FFF9-4D27-BEDD-FCBAAD0307E4}"/>
                  </a:ext>
                </a:extLst>
              </p:cNvPr>
              <p:cNvSpPr txBox="1"/>
              <p:nvPr/>
            </p:nvSpPr>
            <p:spPr>
              <a:xfrm>
                <a:off x="4659539" y="2545623"/>
                <a:ext cx="4484461" cy="2857705"/>
              </a:xfrm>
              <a:prstGeom prst="rect">
                <a:avLst/>
              </a:prstGeom>
              <a:noFill/>
            </p:spPr>
            <p:txBody>
              <a:bodyPr wrap="square" rtlCol="0">
                <a:spAutoFit/>
              </a:bodyPr>
              <a:lstStyle/>
              <a:p>
                <a:r>
                  <a:rPr lang="en-US" sz="1600" dirty="0"/>
                  <a:t>Z</a:t>
                </a:r>
                <a:r>
                  <a:rPr lang="en-US" sz="1600" baseline="-25000" dirty="0"/>
                  <a:t>2 </a:t>
                </a:r>
                <a:r>
                  <a:rPr lang="en-US" sz="1600" dirty="0"/>
                  <a:t>= </a:t>
                </a:r>
                <a:r>
                  <a:rPr lang="en-US" sz="1600" dirty="0">
                    <a:latin typeface="Cambria Math" panose="02040503050406030204" pitchFamily="18" charset="0"/>
                    <a:ea typeface="Cambria Math" panose="02040503050406030204" pitchFamily="18" charset="0"/>
                  </a:rPr>
                  <a:t>ℛ</a:t>
                </a:r>
                <a14:m>
                  <m:oMath xmlns:m="http://schemas.openxmlformats.org/officeDocument/2006/math">
                    <m:r>
                      <a:rPr lang="en-US" sz="1600" b="0" i="1" smtClean="0">
                        <a:latin typeface="Cambria Math" panose="02040503050406030204" pitchFamily="18" charset="0"/>
                        <a:ea typeface="Cambria Math" panose="02040503050406030204" pitchFamily="18" charset="0"/>
                      </a:rPr>
                      <m:t>(</m:t>
                    </m:r>
                    <m:r>
                      <m:rPr>
                        <m:nor/>
                      </m:rPr>
                      <a:rPr lang="en-US" sz="1600" b="0" i="0" smtClean="0">
                        <a:latin typeface="Cambria Math" panose="02040503050406030204" pitchFamily="18" charset="0"/>
                        <a:ea typeface="Cambria Math" panose="02040503050406030204" pitchFamily="18" charset="0"/>
                      </a:rPr>
                      <m:t>       </m:t>
                    </m:r>
                    <m:r>
                      <m:rPr>
                        <m:nor/>
                      </m:rPr>
                      <a:rPr lang="en-US" sz="1600" dirty="0">
                        <a:sym typeface="Symbol"/>
                      </a:rPr>
                      <m:t>(</m:t>
                    </m:r>
                    <m:r>
                      <m:rPr>
                        <m:nor/>
                      </m:rPr>
                      <a:rPr lang="en-US" sz="1600" dirty="0">
                        <a:sym typeface="Symbol"/>
                      </a:rPr>
                      <m:t>skip</m:t>
                    </m:r>
                    <m:r>
                      <m:rPr>
                        <m:nor/>
                      </m:rPr>
                      <a:rPr lang="en-US" sz="1600" dirty="0">
                        <a:sym typeface="Symbol"/>
                      </a:rPr>
                      <m:t>,</m:t>
                    </m:r>
                    <m:r>
                      <m:rPr>
                        <m:nor/>
                      </m:rPr>
                      <a:rPr lang="en-US" sz="1600" dirty="0">
                        <a:sym typeface="Symbol"/>
                      </a:rPr>
                      <m:t>skip</m:t>
                    </m:r>
                    <m:r>
                      <m:rPr>
                        <m:nor/>
                      </m:rPr>
                      <a:rPr lang="en-US" sz="1600" dirty="0">
                        <a:sym typeface="Symbol"/>
                      </a:rPr>
                      <m:t>)</m:t>
                    </m:r>
                    <m:sSub>
                      <m:sSubPr>
                        <m:ctrlPr>
                          <a:rPr lang="en-US" sz="1600" i="1" dirty="0" smtClean="0">
                            <a:latin typeface="Cambria Math" panose="02040503050406030204" pitchFamily="18" charset="0"/>
                            <a:sym typeface="Symbol"/>
                          </a:rPr>
                        </m:ctrlPr>
                      </m:sSubPr>
                      <m:e>
                        <m:r>
                          <a:rPr lang="en-US" sz="1600" i="1" dirty="0" smtClean="0">
                            <a:latin typeface="Cambria Math" panose="02040503050406030204" pitchFamily="18" charset="0"/>
                            <a:sym typeface="Symbol"/>
                          </a:rPr>
                          <m:t>⊗</m:t>
                        </m:r>
                      </m:e>
                      <m:sub>
                        <m:r>
                          <a:rPr lang="en-US" sz="1600" b="0" i="1" dirty="0" smtClean="0">
                            <a:latin typeface="Cambria Math" panose="02040503050406030204" pitchFamily="18" charset="0"/>
                            <a:sym typeface="Symbol"/>
                          </a:rPr>
                          <m:t>𝑝</m:t>
                        </m:r>
                      </m:sub>
                    </m:sSub>
                    <m:r>
                      <m:rPr>
                        <m:nor/>
                      </m:rPr>
                      <a:rPr lang="en-US" sz="1600" dirty="0">
                        <a:sym typeface="Symbol"/>
                      </a:rPr>
                      <m:t>(</m:t>
                    </m:r>
                    <m:r>
                      <m:rPr>
                        <m:nor/>
                      </m:rPr>
                      <a:rPr lang="en-US" sz="1600" b="0" i="0" dirty="0" smtClean="0">
                        <a:sym typeface="Symbol"/>
                      </a:rPr>
                      <m:t>init</m:t>
                    </m:r>
                    <m:r>
                      <m:rPr>
                        <m:nor/>
                      </m:rPr>
                      <a:rPr lang="en-US" sz="1600" b="0" i="0" dirty="0" smtClean="0">
                        <a:sym typeface="Symbol"/>
                      </a:rPr>
                      <m:t>; </m:t>
                    </m:r>
                    <m:r>
                      <m:rPr>
                        <m:nor/>
                      </m:rPr>
                      <a:rPr lang="en-US" sz="1600" dirty="0">
                        <a:sym typeface="Symbol"/>
                      </a:rPr>
                      <m:t>a</m:t>
                    </m:r>
                    <m:r>
                      <m:rPr>
                        <m:nor/>
                      </m:rPr>
                      <a:rPr lang="en-US" sz="1600" dirty="0">
                        <a:sym typeface="Symbol"/>
                      </a:rPr>
                      <m:t> = 3, </m:t>
                    </m:r>
                    <m:r>
                      <m:rPr>
                        <m:nor/>
                      </m:rPr>
                      <a:rPr lang="en-US" sz="1600" dirty="0">
                        <a:sym typeface="Symbol"/>
                      </a:rPr>
                      <m:t>c</m:t>
                    </m:r>
                    <m:r>
                      <m:rPr>
                        <m:nor/>
                      </m:rPr>
                      <a:rPr lang="en-US" sz="1600" dirty="0">
                        <a:sym typeface="Symbol"/>
                      </a:rPr>
                      <m:t> = </m:t>
                    </m:r>
                    <m:r>
                      <m:rPr>
                        <m:nor/>
                      </m:rPr>
                      <a:rPr lang="en-US" sz="1600" dirty="0">
                        <a:sym typeface="Symbol"/>
                      </a:rPr>
                      <m:t>a</m:t>
                    </m:r>
                    <m:r>
                      <m:rPr>
                        <m:nor/>
                      </m:rPr>
                      <a:rPr lang="en-US" sz="1600" dirty="0">
                        <a:sym typeface="Symbol"/>
                      </a:rPr>
                      <m:t>)</m:t>
                    </m:r>
                  </m:oMath>
                </a14:m>
                <a:endParaRPr lang="en-US" sz="1600" baseline="-25000" dirty="0">
                  <a:sym typeface="Webdings"/>
                </a:endParaRPr>
              </a:p>
              <a:p>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b="0" i="1" smtClean="0">
                              <a:latin typeface="Cambria Math" panose="02040503050406030204" pitchFamily="18" charset="0"/>
                              <a:ea typeface="Cambria Math" panose="02040503050406030204" pitchFamily="18" charset="0"/>
                            </a:rPr>
                            <m:t>𝑝</m:t>
                          </m:r>
                        </m:sub>
                      </m:sSub>
                      <m:r>
                        <m:rPr>
                          <m:nor/>
                        </m:rPr>
                        <a:rPr lang="en-US" sz="1600" dirty="0">
                          <a:sym typeface="Symbol"/>
                        </a:rPr>
                        <m:t>(</m:t>
                      </m:r>
                      <m:r>
                        <m:rPr>
                          <m:nor/>
                        </m:rPr>
                        <a:rPr lang="en-US" sz="1600" dirty="0">
                          <a:sym typeface="Symbol"/>
                        </a:rPr>
                        <m:t>skip</m:t>
                      </m:r>
                      <m:r>
                        <m:rPr>
                          <m:nor/>
                        </m:rPr>
                        <a:rPr lang="en-US" sz="1600" dirty="0">
                          <a:sym typeface="Symbol"/>
                        </a:rPr>
                        <m:t>,</m:t>
                      </m:r>
                      <m:r>
                        <m:rPr>
                          <m:nor/>
                        </m:rPr>
                        <a:rPr lang="en-US" sz="1600" dirty="0">
                          <a:sym typeface="Symbol"/>
                        </a:rPr>
                        <m:t>skip</m:t>
                      </m:r>
                      <m:r>
                        <m:rPr>
                          <m:nor/>
                        </m:rPr>
                        <a:rPr lang="en-US" sz="1600" dirty="0">
                          <a:sym typeface="Symbol"/>
                        </a:rPr>
                        <m:t>)</m:t>
                      </m:r>
                      <m:sSub>
                        <m:sSubPr>
                          <m:ctrlPr>
                            <a:rPr lang="en-US" sz="1600" i="1" dirty="0" smtClean="0">
                              <a:latin typeface="Cambria Math" panose="02040503050406030204" pitchFamily="18" charset="0"/>
                              <a:sym typeface="Symbol"/>
                            </a:rPr>
                          </m:ctrlPr>
                        </m:sSubPr>
                        <m:e>
                          <m:r>
                            <a:rPr lang="en-US" sz="1600" i="1" dirty="0">
                              <a:latin typeface="Cambria Math" panose="02040503050406030204" pitchFamily="18" charset="0"/>
                              <a:sym typeface="Symbol"/>
                            </a:rPr>
                            <m:t>⊗</m:t>
                          </m:r>
                        </m:e>
                        <m:sub>
                          <m:r>
                            <a:rPr lang="en-US" sz="1600" b="0" i="1" dirty="0" smtClean="0">
                              <a:latin typeface="Cambria Math" panose="02040503050406030204" pitchFamily="18" charset="0"/>
                              <a:sym typeface="Symbol"/>
                            </a:rPr>
                            <m:t>𝑝</m:t>
                          </m:r>
                        </m:sub>
                      </m:sSub>
                      <m:r>
                        <m:rPr>
                          <m:nor/>
                        </m:rPr>
                        <a:rPr lang="en-US" sz="1600" dirty="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m:t>
                      </m:r>
                      <m:r>
                        <m:rPr>
                          <m:nor/>
                        </m:rPr>
                        <a:rPr lang="en-US" sz="1600" b="0" i="0" dirty="0" smtClean="0">
                          <a:sym typeface="Symbol"/>
                        </a:rPr>
                        <m:t>5</m:t>
                      </m:r>
                      <m:r>
                        <m:rPr>
                          <m:nor/>
                        </m:rPr>
                        <a:rPr lang="en-US" sz="1600" dirty="0">
                          <a:sym typeface="Symbol"/>
                        </a:rPr>
                        <m:t>, </m:t>
                      </m:r>
                      <m:r>
                        <m:rPr>
                          <m:nor/>
                        </m:rPr>
                        <a:rPr lang="en-US" sz="1600" dirty="0">
                          <a:sym typeface="Symbol"/>
                        </a:rPr>
                        <m:t>c</m:t>
                      </m:r>
                      <m:r>
                        <m:rPr>
                          <m:nor/>
                        </m:rPr>
                        <a:rPr lang="en-US" sz="1600" dirty="0">
                          <a:sym typeface="Symbol"/>
                        </a:rPr>
                        <m:t> = </m:t>
                      </m:r>
                      <m:r>
                        <m:rPr>
                          <m:nor/>
                        </m:rPr>
                        <a:rPr lang="en-US" sz="1600" b="0" i="0" dirty="0" smtClean="0">
                          <a:sym typeface="Symbol"/>
                        </a:rPr>
                        <m:t>b</m:t>
                      </m:r>
                      <m:r>
                        <m:rPr>
                          <m:nor/>
                        </m:rPr>
                        <a:rPr lang="en-US" sz="1600" dirty="0">
                          <a:sym typeface="Symbol"/>
                        </a:rPr>
                        <m:t>)</m:t>
                      </m:r>
                    </m:oMath>
                  </m:oMathPara>
                </a14:m>
                <a:endParaRPr lang="en-US" sz="1600" baseline="-25000" dirty="0">
                  <a:sym typeface="Webdings"/>
                </a:endParaRPr>
              </a:p>
              <a:p>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ea typeface="Cambria Math" panose="02040503050406030204" pitchFamily="18" charset="0"/>
                        </a:rPr>
                        <m:t>             )</m:t>
                      </m:r>
                    </m:oMath>
                  </m:oMathPara>
                </a14:m>
                <a:endParaRPr lang="en-US" sz="1600" b="0" dirty="0">
                  <a:ea typeface="Cambria Math" panose="02040503050406030204" pitchFamily="18" charset="0"/>
                </a:endParaRPr>
              </a:p>
              <a:p>
                <a:r>
                  <a:rPr lang="en-US" sz="1600" dirty="0"/>
                  <a:t>     = </a:t>
                </a:r>
                <a:r>
                  <a:rPr lang="en-US" sz="1600" dirty="0">
                    <a:latin typeface="Cambria Math" panose="02040503050406030204" pitchFamily="18" charset="0"/>
                    <a:ea typeface="Cambria Math" panose="02040503050406030204" pitchFamily="18" charset="0"/>
                  </a:rPr>
                  <a:t>ℛ</a:t>
                </a:r>
                <a14:m>
                  <m:oMath xmlns:m="http://schemas.openxmlformats.org/officeDocument/2006/math">
                    <m:r>
                      <a:rPr lang="en-US" sz="1600" i="1">
                        <a:latin typeface="Cambria Math" panose="02040503050406030204" pitchFamily="18" charset="0"/>
                        <a:ea typeface="Cambria Math" panose="02040503050406030204" pitchFamily="18" charset="0"/>
                      </a:rPr>
                      <m:t>(</m:t>
                    </m:r>
                    <m:r>
                      <m:rPr>
                        <m:nor/>
                      </m:rPr>
                      <a:rPr lang="en-US" sz="1600" dirty="0">
                        <a:sym typeface="Symbol"/>
                      </a:rPr>
                      <m:t>(</m:t>
                    </m:r>
                    <m:r>
                      <m:rPr>
                        <m:nor/>
                      </m:rPr>
                      <a:rPr lang="en-US" sz="1600" b="0" i="0" dirty="0" smtClean="0">
                        <a:sym typeface="Symbol"/>
                      </a:rPr>
                      <m:t>init</m:t>
                    </m:r>
                    <m:r>
                      <m:rPr>
                        <m:nor/>
                      </m:rPr>
                      <a:rPr lang="en-US" sz="1600" b="0" i="0" dirty="0" smtClean="0">
                        <a:sym typeface="Symbol"/>
                      </a:rPr>
                      <m:t>; </m:t>
                    </m:r>
                    <m:r>
                      <m:rPr>
                        <m:nor/>
                      </m:rPr>
                      <a:rPr lang="en-US" sz="1600" dirty="0">
                        <a:sym typeface="Symbol"/>
                      </a:rPr>
                      <m:t>a</m:t>
                    </m:r>
                    <m:r>
                      <m:rPr>
                        <m:nor/>
                      </m:rPr>
                      <a:rPr lang="en-US" sz="1600" dirty="0">
                        <a:sym typeface="Symbol"/>
                      </a:rPr>
                      <m:t> = 3, </m:t>
                    </m:r>
                    <m:r>
                      <m:rPr>
                        <m:nor/>
                      </m:rPr>
                      <a:rPr lang="en-US" sz="1600" dirty="0">
                        <a:sym typeface="Symbol"/>
                      </a:rPr>
                      <m:t>c</m:t>
                    </m:r>
                    <m:r>
                      <m:rPr>
                        <m:nor/>
                      </m:rPr>
                      <a:rPr lang="en-US" sz="1600" dirty="0">
                        <a:sym typeface="Symbol"/>
                      </a:rPr>
                      <m:t> = </m:t>
                    </m:r>
                    <m:r>
                      <m:rPr>
                        <m:nor/>
                      </m:rPr>
                      <a:rPr lang="en-US" sz="1600" dirty="0">
                        <a:sym typeface="Symbol"/>
                      </a:rPr>
                      <m:t>a</m:t>
                    </m:r>
                    <m:r>
                      <m:rPr>
                        <m:nor/>
                      </m:rPr>
                      <a:rPr lang="en-US" sz="1600" dirty="0">
                        <a:sym typeface="Symbol"/>
                      </a:rPr>
                      <m:t>)</m:t>
                    </m:r>
                    <m:sSub>
                      <m:sSubPr>
                        <m:ctrlPr>
                          <a:rPr lang="en-US" sz="1600" i="1" dirty="0" smtClean="0">
                            <a:latin typeface="Cambria Math" panose="02040503050406030204" pitchFamily="18" charset="0"/>
                            <a:sym typeface="Symbol"/>
                          </a:rPr>
                        </m:ctrlPr>
                      </m:sSubPr>
                      <m:e>
                        <m:r>
                          <a:rPr lang="en-US" sz="1600" i="1">
                            <a:latin typeface="Cambria Math" panose="02040503050406030204" pitchFamily="18" charset="0"/>
                            <a:ea typeface="Cambria Math" panose="02040503050406030204" pitchFamily="18" charset="0"/>
                          </a:rPr>
                          <m:t>⊕</m:t>
                        </m:r>
                      </m:e>
                      <m:sub>
                        <m:r>
                          <a:rPr lang="en-US" sz="1600" b="0" i="1" dirty="0" smtClean="0">
                            <a:latin typeface="Cambria Math" panose="02040503050406030204" pitchFamily="18" charset="0"/>
                            <a:sym typeface="Symbol"/>
                          </a:rPr>
                          <m:t>𝑝</m:t>
                        </m:r>
                      </m:sub>
                    </m:sSub>
                    <m:r>
                      <m:rPr>
                        <m:nor/>
                      </m:rPr>
                      <a:rPr lang="en-US" sz="1600" dirty="0" smtClean="0">
                        <a:sym typeface="Symbol"/>
                      </a:rPr>
                      <m:t>(</m:t>
                    </m:r>
                    <m:r>
                      <m:rPr>
                        <m:nor/>
                      </m:rPr>
                      <a:rPr lang="en-US" sz="1600" b="0" i="0" dirty="0" smtClean="0">
                        <a:sym typeface="Symbol"/>
                      </a:rPr>
                      <m:t>init</m:t>
                    </m:r>
                    <m:r>
                      <m:rPr>
                        <m:nor/>
                      </m:rPr>
                      <a:rPr lang="en-US" sz="1600" b="0" i="0" dirty="0" smtClean="0">
                        <a:sym typeface="Symbol"/>
                      </a:rPr>
                      <m:t>; </m:t>
                    </m:r>
                    <m:r>
                      <m:rPr>
                        <m:nor/>
                      </m:rPr>
                      <a:rPr lang="en-US" sz="1600" dirty="0">
                        <a:sym typeface="Symbol"/>
                      </a:rPr>
                      <m:t>b</m:t>
                    </m:r>
                    <m:r>
                      <m:rPr>
                        <m:nor/>
                      </m:rPr>
                      <a:rPr lang="en-US" sz="1600" dirty="0">
                        <a:sym typeface="Symbol"/>
                      </a:rPr>
                      <m:t> = 5, </m:t>
                    </m:r>
                    <m:r>
                      <m:rPr>
                        <m:nor/>
                      </m:rPr>
                      <a:rPr lang="en-US" sz="1600" dirty="0">
                        <a:sym typeface="Symbol"/>
                      </a:rPr>
                      <m:t>c</m:t>
                    </m:r>
                    <m:r>
                      <m:rPr>
                        <m:nor/>
                      </m:rPr>
                      <a:rPr lang="en-US" sz="1600" dirty="0">
                        <a:sym typeface="Symbol"/>
                      </a:rPr>
                      <m:t> = </m:t>
                    </m:r>
                    <m:r>
                      <m:rPr>
                        <m:nor/>
                      </m:rPr>
                      <a:rPr lang="en-US" sz="1600" dirty="0">
                        <a:sym typeface="Symbol"/>
                      </a:rPr>
                      <m:t>b</m:t>
                    </m:r>
                    <m:r>
                      <m:rPr>
                        <m:nor/>
                      </m:rPr>
                      <a:rPr lang="en-US" sz="1600" dirty="0">
                        <a:sym typeface="Symbol"/>
                      </a:rPr>
                      <m:t>)</m:t>
                    </m:r>
                    <m:r>
                      <a:rPr lang="en-US" sz="1600" i="1">
                        <a:latin typeface="Cambria Math" panose="02040503050406030204" pitchFamily="18" charset="0"/>
                        <a:ea typeface="Cambria Math" panose="02040503050406030204" pitchFamily="18" charset="0"/>
                      </a:rPr>
                      <m:t>)</m:t>
                    </m:r>
                  </m:oMath>
                </a14:m>
                <a:endParaRPr lang="en-US" sz="1600" dirty="0">
                  <a:ea typeface="Cambria Math" panose="02040503050406030204" pitchFamily="18" charset="0"/>
                </a:endParaRPr>
              </a:p>
              <a:p>
                <a:r>
                  <a:rPr lang="en-US" sz="1600" dirty="0"/>
                  <a:t>     = </a:t>
                </a:r>
                <a:r>
                  <a:rPr lang="en-US" sz="1600" dirty="0">
                    <a:latin typeface="Cambria Math" panose="02040503050406030204" pitchFamily="18" charset="0"/>
                    <a:ea typeface="Cambria Math" panose="02040503050406030204" pitchFamily="18" charset="0"/>
                  </a:rPr>
                  <a:t>ℛ</a:t>
                </a:r>
                <a14:m>
                  <m:oMath xmlns:m="http://schemas.openxmlformats.org/officeDocument/2006/math">
                    <m:r>
                      <a:rPr lang="en-US" sz="1600" b="0" i="0" dirty="0" smtClean="0">
                        <a:latin typeface="Cambria Math" panose="02040503050406030204" pitchFamily="18" charset="0"/>
                        <a:ea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a</m:t>
                    </m:r>
                    <m:r>
                      <m:rPr>
                        <m:nor/>
                      </m:rPr>
                      <a:rPr lang="en-US" sz="1600" dirty="0">
                        <a:sym typeface="Symbol"/>
                      </a:rPr>
                      <m:t> = 3</m:t>
                    </m:r>
                    <m:r>
                      <a:rPr lang="en-US" sz="1600" i="1">
                        <a:latin typeface="Cambria Math" panose="02040503050406030204" pitchFamily="18" charset="0"/>
                        <a:ea typeface="Cambria Math" panose="02040503050406030204" pitchFamily="18" charset="0"/>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5, </m:t>
                    </m:r>
                    <m:r>
                      <m:rPr>
                        <m:nor/>
                      </m:rPr>
                      <a:rPr lang="en-US" sz="1600" dirty="0">
                        <a:sym typeface="Symbol"/>
                      </a:rPr>
                      <m:t>c</m:t>
                    </m:r>
                    <m:r>
                      <m:rPr>
                        <m:nor/>
                      </m:rPr>
                      <a:rPr lang="en-US" sz="1600" dirty="0">
                        <a:sym typeface="Symbol"/>
                      </a:rPr>
                      <m:t> = </m:t>
                    </m:r>
                    <m:r>
                      <m:rPr>
                        <m:nor/>
                      </m:rPr>
                      <a:rPr lang="en-US" sz="1600" dirty="0">
                        <a:sym typeface="Symbol"/>
                      </a:rPr>
                      <m:t>a</m:t>
                    </m:r>
                    <m:r>
                      <a:rPr lang="en-US" sz="1600" b="0" i="1" dirty="0" smtClean="0">
                        <a:latin typeface="Cambria Math" panose="02040503050406030204" pitchFamily="18" charset="0"/>
                        <a:ea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r>
                      <a:rPr lang="en-US" sz="1600" i="1">
                        <a:latin typeface="Cambria Math" panose="02040503050406030204" pitchFamily="18" charset="0"/>
                        <a:ea typeface="Cambria Math" panose="02040503050406030204" pitchFamily="18" charset="0"/>
                      </a:rPr>
                      <m:t>)</m:t>
                    </m:r>
                  </m:oMath>
                </a14:m>
                <a:endParaRPr lang="en-US" sz="1600" dirty="0"/>
              </a:p>
              <a:p>
                <a:r>
                  <a:rPr lang="en-US" sz="1600" dirty="0"/>
                  <a:t>     = </a:t>
                </a:r>
                <a14:m>
                  <m:oMath xmlns:m="http://schemas.openxmlformats.org/officeDocument/2006/math">
                    <m:d>
                      <m:dPr>
                        <m:ctrlPr>
                          <a:rPr lang="en-US" sz="1600" b="0" i="1" smtClean="0">
                            <a:latin typeface="Cambria Math" panose="02040503050406030204" pitchFamily="18" charset="0"/>
                          </a:rPr>
                        </m:ctrlPr>
                      </m:dPr>
                      <m:e>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a</m:t>
                        </m:r>
                        <m:r>
                          <m:rPr>
                            <m:nor/>
                          </m:rPr>
                          <a:rPr lang="en-US" sz="1600" dirty="0">
                            <a:sym typeface="Symbol"/>
                          </a:rPr>
                          <m:t> = 3</m:t>
                        </m:r>
                        <m:r>
                          <a:rPr lang="en-US" sz="1600" i="1">
                            <a:latin typeface="Cambria Math" panose="02040503050406030204" pitchFamily="18" charset="0"/>
                            <a:ea typeface="Cambria Math" panose="02040503050406030204" pitchFamily="18" charset="0"/>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5</m:t>
                        </m:r>
                      </m:e>
                    </m:d>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m:rPr>
                            <m:nor/>
                          </m:rPr>
                          <a:rPr lang="en-US" sz="1600" dirty="0">
                            <a:sym typeface="Symbol"/>
                          </a:rPr>
                          <m:t>c</m:t>
                        </m:r>
                        <m:r>
                          <m:rPr>
                            <m:nor/>
                          </m:rPr>
                          <a:rPr lang="en-US" sz="1600" dirty="0">
                            <a:sym typeface="Symbol"/>
                          </a:rPr>
                          <m:t> = </m:t>
                        </m:r>
                        <m:r>
                          <m:rPr>
                            <m:nor/>
                          </m:rPr>
                          <a:rPr lang="en-US" sz="1600" dirty="0">
                            <a:sym typeface="Symbol"/>
                          </a:rPr>
                          <m:t>a</m:t>
                        </m:r>
                        <m:r>
                          <a:rPr lang="en-US" sz="1600" i="1" dirty="0">
                            <a:latin typeface="Cambria Math" panose="02040503050406030204" pitchFamily="18" charset="0"/>
                            <a:ea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e>
                    </m:d>
                  </m:oMath>
                </a14:m>
                <a:endParaRPr lang="en-US" sz="1600" dirty="0"/>
              </a:p>
              <a:p>
                <a:r>
                  <a:rPr lang="en-US" sz="1600" dirty="0"/>
                  <a:t>     =     init; </a:t>
                </a:r>
                <a14:m>
                  <m:oMath xmlns:m="http://schemas.openxmlformats.org/officeDocument/2006/math">
                    <m:r>
                      <m:rPr>
                        <m:nor/>
                      </m:rPr>
                      <a:rPr lang="en-US" sz="1600" dirty="0">
                        <a:sym typeface="Symbol"/>
                      </a:rPr>
                      <m:t>a</m:t>
                    </m:r>
                    <m:r>
                      <m:rPr>
                        <m:nor/>
                      </m:rPr>
                      <a:rPr lang="en-US" sz="1600" dirty="0">
                        <a:sym typeface="Symbol"/>
                      </a:rPr>
                      <m:t> = 3</m:t>
                    </m:r>
                    <m:r>
                      <a:rPr lang="en-US" sz="1600" b="0" i="1" dirty="0" smtClean="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a</m:t>
                    </m:r>
                    <m:r>
                      <a:rPr lang="en-US" sz="1600" i="1" dirty="0">
                        <a:latin typeface="Cambria Math" panose="02040503050406030204" pitchFamily="18" charset="0"/>
                        <a:ea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a</m:t>
                    </m:r>
                    <m:r>
                      <m:rPr>
                        <m:nor/>
                      </m:rPr>
                      <a:rPr lang="en-US" sz="1600" dirty="0">
                        <a:sym typeface="Symbol"/>
                      </a:rPr>
                      <m:t> = 3</m:t>
                    </m:r>
                    <m:r>
                      <a:rPr lang="en-US" sz="1600" b="0" i="1" dirty="0" smtClean="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oMath>
                </a14:m>
                <a:endParaRPr lang="en-US" sz="1600" dirty="0">
                  <a:sym typeface="Symbol"/>
                </a:endParaRPr>
              </a:p>
              <a:p>
                <a:r>
                  <a:rPr lang="en-US" sz="1600" b="0" dirty="0">
                    <a:sym typeface="Symbol"/>
                  </a:rPr>
                  <a:t>      </a:t>
                </a:r>
                <a14:m>
                  <m:oMath xmlns:m="http://schemas.openxmlformats.org/officeDocument/2006/math">
                    <m:r>
                      <m:rPr>
                        <m:nor/>
                      </m:rPr>
                      <a:rPr lang="en-US" sz="1600" b="0" i="0" dirty="0" smtClean="0">
                        <a:sym typeface="Symbol"/>
                      </a:rPr>
                      <m:t> </m:t>
                    </m:r>
                    <m:r>
                      <a:rPr lang="en-US" sz="1600" b="0" i="1" dirty="0" smtClean="0">
                        <a:latin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m:t>
                    </m:r>
                    <m:r>
                      <m:rPr>
                        <m:nor/>
                      </m:rPr>
                      <a:rPr lang="en-US" sz="1600" b="0" i="0" dirty="0" smtClean="0">
                        <a:sym typeface="Symbol"/>
                      </a:rPr>
                      <m:t>5</m:t>
                    </m:r>
                    <m:r>
                      <a:rPr lang="en-US" sz="1600" i="1" dirty="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a</m:t>
                    </m:r>
                    <m:r>
                      <a:rPr lang="en-US" sz="1600" i="1" dirty="0">
                        <a:latin typeface="Cambria Math" panose="02040503050406030204" pitchFamily="18" charset="0"/>
                        <a:ea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m:t>
                    </m:r>
                    <m:r>
                      <m:rPr>
                        <m:nor/>
                      </m:rPr>
                      <a:rPr lang="en-US" sz="1600" b="0" i="0" dirty="0" smtClean="0">
                        <a:sym typeface="Symbol"/>
                      </a:rPr>
                      <m:t>5</m:t>
                    </m:r>
                    <m:r>
                      <a:rPr lang="en-US" sz="1600" i="1" dirty="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oMath>
                </a14:m>
                <a:endParaRPr lang="en-US" sz="1600" dirty="0"/>
              </a:p>
              <a:p>
                <a:r>
                  <a:rPr lang="en-US" sz="1600" dirty="0"/>
                  <a:t>     =     </a:t>
                </a:r>
                <a14:m>
                  <m:oMath xmlns:m="http://schemas.openxmlformats.org/officeDocument/2006/math">
                    <m:r>
                      <a:rPr lang="en-US" sz="1600" dirty="0">
                        <a:solidFill>
                          <a:srgbClr val="00B050"/>
                        </a:solidFill>
                        <a:latin typeface="Cambria Math" panose="02040503050406030204" pitchFamily="18" charset="0"/>
                        <a:sym typeface="Symbol"/>
                      </a:rPr>
                      <m:t>[[</m:t>
                    </m:r>
                    <m:r>
                      <m:rPr>
                        <m:nor/>
                      </m:rPr>
                      <a:rPr lang="en-US" sz="1600" dirty="0">
                        <a:solidFill>
                          <a:srgbClr val="00B050"/>
                        </a:solidFill>
                        <a:sym typeface="Symbol"/>
                      </a:rPr>
                      <m:t>init</m:t>
                    </m:r>
                    <m:r>
                      <m:rPr>
                        <m:nor/>
                      </m:rPr>
                      <a:rPr lang="en-US" sz="1600" dirty="0">
                        <a:solidFill>
                          <a:srgbClr val="00B050"/>
                        </a:solidFill>
                        <a:sym typeface="Symbol"/>
                      </a:rPr>
                      <m:t>; </m:t>
                    </m:r>
                    <m:r>
                      <m:rPr>
                        <m:nor/>
                      </m:rPr>
                      <a:rPr lang="en-US" sz="1600" dirty="0">
                        <a:solidFill>
                          <a:srgbClr val="00B050"/>
                        </a:solidFill>
                        <a:sym typeface="Symbol"/>
                      </a:rPr>
                      <m:t>a</m:t>
                    </m:r>
                    <m:r>
                      <m:rPr>
                        <m:nor/>
                      </m:rPr>
                      <a:rPr lang="en-US" sz="1600" dirty="0">
                        <a:solidFill>
                          <a:srgbClr val="00B050"/>
                        </a:solidFill>
                        <a:sym typeface="Symbol"/>
                      </a:rPr>
                      <m:t> = 3; </m:t>
                    </m:r>
                    <m:r>
                      <m:rPr>
                        <m:nor/>
                      </m:rPr>
                      <a:rPr lang="en-US" sz="1600" dirty="0">
                        <a:solidFill>
                          <a:srgbClr val="00B050"/>
                        </a:solidFill>
                        <a:sym typeface="Symbol"/>
                      </a:rPr>
                      <m:t>c</m:t>
                    </m:r>
                    <m:r>
                      <m:rPr>
                        <m:nor/>
                      </m:rPr>
                      <a:rPr lang="en-US" sz="1600" dirty="0">
                        <a:solidFill>
                          <a:srgbClr val="00B050"/>
                        </a:solidFill>
                        <a:sym typeface="Symbol"/>
                      </a:rPr>
                      <m:t> = </m:t>
                    </m:r>
                    <m:r>
                      <m:rPr>
                        <m:nor/>
                      </m:rPr>
                      <a:rPr lang="en-US" sz="1600" dirty="0">
                        <a:solidFill>
                          <a:srgbClr val="00B050"/>
                        </a:solidFill>
                        <a:sym typeface="Symbol"/>
                      </a:rPr>
                      <m:t>a</m:t>
                    </m:r>
                    <m:r>
                      <m:rPr>
                        <m:nor/>
                      </m:rPr>
                      <a:rPr lang="en-US" sz="1600" dirty="0">
                        <a:solidFill>
                          <a:srgbClr val="00B050"/>
                        </a:solidFill>
                        <a:sym typeface="Symbol"/>
                      </a:rPr>
                      <m:t>]]</m:t>
                    </m:r>
                    <m:r>
                      <a:rPr lang="en-US" sz="1600" dirty="0" smtClean="0">
                        <a:solidFill>
                          <a:srgbClr val="C00000"/>
                        </a:solidFill>
                        <a:latin typeface="Cambria Math" panose="02040503050406030204" pitchFamily="18" charset="0"/>
                        <a:sym typeface="Symbol"/>
                      </a:rPr>
                      <m:t>⊕</m:t>
                    </m:r>
                    <m:r>
                      <m:rPr>
                        <m:nor/>
                      </m:rPr>
                      <a:rPr lang="en-US" sz="1600" dirty="0">
                        <a:solidFill>
                          <a:srgbClr val="C00000"/>
                        </a:solidFill>
                        <a:sym typeface="Symbol"/>
                      </a:rPr>
                      <m:t>[[</m:t>
                    </m:r>
                    <m:r>
                      <m:rPr>
                        <m:nor/>
                      </m:rPr>
                      <a:rPr lang="en-US" sz="1600" b="0" i="0" dirty="0" smtClean="0">
                        <a:solidFill>
                          <a:srgbClr val="C00000"/>
                        </a:solidFill>
                        <a:sym typeface="Symbol"/>
                      </a:rPr>
                      <m:t>init</m:t>
                    </m:r>
                    <m:r>
                      <m:rPr>
                        <m:nor/>
                      </m:rPr>
                      <a:rPr lang="en-US" sz="1600" b="0" i="0" dirty="0" smtClean="0">
                        <a:solidFill>
                          <a:srgbClr val="C00000"/>
                        </a:solidFill>
                        <a:sym typeface="Symbol"/>
                      </a:rPr>
                      <m:t>; </m:t>
                    </m:r>
                    <m:r>
                      <m:rPr>
                        <m:nor/>
                      </m:rPr>
                      <a:rPr lang="en-US" sz="1600" b="0" i="0" dirty="0" smtClean="0">
                        <a:solidFill>
                          <a:srgbClr val="C00000"/>
                        </a:solidFill>
                        <a:sym typeface="Symbol"/>
                      </a:rPr>
                      <m:t>a</m:t>
                    </m:r>
                    <m:r>
                      <m:rPr>
                        <m:nor/>
                      </m:rPr>
                      <a:rPr lang="en-US" sz="1600" dirty="0">
                        <a:solidFill>
                          <a:srgbClr val="C00000"/>
                        </a:solidFill>
                        <a:sym typeface="Symbol"/>
                      </a:rPr>
                      <m:t> = 3; </m:t>
                    </m:r>
                    <m:r>
                      <m:rPr>
                        <m:nor/>
                      </m:rPr>
                      <a:rPr lang="en-US" sz="1600" dirty="0">
                        <a:solidFill>
                          <a:srgbClr val="C00000"/>
                        </a:solidFill>
                        <a:sym typeface="Symbol"/>
                      </a:rPr>
                      <m:t>c</m:t>
                    </m:r>
                    <m:r>
                      <m:rPr>
                        <m:nor/>
                      </m:rPr>
                      <a:rPr lang="en-US" sz="1600" dirty="0">
                        <a:solidFill>
                          <a:srgbClr val="C00000"/>
                        </a:solidFill>
                        <a:sym typeface="Symbol"/>
                      </a:rPr>
                      <m:t> = </m:t>
                    </m:r>
                    <m:r>
                      <m:rPr>
                        <m:nor/>
                      </m:rPr>
                      <a:rPr lang="en-US" sz="1600" dirty="0">
                        <a:solidFill>
                          <a:srgbClr val="C00000"/>
                        </a:solidFill>
                        <a:sym typeface="Symbol"/>
                      </a:rPr>
                      <m:t>b</m:t>
                    </m:r>
                    <m:r>
                      <m:rPr>
                        <m:nor/>
                      </m:rPr>
                      <a:rPr lang="en-US" sz="1600" dirty="0">
                        <a:solidFill>
                          <a:srgbClr val="C00000"/>
                        </a:solidFill>
                        <a:sym typeface="Symbol"/>
                      </a:rPr>
                      <m:t>]]</m:t>
                    </m:r>
                  </m:oMath>
                </a14:m>
                <a:endParaRPr lang="en-US" sz="1600" dirty="0">
                  <a:solidFill>
                    <a:srgbClr val="00B050"/>
                  </a:solidFill>
                  <a:sym typeface="Symbol"/>
                </a:endParaRPr>
              </a:p>
              <a:p>
                <a:r>
                  <a:rPr lang="en-US" sz="1600" dirty="0">
                    <a:solidFill>
                      <a:srgbClr val="C00000"/>
                    </a:solidFill>
                    <a:sym typeface="Symbol"/>
                  </a:rPr>
                  <a:t>      </a:t>
                </a:r>
                <a14:m>
                  <m:oMath xmlns:m="http://schemas.openxmlformats.org/officeDocument/2006/math">
                    <m:r>
                      <m:rPr>
                        <m:nor/>
                      </m:rPr>
                      <a:rPr lang="en-US" sz="1600" dirty="0">
                        <a:solidFill>
                          <a:srgbClr val="C00000"/>
                        </a:solidFill>
                        <a:sym typeface="Symbol"/>
                      </a:rPr>
                      <m:t> </m:t>
                    </m:r>
                    <m:r>
                      <a:rPr lang="en-US" sz="1600" i="1" dirty="0">
                        <a:solidFill>
                          <a:srgbClr val="C00000"/>
                        </a:solidFill>
                        <a:latin typeface="Cambria Math" panose="02040503050406030204" pitchFamily="18" charset="0"/>
                        <a:sym typeface="Symbol"/>
                      </a:rPr>
                      <m:t>⊕</m:t>
                    </m:r>
                    <m:r>
                      <m:rPr>
                        <m:nor/>
                      </m:rPr>
                      <a:rPr lang="en-US" sz="1600" b="0" i="0" dirty="0" smtClean="0">
                        <a:solidFill>
                          <a:srgbClr val="C00000"/>
                        </a:solidFill>
                        <a:latin typeface="Cambria Math" panose="02040503050406030204" pitchFamily="18" charset="0"/>
                        <a:sym typeface="Symbol"/>
                      </a:rPr>
                      <m:t>[[</m:t>
                    </m:r>
                    <m:r>
                      <m:rPr>
                        <m:nor/>
                      </m:rPr>
                      <a:rPr lang="en-US" sz="1600" b="0" i="0" dirty="0" smtClean="0">
                        <a:solidFill>
                          <a:srgbClr val="C00000"/>
                        </a:solidFill>
                        <a:sym typeface="Symbol"/>
                      </a:rPr>
                      <m:t>init</m:t>
                    </m:r>
                    <m:r>
                      <m:rPr>
                        <m:nor/>
                      </m:rPr>
                      <a:rPr lang="en-US" sz="1600" b="0" i="0" dirty="0" smtClean="0">
                        <a:solidFill>
                          <a:srgbClr val="C00000"/>
                        </a:solidFill>
                        <a:sym typeface="Symbol"/>
                      </a:rPr>
                      <m:t>; </m:t>
                    </m:r>
                    <m:r>
                      <m:rPr>
                        <m:nor/>
                      </m:rPr>
                      <a:rPr lang="en-US" sz="1600" b="0" i="0" dirty="0" smtClean="0">
                        <a:solidFill>
                          <a:srgbClr val="C00000"/>
                        </a:solidFill>
                        <a:sym typeface="Symbol"/>
                      </a:rPr>
                      <m:t>b</m:t>
                    </m:r>
                    <m:r>
                      <m:rPr>
                        <m:nor/>
                      </m:rPr>
                      <a:rPr lang="en-US" sz="1600" dirty="0">
                        <a:solidFill>
                          <a:srgbClr val="C00000"/>
                        </a:solidFill>
                        <a:sym typeface="Symbol"/>
                      </a:rPr>
                      <m:t> = 5; </m:t>
                    </m:r>
                    <m:r>
                      <m:rPr>
                        <m:nor/>
                      </m:rPr>
                      <a:rPr lang="en-US" sz="1600" dirty="0" smtClean="0">
                        <a:solidFill>
                          <a:srgbClr val="C00000"/>
                        </a:solidFill>
                        <a:sym typeface="Symbol"/>
                      </a:rPr>
                      <m:t>c</m:t>
                    </m:r>
                    <m:r>
                      <m:rPr>
                        <m:nor/>
                      </m:rPr>
                      <a:rPr lang="en-US" sz="1600" dirty="0">
                        <a:solidFill>
                          <a:srgbClr val="C00000"/>
                        </a:solidFill>
                        <a:sym typeface="Symbol"/>
                      </a:rPr>
                      <m:t> = </m:t>
                    </m:r>
                    <m:r>
                      <m:rPr>
                        <m:nor/>
                      </m:rPr>
                      <a:rPr lang="en-US" sz="1600" dirty="0">
                        <a:solidFill>
                          <a:srgbClr val="C00000"/>
                        </a:solidFill>
                        <a:sym typeface="Symbol"/>
                      </a:rPr>
                      <m:t>a</m:t>
                    </m:r>
                    <m:r>
                      <m:rPr>
                        <m:nor/>
                      </m:rPr>
                      <a:rPr lang="en-US" sz="1600" b="0" i="0" dirty="0" smtClean="0">
                        <a:solidFill>
                          <a:srgbClr val="C00000"/>
                        </a:solidFill>
                        <a:sym typeface="Symbol"/>
                      </a:rPr>
                      <m:t>]]</m:t>
                    </m:r>
                    <m:r>
                      <a:rPr lang="en-US" sz="1600" i="1" dirty="0" smtClean="0">
                        <a:solidFill>
                          <a:srgbClr val="00B050"/>
                        </a:solidFill>
                        <a:latin typeface="Cambria Math" panose="02040503050406030204" pitchFamily="18" charset="0"/>
                        <a:ea typeface="Cambria Math" panose="02040503050406030204" pitchFamily="18" charset="0"/>
                        <a:sym typeface="Symbol"/>
                      </a:rPr>
                      <m:t>⊕</m:t>
                    </m:r>
                    <m:r>
                      <a:rPr lang="en-US" sz="1600" b="0" i="1" dirty="0" smtClean="0">
                        <a:solidFill>
                          <a:srgbClr val="00B050"/>
                        </a:solidFill>
                        <a:latin typeface="Cambria Math" panose="02040503050406030204" pitchFamily="18" charset="0"/>
                        <a:ea typeface="Cambria Math" panose="02040503050406030204" pitchFamily="18" charset="0"/>
                        <a:sym typeface="Symbol"/>
                      </a:rPr>
                      <m:t>[[</m:t>
                    </m:r>
                    <m:r>
                      <m:rPr>
                        <m:nor/>
                      </m:rPr>
                      <a:rPr lang="en-US" sz="1600" b="0" i="0" dirty="0" smtClean="0">
                        <a:solidFill>
                          <a:srgbClr val="00B050"/>
                        </a:solidFill>
                        <a:sym typeface="Symbol"/>
                      </a:rPr>
                      <m:t>init</m:t>
                    </m:r>
                    <m:r>
                      <m:rPr>
                        <m:nor/>
                      </m:rPr>
                      <a:rPr lang="en-US" sz="1600" b="0" i="0" dirty="0" smtClean="0">
                        <a:solidFill>
                          <a:srgbClr val="00B050"/>
                        </a:solidFill>
                        <a:sym typeface="Symbol"/>
                      </a:rPr>
                      <m:t>; </m:t>
                    </m:r>
                    <m:r>
                      <m:rPr>
                        <m:nor/>
                      </m:rPr>
                      <a:rPr lang="en-US" sz="1600" b="0" i="0" dirty="0" smtClean="0">
                        <a:solidFill>
                          <a:srgbClr val="00B050"/>
                        </a:solidFill>
                        <a:sym typeface="Symbol"/>
                      </a:rPr>
                      <m:t>b</m:t>
                    </m:r>
                    <m:r>
                      <m:rPr>
                        <m:nor/>
                      </m:rPr>
                      <a:rPr lang="en-US" sz="1600" dirty="0">
                        <a:solidFill>
                          <a:srgbClr val="00B050"/>
                        </a:solidFill>
                        <a:sym typeface="Symbol"/>
                      </a:rPr>
                      <m:t> = 5; </m:t>
                    </m:r>
                    <m:r>
                      <m:rPr>
                        <m:nor/>
                      </m:rPr>
                      <a:rPr lang="en-US" sz="1600" dirty="0">
                        <a:solidFill>
                          <a:srgbClr val="00B050"/>
                        </a:solidFill>
                        <a:sym typeface="Symbol"/>
                      </a:rPr>
                      <m:t>c</m:t>
                    </m:r>
                    <m:r>
                      <m:rPr>
                        <m:nor/>
                      </m:rPr>
                      <a:rPr lang="en-US" sz="1600" dirty="0">
                        <a:solidFill>
                          <a:srgbClr val="00B050"/>
                        </a:solidFill>
                        <a:sym typeface="Symbol"/>
                      </a:rPr>
                      <m:t> = </m:t>
                    </m:r>
                    <m:r>
                      <m:rPr>
                        <m:nor/>
                      </m:rPr>
                      <a:rPr lang="en-US" sz="1600" dirty="0">
                        <a:solidFill>
                          <a:srgbClr val="00B050"/>
                        </a:solidFill>
                        <a:sym typeface="Symbol"/>
                      </a:rPr>
                      <m:t>b</m:t>
                    </m:r>
                    <m:r>
                      <m:rPr>
                        <m:nor/>
                      </m:rPr>
                      <a:rPr lang="en-US" sz="1600" b="0" i="0" dirty="0" smtClean="0">
                        <a:solidFill>
                          <a:srgbClr val="00B050"/>
                        </a:solidFill>
                        <a:sym typeface="Symbol"/>
                      </a:rPr>
                      <m:t>]]</m:t>
                    </m:r>
                  </m:oMath>
                </a14:m>
                <a:endParaRPr lang="en-US" sz="1600" dirty="0"/>
              </a:p>
              <a:p>
                <a:endParaRPr lang="en-US" sz="1600" dirty="0"/>
              </a:p>
            </p:txBody>
          </p:sp>
        </mc:Choice>
        <mc:Fallback xmlns="">
          <p:sp>
            <p:nvSpPr>
              <p:cNvPr id="30" name="TextBox 29">
                <a:extLst>
                  <a:ext uri="{FF2B5EF4-FFF2-40B4-BE49-F238E27FC236}">
                    <a16:creationId xmlns:a16="http://schemas.microsoft.com/office/drawing/2014/main" id="{2A05DD6E-FFF9-4D27-BEDD-FCBAAD0307E4}"/>
                  </a:ext>
                </a:extLst>
              </p:cNvPr>
              <p:cNvSpPr txBox="1">
                <a:spLocks noRot="1" noChangeAspect="1" noMove="1" noResize="1" noEditPoints="1" noAdjustHandles="1" noChangeArrowheads="1" noChangeShapeType="1" noTextEdit="1"/>
              </p:cNvSpPr>
              <p:nvPr/>
            </p:nvSpPr>
            <p:spPr>
              <a:xfrm>
                <a:off x="4659539" y="2545623"/>
                <a:ext cx="4484461" cy="2857705"/>
              </a:xfrm>
              <a:prstGeom prst="rect">
                <a:avLst/>
              </a:prstGeom>
              <a:blipFill>
                <a:blip r:embed="rId9"/>
                <a:stretch>
                  <a:fillRect l="-679" t="-8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1" name="Speech Bubble: Rectangle with Corners Rounded 210">
                <a:extLst>
                  <a:ext uri="{FF2B5EF4-FFF2-40B4-BE49-F238E27FC236}">
                    <a16:creationId xmlns:a16="http://schemas.microsoft.com/office/drawing/2014/main" id="{9FFC3530-F2A5-4EB6-8302-A3173037E383}"/>
                  </a:ext>
                </a:extLst>
              </p:cNvPr>
              <p:cNvSpPr/>
              <p:nvPr/>
            </p:nvSpPr>
            <p:spPr bwMode="auto">
              <a:xfrm>
                <a:off x="4263535" y="2150441"/>
                <a:ext cx="2980786" cy="362121"/>
              </a:xfrm>
              <a:prstGeom prst="wedgeRoundRectCallout">
                <a:avLst>
                  <a:gd name="adj1" fmla="val 27514"/>
                  <a:gd name="adj2" fmla="val 720972"/>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14:m>
                  <m:oMath xmlns:m="http://schemas.openxmlformats.org/officeDocument/2006/math">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possibly uninitialized</a:t>
                </a:r>
              </a:p>
            </p:txBody>
          </p:sp>
        </mc:Choice>
        <mc:Fallback xmlns="">
          <p:sp>
            <p:nvSpPr>
              <p:cNvPr id="211" name="Speech Bubble: Rectangle with Corners Rounded 210">
                <a:extLst>
                  <a:ext uri="{FF2B5EF4-FFF2-40B4-BE49-F238E27FC236}">
                    <a16:creationId xmlns:a16="http://schemas.microsoft.com/office/drawing/2014/main" id="{9FFC3530-F2A5-4EB6-8302-A3173037E383}"/>
                  </a:ext>
                </a:extLst>
              </p:cNvPr>
              <p:cNvSpPr>
                <a:spLocks noRot="1" noChangeAspect="1" noMove="1" noResize="1" noEditPoints="1" noAdjustHandles="1" noChangeArrowheads="1" noChangeShapeType="1" noTextEdit="1"/>
              </p:cNvSpPr>
              <p:nvPr/>
            </p:nvSpPr>
            <p:spPr bwMode="auto">
              <a:xfrm>
                <a:off x="4263535" y="2150441"/>
                <a:ext cx="2980786" cy="362121"/>
              </a:xfrm>
              <a:prstGeom prst="wedgeRoundRectCallout">
                <a:avLst>
                  <a:gd name="adj1" fmla="val 27514"/>
                  <a:gd name="adj2" fmla="val 720972"/>
                  <a:gd name="adj3" fmla="val 16667"/>
                </a:avLst>
              </a:prstGeom>
              <a:blipFill>
                <a:blip r:embed="rId10"/>
                <a:stretch>
                  <a:fillRect t="-1307" r="-406"/>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4777A6EA-8148-436C-B6FC-FC82D4BFAD5C}"/>
              </a:ext>
            </a:extLst>
          </p:cNvPr>
          <p:cNvGrpSpPr/>
          <p:nvPr/>
        </p:nvGrpSpPr>
        <p:grpSpPr>
          <a:xfrm>
            <a:off x="4635964" y="962052"/>
            <a:ext cx="919226" cy="939811"/>
            <a:chOff x="4635964" y="962052"/>
            <a:chExt cx="919226" cy="939811"/>
          </a:xfrm>
        </p:grpSpPr>
        <p:grpSp>
          <p:nvGrpSpPr>
            <p:cNvPr id="218" name="Group 217">
              <a:extLst>
                <a:ext uri="{FF2B5EF4-FFF2-40B4-BE49-F238E27FC236}">
                  <a16:creationId xmlns:a16="http://schemas.microsoft.com/office/drawing/2014/main" id="{A1D77E98-6E69-4505-BE91-9EAED0B7724E}"/>
                </a:ext>
              </a:extLst>
            </p:cNvPr>
            <p:cNvGrpSpPr/>
            <p:nvPr/>
          </p:nvGrpSpPr>
          <p:grpSpPr>
            <a:xfrm>
              <a:off x="4635964" y="971252"/>
              <a:ext cx="919226" cy="880117"/>
              <a:chOff x="379635" y="3393350"/>
              <a:chExt cx="919226" cy="880117"/>
            </a:xfrm>
          </p:grpSpPr>
          <p:grpSp>
            <p:nvGrpSpPr>
              <p:cNvPr id="226" name="Group 225">
                <a:extLst>
                  <a:ext uri="{FF2B5EF4-FFF2-40B4-BE49-F238E27FC236}">
                    <a16:creationId xmlns:a16="http://schemas.microsoft.com/office/drawing/2014/main" id="{7A48B12D-7304-4078-BB05-575A372AB102}"/>
                  </a:ext>
                </a:extLst>
              </p:cNvPr>
              <p:cNvGrpSpPr/>
              <p:nvPr/>
            </p:nvGrpSpPr>
            <p:grpSpPr>
              <a:xfrm>
                <a:off x="379635" y="3393350"/>
                <a:ext cx="919226" cy="880117"/>
                <a:chOff x="3480907" y="2691767"/>
                <a:chExt cx="919226" cy="880117"/>
              </a:xfrm>
            </p:grpSpPr>
            <p:grpSp>
              <p:nvGrpSpPr>
                <p:cNvPr id="229" name="Group 228">
                  <a:extLst>
                    <a:ext uri="{FF2B5EF4-FFF2-40B4-BE49-F238E27FC236}">
                      <a16:creationId xmlns:a16="http://schemas.microsoft.com/office/drawing/2014/main" id="{454C640E-99F3-45CB-BCD3-22E1297FAF07}"/>
                    </a:ext>
                  </a:extLst>
                </p:cNvPr>
                <p:cNvGrpSpPr/>
                <p:nvPr/>
              </p:nvGrpSpPr>
              <p:grpSpPr>
                <a:xfrm>
                  <a:off x="3480907" y="2691767"/>
                  <a:ext cx="919226" cy="880117"/>
                  <a:chOff x="3480907" y="2691767"/>
                  <a:chExt cx="919226" cy="880117"/>
                </a:xfrm>
              </p:grpSpPr>
              <p:grpSp>
                <p:nvGrpSpPr>
                  <p:cNvPr id="231" name="Group 230">
                    <a:extLst>
                      <a:ext uri="{FF2B5EF4-FFF2-40B4-BE49-F238E27FC236}">
                        <a16:creationId xmlns:a16="http://schemas.microsoft.com/office/drawing/2014/main" id="{F65327C7-2043-4108-A724-169E16828CD8}"/>
                      </a:ext>
                    </a:extLst>
                  </p:cNvPr>
                  <p:cNvGrpSpPr/>
                  <p:nvPr/>
                </p:nvGrpSpPr>
                <p:grpSpPr>
                  <a:xfrm>
                    <a:off x="3661592" y="3056573"/>
                    <a:ext cx="565560" cy="45720"/>
                    <a:chOff x="3661592" y="3056573"/>
                    <a:chExt cx="565560" cy="45720"/>
                  </a:xfrm>
                </p:grpSpPr>
                <p:sp>
                  <p:nvSpPr>
                    <p:cNvPr id="238" name="Oval 237">
                      <a:extLst>
                        <a:ext uri="{FF2B5EF4-FFF2-40B4-BE49-F238E27FC236}">
                          <a16:creationId xmlns:a16="http://schemas.microsoft.com/office/drawing/2014/main" id="{4E2E000F-B9E1-44A0-ACDE-06D3CDEFF1FB}"/>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9" name="Oval 238">
                      <a:extLst>
                        <a:ext uri="{FF2B5EF4-FFF2-40B4-BE49-F238E27FC236}">
                          <a16:creationId xmlns:a16="http://schemas.microsoft.com/office/drawing/2014/main" id="{25928DC7-A706-40BE-9458-2A94D2A4D989}"/>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0" name="Oval 239">
                      <a:extLst>
                        <a:ext uri="{FF2B5EF4-FFF2-40B4-BE49-F238E27FC236}">
                          <a16:creationId xmlns:a16="http://schemas.microsoft.com/office/drawing/2014/main" id="{D739F1AD-EF66-4CEE-96A4-B51AAA121D6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1" name="Oval 240">
                      <a:extLst>
                        <a:ext uri="{FF2B5EF4-FFF2-40B4-BE49-F238E27FC236}">
                          <a16:creationId xmlns:a16="http://schemas.microsoft.com/office/drawing/2014/main" id="{2B9E3D82-E71E-4396-961A-5B260270DBE9}"/>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32" name="Group 231">
                    <a:extLst>
                      <a:ext uri="{FF2B5EF4-FFF2-40B4-BE49-F238E27FC236}">
                        <a16:creationId xmlns:a16="http://schemas.microsoft.com/office/drawing/2014/main" id="{418FD6F7-2475-4C5E-B942-F318A2D15FE4}"/>
                      </a:ext>
                    </a:extLst>
                  </p:cNvPr>
                  <p:cNvGrpSpPr/>
                  <p:nvPr/>
                </p:nvGrpSpPr>
                <p:grpSpPr>
                  <a:xfrm>
                    <a:off x="3661592" y="3526164"/>
                    <a:ext cx="565560" cy="45720"/>
                    <a:chOff x="3661592" y="3526164"/>
                    <a:chExt cx="565560" cy="45720"/>
                  </a:xfrm>
                </p:grpSpPr>
                <p:sp>
                  <p:nvSpPr>
                    <p:cNvPr id="234" name="Oval 233">
                      <a:extLst>
                        <a:ext uri="{FF2B5EF4-FFF2-40B4-BE49-F238E27FC236}">
                          <a16:creationId xmlns:a16="http://schemas.microsoft.com/office/drawing/2014/main" id="{859F65CE-2DE2-44AB-8BDC-22B6A9F203D2}"/>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5" name="Oval 234">
                      <a:extLst>
                        <a:ext uri="{FF2B5EF4-FFF2-40B4-BE49-F238E27FC236}">
                          <a16:creationId xmlns:a16="http://schemas.microsoft.com/office/drawing/2014/main" id="{60CE5BE1-0175-4AFD-B362-16D863A69937}"/>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6" name="Oval 235">
                      <a:extLst>
                        <a:ext uri="{FF2B5EF4-FFF2-40B4-BE49-F238E27FC236}">
                          <a16:creationId xmlns:a16="http://schemas.microsoft.com/office/drawing/2014/main" id="{F8E9F23F-3538-4741-970A-A257CD8DCDE2}"/>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Oval 236">
                      <a:extLst>
                        <a:ext uri="{FF2B5EF4-FFF2-40B4-BE49-F238E27FC236}">
                          <a16:creationId xmlns:a16="http://schemas.microsoft.com/office/drawing/2014/main" id="{9E2050F0-66D3-459D-A9C9-FF08776A3B2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43A79533-091B-4C8E-B461-77268F409BB3}"/>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233" name="TextBox 232">
                        <a:extLst>
                          <a:ext uri="{FF2B5EF4-FFF2-40B4-BE49-F238E27FC236}">
                            <a16:creationId xmlns:a16="http://schemas.microsoft.com/office/drawing/2014/main" id="{43A79533-091B-4C8E-B461-77268F409BB3}"/>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11"/>
                        <a:stretch>
                          <a:fillRect b="-8696"/>
                        </a:stretch>
                      </a:blipFill>
                    </p:spPr>
                    <p:txBody>
                      <a:bodyPr/>
                      <a:lstStyle/>
                      <a:p>
                        <a:r>
                          <a:rPr lang="en-US">
                            <a:noFill/>
                          </a:rPr>
                          <a:t> </a:t>
                        </a:r>
                      </a:p>
                    </p:txBody>
                  </p:sp>
                </mc:Fallback>
              </mc:AlternateContent>
            </p:grpSp>
            <p:cxnSp>
              <p:nvCxnSpPr>
                <p:cNvPr id="230" name="Straight Arrow Connector 229">
                  <a:extLst>
                    <a:ext uri="{FF2B5EF4-FFF2-40B4-BE49-F238E27FC236}">
                      <a16:creationId xmlns:a16="http://schemas.microsoft.com/office/drawing/2014/main" id="{FBF2838B-9E0E-4558-9D6D-BB5DADA11196}"/>
                    </a:ext>
                  </a:extLst>
                </p:cNvPr>
                <p:cNvCxnSpPr>
                  <a:stCxn id="238" idx="4"/>
                  <a:endCxn id="23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27" name="Straight Arrow Connector 226">
                <a:extLst>
                  <a:ext uri="{FF2B5EF4-FFF2-40B4-BE49-F238E27FC236}">
                    <a16:creationId xmlns:a16="http://schemas.microsoft.com/office/drawing/2014/main" id="{8C0F6871-DB00-4AA9-8266-45A4CEE123F6}"/>
                  </a:ext>
                </a:extLst>
              </p:cNvPr>
              <p:cNvCxnSpPr>
                <a:cxnSpLocks/>
                <a:stCxn id="238" idx="5"/>
                <a:endCxn id="235"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w="med" len="med"/>
              </a:ln>
              <a:effectLst/>
            </p:spPr>
          </p:cxnSp>
          <p:cxnSp>
            <p:nvCxnSpPr>
              <p:cNvPr id="228" name="Straight Arrow Connector 227">
                <a:extLst>
                  <a:ext uri="{FF2B5EF4-FFF2-40B4-BE49-F238E27FC236}">
                    <a16:creationId xmlns:a16="http://schemas.microsoft.com/office/drawing/2014/main" id="{C43963BC-6108-4924-86FD-956CEF281D2D}"/>
                  </a:ext>
                </a:extLst>
              </p:cNvPr>
              <p:cNvCxnSpPr>
                <a:cxnSpLocks/>
                <a:stCxn id="238" idx="5"/>
                <a:endCxn id="236"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w="med" len="med"/>
              </a:ln>
              <a:effectLst/>
            </p:spPr>
          </p:cxnSp>
        </p:grpSp>
        <p:sp>
          <p:nvSpPr>
            <p:cNvPr id="225" name="Rectangle 224">
              <a:extLst>
                <a:ext uri="{FF2B5EF4-FFF2-40B4-BE49-F238E27FC236}">
                  <a16:creationId xmlns:a16="http://schemas.microsoft.com/office/drawing/2014/main" id="{9BEDF5C9-0EFC-49AE-B81D-48BEA752D0FB}"/>
                </a:ext>
              </a:extLst>
            </p:cNvPr>
            <p:cNvSpPr/>
            <p:nvPr/>
          </p:nvSpPr>
          <p:spPr bwMode="auto">
            <a:xfrm>
              <a:off x="4697980" y="962052"/>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268" name="Straight Arrow Connector 267">
              <a:extLst>
                <a:ext uri="{FF2B5EF4-FFF2-40B4-BE49-F238E27FC236}">
                  <a16:creationId xmlns:a16="http://schemas.microsoft.com/office/drawing/2014/main" id="{D24F7384-372E-46EF-8D80-F833A95266A6}"/>
                </a:ext>
              </a:extLst>
            </p:cNvPr>
            <p:cNvCxnSpPr>
              <a:cxnSpLocks/>
              <a:stCxn id="238" idx="5"/>
              <a:endCxn id="237" idx="1"/>
            </p:cNvCxnSpPr>
            <p:nvPr/>
          </p:nvCxnSpPr>
          <p:spPr bwMode="auto">
            <a:xfrm>
              <a:off x="4855673" y="1375082"/>
              <a:ext cx="487512" cy="437263"/>
            </a:xfrm>
            <a:prstGeom prst="straightConnector1">
              <a:avLst/>
            </a:prstGeom>
            <a:solidFill>
              <a:schemeClr val="accent1"/>
            </a:solidFill>
            <a:ln w="22225" cap="flat" cmpd="sng" algn="ctr">
              <a:solidFill>
                <a:srgbClr val="C00000"/>
              </a:solidFill>
              <a:prstDash val="solid"/>
              <a:round/>
              <a:headEnd type="none" w="med" len="med"/>
              <a:tailEnd type="triangle"/>
            </a:ln>
            <a:effectLst/>
          </p:spPr>
        </p:cxnSp>
      </p:grpSp>
      <p:sp>
        <p:nvSpPr>
          <p:cNvPr id="36" name="Freeform: Shape 35">
            <a:extLst>
              <a:ext uri="{FF2B5EF4-FFF2-40B4-BE49-F238E27FC236}">
                <a16:creationId xmlns:a16="http://schemas.microsoft.com/office/drawing/2014/main" id="{88349B4D-3E52-4508-ADA6-B7873A0A972C}"/>
              </a:ext>
            </a:extLst>
          </p:cNvPr>
          <p:cNvSpPr/>
          <p:nvPr/>
        </p:nvSpPr>
        <p:spPr bwMode="auto">
          <a:xfrm>
            <a:off x="1801011" y="3203331"/>
            <a:ext cx="2352659" cy="2441331"/>
          </a:xfrm>
          <a:custGeom>
            <a:avLst/>
            <a:gdLst>
              <a:gd name="connsiteX0" fmla="*/ 1924256 w 2433616"/>
              <a:gd name="connsiteY0" fmla="*/ 0 h 2441331"/>
              <a:gd name="connsiteX1" fmla="*/ 2261294 w 2433616"/>
              <a:gd name="connsiteY1" fmla="*/ 404446 h 2441331"/>
              <a:gd name="connsiteX2" fmla="*/ 2401971 w 2433616"/>
              <a:gd name="connsiteY2" fmla="*/ 770792 h 2441331"/>
              <a:gd name="connsiteX3" fmla="*/ 2372663 w 2433616"/>
              <a:gd name="connsiteY3" fmla="*/ 1225061 h 2441331"/>
              <a:gd name="connsiteX4" fmla="*/ 1780648 w 2433616"/>
              <a:gd name="connsiteY4" fmla="*/ 1403838 h 2441331"/>
              <a:gd name="connsiteX5" fmla="*/ 467663 w 2433616"/>
              <a:gd name="connsiteY5" fmla="*/ 1436077 h 2441331"/>
              <a:gd name="connsiteX6" fmla="*/ 1671 w 2433616"/>
              <a:gd name="connsiteY6" fmla="*/ 1943100 h 2441331"/>
              <a:gd name="connsiteX7" fmla="*/ 341640 w 2433616"/>
              <a:gd name="connsiteY7" fmla="*/ 2441331 h 2441331"/>
              <a:gd name="connsiteX0" fmla="*/ 1924256 w 2402688"/>
              <a:gd name="connsiteY0" fmla="*/ 0 h 2441331"/>
              <a:gd name="connsiteX1" fmla="*/ 2261294 w 2402688"/>
              <a:gd name="connsiteY1" fmla="*/ 404446 h 2441331"/>
              <a:gd name="connsiteX2" fmla="*/ 2401971 w 2402688"/>
              <a:gd name="connsiteY2" fmla="*/ 770792 h 2441331"/>
              <a:gd name="connsiteX3" fmla="*/ 2209825 w 2402688"/>
              <a:gd name="connsiteY3" fmla="*/ 1334664 h 2441331"/>
              <a:gd name="connsiteX4" fmla="*/ 1780648 w 2402688"/>
              <a:gd name="connsiteY4" fmla="*/ 1403838 h 2441331"/>
              <a:gd name="connsiteX5" fmla="*/ 467663 w 2402688"/>
              <a:gd name="connsiteY5" fmla="*/ 1436077 h 2441331"/>
              <a:gd name="connsiteX6" fmla="*/ 1671 w 2402688"/>
              <a:gd name="connsiteY6" fmla="*/ 1943100 h 2441331"/>
              <a:gd name="connsiteX7" fmla="*/ 341640 w 2402688"/>
              <a:gd name="connsiteY7" fmla="*/ 2441331 h 2441331"/>
              <a:gd name="connsiteX0" fmla="*/ 1924256 w 2350342"/>
              <a:gd name="connsiteY0" fmla="*/ 0 h 2441331"/>
              <a:gd name="connsiteX1" fmla="*/ 2261294 w 2350342"/>
              <a:gd name="connsiteY1" fmla="*/ 404446 h 2441331"/>
              <a:gd name="connsiteX2" fmla="*/ 2348735 w 2350342"/>
              <a:gd name="connsiteY2" fmla="*/ 723819 h 2441331"/>
              <a:gd name="connsiteX3" fmla="*/ 2209825 w 2350342"/>
              <a:gd name="connsiteY3" fmla="*/ 1334664 h 2441331"/>
              <a:gd name="connsiteX4" fmla="*/ 1780648 w 2350342"/>
              <a:gd name="connsiteY4" fmla="*/ 1403838 h 2441331"/>
              <a:gd name="connsiteX5" fmla="*/ 467663 w 2350342"/>
              <a:gd name="connsiteY5" fmla="*/ 1436077 h 2441331"/>
              <a:gd name="connsiteX6" fmla="*/ 1671 w 2350342"/>
              <a:gd name="connsiteY6" fmla="*/ 1943100 h 2441331"/>
              <a:gd name="connsiteX7" fmla="*/ 341640 w 2350342"/>
              <a:gd name="connsiteY7" fmla="*/ 2441331 h 2441331"/>
              <a:gd name="connsiteX0" fmla="*/ 1924256 w 2352918"/>
              <a:gd name="connsiteY0" fmla="*/ 0 h 2441331"/>
              <a:gd name="connsiteX1" fmla="*/ 2261294 w 2352918"/>
              <a:gd name="connsiteY1" fmla="*/ 404446 h 2441331"/>
              <a:gd name="connsiteX2" fmla="*/ 2348735 w 2352918"/>
              <a:gd name="connsiteY2" fmla="*/ 723819 h 2441331"/>
              <a:gd name="connsiteX3" fmla="*/ 2278718 w 2352918"/>
              <a:gd name="connsiteY3" fmla="*/ 1300217 h 2441331"/>
              <a:gd name="connsiteX4" fmla="*/ 1780648 w 2352918"/>
              <a:gd name="connsiteY4" fmla="*/ 1403838 h 2441331"/>
              <a:gd name="connsiteX5" fmla="*/ 467663 w 2352918"/>
              <a:gd name="connsiteY5" fmla="*/ 1436077 h 2441331"/>
              <a:gd name="connsiteX6" fmla="*/ 1671 w 2352918"/>
              <a:gd name="connsiteY6" fmla="*/ 1943100 h 2441331"/>
              <a:gd name="connsiteX7" fmla="*/ 341640 w 2352918"/>
              <a:gd name="connsiteY7" fmla="*/ 2441331 h 2441331"/>
              <a:gd name="connsiteX0" fmla="*/ 1924256 w 2352918"/>
              <a:gd name="connsiteY0" fmla="*/ 0 h 2441331"/>
              <a:gd name="connsiteX1" fmla="*/ 2261294 w 2352918"/>
              <a:gd name="connsiteY1" fmla="*/ 404446 h 2441331"/>
              <a:gd name="connsiteX2" fmla="*/ 2348735 w 2352918"/>
              <a:gd name="connsiteY2" fmla="*/ 723819 h 2441331"/>
              <a:gd name="connsiteX3" fmla="*/ 2278718 w 2352918"/>
              <a:gd name="connsiteY3" fmla="*/ 1300217 h 2441331"/>
              <a:gd name="connsiteX4" fmla="*/ 1780648 w 2352918"/>
              <a:gd name="connsiteY4" fmla="*/ 1403838 h 2441331"/>
              <a:gd name="connsiteX5" fmla="*/ 467663 w 2352918"/>
              <a:gd name="connsiteY5" fmla="*/ 1436077 h 2441331"/>
              <a:gd name="connsiteX6" fmla="*/ 1671 w 2352918"/>
              <a:gd name="connsiteY6" fmla="*/ 1902390 h 2441331"/>
              <a:gd name="connsiteX7" fmla="*/ 341640 w 2352918"/>
              <a:gd name="connsiteY7" fmla="*/ 2441331 h 2441331"/>
              <a:gd name="connsiteX0" fmla="*/ 1923997 w 2352659"/>
              <a:gd name="connsiteY0" fmla="*/ 0 h 2441331"/>
              <a:gd name="connsiteX1" fmla="*/ 2261035 w 2352659"/>
              <a:gd name="connsiteY1" fmla="*/ 404446 h 2441331"/>
              <a:gd name="connsiteX2" fmla="*/ 2348476 w 2352659"/>
              <a:gd name="connsiteY2" fmla="*/ 723819 h 2441331"/>
              <a:gd name="connsiteX3" fmla="*/ 2278459 w 2352659"/>
              <a:gd name="connsiteY3" fmla="*/ 1300217 h 2441331"/>
              <a:gd name="connsiteX4" fmla="*/ 1780389 w 2352659"/>
              <a:gd name="connsiteY4" fmla="*/ 1403838 h 2441331"/>
              <a:gd name="connsiteX5" fmla="*/ 467404 w 2352659"/>
              <a:gd name="connsiteY5" fmla="*/ 1436077 h 2441331"/>
              <a:gd name="connsiteX6" fmla="*/ 1412 w 2352659"/>
              <a:gd name="connsiteY6" fmla="*/ 1902390 h 2441331"/>
              <a:gd name="connsiteX7" fmla="*/ 341381 w 2352659"/>
              <a:gd name="connsiteY7" fmla="*/ 2441331 h 244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659" h="2441331">
                <a:moveTo>
                  <a:pt x="1923997" y="0"/>
                </a:moveTo>
                <a:cubicBezTo>
                  <a:pt x="2052706" y="137990"/>
                  <a:pt x="2190289" y="283810"/>
                  <a:pt x="2261035" y="404446"/>
                </a:cubicBezTo>
                <a:cubicBezTo>
                  <a:pt x="2331782" y="525083"/>
                  <a:pt x="2345572" y="574524"/>
                  <a:pt x="2348476" y="723819"/>
                </a:cubicBezTo>
                <a:cubicBezTo>
                  <a:pt x="2351380" y="873114"/>
                  <a:pt x="2373140" y="1186881"/>
                  <a:pt x="2278459" y="1300217"/>
                </a:cubicBezTo>
                <a:cubicBezTo>
                  <a:pt x="2183778" y="1413554"/>
                  <a:pt x="2082231" y="1381195"/>
                  <a:pt x="1780389" y="1403838"/>
                </a:cubicBezTo>
                <a:cubicBezTo>
                  <a:pt x="1478547" y="1426481"/>
                  <a:pt x="763900" y="1352985"/>
                  <a:pt x="467404" y="1436077"/>
                </a:cubicBezTo>
                <a:cubicBezTo>
                  <a:pt x="170908" y="1519169"/>
                  <a:pt x="22416" y="1734848"/>
                  <a:pt x="1412" y="1902390"/>
                </a:cubicBezTo>
                <a:cubicBezTo>
                  <a:pt x="-19592" y="2069932"/>
                  <a:pt x="198472" y="2235277"/>
                  <a:pt x="341381" y="2441331"/>
                </a:cubicBezTo>
              </a:path>
            </a:pathLst>
          </a:custGeom>
          <a:noFill/>
          <a:ln w="41275" cap="flat" cmpd="sng" algn="ctr">
            <a:solidFill>
              <a:srgbClr val="C00000"/>
            </a:solidFill>
            <a:prstDash val="solid"/>
            <a:round/>
            <a:headEnd type="none" w="med" len="med"/>
            <a:tailEnd type="stealth" w="lg" len="lg"/>
          </a:ln>
          <a:effectLst/>
        </p:spPr>
        <p:txBody>
          <a:bodyPr rtlCol="0" anchor="ctr"/>
          <a:lstStyle/>
          <a:p>
            <a:pPr algn="ctr"/>
            <a:endParaRPr lang="en-US"/>
          </a:p>
        </p:txBody>
      </p:sp>
      <p:sp>
        <p:nvSpPr>
          <p:cNvPr id="282" name="TextBox 281">
            <a:extLst>
              <a:ext uri="{FF2B5EF4-FFF2-40B4-BE49-F238E27FC236}">
                <a16:creationId xmlns:a16="http://schemas.microsoft.com/office/drawing/2014/main" id="{23BD32F3-83C7-492C-A507-E812E4A4E562}"/>
              </a:ext>
            </a:extLst>
          </p:cNvPr>
          <p:cNvSpPr txBox="1"/>
          <p:nvPr/>
        </p:nvSpPr>
        <p:spPr>
          <a:xfrm>
            <a:off x="2675534" y="2799511"/>
            <a:ext cx="413896" cy="307777"/>
          </a:xfrm>
          <a:prstGeom prst="rect">
            <a:avLst/>
          </a:prstGeom>
          <a:noFill/>
        </p:spPr>
        <p:txBody>
          <a:bodyPr wrap="none" rtlCol="0">
            <a:spAutoFit/>
          </a:bodyPr>
          <a:lstStyle/>
          <a:p>
            <a:pPr algn="just"/>
            <a:r>
              <a:rPr lang="en-US" sz="1400" dirty="0" err="1">
                <a:sym typeface="Symbol"/>
              </a:rPr>
              <a:t>init</a:t>
            </a:r>
            <a:endParaRPr lang="en-US" sz="1400" dirty="0">
              <a:sym typeface="Webdings"/>
            </a:endParaRPr>
          </a:p>
        </p:txBody>
      </p:sp>
    </p:spTree>
    <p:extLst>
      <p:ext uri="{BB962C8B-B14F-4D97-AF65-F5344CB8AC3E}">
        <p14:creationId xmlns:p14="http://schemas.microsoft.com/office/powerpoint/2010/main" val="376110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62"/>
                                        </p:tgtEl>
                                        <p:attrNameLst>
                                          <p:attrName>style.visibility</p:attrName>
                                        </p:attrNameLst>
                                      </p:cBhvr>
                                      <p:to>
                                        <p:strVal val="visible"/>
                                      </p:to>
                                    </p:set>
                                    <p:animEffect transition="in" filter="dissolve">
                                      <p:cBhvr>
                                        <p:cTn id="15" dur="500"/>
                                        <p:tgtEl>
                                          <p:spTgt spid="26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dissolve">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dissolve">
                                      <p:cBhvr>
                                        <p:cTn id="30" dur="500"/>
                                        <p:tgtEl>
                                          <p:spTgt spid="3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0">
                                            <p:txEl>
                                              <p:pRg st="1" end="1"/>
                                            </p:txEl>
                                          </p:spTgt>
                                        </p:tgtEl>
                                        <p:attrNameLst>
                                          <p:attrName>style.visibility</p:attrName>
                                        </p:attrNameLst>
                                      </p:cBhvr>
                                      <p:to>
                                        <p:strVal val="visible"/>
                                      </p:to>
                                    </p:set>
                                    <p:animEffect transition="in" filter="dissolve">
                                      <p:cBhvr>
                                        <p:cTn id="35" dur="500"/>
                                        <p:tgtEl>
                                          <p:spTgt spid="3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0">
                                            <p:txEl>
                                              <p:pRg st="2" end="2"/>
                                            </p:txEl>
                                          </p:spTgt>
                                        </p:tgtEl>
                                        <p:attrNameLst>
                                          <p:attrName>style.visibility</p:attrName>
                                        </p:attrNameLst>
                                      </p:cBhvr>
                                      <p:to>
                                        <p:strVal val="visible"/>
                                      </p:to>
                                    </p:set>
                                    <p:animEffect transition="in" filter="dissolve">
                                      <p:cBhvr>
                                        <p:cTn id="40" dur="500"/>
                                        <p:tgtEl>
                                          <p:spTgt spid="30">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Effect transition="in" filter="dissolve">
                                      <p:cBhvr>
                                        <p:cTn id="45" dur="500"/>
                                        <p:tgtEl>
                                          <p:spTgt spid="30">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0">
                                            <p:txEl>
                                              <p:pRg st="4" end="4"/>
                                            </p:txEl>
                                          </p:spTgt>
                                        </p:tgtEl>
                                        <p:attrNameLst>
                                          <p:attrName>style.visibility</p:attrName>
                                        </p:attrNameLst>
                                      </p:cBhvr>
                                      <p:to>
                                        <p:strVal val="visible"/>
                                      </p:to>
                                    </p:set>
                                    <p:animEffect transition="in" filter="dissolve">
                                      <p:cBhvr>
                                        <p:cTn id="50" dur="500"/>
                                        <p:tgtEl>
                                          <p:spTgt spid="30">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0">
                                            <p:txEl>
                                              <p:pRg st="5" end="5"/>
                                            </p:txEl>
                                          </p:spTgt>
                                        </p:tgtEl>
                                        <p:attrNameLst>
                                          <p:attrName>style.visibility</p:attrName>
                                        </p:attrNameLst>
                                      </p:cBhvr>
                                      <p:to>
                                        <p:strVal val="visible"/>
                                      </p:to>
                                    </p:set>
                                    <p:animEffect transition="in" filter="dissolve">
                                      <p:cBhvr>
                                        <p:cTn id="55" dur="500"/>
                                        <p:tgtEl>
                                          <p:spTgt spid="30">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0">
                                            <p:txEl>
                                              <p:pRg st="6" end="6"/>
                                            </p:txEl>
                                          </p:spTgt>
                                        </p:tgtEl>
                                        <p:attrNameLst>
                                          <p:attrName>style.visibility</p:attrName>
                                        </p:attrNameLst>
                                      </p:cBhvr>
                                      <p:to>
                                        <p:strVal val="visible"/>
                                      </p:to>
                                    </p:set>
                                    <p:animEffect transition="in" filter="dissolve">
                                      <p:cBhvr>
                                        <p:cTn id="60" dur="500"/>
                                        <p:tgtEl>
                                          <p:spTgt spid="30">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0">
                                            <p:txEl>
                                              <p:pRg st="7" end="7"/>
                                            </p:txEl>
                                          </p:spTgt>
                                        </p:tgtEl>
                                        <p:attrNameLst>
                                          <p:attrName>style.visibility</p:attrName>
                                        </p:attrNameLst>
                                      </p:cBhvr>
                                      <p:to>
                                        <p:strVal val="visible"/>
                                      </p:to>
                                    </p:set>
                                    <p:animEffect transition="in" filter="dissolve">
                                      <p:cBhvr>
                                        <p:cTn id="65" dur="500"/>
                                        <p:tgtEl>
                                          <p:spTgt spid="30">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0">
                                            <p:txEl>
                                              <p:pRg st="8" end="8"/>
                                            </p:txEl>
                                          </p:spTgt>
                                        </p:tgtEl>
                                        <p:attrNameLst>
                                          <p:attrName>style.visibility</p:attrName>
                                        </p:attrNameLst>
                                      </p:cBhvr>
                                      <p:to>
                                        <p:strVal val="visible"/>
                                      </p:to>
                                    </p:set>
                                    <p:animEffect transition="in" filter="dissolve">
                                      <p:cBhvr>
                                        <p:cTn id="70" dur="500"/>
                                        <p:tgtEl>
                                          <p:spTgt spid="30">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0">
                                            <p:txEl>
                                              <p:pRg st="9" end="9"/>
                                            </p:txEl>
                                          </p:spTgt>
                                        </p:tgtEl>
                                        <p:attrNameLst>
                                          <p:attrName>style.visibility</p:attrName>
                                        </p:attrNameLst>
                                      </p:cBhvr>
                                      <p:to>
                                        <p:strVal val="visible"/>
                                      </p:to>
                                    </p:set>
                                    <p:animEffect transition="in" filter="dissolve">
                                      <p:cBhvr>
                                        <p:cTn id="75" dur="500"/>
                                        <p:tgtEl>
                                          <p:spTgt spid="30">
                                            <p:txEl>
                                              <p:pRg st="9" end="9"/>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211"/>
                                        </p:tgtEl>
                                        <p:attrNameLst>
                                          <p:attrName>style.visibility</p:attrName>
                                        </p:attrNameLst>
                                      </p:cBhvr>
                                      <p:to>
                                        <p:strVal val="visible"/>
                                      </p:to>
                                    </p:set>
                                    <p:animEffect transition="in" filter="dissolve">
                                      <p:cBhvr>
                                        <p:cTn id="80" dur="500"/>
                                        <p:tgtEl>
                                          <p:spTgt spid="21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up)">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dissolve">
                                      <p:cBhvr>
                                        <p:cTn id="9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1" grpId="0" animBg="1"/>
      <p:bldP spid="3" grpId="0" animBg="1"/>
      <p:bldP spid="30" grpId="0" uiExpand="1" build="p"/>
      <p:bldP spid="211" grpId="0" animBg="1"/>
      <p:bldP spid="3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p>
            <a:r>
              <a:rPr lang="en-US" sz="3000" dirty="0"/>
              <a:t>Doesn’t the Pumping Lemma Imply . . . </a:t>
            </a:r>
            <a:r>
              <a:rPr lang="en-US" sz="3000" dirty="0" err="1"/>
              <a:t>Fuggedaboutit</a:t>
            </a:r>
            <a:r>
              <a:rPr lang="en-US" sz="3000" dirty="0"/>
              <a:t>?</a:t>
            </a:r>
          </a:p>
        </p:txBody>
      </p:sp>
      <p:sp>
        <p:nvSpPr>
          <p:cNvPr id="3" name="Content Placeholder 2"/>
          <p:cNvSpPr>
            <a:spLocks noGrp="1"/>
          </p:cNvSpPr>
          <p:nvPr>
            <p:ph idx="1"/>
          </p:nvPr>
        </p:nvSpPr>
        <p:spPr>
          <a:xfrm>
            <a:off x="222837" y="1585045"/>
            <a:ext cx="8859691" cy="1686997"/>
          </a:xfrm>
          <a:ln>
            <a:noFill/>
          </a:ln>
        </p:spPr>
        <p:txBody>
          <a:bodyPr>
            <a:noAutofit/>
          </a:bodyPr>
          <a:lstStyle/>
          <a:p>
            <a:r>
              <a:rPr lang="en-US" sz="1800" dirty="0"/>
              <a:t>If we represent the Esparza linearized system as a grammar, we obtain a </a:t>
            </a:r>
            <a:r>
              <a:rPr lang="en-US" sz="1800" u="sng" dirty="0"/>
              <a:t>linear context-free grammar</a:t>
            </a:r>
          </a:p>
        </p:txBody>
      </p:sp>
      <p:sp>
        <p:nvSpPr>
          <p:cNvPr id="5" name="Slide Number Placeholder 4"/>
          <p:cNvSpPr>
            <a:spLocks noGrp="1"/>
          </p:cNvSpPr>
          <p:nvPr>
            <p:ph type="sldNum" sz="quarter" idx="12"/>
          </p:nvPr>
        </p:nvSpPr>
        <p:spPr/>
        <p:txBody>
          <a:bodyPr/>
          <a:lstStyle/>
          <a:p>
            <a:fld id="{A65A0EED-6B89-664A-801E-D3FDD91C7C69}" type="slidenum">
              <a:rPr lang="en-US" smtClean="0"/>
              <a:pPr/>
              <a:t>65</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2417643" y="2841164"/>
                <a:ext cx="419127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2</m:t>
                          </m:r>
                        </m:sub>
                      </m:sSub>
                      <m:r>
                        <a:rPr lang="en-US" sz="2000" b="0" i="1" smtClean="0">
                          <a:latin typeface="Cambria Math"/>
                        </a:rPr>
                        <m:t> ∷</m:t>
                      </m:r>
                      <m:r>
                        <a:rPr lang="en-US" sz="2000" b="0" i="1" smtClean="0">
                          <a:latin typeface="Cambria Math"/>
                          <a:ea typeface="Cambria Math"/>
                        </a:rPr>
                        <m:t>=</m:t>
                      </m:r>
                      <m:r>
                        <a:rPr lang="en-US" sz="2000" i="1">
                          <a:latin typeface="Cambria Math"/>
                          <a:ea typeface="Cambria Math"/>
                        </a:rPr>
                        <m:t>𝑑</m:t>
                      </m:r>
                      <m:r>
                        <a:rPr lang="en-US" sz="2000" b="0" i="0" smtClean="0">
                          <a:latin typeface="Cambria Math"/>
                          <a:ea typeface="Cambria Math"/>
                        </a:rPr>
                        <m:t> |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d>
                        <m:dPr>
                          <m:begChr m:val="|"/>
                          <m:endChr m:val="|"/>
                          <m:ctrlPr>
                            <a:rPr lang="en-US" sz="2000" b="0" i="1" smtClean="0">
                              <a:latin typeface="Cambria Math" panose="02040503050406030204" pitchFamily="18" charset="0"/>
                              <a:ea typeface="Cambria Math"/>
                            </a:rPr>
                          </m:ctrlPr>
                        </m:dPr>
                        <m:e>
                          <m:r>
                            <a:rPr lang="en-US" sz="2000" b="0" i="1" smtClean="0">
                              <a:latin typeface="Cambria Math"/>
                              <a:ea typeface="Cambria Math"/>
                            </a:rPr>
                            <m:t> </m:t>
                          </m:r>
                          <m:r>
                            <a:rPr lang="en-US" sz="2000" b="0" i="1" smtClean="0">
                              <a:latin typeface="Cambria Math"/>
                              <a:ea typeface="Cambria Math"/>
                            </a:rPr>
                            <m:t>𝑏</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e>
                      </m:d>
                      <m:r>
                        <a:rPr lang="en-US" sz="2000" b="0" i="1" smtClean="0">
                          <a:latin typeface="Cambria Math"/>
                          <a:ea typeface="Cambria Math"/>
                        </a:rPr>
                        <m:t>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r>
                        <a:rPr lang="en-US" sz="2000" b="0" i="1" smtClean="0">
                          <a:latin typeface="Cambria Math"/>
                          <a:ea typeface="Cambria Math"/>
                        </a:rPr>
                        <m:t>𝑐</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417643" y="2841164"/>
                <a:ext cx="419127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41121" y="2415125"/>
                <a:ext cx="3261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1</m:t>
                          </m:r>
                        </m:sub>
                      </m:sSub>
                      <m:r>
                        <a:rPr lang="en-US" sz="2000" b="0" i="1" smtClean="0">
                          <a:latin typeface="Cambria Math"/>
                        </a:rPr>
                        <m:t> ∷</m:t>
                      </m:r>
                      <m:r>
                        <a:rPr lang="en-US" sz="2000" b="0" i="1" smtClean="0">
                          <a:latin typeface="Cambria Math"/>
                          <a:ea typeface="Cambria Math"/>
                        </a:rPr>
                        <m:t>=</m:t>
                      </m:r>
                      <m:r>
                        <a:rPr lang="en-US" sz="2000" b="0" i="1" smtClean="0">
                          <a:latin typeface="Cambria Math"/>
                          <a:ea typeface="Cambria Math"/>
                        </a:rPr>
                        <m:t>𝑎𝑦</m:t>
                      </m:r>
                      <m:r>
                        <a:rPr lang="en-US" sz="2000" b="0" i="0" baseline="-25000" smtClean="0">
                          <a:latin typeface="Cambria Math"/>
                          <a:ea typeface="Cambria Math"/>
                        </a:rPr>
                        <m:t>2</m:t>
                      </m:r>
                      <m:r>
                        <a:rPr lang="en-US" sz="2000" b="0" i="1" smtClean="0">
                          <a:latin typeface="Cambria Math"/>
                          <a:ea typeface="Cambria Math"/>
                        </a:rPr>
                        <m:t> | </m:t>
                      </m:r>
                      <m:r>
                        <a:rPr lang="en-US" sz="2000" b="0" i="1" smtClean="0">
                          <a:latin typeface="Cambria Math"/>
                          <a:ea typeface="Cambria Math"/>
                        </a:rPr>
                        <m:t>𝑎</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1841121" y="2415125"/>
                <a:ext cx="3261620" cy="400110"/>
              </a:xfrm>
              <a:prstGeom prst="rect">
                <a:avLst/>
              </a:prstGeom>
              <a:blipFill>
                <a:blip r:embed="rId4"/>
                <a:stretch>
                  <a:fillRect b="-16667"/>
                </a:stretch>
              </a:blipFill>
            </p:spPr>
            <p:txBody>
              <a:bodyPr/>
              <a:lstStyle/>
              <a:p>
                <a:r>
                  <a:rPr lang="en-US">
                    <a:noFill/>
                  </a:rPr>
                  <a:t> </a:t>
                </a:r>
              </a:p>
            </p:txBody>
          </p:sp>
        </mc:Fallback>
      </mc:AlternateContent>
      <p:sp>
        <p:nvSpPr>
          <p:cNvPr id="14" name="TextBox 13"/>
          <p:cNvSpPr txBox="1"/>
          <p:nvPr/>
        </p:nvSpPr>
        <p:spPr>
          <a:xfrm>
            <a:off x="222837" y="3606009"/>
            <a:ext cx="851010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One learns early on in a formal-language course that not all languages defined by a linear context-free grammar are regular</a:t>
            </a:r>
          </a:p>
          <a:p>
            <a:pPr marL="285750" indent="-285750">
              <a:buFont typeface="Arial" panose="020B0604020202020204" pitchFamily="34" charset="0"/>
              <a:buChar char="•"/>
            </a:pPr>
            <a:r>
              <a:rPr lang="en-US" dirty="0"/>
              <a:t>In particular, { </a:t>
            </a:r>
            <a:r>
              <a:rPr lang="en-US" dirty="0" err="1"/>
              <a:t>a</a:t>
            </a:r>
            <a:r>
              <a:rPr lang="en-US" baseline="30000" dirty="0" err="1"/>
              <a:t>i</a:t>
            </a:r>
            <a:r>
              <a:rPr lang="en-US" dirty="0" err="1"/>
              <a:t>b</a:t>
            </a:r>
            <a:r>
              <a:rPr lang="en-US" baseline="30000" dirty="0" err="1"/>
              <a:t>i</a:t>
            </a:r>
            <a:r>
              <a:rPr lang="en-US" dirty="0"/>
              <a:t> | </a:t>
            </a:r>
            <a:r>
              <a:rPr lang="en-US" dirty="0" err="1"/>
              <a:t>i</a:t>
            </a:r>
            <a:r>
              <a:rPr lang="en-US" dirty="0"/>
              <a:t> </a:t>
            </a:r>
            <a:r>
              <a:rPr lang="en-US" dirty="0">
                <a:sym typeface="Symbol"/>
              </a:rPr>
              <a:t></a:t>
            </a:r>
            <a:r>
              <a:rPr lang="en-US" dirty="0">
                <a:latin typeface="Lucida Calligraphy"/>
                <a:sym typeface="Symbol"/>
              </a:rPr>
              <a:t>N</a:t>
            </a:r>
            <a:r>
              <a:rPr lang="en-US" dirty="0"/>
              <a:t> } is the canonical  example of an LCFL language that is not regular:  X ::= a X b | </a:t>
            </a:r>
            <a:r>
              <a:rPr lang="el-GR" dirty="0"/>
              <a:t>ε</a:t>
            </a:r>
            <a:endParaRPr lang="en-US" dirty="0"/>
          </a:p>
          <a:p>
            <a:pPr marL="285750" indent="-285750">
              <a:buFont typeface="Arial" panose="020B0604020202020204" pitchFamily="34" charset="0"/>
              <a:buChar char="•"/>
            </a:pPr>
            <a:endParaRPr lang="en-US" dirty="0">
              <a:solidFill>
                <a:srgbClr val="C00000"/>
              </a:solidFill>
            </a:endParaRPr>
          </a:p>
          <a:p>
            <a:pPr marL="285750" indent="-285750">
              <a:buFont typeface="Arial" panose="020B0604020202020204" pitchFamily="34" charset="0"/>
              <a:buChar char="•"/>
            </a:pPr>
            <a:r>
              <a:rPr lang="en-US" dirty="0">
                <a:solidFill>
                  <a:srgbClr val="C00000"/>
                </a:solidFill>
              </a:rPr>
              <a:t>Suggests that we are barking up the wrong tree . . . </a:t>
            </a:r>
            <a:r>
              <a:rPr lang="en-US" dirty="0">
                <a:solidFill>
                  <a:srgbClr val="C00000"/>
                </a:solidFill>
                <a:sym typeface="Wingdings"/>
              </a:rPr>
              <a:t></a:t>
            </a:r>
            <a:endParaRPr lang="en-US" dirty="0">
              <a:solidFill>
                <a:srgbClr val="C00000"/>
              </a:solidFill>
            </a:endParaRPr>
          </a:p>
        </p:txBody>
      </p:sp>
      <p:cxnSp>
        <p:nvCxnSpPr>
          <p:cNvPr id="17" name="Straight Connector 16"/>
          <p:cNvCxnSpPr/>
          <p:nvPr/>
        </p:nvCxnSpPr>
        <p:spPr>
          <a:xfrm>
            <a:off x="4664087" y="3210496"/>
            <a:ext cx="209055"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15112" y="3210496"/>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79656" y="3201861"/>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281228" y="3199858"/>
            <a:ext cx="10283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768614" y="3210496"/>
            <a:ext cx="252547" cy="237941"/>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009257" y="3208943"/>
            <a:ext cx="285524"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40311" y="3199858"/>
            <a:ext cx="234404" cy="244256"/>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062811" y="3204620"/>
            <a:ext cx="284118"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6745200" y="4544938"/>
            <a:ext cx="2250419" cy="1779123"/>
            <a:chOff x="5203219" y="324202"/>
            <a:chExt cx="2250419" cy="1779123"/>
          </a:xfrm>
        </p:grpSpPr>
        <p:sp>
          <p:nvSpPr>
            <p:cNvPr id="22" name="TextBox 21"/>
            <p:cNvSpPr txBox="1">
              <a:spLocks noChangeArrowheads="1"/>
            </p:cNvSpPr>
            <p:nvPr/>
          </p:nvSpPr>
          <p:spPr bwMode="auto">
            <a:xfrm>
              <a:off x="6294763" y="1600622"/>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Dana</a:t>
              </a:r>
            </a:p>
            <a:p>
              <a:pPr algn="ctr">
                <a:lnSpc>
                  <a:spcPts val="1600"/>
                </a:lnSpc>
                <a:buFontTx/>
                <a:buNone/>
              </a:pPr>
              <a:r>
                <a:rPr lang="en-US" sz="1600" dirty="0">
                  <a:latin typeface="Calibri" pitchFamily="34" charset="0"/>
                </a:rPr>
                <a:t>Scott</a:t>
              </a:r>
            </a:p>
          </p:txBody>
        </p:sp>
        <p:pic>
          <p:nvPicPr>
            <p:cNvPr id="23" name="Picture 9" descr="C:\Users\reps\Documents\Papers\submissions\SpeedingUpNewton\Talk\scott-d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365" y="324202"/>
              <a:ext cx="927669" cy="119786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a:spLocks noChangeArrowheads="1"/>
            </p:cNvSpPr>
            <p:nvPr/>
          </p:nvSpPr>
          <p:spPr bwMode="auto">
            <a:xfrm>
              <a:off x="5203219" y="1592404"/>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Michael</a:t>
              </a:r>
            </a:p>
            <a:p>
              <a:pPr algn="ctr">
                <a:lnSpc>
                  <a:spcPts val="1600"/>
                </a:lnSpc>
                <a:buFontTx/>
                <a:buNone/>
              </a:pPr>
              <a:r>
                <a:rPr lang="en-US" sz="1600" dirty="0">
                  <a:latin typeface="Calibri" pitchFamily="34" charset="0"/>
                </a:rPr>
                <a:t>Rabin</a:t>
              </a:r>
            </a:p>
          </p:txBody>
        </p:sp>
        <p:pic>
          <p:nvPicPr>
            <p:cNvPr id="25" name="Picture 10" descr="C:\Users\reps\Documents\Papers\submissions\SpeedingUpNewton\Talk\rab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948" y="324202"/>
              <a:ext cx="1135416" cy="1197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978830F8-E25B-443D-A1BC-097E4BAFCA3A}"/>
              </a:ext>
            </a:extLst>
          </p:cNvPr>
          <p:cNvGrpSpPr/>
          <p:nvPr/>
        </p:nvGrpSpPr>
        <p:grpSpPr>
          <a:xfrm rot="19892690">
            <a:off x="1260217" y="3035559"/>
            <a:ext cx="6296817" cy="2019300"/>
            <a:chOff x="1771651" y="2524125"/>
            <a:chExt cx="6296817" cy="2019300"/>
          </a:xfrm>
        </p:grpSpPr>
        <p:sp>
          <p:nvSpPr>
            <p:cNvPr id="27" name="Rectangle 7">
              <a:extLst>
                <a:ext uri="{FF2B5EF4-FFF2-40B4-BE49-F238E27FC236}">
                  <a16:creationId xmlns:a16="http://schemas.microsoft.com/office/drawing/2014/main" id="{BEA57313-481C-4FC1-A94C-251F6F342257}"/>
                </a:ext>
              </a:extLst>
            </p:cNvPr>
            <p:cNvSpPr>
              <a:spLocks noChangeArrowheads="1"/>
            </p:cNvSpPr>
            <p:nvPr/>
          </p:nvSpPr>
          <p:spPr bwMode="auto">
            <a:xfrm>
              <a:off x="1771651" y="2524125"/>
              <a:ext cx="6296025" cy="2019300"/>
            </a:xfrm>
            <a:prstGeom prst="rect">
              <a:avLst/>
            </a:prstGeom>
            <a:noFill/>
            <a:ln w="9525">
              <a:solidFill>
                <a:schemeClr val="tx1"/>
              </a:solidFill>
              <a:miter lim="800000"/>
              <a:headEnd/>
              <a:tailEnd/>
            </a:ln>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 name="AutoShape 5">
              <a:extLst>
                <a:ext uri="{FF2B5EF4-FFF2-40B4-BE49-F238E27FC236}">
                  <a16:creationId xmlns:a16="http://schemas.microsoft.com/office/drawing/2014/main" id="{C4EE41F7-4CAC-42E4-864B-12804478B860}"/>
                </a:ext>
              </a:extLst>
            </p:cNvPr>
            <p:cNvSpPr>
              <a:spLocks noChangeArrowheads="1"/>
            </p:cNvSpPr>
            <p:nvPr/>
          </p:nvSpPr>
          <p:spPr bwMode="auto">
            <a:xfrm>
              <a:off x="1858963" y="2613025"/>
              <a:ext cx="6122987" cy="1855788"/>
            </a:xfrm>
            <a:prstGeom prst="roundRect">
              <a:avLst>
                <a:gd name="adj" fmla="val 16667"/>
              </a:avLst>
            </a:prstGeom>
            <a:noFill/>
            <a:ln w="152400">
              <a:solidFill>
                <a:srgbClr val="99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6600" dirty="0" err="1">
                  <a:solidFill>
                    <a:srgbClr val="990033"/>
                  </a:solidFill>
                </a:rPr>
                <a:t>Fuggedaboutit</a:t>
              </a:r>
              <a:r>
                <a:rPr lang="en-US" sz="6600" dirty="0">
                  <a:solidFill>
                    <a:srgbClr val="990033"/>
                  </a:solidFill>
                </a:rPr>
                <a:t>?</a:t>
              </a:r>
              <a:endParaRPr lang="en-GB" altLang="en-US" sz="6600" b="1" dirty="0">
                <a:solidFill>
                  <a:srgbClr val="990033"/>
                </a:solidFill>
              </a:endParaRPr>
            </a:p>
          </p:txBody>
        </p:sp>
        <p:pic>
          <p:nvPicPr>
            <p:cNvPr id="30" name="Picture 6" descr="stamp-effects3">
              <a:extLst>
                <a:ext uri="{FF2B5EF4-FFF2-40B4-BE49-F238E27FC236}">
                  <a16:creationId xmlns:a16="http://schemas.microsoft.com/office/drawing/2014/main" id="{DC1346CE-6B68-40D2-B5AD-6E7EE6D914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2444" y="2524125"/>
              <a:ext cx="6296024"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31" name="Group 30">
            <a:extLst>
              <a:ext uri="{FF2B5EF4-FFF2-40B4-BE49-F238E27FC236}">
                <a16:creationId xmlns:a16="http://schemas.microsoft.com/office/drawing/2014/main" id="{FE9075F9-F7AD-4E91-BE43-22A0078382C2}"/>
              </a:ext>
            </a:extLst>
          </p:cNvPr>
          <p:cNvGrpSpPr/>
          <p:nvPr/>
        </p:nvGrpSpPr>
        <p:grpSpPr>
          <a:xfrm>
            <a:off x="2640005" y="4752524"/>
            <a:ext cx="534751" cy="113647"/>
            <a:chOff x="2640005" y="4752524"/>
            <a:chExt cx="534751" cy="113647"/>
          </a:xfrm>
        </p:grpSpPr>
        <p:cxnSp>
          <p:nvCxnSpPr>
            <p:cNvPr id="32" name="Straight Connector 31">
              <a:extLst>
                <a:ext uri="{FF2B5EF4-FFF2-40B4-BE49-F238E27FC236}">
                  <a16:creationId xmlns:a16="http://schemas.microsoft.com/office/drawing/2014/main" id="{EA78B2C8-C426-49ED-AC86-4B0323EEF3B2}"/>
                </a:ext>
              </a:extLst>
            </p:cNvPr>
            <p:cNvCxnSpPr/>
            <p:nvPr/>
          </p:nvCxnSpPr>
          <p:spPr>
            <a:xfrm>
              <a:off x="2640005" y="4752524"/>
              <a:ext cx="155909"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48DE65F-3F7B-48BF-BAE8-483FF3877D8F}"/>
                </a:ext>
              </a:extLst>
            </p:cNvPr>
            <p:cNvCxnSpPr/>
            <p:nvPr/>
          </p:nvCxnSpPr>
          <p:spPr>
            <a:xfrm>
              <a:off x="3021705" y="4752524"/>
              <a:ext cx="15305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AAADA20-5D0C-4DEE-9A69-29DC0FD2DECC}"/>
                </a:ext>
              </a:extLst>
            </p:cNvPr>
            <p:cNvCxnSpPr/>
            <p:nvPr/>
          </p:nvCxnSpPr>
          <p:spPr>
            <a:xfrm>
              <a:off x="2728056" y="4752524"/>
              <a:ext cx="175238"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9DCC3D1-0BC8-4234-B748-1DCF588BD2FE}"/>
                </a:ext>
              </a:extLst>
            </p:cNvPr>
            <p:cNvCxnSpPr/>
            <p:nvPr/>
          </p:nvCxnSpPr>
          <p:spPr>
            <a:xfrm flipH="1">
              <a:off x="2903294" y="4752524"/>
              <a:ext cx="198372"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0800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 Glimmer of Hope . . .</a:t>
            </a:r>
          </a:p>
        </p:txBody>
      </p:sp>
      <p:sp>
        <p:nvSpPr>
          <p:cNvPr id="3" name="Content Placeholder 2"/>
          <p:cNvSpPr>
            <a:spLocks noGrp="1"/>
          </p:cNvSpPr>
          <p:nvPr>
            <p:ph idx="1"/>
          </p:nvPr>
        </p:nvSpPr>
        <p:spPr>
          <a:xfrm>
            <a:off x="457200" y="1453665"/>
            <a:ext cx="8229600" cy="4106008"/>
          </a:xfrm>
          <a:ln>
            <a:noFill/>
          </a:ln>
        </p:spPr>
        <p:txBody>
          <a:bodyPr>
            <a:normAutofit/>
          </a:bodyPr>
          <a:lstStyle/>
          <a:p>
            <a:r>
              <a:rPr lang="en-US" sz="2400" dirty="0"/>
              <a:t>A transformation of the linearized problem to left-linear form is not actually forced to use </a:t>
            </a:r>
            <a:r>
              <a:rPr lang="en-US" sz="2400" dirty="0">
                <a:solidFill>
                  <a:srgbClr val="C00000"/>
                </a:solidFill>
              </a:rPr>
              <a:t>pairing</a:t>
            </a:r>
          </a:p>
          <a:p>
            <a:endParaRPr lang="en-US" sz="2400" dirty="0">
              <a:solidFill>
                <a:srgbClr val="C00000"/>
              </a:solidFill>
            </a:endParaRPr>
          </a:p>
          <a:p>
            <a:r>
              <a:rPr lang="en-US" sz="2400" dirty="0"/>
              <a:t>Given a “coupled value” c = </a:t>
            </a:r>
            <a:r>
              <a:rPr lang="en-US" sz="2400" i="1" dirty="0"/>
              <a:t>couple</a:t>
            </a:r>
            <a:r>
              <a:rPr lang="en-US" sz="2400" dirty="0"/>
              <a:t>(a, b), we </a:t>
            </a:r>
            <a:r>
              <a:rPr lang="en-US" sz="2400" dirty="0">
                <a:solidFill>
                  <a:srgbClr val="C00000"/>
                </a:solidFill>
              </a:rPr>
              <a:t>never need to recover from c the value of a or b alone</a:t>
            </a:r>
          </a:p>
          <a:p>
            <a:endParaRPr lang="en-US" sz="2400" dirty="0"/>
          </a:p>
          <a:p>
            <a:r>
              <a:rPr lang="en-US" sz="2400" dirty="0"/>
              <a:t>We only need to be able to obtain the value </a:t>
            </a:r>
            <a:r>
              <a:rPr lang="en-US" sz="2400" dirty="0" err="1"/>
              <a:t>a</a:t>
            </a:r>
            <a:r>
              <a:rPr lang="en-US" sz="2400" dirty="0" err="1">
                <a:sym typeface="Symbol"/>
              </a:rPr>
              <a:t></a:t>
            </a:r>
            <a:r>
              <a:rPr lang="en-US" sz="2400" dirty="0" err="1"/>
              <a:t>b</a:t>
            </a:r>
            <a:endParaRPr lang="en-US" sz="24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66</a:t>
            </a:fld>
            <a:endParaRPr lang="en-US"/>
          </a:p>
        </p:txBody>
      </p:sp>
    </p:spTree>
    <p:extLst>
      <p:ext uri="{BB962C8B-B14F-4D97-AF65-F5344CB8AC3E}">
        <p14:creationId xmlns:p14="http://schemas.microsoft.com/office/powerpoint/2010/main" val="2516444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43524" y="4986009"/>
            <a:ext cx="4314839" cy="1798952"/>
            <a:chOff x="4829161" y="191701"/>
            <a:chExt cx="4314839" cy="1798952"/>
          </a:xfrm>
        </p:grpSpPr>
        <p:grpSp>
          <p:nvGrpSpPr>
            <p:cNvPr id="14" name="Group 13"/>
            <p:cNvGrpSpPr/>
            <p:nvPr/>
          </p:nvGrpSpPr>
          <p:grpSpPr>
            <a:xfrm>
              <a:off x="7985125" y="191701"/>
              <a:ext cx="1158875" cy="1779122"/>
              <a:chOff x="2865093" y="3165760"/>
              <a:chExt cx="1158875" cy="1779122"/>
            </a:xfrm>
          </p:grpSpPr>
          <p:sp>
            <p:nvSpPr>
              <p:cNvPr id="24" name="TextBox 23"/>
              <p:cNvSpPr txBox="1">
                <a:spLocks noChangeArrowheads="1"/>
              </p:cNvSpPr>
              <p:nvPr/>
            </p:nvSpPr>
            <p:spPr bwMode="auto">
              <a:xfrm>
                <a:off x="2865093" y="4442180"/>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Thomas</a:t>
                </a:r>
              </a:p>
              <a:p>
                <a:pPr algn="ctr">
                  <a:lnSpc>
                    <a:spcPts val="1600"/>
                  </a:lnSpc>
                  <a:buFontTx/>
                  <a:buNone/>
                </a:pPr>
                <a:r>
                  <a:rPr lang="en-US" sz="1600" dirty="0">
                    <a:latin typeface="Calibri" pitchFamily="34" charset="0"/>
                  </a:rPr>
                  <a:t>Reps</a:t>
                </a:r>
              </a:p>
            </p:txBody>
          </p:sp>
          <p:pic>
            <p:nvPicPr>
              <p:cNvPr id="25" name="Picture 2" descr="C:\Users\reps\Documents\Papers\submissions\SpeedingUpNewton\Talk\re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4171" y="3165760"/>
                <a:ext cx="880721"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829161" y="191701"/>
              <a:ext cx="1158875" cy="1798952"/>
              <a:chOff x="6179790" y="250424"/>
              <a:chExt cx="1158875" cy="1798952"/>
            </a:xfrm>
          </p:grpSpPr>
          <p:pic>
            <p:nvPicPr>
              <p:cNvPr id="22" name="Picture 12" descr="C:\Users\reps\Documents\Papers\submissions\SpeedingUpNewton\Talk\aka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029" y="250424"/>
                <a:ext cx="89839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3" name="TextBox 23"/>
              <p:cNvSpPr txBox="1">
                <a:spLocks noChangeArrowheads="1"/>
              </p:cNvSpPr>
              <p:nvPr/>
            </p:nvSpPr>
            <p:spPr bwMode="auto">
              <a:xfrm>
                <a:off x="6179790" y="154667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Akash</a:t>
                </a:r>
              </a:p>
              <a:p>
                <a:pPr algn="ctr">
                  <a:lnSpc>
                    <a:spcPts val="1600"/>
                  </a:lnSpc>
                  <a:buFontTx/>
                  <a:buNone/>
                </a:pPr>
                <a:r>
                  <a:rPr lang="en-US" sz="1600" dirty="0">
                    <a:latin typeface="Calibri" pitchFamily="34" charset="0"/>
                  </a:rPr>
                  <a:t>Lal</a:t>
                </a:r>
              </a:p>
            </p:txBody>
          </p:sp>
        </p:grpSp>
        <p:grpSp>
          <p:nvGrpSpPr>
            <p:cNvPr id="16" name="Group 15"/>
            <p:cNvGrpSpPr/>
            <p:nvPr/>
          </p:nvGrpSpPr>
          <p:grpSpPr>
            <a:xfrm>
              <a:off x="5849409" y="191701"/>
              <a:ext cx="1158875" cy="1776067"/>
              <a:chOff x="7968389" y="1755698"/>
              <a:chExt cx="1158875" cy="1776067"/>
            </a:xfrm>
          </p:grpSpPr>
          <p:sp>
            <p:nvSpPr>
              <p:cNvPr id="20" name="TextBox 23"/>
              <p:cNvSpPr txBox="1">
                <a:spLocks noChangeArrowheads="1"/>
              </p:cNvSpPr>
              <p:nvPr/>
            </p:nvSpPr>
            <p:spPr bwMode="auto">
              <a:xfrm>
                <a:off x="7968389" y="3029063"/>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err="1">
                    <a:latin typeface="Calibri" pitchFamily="34" charset="0"/>
                  </a:rPr>
                  <a:t>Tayssir</a:t>
                </a:r>
                <a:endParaRPr lang="en-US" sz="1600" dirty="0">
                  <a:latin typeface="Calibri" pitchFamily="34" charset="0"/>
                </a:endParaRPr>
              </a:p>
              <a:p>
                <a:pPr algn="ctr">
                  <a:lnSpc>
                    <a:spcPts val="1600"/>
                  </a:lnSpc>
                  <a:buFontTx/>
                  <a:buNone/>
                </a:pPr>
                <a:r>
                  <a:rPr lang="en-US" sz="1600" dirty="0" err="1">
                    <a:latin typeface="Calibri" pitchFamily="34" charset="0"/>
                  </a:rPr>
                  <a:t>Touili</a:t>
                </a:r>
                <a:endParaRPr lang="en-US" sz="1600" dirty="0">
                  <a:latin typeface="Calibri" pitchFamily="34" charset="0"/>
                </a:endParaRPr>
              </a:p>
            </p:txBody>
          </p:sp>
          <p:pic>
            <p:nvPicPr>
              <p:cNvPr id="21" name="Picture 13" descr="C:\Users\reps\Documents\Papers\submissions\SpeedingUpNewton\Talk\tayss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0795" y="1755698"/>
                <a:ext cx="1008358"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945528" y="191701"/>
              <a:ext cx="1158875" cy="1789778"/>
              <a:chOff x="6903774" y="1751013"/>
              <a:chExt cx="1158875" cy="1789778"/>
            </a:xfrm>
          </p:grpSpPr>
          <p:sp>
            <p:nvSpPr>
              <p:cNvPr id="18" name="TextBox 23"/>
              <p:cNvSpPr txBox="1">
                <a:spLocks noChangeArrowheads="1"/>
              </p:cNvSpPr>
              <p:nvPr/>
            </p:nvSpPr>
            <p:spPr bwMode="auto">
              <a:xfrm>
                <a:off x="6903774" y="303808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Nick</a:t>
                </a:r>
              </a:p>
              <a:p>
                <a:pPr algn="ctr">
                  <a:lnSpc>
                    <a:spcPts val="1600"/>
                  </a:lnSpc>
                  <a:buFontTx/>
                  <a:buNone/>
                </a:pPr>
                <a:r>
                  <a:rPr lang="en-US" sz="1600" dirty="0">
                    <a:latin typeface="Calibri" pitchFamily="34" charset="0"/>
                  </a:rPr>
                  <a:t>Kidd</a:t>
                </a:r>
              </a:p>
            </p:txBody>
          </p:sp>
          <p:pic>
            <p:nvPicPr>
              <p:cNvPr id="19" name="Picture 14" descr="C:\Users\reps\Documents\Papers\submissions\SpeedingUpNewton\Talk\nick-kid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9259" y="1751013"/>
                <a:ext cx="1087904"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p:sp>
        <p:nvSpPr>
          <p:cNvPr id="5" name="Slide Number Placeholder 4"/>
          <p:cNvSpPr>
            <a:spLocks noGrp="1"/>
          </p:cNvSpPr>
          <p:nvPr>
            <p:ph type="sldNum" sz="quarter" idx="12"/>
          </p:nvPr>
        </p:nvSpPr>
        <p:spPr>
          <a:xfrm>
            <a:off x="304800" y="6400800"/>
            <a:ext cx="304800" cy="304800"/>
          </a:xfrm>
        </p:spPr>
        <p:txBody>
          <a:bodyPr/>
          <a:lstStyle/>
          <a:p>
            <a:fld id="{A65A0EED-6B89-664A-801E-D3FDD91C7C69}" type="slidenum">
              <a:rPr lang="en-US" smtClean="0"/>
              <a:pPr/>
              <a:t>67</a:t>
            </a:fld>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849407" y="3925979"/>
                <a:ext cx="7652762" cy="2896049"/>
              </a:xfrm>
              <a:prstGeom prst="rect">
                <a:avLst/>
              </a:prstGeom>
              <a:solidFill>
                <a:schemeClr val="bg1"/>
              </a:solidFill>
              <a:ln w="28575">
                <a:solidFill>
                  <a:srgbClr val="C00000"/>
                </a:solidFill>
              </a:ln>
            </p:spPr>
            <p:txBody>
              <a:bodyPr wrap="square" lIns="0" rIns="0" rtlCol="0">
                <a:spAutoFit/>
              </a:bodyPr>
              <a:lstStyle/>
              <a:p>
                <a:r>
                  <a:rPr lang="en-US" b="0" dirty="0"/>
                  <a:t> </a:t>
                </a:r>
                <a14:m>
                  <m:oMath xmlns:m="http://schemas.openxmlformats.org/officeDocument/2006/math">
                    <m:r>
                      <a:rPr lang="en-US" b="0" i="0" smtClean="0">
                        <a:latin typeface="Cambria Math"/>
                      </a:rPr>
                      <m:t>   </m:t>
                    </m:r>
                    <m:r>
                      <a:rPr lang="en-US" b="0" i="1" smtClean="0">
                        <a:latin typeface="Cambria Math"/>
                      </a:rPr>
                      <m:t>   </m:t>
                    </m:r>
                    <m:r>
                      <a:rPr lang="en-US" b="0" i="1" smtClean="0">
                        <a:latin typeface="Cambria Math"/>
                      </a:rPr>
                      <m:t>𝑟𝑒𝑎𝑑𝑜𝑢𝑡</m:t>
                    </m:r>
                    <m:d>
                      <m:dPr>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a:rPr>
                                  <m:t>𝑎</m:t>
                                </m:r>
                              </m:e>
                              <m:sub>
                                <m:r>
                                  <a:rPr lang="en-US" b="0" i="1" smtClean="0">
                                    <a:latin typeface="Cambria Math"/>
                                  </a:rPr>
                                  <m:t>1</m:t>
                                </m:r>
                              </m:sub>
                              <m:sup>
                                <m:r>
                                  <a:rPr lang="en-US" b="0" i="1" smtClean="0">
                                    <a:latin typeface="Cambria Math"/>
                                  </a:rPr>
                                  <m:t>𝑡</m:t>
                                </m:r>
                              </m:sup>
                            </m:sSubSup>
                            <m:r>
                              <m:rPr>
                                <m:nor/>
                              </m:rPr>
                              <a:rPr lang="en-US" dirty="0"/>
                              <m:t>⨀</m:t>
                            </m:r>
                            <m:r>
                              <a:rPr lang="en-US" b="0" i="1" dirty="0" smtClean="0">
                                <a:latin typeface="Cambria Math"/>
                              </a:rPr>
                              <m:t> </m:t>
                            </m:r>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m:t>
                                </m:r>
                              </m:sub>
                            </m:sSub>
                          </m:e>
                        </m:d>
                        <m:sSub>
                          <m:sSubPr>
                            <m:ctrlPr>
                              <a:rPr lang="en-US" b="0" i="1" smtClean="0">
                                <a:latin typeface="Cambria Math" panose="02040503050406030204" pitchFamily="18" charset="0"/>
                              </a:rPr>
                            </m:ctrlPr>
                          </m:sSubPr>
                          <m:e>
                            <m:r>
                              <a:rPr lang="en-US" i="1">
                                <a:latin typeface="Cambria Math"/>
                              </a:rPr>
                              <m:t>⨁</m:t>
                            </m:r>
                          </m:e>
                          <m:sub>
                            <m:r>
                              <a:rPr lang="en-US" b="0" i="1" smtClean="0">
                                <a:latin typeface="Cambria Math"/>
                              </a:rPr>
                              <m:t>𝑘</m:t>
                            </m:r>
                          </m:sub>
                        </m:sSub>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a:rPr>
                                  <m:t>𝑎</m:t>
                                </m:r>
                              </m:e>
                              <m:sub>
                                <m:r>
                                  <a:rPr lang="en-US" b="0" i="1" smtClean="0">
                                    <a:latin typeface="Cambria Math"/>
                                  </a:rPr>
                                  <m:t>2</m:t>
                                </m:r>
                              </m:sub>
                              <m:sup>
                                <m:r>
                                  <a:rPr lang="en-US" b="0" i="1" smtClean="0">
                                    <a:latin typeface="Cambria Math"/>
                                  </a:rPr>
                                  <m:t>𝑡</m:t>
                                </m:r>
                              </m:sup>
                            </m:sSubSup>
                            <m:r>
                              <m:rPr>
                                <m:nor/>
                              </m:rPr>
                              <a:rPr lang="en-US" dirty="0"/>
                              <m:t>⨀</m:t>
                            </m:r>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m:t>
                                </m:r>
                              </m:sub>
                            </m:sSub>
                          </m:e>
                        </m:d>
                      </m:e>
                    </m:d>
                    <m:r>
                      <a:rPr lang="en-US" b="0" i="1" smtClean="0">
                        <a:latin typeface="Cambria Math"/>
                      </a:rPr>
                      <m:t>=</m:t>
                    </m:r>
                    <m:r>
                      <a:rPr lang="en-US" b="0" i="1" smtClean="0">
                        <a:latin typeface="Cambria Math"/>
                      </a:rPr>
                      <m:t>𝑟𝑒𝑎𝑑𝑜𝑢𝑡</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smtClean="0">
                                <a:latin typeface="Cambria Math"/>
                              </a:rPr>
                              <m:t>𝑎</m:t>
                            </m:r>
                          </m:e>
                          <m:sub>
                            <m:r>
                              <a:rPr lang="en-US" b="0" i="1" smtClean="0">
                                <a:latin typeface="Cambria Math"/>
                              </a:rPr>
                              <m:t>1</m:t>
                            </m:r>
                          </m:sub>
                          <m:sup>
                            <m:r>
                              <a:rPr lang="en-US" b="0" i="1" smtClean="0">
                                <a:latin typeface="Cambria Math"/>
                              </a:rPr>
                              <m:t>𝑡</m:t>
                            </m:r>
                          </m:sup>
                        </m:sSubSup>
                        <m:r>
                          <m:rPr>
                            <m:nor/>
                          </m:rPr>
                          <a:rPr lang="en-US" dirty="0"/>
                          <m:t>⨀</m:t>
                        </m:r>
                        <m:sSub>
                          <m:sSubPr>
                            <m:ctrlPr>
                              <a:rPr lang="en-US" i="1">
                                <a:latin typeface="Cambria Math" panose="02040503050406030204" pitchFamily="18" charset="0"/>
                              </a:rPr>
                            </m:ctrlPr>
                          </m:sSubPr>
                          <m:e>
                            <m:r>
                              <a:rPr lang="en-US" b="0" i="1" smtClean="0">
                                <a:latin typeface="Cambria Math"/>
                              </a:rPr>
                              <m:t>𝑏</m:t>
                            </m:r>
                          </m:e>
                          <m:sub>
                            <m:r>
                              <a:rPr lang="en-US" b="0" i="1" smtClean="0">
                                <a:latin typeface="Cambria Math"/>
                              </a:rPr>
                              <m:t>1</m:t>
                            </m:r>
                          </m:sub>
                        </m:sSub>
                      </m:e>
                    </m:d>
                    <m:r>
                      <a:rPr lang="en-US" i="1">
                        <a:latin typeface="Cambria Math"/>
                      </a:rPr>
                      <m:t>⨁</m:t>
                    </m:r>
                    <m:r>
                      <a:rPr lang="en-US" b="0" i="1" smtClean="0">
                        <a:latin typeface="Cambria Math"/>
                      </a:rPr>
                      <m:t>𝑟𝑒𝑎𝑑𝑜𝑢𝑡</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smtClean="0">
                                <a:latin typeface="Cambria Math"/>
                              </a:rPr>
                              <m:t>𝑎</m:t>
                            </m:r>
                          </m:e>
                          <m:sub>
                            <m:r>
                              <a:rPr lang="en-US" b="0" i="1" smtClean="0">
                                <a:latin typeface="Cambria Math"/>
                              </a:rPr>
                              <m:t>2</m:t>
                            </m:r>
                          </m:sub>
                          <m:sup>
                            <m:r>
                              <a:rPr lang="en-US" b="0" i="1" smtClean="0">
                                <a:latin typeface="Cambria Math"/>
                              </a:rPr>
                              <m:t>𝑡</m:t>
                            </m:r>
                          </m:sup>
                        </m:sSubSup>
                        <m:r>
                          <m:rPr>
                            <m:nor/>
                          </m:rPr>
                          <a:rPr lang="en-US" dirty="0"/>
                          <m:t>⨀</m:t>
                        </m:r>
                        <m:sSub>
                          <m:sSubPr>
                            <m:ctrlPr>
                              <a:rPr lang="en-US" i="1">
                                <a:latin typeface="Cambria Math" panose="02040503050406030204" pitchFamily="18" charset="0"/>
                              </a:rPr>
                            </m:ctrlPr>
                          </m:sSubPr>
                          <m:e>
                            <m:r>
                              <a:rPr lang="en-US" b="0" i="1" smtClean="0">
                                <a:latin typeface="Cambria Math"/>
                              </a:rPr>
                              <m:t>𝑏</m:t>
                            </m:r>
                          </m:e>
                          <m:sub>
                            <m:r>
                              <a:rPr lang="en-US" i="1">
                                <a:latin typeface="Cambria Math"/>
                              </a:rPr>
                              <m:t>2</m:t>
                            </m:r>
                          </m:sub>
                        </m:sSub>
                      </m:e>
                    </m:d>
                  </m:oMath>
                </a14:m>
                <a:endParaRPr lang="en-US" dirty="0"/>
              </a:p>
              <a:p>
                <a:r>
                  <a:rPr lang="en-US" dirty="0"/>
                  <a:t>                                                         </a:t>
                </a:r>
                <a14:m>
                  <m:oMath xmlns:m="http://schemas.openxmlformats.org/officeDocument/2006/math">
                    <m:r>
                      <a:rPr lang="en-US" i="1">
                        <a:latin typeface="Cambria Math"/>
                      </a:rPr>
                      <m:t>= </m:t>
                    </m:r>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a:rPr>
                          <m:t>𝑎</m:t>
                        </m:r>
                      </m:e>
                      <m:sub>
                        <m:r>
                          <a:rPr lang="en-US" i="1">
                            <a:solidFill>
                              <a:srgbClr val="00B050"/>
                            </a:solidFill>
                            <a:latin typeface="Cambria Math"/>
                          </a:rPr>
                          <m:t>1</m:t>
                        </m:r>
                      </m:sub>
                    </m:sSub>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a:rPr>
                          <m:t>𝑏</m:t>
                        </m:r>
                      </m:e>
                      <m:sub>
                        <m:r>
                          <a:rPr lang="en-US" b="0" i="1" smtClean="0">
                            <a:solidFill>
                              <a:srgbClr val="00B050"/>
                            </a:solidFill>
                            <a:latin typeface="Cambria Math"/>
                          </a:rPr>
                          <m:t>1</m:t>
                        </m:r>
                      </m:sub>
                    </m:sSub>
                    <m:r>
                      <a:rPr lang="en-US" i="1">
                        <a:solidFill>
                          <a:srgbClr val="00B050"/>
                        </a:solidFill>
                        <a:latin typeface="Cambria Math"/>
                      </a:rPr>
                      <m:t>⨁</m:t>
                    </m:r>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a:rPr>
                          <m:t>𝑎</m:t>
                        </m:r>
                      </m:e>
                      <m:sub>
                        <m:r>
                          <a:rPr lang="en-US" b="0" i="1" smtClean="0">
                            <a:solidFill>
                              <a:srgbClr val="00B050"/>
                            </a:solidFill>
                            <a:latin typeface="Cambria Math"/>
                          </a:rPr>
                          <m:t>2</m:t>
                        </m:r>
                      </m:sub>
                    </m:sSub>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a:rPr>
                          <m:t>𝑏</m:t>
                        </m:r>
                      </m:e>
                      <m:sub>
                        <m:r>
                          <a:rPr lang="en-US" i="1">
                            <a:solidFill>
                              <a:srgbClr val="00B050"/>
                            </a:solidFill>
                            <a:latin typeface="Cambria Math"/>
                          </a:rPr>
                          <m:t>2</m:t>
                        </m:r>
                      </m:sub>
                    </m:sSub>
                    <m:r>
                      <a:rPr lang="en-US" i="1">
                        <a:solidFill>
                          <a:srgbClr val="00B050"/>
                        </a:solidFill>
                        <a:latin typeface="Cambria Math"/>
                      </a:rPr>
                      <m:t> </m:t>
                    </m:r>
                  </m:oMath>
                </a14:m>
                <a:endParaRPr lang="en-US" dirty="0"/>
              </a:p>
              <a:p>
                <a:r>
                  <a:rPr lang="en-US" dirty="0"/>
                  <a:t>     versus</a:t>
                </a:r>
              </a:p>
              <a:p>
                <a14:m>
                  <m:oMath xmlns:m="http://schemas.openxmlformats.org/officeDocument/2006/math">
                    <m:r>
                      <a:rPr lang="en-US" b="0" i="1" smtClean="0">
                        <a:latin typeface="Cambria Math"/>
                        <a:ea typeface="Cambria Math"/>
                      </a:rPr>
                      <m:t> </m:t>
                    </m:r>
                    <m:r>
                      <a:rPr lang="en-US" b="0" i="1" smtClean="0">
                        <a:latin typeface="Cambria Math" panose="02040503050406030204" pitchFamily="18" charset="0"/>
                        <a:ea typeface="Cambria Math"/>
                      </a:rPr>
                      <m:t> </m:t>
                    </m:r>
                    <m:r>
                      <a:rPr lang="en-US" b="0" i="1" smtClean="0">
                        <a:latin typeface="Cambria Math"/>
                        <a:ea typeface="Cambria Math"/>
                      </a:rPr>
                      <m:t>                       </m:t>
                    </m:r>
                    <m:r>
                      <a:rPr lang="en-US" i="1">
                        <a:latin typeface="Cambria Math"/>
                        <a:ea typeface="Cambria Math"/>
                      </a:rPr>
                      <m:t>ℛ</m:t>
                    </m:r>
                    <m:d>
                      <m:dPr>
                        <m:ctrlPr>
                          <a:rPr lang="en-US" i="1">
                            <a:latin typeface="Cambria Math" panose="02040503050406030204" pitchFamily="18" charset="0"/>
                          </a:rPr>
                        </m:ctrlPr>
                      </m:d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1</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1</m:t>
                                </m:r>
                              </m:sub>
                            </m:sSub>
                          </m:e>
                        </m:d>
                        <m:sSub>
                          <m:sSubPr>
                            <m:ctrlPr>
                              <a:rPr lang="en-US" i="1">
                                <a:latin typeface="Cambria Math" panose="02040503050406030204" pitchFamily="18" charset="0"/>
                              </a:rPr>
                            </m:ctrlPr>
                          </m:sSubPr>
                          <m:e>
                            <m:r>
                              <a:rPr lang="en-US" b="0" i="1" smtClean="0">
                                <a:latin typeface="Cambria Math"/>
                              </a:rPr>
                              <m:t> </m:t>
                            </m:r>
                            <m:r>
                              <a:rPr lang="en-US" i="1">
                                <a:latin typeface="Cambria Math"/>
                              </a:rPr>
                              <m:t>⨁</m:t>
                            </m:r>
                          </m:e>
                          <m:sub>
                            <m:r>
                              <a:rPr lang="en-US" i="1">
                                <a:latin typeface="Cambria Math"/>
                              </a:rPr>
                              <m:t>𝑝</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2</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2</m:t>
                                </m:r>
                              </m:sub>
                            </m:sSub>
                          </m:e>
                        </m:d>
                      </m:e>
                    </m:d>
                    <m:r>
                      <a:rPr lang="en-US" i="1">
                        <a:latin typeface="Cambria Math"/>
                      </a:rPr>
                      <m:t>= </m:t>
                    </m:r>
                  </m:oMath>
                </a14:m>
                <a:r>
                  <a:rPr lang="en-US" dirty="0">
                    <a:latin typeface="Cambria Math"/>
                    <a:ea typeface="Cambria Math"/>
                  </a:rPr>
                  <a:t>ℛ</a:t>
                </a:r>
                <a:r>
                  <a:rPr lang="pl-PL" dirty="0"/>
                  <a:t>((a</a:t>
                </a:r>
                <a:r>
                  <a:rPr lang="pl-PL" baseline="-25000" dirty="0"/>
                  <a:t>1</a:t>
                </a:r>
                <a:r>
                  <a:rPr lang="pl-PL" dirty="0">
                    <a:latin typeface="Cambria Math"/>
                    <a:ea typeface="Cambria Math"/>
                  </a:rPr>
                  <a:t>⊕</a:t>
                </a:r>
                <a:r>
                  <a:rPr lang="pl-PL" dirty="0"/>
                  <a:t>a</a:t>
                </a:r>
                <a:r>
                  <a:rPr lang="pl-PL" baseline="-25000" dirty="0"/>
                  <a:t>2</a:t>
                </a:r>
                <a:r>
                  <a:rPr lang="en-US" dirty="0"/>
                  <a:t>,</a:t>
                </a:r>
                <a:r>
                  <a:rPr lang="pl-PL" dirty="0"/>
                  <a:t> b</a:t>
                </a:r>
                <a:r>
                  <a:rPr lang="pl-PL" baseline="-25000" dirty="0"/>
                  <a:t>1</a:t>
                </a:r>
                <a:r>
                  <a:rPr lang="pl-PL" dirty="0">
                    <a:latin typeface="Cambria Math"/>
                    <a:ea typeface="Cambria Math"/>
                  </a:rPr>
                  <a:t>⊕</a:t>
                </a:r>
                <a:r>
                  <a:rPr lang="pl-PL" dirty="0"/>
                  <a:t>b</a:t>
                </a:r>
                <a:r>
                  <a:rPr lang="pl-PL" baseline="-25000" dirty="0"/>
                  <a:t>2</a:t>
                </a:r>
                <a:r>
                  <a:rPr lang="pl-PL" dirty="0"/>
                  <a:t>))</a:t>
                </a:r>
                <a:endParaRPr lang="en-US" dirty="0"/>
              </a:p>
              <a:p>
                <a:r>
                  <a:rPr lang="en-US" dirty="0"/>
                  <a:t>                                                        </a:t>
                </a:r>
                <a14:m>
                  <m:oMath xmlns:m="http://schemas.openxmlformats.org/officeDocument/2006/math">
                    <m:r>
                      <a:rPr lang="en-US" b="0" i="0" dirty="0" smtClean="0">
                        <a:latin typeface="Cambria Math" panose="02040503050406030204" pitchFamily="18" charset="0"/>
                      </a:rPr>
                      <m:t> </m:t>
                    </m:r>
                    <m:r>
                      <a:rPr lang="en-US" i="1" dirty="0">
                        <a:latin typeface="Cambria Math"/>
                      </a:rPr>
                      <m:t>=</m:t>
                    </m:r>
                  </m:oMath>
                </a14:m>
                <a:r>
                  <a:rPr lang="en-US" dirty="0"/>
                  <a:t> </a:t>
                </a:r>
                <a:r>
                  <a:rPr lang="pl-PL" dirty="0"/>
                  <a:t>(a</a:t>
                </a:r>
                <a:r>
                  <a:rPr lang="pl-PL" baseline="-25000" dirty="0"/>
                  <a:t>1</a:t>
                </a:r>
                <a:r>
                  <a:rPr lang="pl-PL" dirty="0">
                    <a:latin typeface="Cambria Math"/>
                    <a:ea typeface="Cambria Math"/>
                  </a:rPr>
                  <a:t>⊕</a:t>
                </a:r>
                <a:r>
                  <a:rPr lang="pl-PL" dirty="0"/>
                  <a:t>a</a:t>
                </a:r>
                <a:r>
                  <a:rPr lang="pl-PL" baseline="-25000" dirty="0"/>
                  <a:t>2</a:t>
                </a:r>
                <a:r>
                  <a:rPr lang="en-US" dirty="0"/>
                  <a:t>)</a:t>
                </a:r>
                <a:r>
                  <a:rPr lang="en-US" dirty="0">
                    <a:sym typeface="Symbol"/>
                  </a:rPr>
                  <a:t></a:t>
                </a:r>
                <a:r>
                  <a:rPr lang="pl-PL" dirty="0"/>
                  <a:t> </a:t>
                </a:r>
                <a:r>
                  <a:rPr lang="en-US" dirty="0"/>
                  <a:t>(</a:t>
                </a:r>
                <a:r>
                  <a:rPr lang="pl-PL" dirty="0"/>
                  <a:t>b</a:t>
                </a:r>
                <a:r>
                  <a:rPr lang="pl-PL" baseline="-25000" dirty="0"/>
                  <a:t>1</a:t>
                </a:r>
                <a:r>
                  <a:rPr lang="pl-PL" dirty="0">
                    <a:latin typeface="Cambria Math"/>
                    <a:ea typeface="Cambria Math"/>
                  </a:rPr>
                  <a:t>⊕</a:t>
                </a:r>
                <a:r>
                  <a:rPr lang="pl-PL" dirty="0"/>
                  <a:t>b</a:t>
                </a:r>
                <a:r>
                  <a:rPr lang="pl-PL" baseline="-25000" dirty="0"/>
                  <a:t>2</a:t>
                </a:r>
                <a:r>
                  <a:rPr lang="pl-PL" dirty="0"/>
                  <a:t>)</a:t>
                </a:r>
                <a:endParaRPr lang="en-US" dirty="0"/>
              </a:p>
              <a:p>
                <a:r>
                  <a:rPr lang="en-US" dirty="0">
                    <a:latin typeface="Cambria Math"/>
                  </a:rPr>
                  <a:t>                                                                       =</a:t>
                </a:r>
                <a:r>
                  <a:rPr lang="en-US" i="1" dirty="0">
                    <a:latin typeface="Cambria Math"/>
                  </a:rPr>
                  <a:t> </a:t>
                </a:r>
                <a14:m>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1</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1</m:t>
                        </m:r>
                      </m:sub>
                    </m:sSub>
                    <m:r>
                      <a:rPr lang="en-US" i="1">
                        <a:solidFill>
                          <a:srgbClr val="00B050"/>
                        </a:solidFill>
                        <a:latin typeface="Cambria Math"/>
                      </a:rPr>
                      <m:t>⨁</m:t>
                    </m:r>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𝑎</m:t>
                        </m:r>
                      </m:e>
                      <m:sub>
                        <m:r>
                          <a:rPr lang="en-US" i="1">
                            <a:solidFill>
                              <a:srgbClr val="C00000"/>
                            </a:solidFill>
                            <a:latin typeface="Cambria Math"/>
                          </a:rPr>
                          <m:t>2</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𝑏</m:t>
                        </m:r>
                      </m:e>
                      <m:sub>
                        <m:r>
                          <a:rPr lang="en-US" i="1">
                            <a:solidFill>
                              <a:srgbClr val="C00000"/>
                            </a:solidFill>
                            <a:latin typeface="Cambria Math"/>
                          </a:rPr>
                          <m:t>1</m:t>
                        </m:r>
                      </m:sub>
                    </m:sSub>
                    <m:r>
                      <a:rPr lang="en-US" i="1">
                        <a:solidFill>
                          <a:srgbClr val="C00000"/>
                        </a:solidFill>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𝑎</m:t>
                        </m:r>
                      </m:e>
                      <m:sub>
                        <m:r>
                          <a:rPr lang="en-US" i="1">
                            <a:solidFill>
                              <a:srgbClr val="C00000"/>
                            </a:solidFill>
                            <a:latin typeface="Cambria Math"/>
                          </a:rPr>
                          <m:t>1</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𝑏</m:t>
                        </m:r>
                      </m:e>
                      <m:sub>
                        <m:r>
                          <a:rPr lang="en-US" i="1">
                            <a:solidFill>
                              <a:srgbClr val="C00000"/>
                            </a:solidFill>
                            <a:latin typeface="Cambria Math"/>
                          </a:rPr>
                          <m:t>2</m:t>
                        </m:r>
                      </m:sub>
                    </m:sSub>
                    <m:r>
                      <a:rPr lang="en-US" i="1" smtClean="0">
                        <a:solidFill>
                          <a:srgbClr val="00B050"/>
                        </a:solidFill>
                        <a:latin typeface="Cambria Math"/>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2</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2</m:t>
                        </m:r>
                      </m:sub>
                    </m:sSub>
                    <m:r>
                      <a:rPr lang="en-US" i="1">
                        <a:solidFill>
                          <a:srgbClr val="00B050"/>
                        </a:solidFill>
                        <a:latin typeface="Cambria Math"/>
                      </a:rPr>
                      <m:t> </m:t>
                    </m:r>
                  </m:oMath>
                </a14:m>
                <a:endParaRPr lang="en-US" i="1" dirty="0">
                  <a:latin typeface="Cambria Math"/>
                </a:endParaRPr>
              </a:p>
              <a:p>
                <a:r>
                  <a:rPr lang="en-US" dirty="0">
                    <a:ea typeface="Cambria Math"/>
                  </a:rPr>
                  <a:t>                                                         </a:t>
                </a:r>
                <a14:m>
                  <m:oMath xmlns:m="http://schemas.openxmlformats.org/officeDocument/2006/math">
                    <m:r>
                      <a:rPr lang="en-US" i="1">
                        <a:latin typeface="Cambria Math"/>
                        <a:ea typeface="Cambria Math"/>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1</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1</m:t>
                        </m:r>
                      </m:sub>
                    </m:sSub>
                    <m:r>
                      <a:rPr lang="en-US" i="1">
                        <a:solidFill>
                          <a:srgbClr val="00B050"/>
                        </a:solidFill>
                        <a:latin typeface="Cambria Math"/>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2</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2</m:t>
                        </m:r>
                      </m:sub>
                    </m:sSub>
                  </m:oMath>
                </a14:m>
                <a:endParaRPr lang="en-US" dirty="0"/>
              </a:p>
              <a:p>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i="1">
                        <a:latin typeface="Cambria Math"/>
                        <a:ea typeface="Cambria Math"/>
                      </a:rPr>
                      <m:t>ℛ</m:t>
                    </m:r>
                    <m:d>
                      <m:dPr>
                        <m:ctrlPr>
                          <a:rPr lang="en-US" i="1">
                            <a:latin typeface="Cambria Math" panose="02040503050406030204" pitchFamily="18" charset="0"/>
                          </a:rPr>
                        </m:ctrlPr>
                      </m:d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1</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1</m:t>
                                </m:r>
                              </m:sub>
                            </m:sSub>
                          </m:e>
                        </m:d>
                      </m:e>
                    </m:d>
                    <m:r>
                      <a:rPr lang="en-US" i="1">
                        <a:latin typeface="Cambria Math"/>
                      </a:rPr>
                      <m:t>⨁</m:t>
                    </m:r>
                    <m:r>
                      <a:rPr lang="en-US" i="1">
                        <a:latin typeface="Cambria Math"/>
                        <a:ea typeface="Cambria Math"/>
                      </a:rPr>
                      <m:t>ℛ</m:t>
                    </m:r>
                    <m:d>
                      <m:dPr>
                        <m:ctrlPr>
                          <a:rPr lang="en-US" i="1">
                            <a:latin typeface="Cambria Math" panose="02040503050406030204" pitchFamily="18" charset="0"/>
                          </a:rPr>
                        </m:ctrlPr>
                      </m:d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2</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2</m:t>
                                </m:r>
                              </m:sub>
                            </m:sSub>
                          </m:e>
                        </m:d>
                      </m:e>
                    </m:d>
                  </m:oMath>
                </a14:m>
                <a:endParaRPr lang="en-US" dirty="0"/>
              </a:p>
              <a:p>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849407" y="3925979"/>
                <a:ext cx="7652762" cy="2896049"/>
              </a:xfrm>
              <a:prstGeom prst="rect">
                <a:avLst/>
              </a:prstGeom>
              <a:blipFill>
                <a:blip r:embed="rId7"/>
                <a:stretch>
                  <a:fillRect/>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ontent Placeholder 2"/>
              <p:cNvSpPr>
                <a:spLocks noGrp="1"/>
              </p:cNvSpPr>
              <p:nvPr>
                <p:ph idx="1"/>
              </p:nvPr>
            </p:nvSpPr>
            <p:spPr>
              <a:xfrm>
                <a:off x="348016" y="1368185"/>
                <a:ext cx="8619688" cy="2588038"/>
              </a:xfrm>
              <a:ln>
                <a:noFill/>
              </a:ln>
            </p:spPr>
            <p:txBody>
              <a:bodyPr>
                <a:normAutofit fontScale="70000" lnSpcReduction="20000"/>
              </a:bodyPr>
              <a:lstStyle/>
              <a:p>
                <a:r>
                  <a:rPr lang="en-US" dirty="0"/>
                  <a:t>We need a “magic” pairing operator </a:t>
                </a:r>
                <a:r>
                  <a:rPr lang="en-US" sz="2900" dirty="0"/>
                  <a:t>⨀</a:t>
                </a:r>
                <a:r>
                  <a:rPr lang="en-US" sz="2400" dirty="0"/>
                  <a:t>:</a:t>
                </a:r>
              </a:p>
              <a:p>
                <a:pPr marL="0" indent="0">
                  <a:buNone/>
                </a:pPr>
                <a:r>
                  <a:rPr lang="en-US" sz="2400" dirty="0"/>
                  <a:t>                                 </a:t>
                </a:r>
                <a14:m>
                  <m:oMath xmlns:m="http://schemas.openxmlformats.org/officeDocument/2006/math">
                    <m:r>
                      <a:rPr lang="en-US" sz="2900" b="0" i="1" smtClean="0">
                        <a:latin typeface="Cambria Math"/>
                      </a:rPr>
                      <m:t>𝑐𝑜𝑢𝑝𝑙𝑒</m:t>
                    </m:r>
                    <m:d>
                      <m:dPr>
                        <m:ctrlPr>
                          <a:rPr lang="en-US" sz="2900" i="1">
                            <a:latin typeface="Cambria Math" panose="02040503050406030204" pitchFamily="18" charset="0"/>
                          </a:rPr>
                        </m:ctrlPr>
                      </m:dPr>
                      <m:e>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1</m:t>
                            </m:r>
                          </m:sub>
                        </m:sSub>
                        <m:r>
                          <a:rPr lang="en-US" sz="2900" i="1">
                            <a:latin typeface="Cambria Math"/>
                          </a:rPr>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e>
                    </m:d>
                    <m:r>
                      <a:rPr lang="en-US" sz="2900" i="1">
                        <a:latin typeface="Cambria Math"/>
                      </a:rPr>
                      <m:t>≝</m:t>
                    </m:r>
                    <m:sSubSup>
                      <m:sSubSupPr>
                        <m:ctrlPr>
                          <a:rPr lang="en-US" sz="2900" b="0" i="1" smtClean="0">
                            <a:latin typeface="Cambria Math" panose="02040503050406030204" pitchFamily="18" charset="0"/>
                          </a:rPr>
                        </m:ctrlPr>
                      </m:sSubSupPr>
                      <m:e>
                        <m:r>
                          <a:rPr lang="en-US" sz="2900" b="0" i="1" smtClean="0">
                            <a:latin typeface="Cambria Math"/>
                          </a:rPr>
                          <m:t>𝑞</m:t>
                        </m:r>
                      </m:e>
                      <m:sub>
                        <m:r>
                          <a:rPr lang="en-US" sz="2900" b="0" i="1" smtClean="0">
                            <a:latin typeface="Cambria Math"/>
                          </a:rPr>
                          <m:t>1</m:t>
                        </m:r>
                      </m:sub>
                      <m:sup>
                        <m:r>
                          <a:rPr lang="en-US" sz="2900" b="0" i="1" smtClean="0">
                            <a:latin typeface="Cambria Math"/>
                          </a:rPr>
                          <m:t>𝑡</m:t>
                        </m:r>
                      </m:sup>
                    </m:sSubSup>
                    <m:r>
                      <m:rPr>
                        <m:nor/>
                      </m:rPr>
                      <a:rPr lang="en-US" sz="2900" dirty="0"/>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oMath>
                </a14:m>
                <a:endParaRPr lang="en-US" sz="2900" dirty="0"/>
              </a:p>
              <a:p>
                <a:pPr marL="0" indent="0">
                  <a:buNone/>
                </a:pPr>
                <a:r>
                  <a:rPr lang="en-US" dirty="0"/>
                  <a:t>     with the property</a:t>
                </a:r>
              </a:p>
              <a:p>
                <a:pPr marL="0" indent="0">
                  <a:buNone/>
                </a:pPr>
                <a:endParaRPr lang="en-US" dirty="0"/>
              </a:p>
              <a:p>
                <a:pPr marL="0" indent="0">
                  <a:buNone/>
                </a:pPr>
                <a:r>
                  <a:rPr lang="en-US" dirty="0"/>
                  <a:t>     and a readout operator with the properties</a:t>
                </a:r>
              </a:p>
              <a:p>
                <a:pPr marL="0" indent="0">
                  <a:buNone/>
                </a:pPr>
                <a:r>
                  <a:rPr lang="en-US" dirty="0"/>
                  <a:t>                      </a:t>
                </a:r>
                <a14:m>
                  <m:oMath xmlns:m="http://schemas.openxmlformats.org/officeDocument/2006/math">
                    <m:r>
                      <a:rPr lang="en-US" b="0" i="0" smtClean="0">
                        <a:latin typeface="Cambria Math"/>
                      </a:rPr>
                      <m:t>   </m:t>
                    </m:r>
                    <m:r>
                      <a:rPr lang="en-US" i="1">
                        <a:latin typeface="Cambria Math"/>
                      </a:rPr>
                      <m:t>𝑟𝑒𝑎𝑑𝑜𝑢𝑡</m:t>
                    </m:r>
                    <m:d>
                      <m:dPr>
                        <m:ctrlPr>
                          <a:rPr lang="en-US" i="1">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𝑡</m:t>
                            </m:r>
                          </m:sup>
                        </m:sSup>
                        <m:r>
                          <m:rPr>
                            <m:nor/>
                          </m:rPr>
                          <a:rPr lang="en-US" dirty="0"/>
                          <m:t>⨀</m:t>
                        </m:r>
                        <m:r>
                          <a:rPr lang="en-US" b="0" i="1" smtClean="0">
                            <a:latin typeface="Cambria Math"/>
                          </a:rPr>
                          <m:t>𝑛</m:t>
                        </m:r>
                      </m:e>
                    </m:d>
                  </m:oMath>
                </a14:m>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b="0" i="1" smtClean="0">
                        <a:latin typeface="Cambria Math"/>
                      </a:rPr>
                      <m:t>𝑚</m:t>
                    </m:r>
                    <m:r>
                      <a:rPr lang="en-US" i="1">
                        <a:latin typeface="Cambria Math"/>
                        <a:ea typeface="Cambria Math"/>
                      </a:rPr>
                      <m:t>⨂</m:t>
                    </m:r>
                    <m:r>
                      <a:rPr lang="en-US" b="0" i="1" smtClean="0">
                        <a:latin typeface="Cambria Math"/>
                        <a:sym typeface="Symbol"/>
                      </a:rPr>
                      <m:t>𝑛</m:t>
                    </m:r>
                  </m:oMath>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a:p>
                <a:pPr>
                  <a:buFont typeface="Arial" panose="020B0604020202020204" pitchFamily="34" charset="0"/>
                  <a:buChar char="•"/>
                </a:pPr>
                <a:r>
                  <a:rPr lang="en-US" dirty="0">
                    <a:solidFill>
                      <a:srgbClr val="C00000"/>
                    </a:solidFill>
                  </a:rPr>
                  <a:t>Such a construction does not create cross-terms </a:t>
                </a:r>
                <a:r>
                  <a:rPr lang="en-US" dirty="0">
                    <a:solidFill>
                      <a:srgbClr val="C00000"/>
                    </a:solidFill>
                    <a:sym typeface="Symbol"/>
                  </a:rPr>
                  <a:t> no loss of precision</a:t>
                </a:r>
                <a:endParaRPr lang="en-US" dirty="0">
                  <a:solidFill>
                    <a:srgbClr val="C00000"/>
                  </a:solidFill>
                </a:endParaRPr>
              </a:p>
              <a:p>
                <a:pPr marL="0" indent="0">
                  <a:buNone/>
                </a:pPr>
                <a:endParaRPr lang="en-US" dirty="0"/>
              </a:p>
            </p:txBody>
          </p:sp>
        </mc:Choice>
        <mc:Fallback xmlns="">
          <p:sp>
            <p:nvSpPr>
              <p:cNvPr id="26" name="Content Placeholder 2"/>
              <p:cNvSpPr>
                <a:spLocks noGrp="1" noRot="1" noChangeAspect="1" noMove="1" noResize="1" noEditPoints="1" noAdjustHandles="1" noChangeArrowheads="1" noChangeShapeType="1" noTextEdit="1"/>
              </p:cNvSpPr>
              <p:nvPr>
                <p:ph idx="1"/>
              </p:nvPr>
            </p:nvSpPr>
            <p:spPr>
              <a:xfrm>
                <a:off x="348016" y="1368185"/>
                <a:ext cx="8619688" cy="2588038"/>
              </a:xfrm>
              <a:blipFill>
                <a:blip r:embed="rId8"/>
                <a:stretch>
                  <a:fillRect l="-636" t="-3529" b="-117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406552" y="2234981"/>
                <a:ext cx="7143714" cy="439736"/>
              </a:xfrm>
              <a:prstGeom prst="rect">
                <a:avLst/>
              </a:prstGeom>
              <a:noFill/>
            </p:spPr>
            <p:txBody>
              <a:bodyPr wrap="square" rtlCol="0">
                <a:spAutoFit/>
              </a:bodyPr>
              <a:lstStyle/>
              <a:p>
                <a14:m>
                  <m:oMath xmlns:m="http://schemas.openxmlformats.org/officeDocument/2006/math">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𝑚</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𝑚</m:t>
                            </m:r>
                          </m:e>
                          <m:sub>
                            <m:r>
                              <a:rPr lang="en-US" sz="2000" b="0" i="1" smtClean="0">
                                <a:latin typeface="Cambria Math"/>
                              </a:rPr>
                              <m:t>2</m:t>
                            </m:r>
                          </m:sub>
                        </m:sSub>
                      </m:e>
                    </m:d>
                    <m:r>
                      <a:rPr lang="en-US" sz="2000" b="0" i="1" smtClean="0">
                        <a:latin typeface="Cambria Math"/>
                      </a:rPr>
                      <m:t> </m:t>
                    </m:r>
                    <m:r>
                      <a:rPr lang="en-US" sz="2000" b="0" i="1" smtClean="0">
                        <a:latin typeface="Cambria Math"/>
                        <a:ea typeface="Cambria Math"/>
                      </a:rPr>
                      <m:t>⨂</m:t>
                    </m:r>
                    <m:r>
                      <a:rPr lang="en-US" sz="2000" i="1" baseline="-25000">
                        <a:latin typeface="Cambria Math"/>
                      </a:rPr>
                      <m:t>𝑘</m:t>
                    </m:r>
                    <m:r>
                      <a:rPr lang="en-US" sz="2000" b="0" i="1" baseline="-25000" smtClean="0">
                        <a:latin typeface="Cambria Math"/>
                      </a:rPr>
                      <m:t> </m:t>
                    </m:r>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𝑛</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r>
                      <a:rPr lang="en-US" sz="2000" b="0" i="1" smtClean="0">
                        <a:latin typeface="Cambria Math"/>
                      </a:rPr>
                      <m:t>=</m:t>
                    </m:r>
                    <m:sSup>
                      <m:sSupPr>
                        <m:ctrlPr>
                          <a:rPr lang="en-US" sz="2000" b="0" i="1" smtClean="0">
                            <a:latin typeface="Cambria Math" panose="02040503050406030204" pitchFamily="18" charset="0"/>
                            <a:sym typeface="Symbol"/>
                          </a:rPr>
                        </m:ctrlPr>
                      </m:sSup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1</m:t>
                                </m:r>
                              </m:sub>
                            </m:sSub>
                            <m:r>
                              <a:rPr lang="en-US" sz="2000" i="1">
                                <a:latin typeface="Cambria Math"/>
                                <a:ea typeface="Cambria Math"/>
                              </a:rPr>
                              <m:t>⨂</m:t>
                            </m:r>
                            <m:sSub>
                              <m:sSubPr>
                                <m:ctrlPr>
                                  <a:rPr lang="en-US" sz="2000" b="0" i="1" smtClean="0">
                                    <a:latin typeface="Cambria Math" panose="02040503050406030204" pitchFamily="18" charset="0"/>
                                    <a:sym typeface="Symbol"/>
                                  </a:rPr>
                                </m:ctrlPr>
                              </m:sSubPr>
                              <m:e>
                                <m:r>
                                  <a:rPr lang="en-US" sz="2000" b="0" i="1" smtClean="0">
                                    <a:latin typeface="Cambria Math"/>
                                    <a:sym typeface="Symbol"/>
                                  </a:rPr>
                                  <m:t>𝑚</m:t>
                                </m:r>
                              </m:e>
                              <m:sub>
                                <m:r>
                                  <a:rPr lang="en-US" sz="2000" b="0" i="1" smtClean="0">
                                    <a:latin typeface="Cambria Math"/>
                                    <a:sym typeface="Symbol"/>
                                  </a:rPr>
                                  <m:t>1</m:t>
                                </m:r>
                              </m:sub>
                            </m:sSub>
                          </m:e>
                        </m:d>
                      </m:e>
                      <m:sup>
                        <m:r>
                          <a:rPr lang="en-US" sz="2000" b="0" i="1" smtClean="0">
                            <a:latin typeface="Cambria Math"/>
                            <a:sym typeface="Symbol"/>
                          </a:rPr>
                          <m:t>𝑡</m:t>
                        </m:r>
                      </m:sup>
                    </m:sSup>
                    <m:r>
                      <a:rPr lang="en-US" sz="2000" b="0" i="1" smtClean="0">
                        <a:latin typeface="Cambria Math"/>
                        <a:ea typeface="Cambria Math"/>
                      </a:rPr>
                      <m:t>⨀</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oMath>
                </a14:m>
                <a:r>
                  <a:rPr lang="en-US" sz="2000" dirty="0"/>
                  <a:t>                   (</a:t>
                </a:r>
                <a:r>
                  <a:rPr lang="en-US" sz="2000" dirty="0">
                    <a:latin typeface="Cambria Math"/>
                    <a:ea typeface="Cambria Math"/>
                  </a:rPr>
                  <a:t>†</a:t>
                </a:r>
                <a:r>
                  <a:rPr lang="en-US" sz="2000" dirty="0"/>
                  <a:t>)</a:t>
                </a:r>
              </a:p>
            </p:txBody>
          </p:sp>
        </mc:Choice>
        <mc:Fallback xmlns="">
          <p:sp>
            <p:nvSpPr>
              <p:cNvPr id="27" name="TextBox 26"/>
              <p:cNvSpPr txBox="1">
                <a:spLocks noRot="1" noChangeAspect="1" noMove="1" noResize="1" noEditPoints="1" noAdjustHandles="1" noChangeArrowheads="1" noChangeShapeType="1" noTextEdit="1"/>
              </p:cNvSpPr>
              <p:nvPr/>
            </p:nvSpPr>
            <p:spPr>
              <a:xfrm>
                <a:off x="1406552" y="2234981"/>
                <a:ext cx="7143714" cy="439736"/>
              </a:xfrm>
              <a:prstGeom prst="rect">
                <a:avLst/>
              </a:prstGeom>
              <a:blipFill>
                <a:blip r:embed="rId9"/>
                <a:stretch>
                  <a:fillRect t="-5556" b="-19444"/>
                </a:stretch>
              </a:blipFill>
            </p:spPr>
            <p:txBody>
              <a:bodyPr/>
              <a:lstStyle/>
              <a:p>
                <a:r>
                  <a:rPr lang="en-US">
                    <a:noFill/>
                  </a:rPr>
                  <a:t> </a:t>
                </a:r>
              </a:p>
            </p:txBody>
          </p:sp>
        </mc:Fallback>
      </mc:AlternateContent>
    </p:spTree>
    <p:extLst>
      <p:ext uri="{BB962C8B-B14F-4D97-AF65-F5344CB8AC3E}">
        <p14:creationId xmlns:p14="http://schemas.microsoft.com/office/powerpoint/2010/main" val="42146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36DE567D-39E4-47B6-AD7C-2587D290E712}"/>
                  </a:ext>
                </a:extLst>
              </p:cNvPr>
              <p:cNvSpPr>
                <a:spLocks noGrp="1"/>
              </p:cNvSpPr>
              <p:nvPr>
                <p:ph idx="1"/>
              </p:nvPr>
            </p:nvSpPr>
            <p:spPr>
              <a:xfrm>
                <a:off x="348016" y="1368185"/>
                <a:ext cx="8619688" cy="2588038"/>
              </a:xfrm>
              <a:ln>
                <a:noFill/>
              </a:ln>
            </p:spPr>
            <p:txBody>
              <a:bodyPr>
                <a:normAutofit fontScale="70000" lnSpcReduction="20000"/>
              </a:bodyPr>
              <a:lstStyle/>
              <a:p>
                <a:r>
                  <a:rPr lang="en-US" dirty="0"/>
                  <a:t>We need a “magic” pairing operator </a:t>
                </a:r>
                <a:r>
                  <a:rPr lang="en-US" sz="2900" dirty="0"/>
                  <a:t>⨀</a:t>
                </a:r>
                <a:r>
                  <a:rPr lang="en-US" sz="2400" dirty="0"/>
                  <a:t>:</a:t>
                </a:r>
              </a:p>
              <a:p>
                <a:pPr marL="0" indent="0">
                  <a:buNone/>
                </a:pPr>
                <a:r>
                  <a:rPr lang="en-US" sz="2400" dirty="0"/>
                  <a:t>                                                </a:t>
                </a:r>
                <a14:m>
                  <m:oMath xmlns:m="http://schemas.openxmlformats.org/officeDocument/2006/math">
                    <m:r>
                      <a:rPr lang="en-US" sz="2900" b="0" i="1" smtClean="0">
                        <a:latin typeface="Cambria Math"/>
                      </a:rPr>
                      <m:t>𝑐𝑜𝑢𝑝𝑙𝑒</m:t>
                    </m:r>
                    <m:d>
                      <m:dPr>
                        <m:ctrlPr>
                          <a:rPr lang="en-US" sz="2900" i="1">
                            <a:latin typeface="Cambria Math" panose="02040503050406030204" pitchFamily="18" charset="0"/>
                          </a:rPr>
                        </m:ctrlPr>
                      </m:dPr>
                      <m:e>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1</m:t>
                            </m:r>
                          </m:sub>
                        </m:sSub>
                        <m:r>
                          <a:rPr lang="en-US" sz="2900" i="1">
                            <a:latin typeface="Cambria Math"/>
                          </a:rPr>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e>
                    </m:d>
                    <m:r>
                      <a:rPr lang="en-US" sz="2900" i="1">
                        <a:latin typeface="Cambria Math"/>
                      </a:rPr>
                      <m:t>≝</m:t>
                    </m:r>
                    <m:sSubSup>
                      <m:sSubSupPr>
                        <m:ctrlPr>
                          <a:rPr lang="en-US" sz="2900" b="0" i="1" smtClean="0">
                            <a:latin typeface="Cambria Math" panose="02040503050406030204" pitchFamily="18" charset="0"/>
                          </a:rPr>
                        </m:ctrlPr>
                      </m:sSubSupPr>
                      <m:e>
                        <m:r>
                          <a:rPr lang="en-US" sz="2900" b="0" i="1" smtClean="0">
                            <a:latin typeface="Cambria Math"/>
                          </a:rPr>
                          <m:t>𝑞</m:t>
                        </m:r>
                      </m:e>
                      <m:sub>
                        <m:r>
                          <a:rPr lang="en-US" sz="2900" b="0" i="1" smtClean="0">
                            <a:latin typeface="Cambria Math"/>
                          </a:rPr>
                          <m:t>1</m:t>
                        </m:r>
                      </m:sub>
                      <m:sup>
                        <m:r>
                          <a:rPr lang="en-US" sz="2900" b="0" i="1" smtClean="0">
                            <a:latin typeface="Cambria Math"/>
                          </a:rPr>
                          <m:t>𝑡</m:t>
                        </m:r>
                      </m:sup>
                    </m:sSubSup>
                    <m:r>
                      <m:rPr>
                        <m:nor/>
                      </m:rPr>
                      <a:rPr lang="en-US" sz="2900" dirty="0"/>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oMath>
                </a14:m>
                <a:endParaRPr lang="en-US" sz="2900" dirty="0"/>
              </a:p>
              <a:p>
                <a:pPr marL="0" indent="0">
                  <a:buNone/>
                </a:pPr>
                <a:r>
                  <a:rPr lang="en-US" dirty="0"/>
                  <a:t>     with the property</a:t>
                </a:r>
              </a:p>
              <a:p>
                <a:pPr marL="0" indent="0">
                  <a:buNone/>
                </a:pPr>
                <a:endParaRPr lang="en-US" dirty="0"/>
              </a:p>
              <a:p>
                <a:pPr marL="0" indent="0">
                  <a:buNone/>
                </a:pPr>
                <a:r>
                  <a:rPr lang="en-US" dirty="0"/>
                  <a:t>     and a readout operator with the properties</a:t>
                </a:r>
              </a:p>
              <a:p>
                <a:pPr marL="0" indent="0">
                  <a:buNone/>
                </a:pPr>
                <a:r>
                  <a:rPr lang="en-US" dirty="0"/>
                  <a:t>                      </a:t>
                </a:r>
                <a14:m>
                  <m:oMath xmlns:m="http://schemas.openxmlformats.org/officeDocument/2006/math">
                    <m:r>
                      <a:rPr lang="en-US" b="0" i="0" smtClean="0">
                        <a:latin typeface="Cambria Math"/>
                      </a:rPr>
                      <m:t>   </m:t>
                    </m:r>
                    <m:r>
                      <a:rPr lang="en-US" i="1">
                        <a:latin typeface="Cambria Math"/>
                      </a:rPr>
                      <m:t>𝑟𝑒𝑎𝑑𝑜𝑢𝑡</m:t>
                    </m:r>
                    <m:d>
                      <m:dPr>
                        <m:ctrlPr>
                          <a:rPr lang="en-US" i="1">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𝑡</m:t>
                            </m:r>
                          </m:sup>
                        </m:sSup>
                        <m:r>
                          <m:rPr>
                            <m:nor/>
                          </m:rPr>
                          <a:rPr lang="en-US" dirty="0"/>
                          <m:t>⨀</m:t>
                        </m:r>
                        <m:r>
                          <a:rPr lang="en-US" b="0" i="1" smtClean="0">
                            <a:latin typeface="Cambria Math"/>
                          </a:rPr>
                          <m:t>𝑛</m:t>
                        </m:r>
                      </m:e>
                    </m:d>
                  </m:oMath>
                </a14:m>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b="0" i="1" smtClean="0">
                        <a:latin typeface="Cambria Math"/>
                      </a:rPr>
                      <m:t>𝑚</m:t>
                    </m:r>
                    <m:r>
                      <a:rPr lang="en-US" i="1">
                        <a:latin typeface="Cambria Math"/>
                        <a:ea typeface="Cambria Math"/>
                      </a:rPr>
                      <m:t>⨂</m:t>
                    </m:r>
                    <m:r>
                      <a:rPr lang="en-US" b="0" i="1" smtClean="0">
                        <a:latin typeface="Cambria Math"/>
                        <a:sym typeface="Symbol"/>
                      </a:rPr>
                      <m:t>𝑛</m:t>
                    </m:r>
                  </m:oMath>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a:p>
                <a:pPr>
                  <a:buFont typeface="Arial" panose="020B0604020202020204" pitchFamily="34" charset="0"/>
                  <a:buChar char="•"/>
                </a:pPr>
                <a:r>
                  <a:rPr lang="en-US" dirty="0">
                    <a:solidFill>
                      <a:srgbClr val="C00000"/>
                    </a:solidFill>
                  </a:rPr>
                  <a:t>Such a construction does not create cross-terms </a:t>
                </a:r>
                <a:r>
                  <a:rPr lang="en-US" dirty="0">
                    <a:solidFill>
                      <a:srgbClr val="C00000"/>
                    </a:solidFill>
                    <a:sym typeface="Symbol"/>
                  </a:rPr>
                  <a:t> no loss of precision</a:t>
                </a:r>
                <a:endParaRPr lang="en-US" dirty="0">
                  <a:solidFill>
                    <a:srgbClr val="C00000"/>
                  </a:solidFill>
                </a:endParaRPr>
              </a:p>
              <a:p>
                <a:pPr marL="0" indent="0">
                  <a:buNone/>
                </a:pPr>
                <a:endParaRPr lang="en-US" dirty="0"/>
              </a:p>
            </p:txBody>
          </p:sp>
        </mc:Choice>
        <mc:Fallback xmlns="">
          <p:sp>
            <p:nvSpPr>
              <p:cNvPr id="13" name="Content Placeholder 2">
                <a:extLst>
                  <a:ext uri="{FF2B5EF4-FFF2-40B4-BE49-F238E27FC236}">
                    <a16:creationId xmlns:a16="http://schemas.microsoft.com/office/drawing/2014/main" id="{36DE567D-39E4-47B6-AD7C-2587D290E712}"/>
                  </a:ext>
                </a:extLst>
              </p:cNvPr>
              <p:cNvSpPr>
                <a:spLocks noGrp="1" noRot="1" noChangeAspect="1" noMove="1" noResize="1" noEditPoints="1" noAdjustHandles="1" noChangeArrowheads="1" noChangeShapeType="1" noTextEdit="1"/>
              </p:cNvSpPr>
              <p:nvPr>
                <p:ph idx="1"/>
              </p:nvPr>
            </p:nvSpPr>
            <p:spPr>
              <a:xfrm>
                <a:off x="348016" y="1368185"/>
                <a:ext cx="8619688" cy="2588038"/>
              </a:xfrm>
              <a:blipFill>
                <a:blip r:embed="rId3"/>
                <a:stretch>
                  <a:fillRect l="-636" t="-3529" b="-1176"/>
                </a:stretch>
              </a:blipFill>
              <a:ln>
                <a:no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68</a:t>
            </a:fld>
            <a:endParaRPr lang="en-US"/>
          </a:p>
        </p:txBody>
      </p:sp>
      <mc:AlternateContent xmlns:mc="http://schemas.openxmlformats.org/markup-compatibility/2006" xmlns:a14="http://schemas.microsoft.com/office/drawing/2010/main">
        <mc:Choice Requires="a14">
          <p:sp>
            <p:nvSpPr>
              <p:cNvPr id="30" name="Content Placeholder 2"/>
              <p:cNvSpPr txBox="1">
                <a:spLocks/>
              </p:cNvSpPr>
              <p:nvPr/>
            </p:nvSpPr>
            <p:spPr>
              <a:xfrm>
                <a:off x="348015" y="4008487"/>
                <a:ext cx="8676455" cy="2195089"/>
              </a:xfrm>
              <a:prstGeom prst="rect">
                <a:avLst/>
              </a:prstGeom>
              <a:solidFill>
                <a:schemeClr val="bg1"/>
              </a:solidFill>
              <a:ln w="28575">
                <a:solidFill>
                  <a:srgbClr val="C00000"/>
                </a:solidFill>
              </a:ln>
            </p:spPr>
            <p:txBody>
              <a:bodyPr vert="horz" lIns="91440" tIns="45720" rIns="91440" bIns="45720" rtlCol="0">
                <a:norm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For predicate abstraction, all dataflow transformers are square Boolean matrices</a:t>
                </a:r>
              </a:p>
              <a:p>
                <a:r>
                  <a:rPr lang="en-US" sz="1800" dirty="0">
                    <a:solidFill>
                      <a:srgbClr val="C00000"/>
                    </a:solidFill>
                  </a:rPr>
                  <a:t>The </a:t>
                </a:r>
                <a:r>
                  <a:rPr lang="en-US" sz="1800" dirty="0" err="1">
                    <a:solidFill>
                      <a:srgbClr val="C00000"/>
                    </a:solidFill>
                  </a:rPr>
                  <a:t>Kronecker</a:t>
                </a:r>
                <a:r>
                  <a:rPr lang="en-US" sz="1800" dirty="0">
                    <a:solidFill>
                      <a:srgbClr val="C00000"/>
                    </a:solidFill>
                  </a:rPr>
                  <a:t> product (of square matrices) has property (†)</a:t>
                </a:r>
              </a:p>
              <a:p>
                <a:r>
                  <a:rPr lang="en-US" sz="1800" dirty="0"/>
                  <a:t>For predicate abstraction</a:t>
                </a:r>
              </a:p>
              <a:p>
                <a:pPr lvl="1"/>
                <a:r>
                  <a:rPr lang="en-US" sz="1800" dirty="0"/>
                  <a:t>⨀ is </a:t>
                </a:r>
                <a:r>
                  <a:rPr lang="en-US" sz="1800" dirty="0" err="1"/>
                  <a:t>Kronecker</a:t>
                </a:r>
                <a:r>
                  <a:rPr lang="en-US" sz="1800" dirty="0"/>
                  <a:t> product; </a:t>
                </a:r>
                <a:r>
                  <a:rPr lang="en-US" sz="1800" i="1" dirty="0"/>
                  <a:t>readout</a:t>
                </a:r>
                <a:r>
                  <a:rPr lang="en-US" sz="1800" dirty="0"/>
                  <a:t> is </a:t>
                </a:r>
                <a14:m>
                  <m:oMath xmlns:m="http://schemas.openxmlformats.org/officeDocument/2006/math">
                    <m:r>
                      <a:rPr lang="en-US" sz="1800" b="0" i="1" smtClean="0">
                        <a:latin typeface="Cambria Math"/>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𝑃</m:t>
                        </m:r>
                      </m:e>
                      <m:sup>
                        <m:r>
                          <a:rPr lang="en-US" sz="1800" b="0" i="1" smtClean="0">
                            <a:latin typeface="Cambria Math"/>
                          </a:rPr>
                          <m:t>′</m:t>
                        </m:r>
                      </m:sup>
                    </m:sSup>
                    <m:r>
                      <a:rPr lang="en-US" sz="1800" b="0" i="1" smtClean="0">
                        <a:latin typeface="Cambria Math"/>
                      </a:rPr>
                      <m:t>,</m:t>
                    </m:r>
                    <m:r>
                      <a:rPr lang="en-US" sz="1800" b="0" i="1" smtClean="0">
                        <a:latin typeface="Cambria Math" panose="02040503050406030204" pitchFamily="18" charset="0"/>
                      </a:rPr>
                      <m:t>𝑄</m:t>
                    </m:r>
                    <m:r>
                      <a:rPr lang="en-US" sz="1800" b="0" i="1" smtClean="0">
                        <a:latin typeface="Cambria Math"/>
                      </a:rPr>
                      <m:t>. (</m:t>
                    </m:r>
                    <m:r>
                      <a:rPr lang="en-US" sz="1800" b="0" i="1" smtClean="0">
                        <a:latin typeface="Cambria Math"/>
                      </a:rPr>
                      <m:t>𝑇</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i="1">
                                <a:latin typeface="Cambria Math" panose="02040503050406030204" pitchFamily="18" charset="0"/>
                              </a:rPr>
                              <m:t>𝑃</m:t>
                            </m:r>
                          </m:e>
                          <m:sup>
                            <m:r>
                              <a:rPr lang="en-US" sz="1800" b="0" i="1" smtClean="0">
                                <a:latin typeface="Cambria Math"/>
                              </a:rPr>
                              <m:t>′</m:t>
                            </m:r>
                          </m:sup>
                        </m:sSup>
                        <m:r>
                          <a:rPr lang="en-US" sz="1800" b="0" i="1" smtClean="0">
                            <a:latin typeface="Cambria Math"/>
                          </a:rPr>
                          <m:t>,</m:t>
                        </m:r>
                        <m:r>
                          <a:rPr lang="en-US" sz="1800" i="1">
                            <a:latin typeface="Cambria Math" panose="02040503050406030204" pitchFamily="18" charset="0"/>
                          </a:rPr>
                          <m:t>𝑄</m:t>
                        </m:r>
                        <m:r>
                          <a:rPr lang="en-US" sz="1800" b="0" i="1" smtClean="0">
                            <a:latin typeface="Cambria Math"/>
                          </a:rPr>
                          <m:t>,</m:t>
                        </m:r>
                        <m:r>
                          <a:rPr lang="en-US" sz="1800" i="1">
                            <a:latin typeface="Cambria Math" panose="02040503050406030204" pitchFamily="18" charset="0"/>
                          </a:rPr>
                          <m:t>𝑃</m:t>
                        </m:r>
                        <m:r>
                          <a:rPr lang="en-US" sz="1800" b="0" i="1" smtClean="0">
                            <a:latin typeface="Cambria Math"/>
                          </a:rPr>
                          <m:t>,</m:t>
                        </m:r>
                        <m:sSup>
                          <m:sSupPr>
                            <m:ctrlPr>
                              <a:rPr lang="en-US" sz="1800" b="0" i="1" smtClean="0">
                                <a:latin typeface="Cambria Math" panose="02040503050406030204" pitchFamily="18" charset="0"/>
                              </a:rPr>
                            </m:ctrlPr>
                          </m:sSupPr>
                          <m:e>
                            <m:r>
                              <a:rPr lang="en-US" sz="1800" i="1">
                                <a:latin typeface="Cambria Math" panose="02040503050406030204" pitchFamily="18" charset="0"/>
                              </a:rPr>
                              <m:t>𝑄</m:t>
                            </m:r>
                          </m:e>
                          <m:sup>
                            <m:r>
                              <a:rPr lang="en-US" sz="1800" b="0" i="1" smtClean="0">
                                <a:latin typeface="Cambria Math"/>
                              </a:rPr>
                              <m:t>′</m:t>
                            </m:r>
                          </m:sup>
                        </m:sSup>
                      </m:e>
                    </m:d>
                    <m:r>
                      <a:rPr lang="en-US" sz="1800" b="0" i="1" smtClean="0">
                        <a:latin typeface="Cambria Math"/>
                      </a:rPr>
                      <m:t>∧</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i="1">
                                <a:latin typeface="Cambria Math" panose="02040503050406030204" pitchFamily="18" charset="0"/>
                              </a:rPr>
                              <m:t>𝑃</m:t>
                            </m:r>
                          </m:e>
                          <m:sup>
                            <m:r>
                              <a:rPr lang="en-US" sz="1800" b="0" i="1" smtClean="0">
                                <a:latin typeface="Cambria Math"/>
                              </a:rPr>
                              <m:t>′</m:t>
                            </m:r>
                          </m:sup>
                        </m:sSup>
                        <m:r>
                          <a:rPr lang="en-US" sz="1800" b="0" i="1" smtClean="0">
                            <a:latin typeface="Cambria Math"/>
                          </a:rPr>
                          <m:t>=</m:t>
                        </m:r>
                        <m:r>
                          <a:rPr lang="en-US" sz="1800" i="1">
                            <a:latin typeface="Cambria Math" panose="02040503050406030204" pitchFamily="18" charset="0"/>
                          </a:rPr>
                          <m:t>𝑄</m:t>
                        </m:r>
                      </m:e>
                    </m:d>
                    <m:r>
                      <a:rPr lang="en-US" sz="1800" b="0" i="1" smtClean="0">
                        <a:latin typeface="Cambria Math"/>
                      </a:rPr>
                      <m:t>)</m:t>
                    </m:r>
                  </m:oMath>
                </a14:m>
                <a:endParaRPr lang="en-US" sz="1800" dirty="0"/>
              </a:p>
              <a:p>
                <a:pPr lvl="1"/>
                <a:r>
                  <a:rPr lang="en-US" sz="1800" b="1" u="sng" dirty="0">
                    <a:solidFill>
                      <a:srgbClr val="C00000"/>
                    </a:solidFill>
                  </a:rPr>
                  <a:t>We can convert an LCFL linear system into a Regular linear system!!</a:t>
                </a:r>
              </a:p>
              <a:p>
                <a:pPr lvl="2"/>
                <a:r>
                  <a:rPr lang="en-US" sz="1800" dirty="0"/>
                  <a:t>albeit the latter will involve larger matrices</a:t>
                </a:r>
              </a:p>
            </p:txBody>
          </p:sp>
        </mc:Choice>
        <mc:Fallback xmlns="">
          <p:sp>
            <p:nvSpPr>
              <p:cNvPr id="30" name="Content Placeholder 2"/>
              <p:cNvSpPr txBox="1">
                <a:spLocks noRot="1" noChangeAspect="1" noMove="1" noResize="1" noEditPoints="1" noAdjustHandles="1" noChangeArrowheads="1" noChangeShapeType="1" noTextEdit="1"/>
              </p:cNvSpPr>
              <p:nvPr/>
            </p:nvSpPr>
            <p:spPr>
              <a:xfrm>
                <a:off x="348015" y="4008487"/>
                <a:ext cx="8676455" cy="2195089"/>
              </a:xfrm>
              <a:prstGeom prst="rect">
                <a:avLst/>
              </a:prstGeom>
              <a:blipFill>
                <a:blip r:embed="rId4"/>
                <a:stretch>
                  <a:fillRect l="-280" t="-1096" r="-350"/>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ular Callout 30"/>
              <p:cNvSpPr/>
              <p:nvPr/>
            </p:nvSpPr>
            <p:spPr>
              <a:xfrm>
                <a:off x="4572000" y="2669496"/>
                <a:ext cx="3803827" cy="784009"/>
              </a:xfrm>
              <a:prstGeom prst="wedgeRoundRectCallout">
                <a:avLst>
                  <a:gd name="adj1" fmla="val 29296"/>
                  <a:gd name="adj2" fmla="val 128608"/>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14:m>
                  <m:oMath xmlns:m="http://schemas.openxmlformats.org/officeDocument/2006/math">
                    <m:r>
                      <a:rPr lang="en-US" sz="2400" b="0" i="0" smtClean="0">
                        <a:solidFill>
                          <a:srgbClr val="C00000"/>
                        </a:solidFill>
                        <a:latin typeface="Cambria Math"/>
                        <a:ea typeface="Cambria Math"/>
                      </a:rPr>
                      <m:t>⨂</m:t>
                    </m:r>
                  </m:oMath>
                </a14:m>
                <a:r>
                  <a:rPr lang="en-US" sz="2000" dirty="0">
                    <a:solidFill>
                      <a:srgbClr val="C00000"/>
                    </a:solidFill>
                    <a:sym typeface="Symbol"/>
                  </a:rPr>
                  <a:t> is matrix multiplication</a:t>
                </a:r>
              </a:p>
              <a:p>
                <a14:m>
                  <m:oMath xmlns:m="http://schemas.openxmlformats.org/officeDocument/2006/math">
                    <m:r>
                      <a:rPr lang="en-US" sz="2000" i="1" smtClean="0">
                        <a:solidFill>
                          <a:srgbClr val="C00000"/>
                        </a:solidFill>
                        <a:latin typeface="Cambria Math"/>
                      </a:rPr>
                      <m:t>⨁</m:t>
                    </m:r>
                  </m:oMath>
                </a14:m>
                <a:r>
                  <a:rPr lang="en-US" sz="2000" dirty="0">
                    <a:solidFill>
                      <a:srgbClr val="C00000"/>
                    </a:solidFill>
                    <a:latin typeface="Cambria Math"/>
                    <a:ea typeface="Cambria Math"/>
                    <a:sym typeface="Symbol"/>
                  </a:rPr>
                  <a:t> </a:t>
                </a:r>
                <a:r>
                  <a:rPr lang="en-US" sz="2000" dirty="0">
                    <a:solidFill>
                      <a:srgbClr val="C00000"/>
                    </a:solidFill>
                    <a:sym typeface="Symbol"/>
                  </a:rPr>
                  <a:t>is pointwise  of matrices</a:t>
                </a:r>
                <a:endParaRPr lang="en-US" sz="2000" dirty="0">
                  <a:solidFill>
                    <a:srgbClr val="C00000"/>
                  </a:solidFill>
                </a:endParaRPr>
              </a:p>
            </p:txBody>
          </p:sp>
        </mc:Choice>
        <mc:Fallback xmlns="">
          <p:sp>
            <p:nvSpPr>
              <p:cNvPr id="31" name="Rounded Rectangular Callout 30"/>
              <p:cNvSpPr>
                <a:spLocks noRot="1" noChangeAspect="1" noMove="1" noResize="1" noEditPoints="1" noAdjustHandles="1" noChangeArrowheads="1" noChangeShapeType="1" noTextEdit="1"/>
              </p:cNvSpPr>
              <p:nvPr/>
            </p:nvSpPr>
            <p:spPr>
              <a:xfrm>
                <a:off x="4572000" y="2669496"/>
                <a:ext cx="3803827" cy="784009"/>
              </a:xfrm>
              <a:prstGeom prst="wedgeRoundRectCallout">
                <a:avLst>
                  <a:gd name="adj1" fmla="val 29296"/>
                  <a:gd name="adj2" fmla="val 128608"/>
                  <a:gd name="adj3" fmla="val 16667"/>
                </a:avLst>
              </a:prstGeom>
              <a:blipFill>
                <a:blip r:embed="rId6"/>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F407387-4D29-4FFF-8368-C180E45C436E}"/>
                  </a:ext>
                </a:extLst>
              </p:cNvPr>
              <p:cNvSpPr txBox="1"/>
              <p:nvPr/>
            </p:nvSpPr>
            <p:spPr>
              <a:xfrm>
                <a:off x="1823990" y="2234981"/>
                <a:ext cx="7143714" cy="439736"/>
              </a:xfrm>
              <a:prstGeom prst="rect">
                <a:avLst/>
              </a:prstGeom>
              <a:noFill/>
            </p:spPr>
            <p:txBody>
              <a:bodyPr wrap="square" rtlCol="0">
                <a:spAutoFit/>
              </a:bodyPr>
              <a:lstStyle/>
              <a:p>
                <a14:m>
                  <m:oMath xmlns:m="http://schemas.openxmlformats.org/officeDocument/2006/math">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𝑚</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𝑚</m:t>
                            </m:r>
                          </m:e>
                          <m:sub>
                            <m:r>
                              <a:rPr lang="en-US" sz="2000" b="0" i="1" smtClean="0">
                                <a:latin typeface="Cambria Math"/>
                              </a:rPr>
                              <m:t>2</m:t>
                            </m:r>
                          </m:sub>
                        </m:sSub>
                      </m:e>
                    </m:d>
                    <m:r>
                      <a:rPr lang="en-US" sz="2000" b="0" i="1" smtClean="0">
                        <a:latin typeface="Cambria Math"/>
                      </a:rPr>
                      <m:t> </m:t>
                    </m:r>
                    <m:r>
                      <a:rPr lang="en-US" sz="2000" b="0" i="1" smtClean="0">
                        <a:latin typeface="Cambria Math"/>
                        <a:ea typeface="Cambria Math"/>
                      </a:rPr>
                      <m:t>⨂</m:t>
                    </m:r>
                    <m:r>
                      <a:rPr lang="en-US" sz="2000" i="1" baseline="-25000">
                        <a:latin typeface="Cambria Math"/>
                      </a:rPr>
                      <m:t>𝑘</m:t>
                    </m:r>
                    <m:r>
                      <a:rPr lang="en-US" sz="2000" b="0" i="1" baseline="-25000" smtClean="0">
                        <a:latin typeface="Cambria Math"/>
                      </a:rPr>
                      <m:t> </m:t>
                    </m:r>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𝑛</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r>
                      <a:rPr lang="en-US" sz="2000" b="0" i="1" smtClean="0">
                        <a:latin typeface="Cambria Math"/>
                      </a:rPr>
                      <m:t>=</m:t>
                    </m:r>
                    <m:sSup>
                      <m:sSupPr>
                        <m:ctrlPr>
                          <a:rPr lang="en-US" sz="2000" b="0" i="1" smtClean="0">
                            <a:latin typeface="Cambria Math" panose="02040503050406030204" pitchFamily="18" charset="0"/>
                            <a:sym typeface="Symbol"/>
                          </a:rPr>
                        </m:ctrlPr>
                      </m:sSup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1</m:t>
                                </m:r>
                              </m:sub>
                            </m:sSub>
                            <m:r>
                              <a:rPr lang="en-US" sz="2000" i="1">
                                <a:latin typeface="Cambria Math"/>
                                <a:ea typeface="Cambria Math"/>
                              </a:rPr>
                              <m:t>⨂</m:t>
                            </m:r>
                            <m:sSub>
                              <m:sSubPr>
                                <m:ctrlPr>
                                  <a:rPr lang="en-US" sz="2000" b="0" i="1" smtClean="0">
                                    <a:latin typeface="Cambria Math" panose="02040503050406030204" pitchFamily="18" charset="0"/>
                                    <a:sym typeface="Symbol"/>
                                  </a:rPr>
                                </m:ctrlPr>
                              </m:sSubPr>
                              <m:e>
                                <m:r>
                                  <a:rPr lang="en-US" sz="2000" b="0" i="1" smtClean="0">
                                    <a:latin typeface="Cambria Math"/>
                                    <a:sym typeface="Symbol"/>
                                  </a:rPr>
                                  <m:t>𝑚</m:t>
                                </m:r>
                              </m:e>
                              <m:sub>
                                <m:r>
                                  <a:rPr lang="en-US" sz="2000" b="0" i="1" smtClean="0">
                                    <a:latin typeface="Cambria Math"/>
                                    <a:sym typeface="Symbol"/>
                                  </a:rPr>
                                  <m:t>1</m:t>
                                </m:r>
                              </m:sub>
                            </m:sSub>
                          </m:e>
                        </m:d>
                      </m:e>
                      <m:sup>
                        <m:r>
                          <a:rPr lang="en-US" sz="2000" b="0" i="1" smtClean="0">
                            <a:latin typeface="Cambria Math"/>
                            <a:sym typeface="Symbol"/>
                          </a:rPr>
                          <m:t>𝑡</m:t>
                        </m:r>
                      </m:sup>
                    </m:sSup>
                    <m:r>
                      <a:rPr lang="en-US" sz="2000" b="0" i="1" smtClean="0">
                        <a:latin typeface="Cambria Math"/>
                        <a:ea typeface="Cambria Math"/>
                      </a:rPr>
                      <m:t>⨀</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oMath>
                </a14:m>
                <a:r>
                  <a:rPr lang="en-US" sz="2000" dirty="0"/>
                  <a:t>                   (</a:t>
                </a:r>
                <a:r>
                  <a:rPr lang="en-US" sz="2000" dirty="0">
                    <a:latin typeface="Cambria Math"/>
                    <a:ea typeface="Cambria Math"/>
                  </a:rPr>
                  <a:t>†</a:t>
                </a:r>
                <a:r>
                  <a:rPr lang="en-US" sz="2000" dirty="0"/>
                  <a:t>)</a:t>
                </a:r>
              </a:p>
            </p:txBody>
          </p:sp>
        </mc:Choice>
        <mc:Fallback xmlns="">
          <p:sp>
            <p:nvSpPr>
              <p:cNvPr id="14" name="TextBox 13">
                <a:extLst>
                  <a:ext uri="{FF2B5EF4-FFF2-40B4-BE49-F238E27FC236}">
                    <a16:creationId xmlns:a16="http://schemas.microsoft.com/office/drawing/2014/main" id="{3F407387-4D29-4FFF-8368-C180E45C436E}"/>
                  </a:ext>
                </a:extLst>
              </p:cNvPr>
              <p:cNvSpPr txBox="1">
                <a:spLocks noRot="1" noChangeAspect="1" noMove="1" noResize="1" noEditPoints="1" noAdjustHandles="1" noChangeArrowheads="1" noChangeShapeType="1" noTextEdit="1"/>
              </p:cNvSpPr>
              <p:nvPr/>
            </p:nvSpPr>
            <p:spPr>
              <a:xfrm>
                <a:off x="1823990" y="2234981"/>
                <a:ext cx="7143714" cy="439736"/>
              </a:xfrm>
              <a:prstGeom prst="rect">
                <a:avLst/>
              </a:prstGeom>
              <a:blipFill>
                <a:blip r:embed="rId7"/>
                <a:stretch>
                  <a:fillRect t="-5556" b="-19444"/>
                </a:stretch>
              </a:blipFill>
            </p:spPr>
            <p:txBody>
              <a:bodyPr/>
              <a:lstStyle/>
              <a:p>
                <a:r>
                  <a:rPr lang="en-US">
                    <a:noFill/>
                  </a:rPr>
                  <a:t> </a:t>
                </a:r>
              </a:p>
            </p:txBody>
          </p:sp>
        </mc:Fallback>
      </mc:AlternateContent>
    </p:spTree>
    <p:extLst>
      <p:ext uri="{BB962C8B-B14F-4D97-AF65-F5344CB8AC3E}">
        <p14:creationId xmlns:p14="http://schemas.microsoft.com/office/powerpoint/2010/main" val="47897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9519FF3-7F13-42FC-801B-0F480C75F3E8}"/>
              </a:ext>
            </a:extLst>
          </p:cNvPr>
          <p:cNvGrpSpPr/>
          <p:nvPr/>
        </p:nvGrpSpPr>
        <p:grpSpPr>
          <a:xfrm>
            <a:off x="7640749" y="1002926"/>
            <a:ext cx="1158875" cy="1779121"/>
            <a:chOff x="1393594" y="2826711"/>
            <a:chExt cx="1158875" cy="1779121"/>
          </a:xfrm>
        </p:grpSpPr>
        <p:sp>
          <p:nvSpPr>
            <p:cNvPr id="45" name="TextBox 23">
              <a:extLst>
                <a:ext uri="{FF2B5EF4-FFF2-40B4-BE49-F238E27FC236}">
                  <a16:creationId xmlns:a16="http://schemas.microsoft.com/office/drawing/2014/main" id="{FDF4E382-DE57-4244-98E6-2713E1757078}"/>
                </a:ext>
              </a:extLst>
            </p:cNvPr>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47" name="Picture 6" descr="C:\Users\reps\Documents\Papers\submissions\SpeedingUpNewton\Talk\kronecker.jpg">
              <a:extLst>
                <a:ext uri="{FF2B5EF4-FFF2-40B4-BE49-F238E27FC236}">
                  <a16:creationId xmlns:a16="http://schemas.microsoft.com/office/drawing/2014/main" id="{E8B513C0-DCC6-4E9B-9A52-7223F4FD0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dirty="0"/>
              <a:t>Some Intuition About </a:t>
            </a:r>
            <a:r>
              <a:rPr lang="en-US" dirty="0" err="1"/>
              <a:t>Kronecker</a:t>
            </a:r>
            <a:r>
              <a:rPr lang="en-US" dirty="0"/>
              <a:t>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69</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1181850" y="870840"/>
                <a:ext cx="5225341" cy="5543954"/>
              </a:xfrm>
              <a:prstGeom prst="rect">
                <a:avLst/>
              </a:prstGeom>
              <a:noFill/>
            </p:spPr>
            <p:txBody>
              <a:bodyPr wrap="none" rtlCol="0">
                <a:spAutoFit/>
              </a:bodyPr>
              <a:lstStyle/>
              <a:p>
                <a:r>
                  <a:rPr lang="en-US" b="0" dirty="0"/>
                  <a:t> </a:t>
                </a:r>
                <a14:m>
                  <m:oMath xmlns:m="http://schemas.openxmlformats.org/officeDocument/2006/math">
                    <m:sSup>
                      <m:sSupPr>
                        <m:ctrlPr>
                          <a:rPr lang="en-US" b="0" i="1" smtClean="0">
                            <a:latin typeface="Cambria Math" panose="02040503050406030204" pitchFamily="18" charset="0"/>
                          </a:rPr>
                        </m:ctrlPr>
                      </m:sSupPr>
                      <m:e>
                        <m:r>
                          <a:rPr lang="en-US" i="1">
                            <a:latin typeface="Cambria Math"/>
                          </a:rPr>
                          <m:t>𝐴</m:t>
                        </m:r>
                      </m:e>
                      <m:sup>
                        <m:r>
                          <a:rPr lang="en-US" b="0" i="1" smtClean="0">
                            <a:latin typeface="Cambria Math" panose="02040503050406030204" pitchFamily="18" charset="0"/>
                          </a:rPr>
                          <m:t>𝑡</m:t>
                        </m:r>
                      </m:sup>
                    </m:sSup>
                    <m:r>
                      <a:rPr lang="en-US" b="0" i="1" smtClean="0">
                        <a:latin typeface="Cambria Math"/>
                        <a:ea typeface="Cambria Math"/>
                      </a:rPr>
                      <m:t>⨀</m:t>
                    </m:r>
                    <m:r>
                      <a:rPr lang="en-US" b="0" i="1" smtClean="0">
                        <a:latin typeface="Cambria Math"/>
                        <a:ea typeface="Cambria Math"/>
                      </a:rPr>
                      <m:t>𝐵</m:t>
                    </m:r>
                    <m:r>
                      <a:rPr lang="en-US" b="0" i="1" smtClean="0">
                        <a:latin typeface="Cambria Math"/>
                        <a:ea typeface="Cambria Math"/>
                      </a:rPr>
                      <m:t>=</m:t>
                    </m:r>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a:rPr lang="en-US" b="0" i="1" smtClean="0">
                                      <a:latin typeface="Cambria Math"/>
                                    </a:rPr>
                                    <m:t>1,1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2</m:t>
                                  </m:r>
                                  <m:r>
                                    <a:rPr lang="en-US" b="0" i="1" smtClean="0">
                                      <a:latin typeface="Cambria Math"/>
                                    </a:rPr>
                                    <m:t>,</m:t>
                                  </m:r>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1</m:t>
                                  </m:r>
                                  <m:r>
                                    <a:rPr lang="en-US" b="0" i="1" smtClean="0">
                                      <a:latin typeface="Cambria Math"/>
                                    </a:rPr>
                                    <m:t>,</m:t>
                                  </m:r>
                                  <m:r>
                                    <a:rPr lang="en-US" b="0" i="1" smtClean="0">
                                      <a:latin typeface="Cambria Math" panose="02040503050406030204" pitchFamily="18" charset="0"/>
                                    </a:rPr>
                                    <m:t>2</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e>
                          </m:mr>
                        </m:m>
                      </m:e>
                    </m:d>
                    <m:r>
                      <a:rPr lang="en-US" i="1" smtClean="0">
                        <a:latin typeface="Cambria Math"/>
                        <a:ea typeface="Cambria Math"/>
                        <a:sym typeface="Symbol"/>
                      </a:rPr>
                      <m:t>⨀</m:t>
                    </m:r>
                    <m:d>
                      <m:dPr>
                        <m:begChr m:val="["/>
                        <m:endChr m:val="]"/>
                        <m:ctrlPr>
                          <a:rPr lang="en-US" i="1" smtClean="0">
                            <a:latin typeface="Cambria Math" panose="02040503050406030204" pitchFamily="18" charset="0"/>
                            <a:ea typeface="Cambria Math"/>
                            <a:sym typeface="Symbol"/>
                          </a:rPr>
                        </m:ctrlPr>
                      </m:dPr>
                      <m:e>
                        <m:m>
                          <m:mPr>
                            <m:mcs>
                              <m:mc>
                                <m:mcPr>
                                  <m:count m:val="2"/>
                                  <m:mcJc m:val="center"/>
                                </m:mcPr>
                              </m:mc>
                            </m:mcs>
                            <m:ctrlPr>
                              <a:rPr lang="en-US" i="1" smtClean="0">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𝑏</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2,2</m:t>
                                  </m:r>
                                </m:sub>
                              </m:sSub>
                            </m:e>
                          </m:mr>
                        </m:m>
                      </m:e>
                    </m:d>
                  </m:oMath>
                </a14:m>
                <a:endParaRPr lang="en-US"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m:t>
                                  </m:r>
                                  <m:r>
                                    <a:rPr lang="en-US" i="1">
                                      <a:latin typeface="Cambria Math"/>
                                    </a:rPr>
                                    <m:t>,</m:t>
                                  </m:r>
                                  <m:r>
                                    <a:rPr lang="en-US" b="0" i="1" smtClean="0">
                                      <a:latin typeface="Cambria Math" panose="02040503050406030204" pitchFamily="18" charset="0"/>
                                    </a:rPr>
                                    <m:t>1</m:t>
                                  </m:r>
                                </m:sub>
                              </m:sSub>
                              <m:r>
                                <a:rPr lang="en-US" b="0" i="1" smtClean="0">
                                  <a:latin typeface="Cambria Math"/>
                                </a:rPr>
                                <m:t>𝐵</m:t>
                              </m:r>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m:t>
                                  </m:r>
                                  <m:r>
                                    <a:rPr lang="en-US" i="1">
                                      <a:latin typeface="Cambria Math"/>
                                    </a:rPr>
                                    <m:t>,</m:t>
                                  </m:r>
                                  <m:r>
                                    <a:rPr lang="en-US" b="0" i="1" smtClean="0">
                                      <a:latin typeface="Cambria Math" panose="02040503050406030204" pitchFamily="18" charset="0"/>
                                    </a:rPr>
                                    <m:t>2</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r>
                                <a:rPr lang="en-US" b="0" i="1" smtClean="0">
                                  <a:latin typeface="Cambria Math"/>
                                </a:rPr>
                                <m:t>𝐵</m:t>
                              </m:r>
                            </m:e>
                          </m:mr>
                        </m:m>
                      </m:e>
                    </m:d>
                  </m:oMath>
                </a14:m>
                <a:endParaRPr lang="en-US" b="0"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b="0" i="1" smtClean="0">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2</m:t>
                                        </m:r>
                                        <m:r>
                                          <a:rPr lang="en-US" b="0" i="1" smtClean="0">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oMath>
                </a14:m>
                <a:endParaRPr lang="en-US" b="0" dirty="0">
                  <a:ea typeface="Cambria Math"/>
                  <a:sym typeface="Symbol"/>
                </a:endParaRPr>
              </a:p>
              <a:p>
                <a:endParaRPr lang="en-US" b="0" dirty="0">
                  <a:ea typeface="Cambria Math"/>
                  <a:sym typeface="Symbol"/>
                </a:endParaRPr>
              </a:p>
              <a:p>
                <a:r>
                  <a:rPr lang="en-US" b="0" dirty="0"/>
                  <a:t> </a:t>
                </a:r>
                <a14:m>
                  <m:oMath xmlns:m="http://schemas.openxmlformats.org/officeDocument/2006/math">
                    <m:r>
                      <a:rPr lang="en-US" b="0" i="1" smtClean="0">
                        <a:latin typeface="Cambria Math"/>
                      </a:rPr>
                      <m:t>𝑟𝑒𝑎𝑑𝑜𝑢𝑡</m:t>
                    </m:r>
                    <m:d>
                      <m:dPr>
                        <m:ctrlPr>
                          <a:rPr lang="en-US" b="0" i="1" smtClean="0">
                            <a:latin typeface="Cambria Math" panose="02040503050406030204" pitchFamily="18" charset="0"/>
                          </a:rPr>
                        </m:ctrlPr>
                      </m:dPr>
                      <m:e>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1</m:t>
                                            </m:r>
                                            <m:r>
                                              <a:rPr lang="en-US" i="1">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2</m:t>
                                            </m:r>
                                            <m:r>
                                              <a:rPr lang="en-US" i="1">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e>
                    </m:d>
                  </m:oMath>
                </a14:m>
                <a:endParaRPr lang="en-US" b="0" i="1" dirty="0">
                  <a:latin typeface="Cambria Math"/>
                </a:endParaRPr>
              </a:p>
              <a:p>
                <a:r>
                  <a:rPr lang="en-US" b="0" dirty="0"/>
                  <a:t>            </a:t>
                </a:r>
                <a14:m>
                  <m:oMath xmlns:m="http://schemas.openxmlformats.org/officeDocument/2006/math">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,1</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1</m:t>
                                  </m:r>
                                  <m:r>
                                    <a:rPr lang="en-US" b="0" i="1" smtClean="0">
                                      <a:latin typeface="Cambria Math"/>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,2</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2</m:t>
                                  </m:r>
                                  <m:r>
                                    <a:rPr lang="en-US" b="0" i="1" smtClean="0">
                                      <a:latin typeface="Cambria Math"/>
                                    </a:rPr>
                                    <m:t>,1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r>
                                <a:rPr lang="en-US" b="0" i="1" smtClean="0">
                                  <a:latin typeface="Cambria Math"/>
                                </a:rPr>
                                <m:t> </m:t>
                              </m:r>
                            </m:e>
                          </m:mr>
                        </m:m>
                      </m:e>
                    </m:d>
                  </m:oMath>
                </a14:m>
                <a:endParaRPr lang="en-US" b="0" dirty="0"/>
              </a:p>
              <a:p>
                <a:r>
                  <a:rPr lang="en-US" dirty="0">
                    <a:ea typeface="Cambria Math"/>
                  </a:rPr>
                  <a:t>            </a:t>
                </a:r>
                <a14:m>
                  <m:oMath xmlns:m="http://schemas.openxmlformats.org/officeDocument/2006/math">
                    <m:r>
                      <a:rPr lang="en-US" i="1">
                        <a:latin typeface="Cambria Math"/>
                        <a:ea typeface="Cambria Math"/>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1,2</m:t>
                                  </m:r>
                                </m:sub>
                              </m:sSub>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e>
                          </m:mr>
                        </m:m>
                      </m:e>
                    </m:d>
                    <m:r>
                      <a:rPr lang="en-US" b="0" i="1" smtClean="0">
                        <a:latin typeface="Cambria Math" panose="02040503050406030204" pitchFamily="18" charset="0"/>
                        <a:ea typeface="Cambria Math"/>
                        <a:sym typeface="Symbol"/>
                      </a:rPr>
                      <m:t>×</m:t>
                    </m:r>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d>
                  </m:oMath>
                </a14:m>
                <a:endParaRPr lang="en-US" b="0" i="1" dirty="0">
                  <a:latin typeface="Cambria Math"/>
                </a:endParaRPr>
              </a:p>
              <a:p>
                <a:r>
                  <a:rPr lang="en-US" b="0" dirty="0"/>
                  <a:t>            </a:t>
                </a:r>
                <a14:m>
                  <m:oMath xmlns:m="http://schemas.openxmlformats.org/officeDocument/2006/math">
                    <m:r>
                      <a:rPr lang="en-US" b="0" i="1" smtClean="0">
                        <a:latin typeface="Cambria Math"/>
                      </a:rPr>
                      <m:t>=</m:t>
                    </m:r>
                    <m:r>
                      <a:rPr lang="en-US" b="0" i="1" smtClean="0">
                        <a:latin typeface="Cambria Math"/>
                      </a:rPr>
                      <m:t>𝐴</m:t>
                    </m:r>
                    <m:r>
                      <a:rPr lang="en-US" b="0" i="1" smtClean="0">
                        <a:latin typeface="Cambria Math"/>
                        <a:sym typeface="Symbol"/>
                      </a:rPr>
                      <m:t></m:t>
                    </m:r>
                    <m:r>
                      <a:rPr lang="en-US" b="0" i="1" smtClean="0">
                        <a:latin typeface="Cambria Math"/>
                        <a:sym typeface="Symbol"/>
                      </a:rPr>
                      <m:t>𝐵</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181850" y="870840"/>
                <a:ext cx="5225341" cy="5543954"/>
              </a:xfrm>
              <a:prstGeom prst="rect">
                <a:avLst/>
              </a:prstGeom>
              <a:blipFill>
                <a:blip r:embed="rId3"/>
                <a:stretch>
                  <a:fillRect/>
                </a:stretch>
              </a:blipFill>
            </p:spPr>
            <p:txBody>
              <a:bodyPr/>
              <a:lstStyle/>
              <a:p>
                <a:r>
                  <a:rPr lang="en-US">
                    <a:noFill/>
                  </a:rPr>
                  <a:t> </a:t>
                </a:r>
              </a:p>
            </p:txBody>
          </p:sp>
        </mc:Fallback>
      </mc:AlternateContent>
      <p:sp>
        <p:nvSpPr>
          <p:cNvPr id="6" name="Rectangle 5"/>
          <p:cNvSpPr/>
          <p:nvPr/>
        </p:nvSpPr>
        <p:spPr>
          <a:xfrm>
            <a:off x="2438400" y="3651949"/>
            <a:ext cx="762000" cy="274320"/>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38400" y="4538619"/>
            <a:ext cx="764858" cy="278128"/>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339879" y="4874478"/>
            <a:ext cx="1704977" cy="30003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367089" y="3651949"/>
            <a:ext cx="762000" cy="274320"/>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9" name="Rectangle 18"/>
          <p:cNvSpPr/>
          <p:nvPr/>
        </p:nvSpPr>
        <p:spPr>
          <a:xfrm>
            <a:off x="3382885" y="4538619"/>
            <a:ext cx="764858" cy="278128"/>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0" name="Rectangle 19"/>
          <p:cNvSpPr/>
          <p:nvPr/>
        </p:nvSpPr>
        <p:spPr>
          <a:xfrm>
            <a:off x="4223587" y="4872852"/>
            <a:ext cx="1770598" cy="300037"/>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1" name="Rectangle 20"/>
          <p:cNvSpPr/>
          <p:nvPr/>
        </p:nvSpPr>
        <p:spPr>
          <a:xfrm>
            <a:off x="4298949" y="3651949"/>
            <a:ext cx="762000" cy="274320"/>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311969" y="4538619"/>
            <a:ext cx="764858" cy="278128"/>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339879" y="5199607"/>
            <a:ext cx="1704977" cy="300037"/>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261139" y="3651949"/>
            <a:ext cx="762000" cy="274320"/>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 name="Rectangle 28"/>
          <p:cNvSpPr/>
          <p:nvPr/>
        </p:nvSpPr>
        <p:spPr>
          <a:xfrm>
            <a:off x="5259710" y="4538619"/>
            <a:ext cx="764858" cy="278128"/>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 name="Rectangle 29"/>
          <p:cNvSpPr/>
          <p:nvPr/>
        </p:nvSpPr>
        <p:spPr>
          <a:xfrm>
            <a:off x="4223586" y="5195796"/>
            <a:ext cx="1770597" cy="300037"/>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0000CC"/>
                  </a:solidFill>
                </a:ln>
              </a:rPr>
              <a:t> </a:t>
            </a:r>
          </a:p>
        </p:txBody>
      </p:sp>
      <p:cxnSp>
        <p:nvCxnSpPr>
          <p:cNvPr id="8" name="Straight Connector 7"/>
          <p:cNvCxnSpPr/>
          <p:nvPr/>
        </p:nvCxnSpPr>
        <p:spPr>
          <a:xfrm flipH="1">
            <a:off x="4039836" y="2140852"/>
            <a:ext cx="22694" cy="109349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6391" y="2732292"/>
            <a:ext cx="3501080" cy="0"/>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Rounded Rectangular Callout 30">
                <a:extLst>
                  <a:ext uri="{FF2B5EF4-FFF2-40B4-BE49-F238E27FC236}">
                    <a16:creationId xmlns:a16="http://schemas.microsoft.com/office/drawing/2014/main" id="{73A7F32B-B4F6-4CD8-BB02-B02521999FBD}"/>
                  </a:ext>
                </a:extLst>
              </p:cNvPr>
              <p:cNvSpPr/>
              <p:nvPr/>
            </p:nvSpPr>
            <p:spPr>
              <a:xfrm>
                <a:off x="4276970" y="1564144"/>
                <a:ext cx="4678259" cy="502703"/>
              </a:xfrm>
              <a:prstGeom prst="wedgeRoundRectCallout">
                <a:avLst>
                  <a:gd name="adj1" fmla="val -55088"/>
                  <a:gd name="adj2" fmla="val 3583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rgbClr val="C00000"/>
                    </a:solidFill>
                  </a:rPr>
                  <a:t>readout</a:t>
                </a:r>
                <a:r>
                  <a:rPr lang="en-US" dirty="0">
                    <a:solidFill>
                      <a:srgbClr val="C00000"/>
                    </a:solidFill>
                  </a:rPr>
                  <a:t> is </a:t>
                </a:r>
                <a14:m>
                  <m:oMath xmlns:m="http://schemas.openxmlformats.org/officeDocument/2006/math">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a:solidFill>
                          <a:srgbClr val="C00000"/>
                        </a:solidFill>
                        <a:latin typeface="Cambria Math"/>
                      </a:rPr>
                      <m:t>𝑇</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m:t>
                        </m:r>
                        <m:r>
                          <a:rPr lang="en-US" b="0" i="1" smtClean="0">
                            <a:solidFill>
                              <a:srgbClr val="C00000"/>
                            </a:solidFill>
                            <a:latin typeface="Cambria Math" panose="02040503050406030204" pitchFamily="18" charset="0"/>
                          </a:rPr>
                          <m:t>𝑃</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i="1">
                                <a:solidFill>
                                  <a:srgbClr val="C00000"/>
                                </a:solidFill>
                                <a:latin typeface="Cambria Math"/>
                              </a:rPr>
                              <m:t>′</m:t>
                            </m:r>
                          </m:sup>
                        </m:sSup>
                      </m:e>
                    </m:d>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a14:m>
                <a:endParaRPr lang="en-US" sz="1600" dirty="0">
                  <a:solidFill>
                    <a:srgbClr val="C00000"/>
                  </a:solidFill>
                </a:endParaRPr>
              </a:p>
            </p:txBody>
          </p:sp>
        </mc:Choice>
        <mc:Fallback xmlns="">
          <p:sp>
            <p:nvSpPr>
              <p:cNvPr id="25" name="Rounded Rectangular Callout 30">
                <a:extLst>
                  <a:ext uri="{FF2B5EF4-FFF2-40B4-BE49-F238E27FC236}">
                    <a16:creationId xmlns:a16="http://schemas.microsoft.com/office/drawing/2014/main" id="{73A7F32B-B4F6-4CD8-BB02-B02521999FBD}"/>
                  </a:ext>
                </a:extLst>
              </p:cNvPr>
              <p:cNvSpPr>
                <a:spLocks noRot="1" noChangeAspect="1" noMove="1" noResize="1" noEditPoints="1" noAdjustHandles="1" noChangeArrowheads="1" noChangeShapeType="1" noTextEdit="1"/>
              </p:cNvSpPr>
              <p:nvPr/>
            </p:nvSpPr>
            <p:spPr>
              <a:xfrm>
                <a:off x="4276970" y="1564144"/>
                <a:ext cx="4678259" cy="502703"/>
              </a:xfrm>
              <a:prstGeom prst="wedgeRoundRectCallout">
                <a:avLst>
                  <a:gd name="adj1" fmla="val -55088"/>
                  <a:gd name="adj2" fmla="val 358311"/>
                  <a:gd name="adj3" fmla="val 16667"/>
                </a:avLst>
              </a:prstGeom>
              <a:blipFill>
                <a:blip r:embed="rId4"/>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2EDC8B98-FBA5-44F4-96A1-8A8A4BA64C82}"/>
              </a:ext>
            </a:extLst>
          </p:cNvPr>
          <p:cNvSpPr/>
          <p:nvPr/>
        </p:nvSpPr>
        <p:spPr bwMode="auto">
          <a:xfrm>
            <a:off x="2783205" y="390009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3" name="Freeform: Shape 32">
            <a:extLst>
              <a:ext uri="{FF2B5EF4-FFF2-40B4-BE49-F238E27FC236}">
                <a16:creationId xmlns:a16="http://schemas.microsoft.com/office/drawing/2014/main" id="{2490099F-18E7-446E-8853-D7D7D2F81644}"/>
              </a:ext>
            </a:extLst>
          </p:cNvPr>
          <p:cNvSpPr/>
          <p:nvPr/>
        </p:nvSpPr>
        <p:spPr bwMode="auto">
          <a:xfrm>
            <a:off x="2760192" y="4789728"/>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4" name="Freeform: Shape 33">
            <a:extLst>
              <a:ext uri="{FF2B5EF4-FFF2-40B4-BE49-F238E27FC236}">
                <a16:creationId xmlns:a16="http://schemas.microsoft.com/office/drawing/2014/main" id="{FA6A32C6-6220-436E-8398-54FD4E551E92}"/>
              </a:ext>
            </a:extLst>
          </p:cNvPr>
          <p:cNvSpPr/>
          <p:nvPr/>
        </p:nvSpPr>
        <p:spPr bwMode="auto">
          <a:xfrm>
            <a:off x="3723087" y="4798231"/>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5" name="Freeform: Shape 34">
            <a:extLst>
              <a:ext uri="{FF2B5EF4-FFF2-40B4-BE49-F238E27FC236}">
                <a16:creationId xmlns:a16="http://schemas.microsoft.com/office/drawing/2014/main" id="{16FAB32F-785B-47A1-97E1-FB1138DBC854}"/>
              </a:ext>
            </a:extLst>
          </p:cNvPr>
          <p:cNvSpPr/>
          <p:nvPr/>
        </p:nvSpPr>
        <p:spPr bwMode="auto">
          <a:xfrm>
            <a:off x="3717030" y="390009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6" name="Freeform: Shape 35">
            <a:extLst>
              <a:ext uri="{FF2B5EF4-FFF2-40B4-BE49-F238E27FC236}">
                <a16:creationId xmlns:a16="http://schemas.microsoft.com/office/drawing/2014/main" id="{08FC346E-D0DE-4736-BF34-E8B85CF6BEAA}"/>
              </a:ext>
            </a:extLst>
          </p:cNvPr>
          <p:cNvSpPr/>
          <p:nvPr/>
        </p:nvSpPr>
        <p:spPr bwMode="auto">
          <a:xfrm>
            <a:off x="4669849" y="3896411"/>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7" name="Freeform: Shape 36">
            <a:extLst>
              <a:ext uri="{FF2B5EF4-FFF2-40B4-BE49-F238E27FC236}">
                <a16:creationId xmlns:a16="http://schemas.microsoft.com/office/drawing/2014/main" id="{61F346A0-7EC0-4D95-8AB7-ECCFE42DB891}"/>
              </a:ext>
            </a:extLst>
          </p:cNvPr>
          <p:cNvSpPr/>
          <p:nvPr/>
        </p:nvSpPr>
        <p:spPr bwMode="auto">
          <a:xfrm>
            <a:off x="4677747" y="479069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8" name="Freeform: Shape 37">
            <a:extLst>
              <a:ext uri="{FF2B5EF4-FFF2-40B4-BE49-F238E27FC236}">
                <a16:creationId xmlns:a16="http://schemas.microsoft.com/office/drawing/2014/main" id="{7D76C277-5177-491B-B566-316B7A305520}"/>
              </a:ext>
            </a:extLst>
          </p:cNvPr>
          <p:cNvSpPr/>
          <p:nvPr/>
        </p:nvSpPr>
        <p:spPr bwMode="auto">
          <a:xfrm>
            <a:off x="5622232" y="479069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9" name="Freeform: Shape 38">
            <a:extLst>
              <a:ext uri="{FF2B5EF4-FFF2-40B4-BE49-F238E27FC236}">
                <a16:creationId xmlns:a16="http://schemas.microsoft.com/office/drawing/2014/main" id="{11DD73BC-DEE6-4E48-8203-713E6621C39E}"/>
              </a:ext>
            </a:extLst>
          </p:cNvPr>
          <p:cNvSpPr/>
          <p:nvPr/>
        </p:nvSpPr>
        <p:spPr bwMode="auto">
          <a:xfrm>
            <a:off x="5622232" y="3888765"/>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nvGrpSpPr>
          <p:cNvPr id="12" name="Group 11">
            <a:extLst>
              <a:ext uri="{FF2B5EF4-FFF2-40B4-BE49-F238E27FC236}">
                <a16:creationId xmlns:a16="http://schemas.microsoft.com/office/drawing/2014/main" id="{7DD22CAF-FAA8-41A1-AF02-D6B4039C524A}"/>
              </a:ext>
            </a:extLst>
          </p:cNvPr>
          <p:cNvGrpSpPr/>
          <p:nvPr/>
        </p:nvGrpSpPr>
        <p:grpSpPr>
          <a:xfrm>
            <a:off x="6443857" y="2564573"/>
            <a:ext cx="1112678" cy="557404"/>
            <a:chOff x="782339" y="1678076"/>
            <a:chExt cx="1112678" cy="557404"/>
          </a:xfrm>
        </p:grpSpPr>
        <mc:AlternateContent xmlns:mc="http://schemas.openxmlformats.org/markup-compatibility/2006" xmlns:a14="http://schemas.microsoft.com/office/drawing/2010/main">
          <mc:Choice Requires="a14">
            <p:sp>
              <p:nvSpPr>
                <p:cNvPr id="41" name="Rounded Rectangular Callout 30">
                  <a:extLst>
                    <a:ext uri="{FF2B5EF4-FFF2-40B4-BE49-F238E27FC236}">
                      <a16:creationId xmlns:a16="http://schemas.microsoft.com/office/drawing/2014/main" id="{293D2BC2-102C-413D-806A-D5E4743ABB6D}"/>
                    </a:ext>
                  </a:extLst>
                </p:cNvPr>
                <p:cNvSpPr/>
                <p:nvPr/>
              </p:nvSpPr>
              <p:spPr>
                <a:xfrm>
                  <a:off x="782339" y="1678076"/>
                  <a:ext cx="1112678" cy="557404"/>
                </a:xfrm>
                <a:prstGeom prst="wedgeRoundRectCallout">
                  <a:avLst>
                    <a:gd name="adj1" fmla="val -103477"/>
                    <a:gd name="adj2" fmla="val 14973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𝑎</m:t>
                            </m:r>
                          </m:e>
                          <m:sub>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𝑏</m:t>
                            </m:r>
                          </m:e>
                          <m:sub>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sub>
                        </m:sSub>
                      </m:oMath>
                    </m:oMathPara>
                  </a14:m>
                  <a:endParaRPr lang="en-US" sz="1600" dirty="0">
                    <a:solidFill>
                      <a:srgbClr val="C00000"/>
                    </a:solidFill>
                  </a:endParaRPr>
                </a:p>
              </p:txBody>
            </p:sp>
          </mc:Choice>
          <mc:Fallback xmlns="">
            <p:sp>
              <p:nvSpPr>
                <p:cNvPr id="41" name="Rounded Rectangular Callout 30">
                  <a:extLst>
                    <a:ext uri="{FF2B5EF4-FFF2-40B4-BE49-F238E27FC236}">
                      <a16:creationId xmlns:a16="http://schemas.microsoft.com/office/drawing/2014/main" id="{293D2BC2-102C-413D-806A-D5E4743ABB6D}"/>
                    </a:ext>
                  </a:extLst>
                </p:cNvPr>
                <p:cNvSpPr>
                  <a:spLocks noRot="1" noChangeAspect="1" noMove="1" noResize="1" noEditPoints="1" noAdjustHandles="1" noChangeArrowheads="1" noChangeShapeType="1" noTextEdit="1"/>
                </p:cNvSpPr>
                <p:nvPr/>
              </p:nvSpPr>
              <p:spPr>
                <a:xfrm>
                  <a:off x="782339" y="1678076"/>
                  <a:ext cx="1112678" cy="557404"/>
                </a:xfrm>
                <a:prstGeom prst="wedgeRoundRectCallout">
                  <a:avLst>
                    <a:gd name="adj1" fmla="val -103477"/>
                    <a:gd name="adj2" fmla="val 149733"/>
                    <a:gd name="adj3" fmla="val 16667"/>
                  </a:avLst>
                </a:prstGeom>
                <a:blipFill>
                  <a:blip r:embed="rId5"/>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0" name="Freeform: Shape 39">
              <a:extLst>
                <a:ext uri="{FF2B5EF4-FFF2-40B4-BE49-F238E27FC236}">
                  <a16:creationId xmlns:a16="http://schemas.microsoft.com/office/drawing/2014/main" id="{31494A26-A4B8-49C0-BA45-8F432E4B0073}"/>
                </a:ext>
              </a:extLst>
            </p:cNvPr>
            <p:cNvSpPr/>
            <p:nvPr/>
          </p:nvSpPr>
          <p:spPr bwMode="auto">
            <a:xfrm>
              <a:off x="1258722" y="2077852"/>
              <a:ext cx="210360" cy="102245"/>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cxnSp>
        <p:nvCxnSpPr>
          <p:cNvPr id="13" name="Straight Connector 12">
            <a:extLst>
              <a:ext uri="{FF2B5EF4-FFF2-40B4-BE49-F238E27FC236}">
                <a16:creationId xmlns:a16="http://schemas.microsoft.com/office/drawing/2014/main" id="{64BA9CEC-15AC-4342-96D4-06B592A72A68}"/>
              </a:ext>
            </a:extLst>
          </p:cNvPr>
          <p:cNvCxnSpPr>
            <a:cxnSpLocks/>
          </p:cNvCxnSpPr>
          <p:nvPr/>
        </p:nvCxnSpPr>
        <p:spPr bwMode="auto">
          <a:xfrm>
            <a:off x="2410212" y="402812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2" name="Straight Connector 41">
            <a:extLst>
              <a:ext uri="{FF2B5EF4-FFF2-40B4-BE49-F238E27FC236}">
                <a16:creationId xmlns:a16="http://schemas.microsoft.com/office/drawing/2014/main" id="{00BF2D10-4256-46AD-8887-AB93D72CB7BD}"/>
              </a:ext>
            </a:extLst>
          </p:cNvPr>
          <p:cNvCxnSpPr>
            <a:cxnSpLocks/>
          </p:cNvCxnSpPr>
          <p:nvPr/>
        </p:nvCxnSpPr>
        <p:spPr bwMode="auto">
          <a:xfrm flipH="1">
            <a:off x="2410212" y="402453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31" name="Oval 30">
            <a:extLst>
              <a:ext uri="{FF2B5EF4-FFF2-40B4-BE49-F238E27FC236}">
                <a16:creationId xmlns:a16="http://schemas.microsoft.com/office/drawing/2014/main" id="{E10392F1-085A-458B-99B9-0C7D6B5F2308}"/>
              </a:ext>
            </a:extLst>
          </p:cNvPr>
          <p:cNvSpPr/>
          <p:nvPr/>
        </p:nvSpPr>
        <p:spPr bwMode="auto">
          <a:xfrm>
            <a:off x="5401851" y="1653299"/>
            <a:ext cx="229777" cy="372291"/>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cxnSp>
        <p:nvCxnSpPr>
          <p:cNvPr id="43" name="Straight Arrow Connector 42">
            <a:extLst>
              <a:ext uri="{FF2B5EF4-FFF2-40B4-BE49-F238E27FC236}">
                <a16:creationId xmlns:a16="http://schemas.microsoft.com/office/drawing/2014/main" id="{F990E2C7-2466-4405-A902-1B97B7FC95F9}"/>
              </a:ext>
            </a:extLst>
          </p:cNvPr>
          <p:cNvCxnSpPr>
            <a:cxnSpLocks/>
            <a:stCxn id="31" idx="4"/>
            <a:endCxn id="54" idx="0"/>
          </p:cNvCxnSpPr>
          <p:nvPr/>
        </p:nvCxnSpPr>
        <p:spPr bwMode="auto">
          <a:xfrm flipH="1">
            <a:off x="5105830" y="2025590"/>
            <a:ext cx="410910" cy="2798858"/>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46" name="Rounded Rectangular Callout 30">
            <a:extLst>
              <a:ext uri="{FF2B5EF4-FFF2-40B4-BE49-F238E27FC236}">
                <a16:creationId xmlns:a16="http://schemas.microsoft.com/office/drawing/2014/main" id="{F3B57BEF-D381-428D-835B-0CF237BFBD2D}"/>
              </a:ext>
            </a:extLst>
          </p:cNvPr>
          <p:cNvSpPr/>
          <p:nvPr/>
        </p:nvSpPr>
        <p:spPr>
          <a:xfrm>
            <a:off x="7795799" y="1650163"/>
            <a:ext cx="903529" cy="352926"/>
          </a:xfrm>
          <a:prstGeom prst="wedgeRoundRectCallout">
            <a:avLst>
              <a:gd name="adj1" fmla="val -116301"/>
              <a:gd name="adj2" fmla="val 249349"/>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srgbClr val="C00000"/>
              </a:solidFill>
            </a:endParaRPr>
          </a:p>
        </p:txBody>
      </p:sp>
      <p:cxnSp>
        <p:nvCxnSpPr>
          <p:cNvPr id="48" name="Straight Arrow Connector 47">
            <a:extLst>
              <a:ext uri="{FF2B5EF4-FFF2-40B4-BE49-F238E27FC236}">
                <a16:creationId xmlns:a16="http://schemas.microsoft.com/office/drawing/2014/main" id="{8A8F7B28-F959-4BCA-BAB1-B622A46DFF11}"/>
              </a:ext>
            </a:extLst>
          </p:cNvPr>
          <p:cNvCxnSpPr>
            <a:cxnSpLocks/>
            <a:stCxn id="18" idx="2"/>
          </p:cNvCxnSpPr>
          <p:nvPr/>
        </p:nvCxnSpPr>
        <p:spPr bwMode="auto">
          <a:xfrm>
            <a:off x="3748089" y="3926269"/>
            <a:ext cx="777869" cy="948209"/>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51" name="Straight Arrow Connector 50">
            <a:extLst>
              <a:ext uri="{FF2B5EF4-FFF2-40B4-BE49-F238E27FC236}">
                <a16:creationId xmlns:a16="http://schemas.microsoft.com/office/drawing/2014/main" id="{B2C06E3D-F76E-4B5B-BA94-88C2C2AB0650}"/>
              </a:ext>
            </a:extLst>
          </p:cNvPr>
          <p:cNvCxnSpPr>
            <a:cxnSpLocks/>
            <a:stCxn id="19" idx="3"/>
          </p:cNvCxnSpPr>
          <p:nvPr/>
        </p:nvCxnSpPr>
        <p:spPr bwMode="auto">
          <a:xfrm>
            <a:off x="4147743" y="4677683"/>
            <a:ext cx="360461" cy="196795"/>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54" name="Oval 53">
            <a:extLst>
              <a:ext uri="{FF2B5EF4-FFF2-40B4-BE49-F238E27FC236}">
                <a16:creationId xmlns:a16="http://schemas.microsoft.com/office/drawing/2014/main" id="{C8D76FBE-F4DA-439E-B25D-3260D90ECC12}"/>
              </a:ext>
            </a:extLst>
          </p:cNvPr>
          <p:cNvSpPr/>
          <p:nvPr/>
        </p:nvSpPr>
        <p:spPr bwMode="auto">
          <a:xfrm>
            <a:off x="4990941" y="4824448"/>
            <a:ext cx="229777" cy="305247"/>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Tree>
    <p:extLst>
      <p:ext uri="{BB962C8B-B14F-4D97-AF65-F5344CB8AC3E}">
        <p14:creationId xmlns:p14="http://schemas.microsoft.com/office/powerpoint/2010/main" val="12361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dissolve">
                                      <p:cBhvr>
                                        <p:cTn id="40" dur="500"/>
                                        <p:tgtEl>
                                          <p:spTgt spid="3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ssolv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dissolve">
                                      <p:cBhvr>
                                        <p:cTn id="56" dur="500"/>
                                        <p:tgtEl>
                                          <p:spTgt spid="46"/>
                                        </p:tgtEl>
                                      </p:cBhvr>
                                    </p:animEffect>
                                  </p:childTnLst>
                                </p:cTn>
                              </p:par>
                              <p:par>
                                <p:cTn id="57" presetID="9"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dissolv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500"/>
                                        <p:tgtEl>
                                          <p:spTgt spid="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00"/>
                                        <p:tgtEl>
                                          <p:spTgt spid="3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down)">
                                      <p:cBhvr>
                                        <p:cTn id="73" dur="500"/>
                                        <p:tgtEl>
                                          <p:spTgt spid="3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down)">
                                      <p:cBhvr>
                                        <p:cTn id="79" dur="500"/>
                                        <p:tgtEl>
                                          <p:spTgt spid="3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down)">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dissolve">
                                      <p:cBhvr>
                                        <p:cTn id="90" dur="500"/>
                                        <p:tgtEl>
                                          <p:spTgt spid="42"/>
                                        </p:tgtEl>
                                      </p:cBhvr>
                                    </p:animEffect>
                                  </p:childTnLst>
                                </p:cTn>
                              </p:par>
                              <p:par>
                                <p:cTn id="91" presetID="9" presetClass="entr" presetSubtype="0"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dissolve">
                                      <p:cBhvr>
                                        <p:cTn id="93" dur="500"/>
                                        <p:tgtEl>
                                          <p:spTgt spid="13"/>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dissolve">
                                      <p:cBhvr>
                                        <p:cTn id="98" dur="500"/>
                                        <p:tgtEl>
                                          <p:spTgt spid="31"/>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up)">
                                      <p:cBhvr>
                                        <p:cTn id="103" dur="500"/>
                                        <p:tgtEl>
                                          <p:spTgt spid="48"/>
                                        </p:tgtEl>
                                      </p:cBhvr>
                                    </p:animEffect>
                                  </p:childTnLst>
                                </p:cTn>
                              </p:par>
                              <p:par>
                                <p:cTn id="104" presetID="22" presetClass="entr" presetSubtype="1" fill="hold"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wipe(up)">
                                      <p:cBhvr>
                                        <p:cTn id="106" dur="500"/>
                                        <p:tgtEl>
                                          <p:spTgt spid="51"/>
                                        </p:tgtEl>
                                      </p:cBhvr>
                                    </p:animEffect>
                                  </p:childTnLst>
                                </p:cTn>
                              </p:par>
                              <p:par>
                                <p:cTn id="107" presetID="22" presetClass="entr" presetSubtype="1"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wipe(up)">
                                      <p:cBhvr>
                                        <p:cTn id="109" dur="500"/>
                                        <p:tgtEl>
                                          <p:spTgt spid="43"/>
                                        </p:tgtEl>
                                      </p:cBhvr>
                                    </p:animEffect>
                                  </p:childTnLst>
                                </p:cTn>
                              </p:par>
                            </p:childTnLst>
                          </p:cTn>
                        </p:par>
                        <p:par>
                          <p:cTn id="110" fill="hold">
                            <p:stCondLst>
                              <p:cond delay="500"/>
                            </p:stCondLst>
                            <p:childTnLst>
                              <p:par>
                                <p:cTn id="111" presetID="9" presetClass="entr" presetSubtype="0" fill="hold" grpId="0" nodeType="after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dissolve">
                                      <p:cBhvr>
                                        <p:cTn id="1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7" grpId="0" animBg="1"/>
      <p:bldP spid="18" grpId="0" animBg="1"/>
      <p:bldP spid="19" grpId="0" animBg="1"/>
      <p:bldP spid="20" grpId="0" animBg="1"/>
      <p:bldP spid="21" grpId="0" animBg="1"/>
      <p:bldP spid="22" grpId="0" animBg="1"/>
      <p:bldP spid="23" grpId="0" animBg="1"/>
      <p:bldP spid="28" grpId="0" animBg="1"/>
      <p:bldP spid="29" grpId="0" animBg="1"/>
      <p:bldP spid="30" grpId="0" animBg="1"/>
      <p:bldP spid="25" grpId="0" animBg="1"/>
      <p:bldP spid="9" grpId="0" animBg="1"/>
      <p:bldP spid="33" grpId="0" animBg="1"/>
      <p:bldP spid="34" grpId="0" animBg="1"/>
      <p:bldP spid="35" grpId="0" animBg="1"/>
      <p:bldP spid="36" grpId="0" animBg="1"/>
      <p:bldP spid="37" grpId="0" animBg="1"/>
      <p:bldP spid="38" grpId="0" animBg="1"/>
      <p:bldP spid="39" grpId="0" animBg="1"/>
      <p:bldP spid="31" grpId="0" animBg="1"/>
      <p:bldP spid="46"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Oval 1026"/>
          <p:cNvSpPr>
            <a:spLocks noChangeArrowheads="1"/>
          </p:cNvSpPr>
          <p:nvPr/>
        </p:nvSpPr>
        <p:spPr bwMode="auto">
          <a:xfrm>
            <a:off x="4198626" y="1295400"/>
            <a:ext cx="1219200" cy="495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9059" name="Group 1027"/>
          <p:cNvGrpSpPr>
            <a:grpSpLocks/>
          </p:cNvGrpSpPr>
          <p:nvPr/>
        </p:nvGrpSpPr>
        <p:grpSpPr bwMode="auto">
          <a:xfrm>
            <a:off x="845826" y="1619252"/>
            <a:ext cx="933450" cy="514350"/>
            <a:chOff x="1225" y="1044"/>
            <a:chExt cx="588" cy="324"/>
          </a:xfrm>
        </p:grpSpPr>
        <p:sp>
          <p:nvSpPr>
            <p:cNvPr id="429060" name="Oval 1028"/>
            <p:cNvSpPr>
              <a:spLocks noChangeArrowheads="1"/>
            </p:cNvSpPr>
            <p:nvPr/>
          </p:nvSpPr>
          <p:spPr bwMode="auto">
            <a:xfrm>
              <a:off x="1225" y="1044"/>
              <a:ext cx="5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1" name="Text Box 1029"/>
            <p:cNvSpPr txBox="1">
              <a:spLocks noChangeArrowheads="1"/>
            </p:cNvSpPr>
            <p:nvPr/>
          </p:nvSpPr>
          <p:spPr bwMode="auto">
            <a:xfrm>
              <a:off x="1265" y="1053"/>
              <a:ext cx="5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x = 3</a:t>
              </a:r>
            </a:p>
          </p:txBody>
        </p:sp>
      </p:grpSp>
      <p:grpSp>
        <p:nvGrpSpPr>
          <p:cNvPr id="429062" name="Group 1030"/>
          <p:cNvGrpSpPr>
            <a:grpSpLocks/>
          </p:cNvGrpSpPr>
          <p:nvPr/>
        </p:nvGrpSpPr>
        <p:grpSpPr bwMode="auto">
          <a:xfrm>
            <a:off x="788676" y="2686050"/>
            <a:ext cx="1047750" cy="571500"/>
            <a:chOff x="1177" y="1716"/>
            <a:chExt cx="660" cy="360"/>
          </a:xfrm>
        </p:grpSpPr>
        <p:sp>
          <p:nvSpPr>
            <p:cNvPr id="429063" name="Oval 1031"/>
            <p:cNvSpPr>
              <a:spLocks noChangeArrowheads="1"/>
            </p:cNvSpPr>
            <p:nvPr/>
          </p:nvSpPr>
          <p:spPr bwMode="auto">
            <a:xfrm>
              <a:off x="1177" y="1716"/>
              <a:ext cx="6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4" name="Text Box 1032"/>
            <p:cNvSpPr txBox="1">
              <a:spLocks noChangeArrowheads="1"/>
            </p:cNvSpPr>
            <p:nvPr/>
          </p:nvSpPr>
          <p:spPr bwMode="auto">
            <a:xfrm>
              <a:off x="1231" y="1725"/>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p(x,y)</a:t>
              </a:r>
            </a:p>
          </p:txBody>
        </p:sp>
      </p:grpSp>
      <p:grpSp>
        <p:nvGrpSpPr>
          <p:cNvPr id="429065" name="Group 1033"/>
          <p:cNvGrpSpPr>
            <a:grpSpLocks/>
          </p:cNvGrpSpPr>
          <p:nvPr/>
        </p:nvGrpSpPr>
        <p:grpSpPr bwMode="auto">
          <a:xfrm>
            <a:off x="363226" y="3714750"/>
            <a:ext cx="1873250" cy="609600"/>
            <a:chOff x="909" y="2364"/>
            <a:chExt cx="1180" cy="384"/>
          </a:xfrm>
        </p:grpSpPr>
        <p:sp>
          <p:nvSpPr>
            <p:cNvPr id="429066" name="Oval 1034"/>
            <p:cNvSpPr>
              <a:spLocks noChangeArrowheads="1"/>
            </p:cNvSpPr>
            <p:nvPr/>
          </p:nvSpPr>
          <p:spPr bwMode="auto">
            <a:xfrm>
              <a:off x="925" y="2364"/>
              <a:ext cx="1164" cy="38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7" name="Text Box 1035"/>
            <p:cNvSpPr txBox="1">
              <a:spLocks noChangeArrowheads="1"/>
            </p:cNvSpPr>
            <p:nvPr/>
          </p:nvSpPr>
          <p:spPr bwMode="auto">
            <a:xfrm>
              <a:off x="909" y="2398"/>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68" name="Group 1036"/>
          <p:cNvGrpSpPr>
            <a:grpSpLocks/>
          </p:cNvGrpSpPr>
          <p:nvPr/>
        </p:nvGrpSpPr>
        <p:grpSpPr bwMode="auto">
          <a:xfrm>
            <a:off x="655326" y="4857750"/>
            <a:ext cx="1314450" cy="533400"/>
            <a:chOff x="1093" y="3084"/>
            <a:chExt cx="828" cy="336"/>
          </a:xfrm>
        </p:grpSpPr>
        <p:sp>
          <p:nvSpPr>
            <p:cNvPr id="429069" name="Oval 1037"/>
            <p:cNvSpPr>
              <a:spLocks noChangeArrowheads="1"/>
            </p:cNvSpPr>
            <p:nvPr/>
          </p:nvSpPr>
          <p:spPr bwMode="auto">
            <a:xfrm>
              <a:off x="1093" y="3084"/>
              <a:ext cx="828"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0" name="Text Box 1038"/>
            <p:cNvSpPr txBox="1">
              <a:spLocks noChangeArrowheads="1"/>
            </p:cNvSpPr>
            <p:nvPr/>
          </p:nvSpPr>
          <p:spPr bwMode="auto">
            <a:xfrm>
              <a:off x="1137" y="3088"/>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printf(y)</a:t>
              </a:r>
            </a:p>
          </p:txBody>
        </p:sp>
      </p:grpSp>
      <p:grpSp>
        <p:nvGrpSpPr>
          <p:cNvPr id="429071" name="Group 1039"/>
          <p:cNvGrpSpPr>
            <a:grpSpLocks/>
          </p:cNvGrpSpPr>
          <p:nvPr/>
        </p:nvGrpSpPr>
        <p:grpSpPr bwMode="auto">
          <a:xfrm>
            <a:off x="571189" y="533400"/>
            <a:ext cx="1493838" cy="533400"/>
            <a:chOff x="1040" y="360"/>
            <a:chExt cx="941" cy="336"/>
          </a:xfrm>
        </p:grpSpPr>
        <p:sp>
          <p:nvSpPr>
            <p:cNvPr id="429072" name="Oval 1040"/>
            <p:cNvSpPr>
              <a:spLocks noChangeArrowheads="1"/>
            </p:cNvSpPr>
            <p:nvPr/>
          </p:nvSpPr>
          <p:spPr bwMode="auto">
            <a:xfrm>
              <a:off x="1045" y="360"/>
              <a:ext cx="936"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3" name="Text Box 1041"/>
            <p:cNvSpPr txBox="1">
              <a:spLocks noChangeArrowheads="1"/>
            </p:cNvSpPr>
            <p:nvPr/>
          </p:nvSpPr>
          <p:spPr bwMode="auto">
            <a:xfrm>
              <a:off x="1040" y="366"/>
              <a:ext cx="8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main</a:t>
              </a:r>
            </a:p>
          </p:txBody>
        </p:sp>
      </p:grpSp>
      <p:grpSp>
        <p:nvGrpSpPr>
          <p:cNvPr id="429074" name="Group 1042"/>
          <p:cNvGrpSpPr>
            <a:grpSpLocks/>
          </p:cNvGrpSpPr>
          <p:nvPr/>
        </p:nvGrpSpPr>
        <p:grpSpPr bwMode="auto">
          <a:xfrm>
            <a:off x="598176" y="5962650"/>
            <a:ext cx="1409700" cy="514350"/>
            <a:chOff x="1021" y="3780"/>
            <a:chExt cx="888" cy="324"/>
          </a:xfrm>
        </p:grpSpPr>
        <p:sp>
          <p:nvSpPr>
            <p:cNvPr id="429075" name="Oval 1043"/>
            <p:cNvSpPr>
              <a:spLocks noChangeArrowheads="1"/>
            </p:cNvSpPr>
            <p:nvPr/>
          </p:nvSpPr>
          <p:spPr bwMode="auto">
            <a:xfrm>
              <a:off x="1021" y="3780"/>
              <a:ext cx="8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6" name="Text Box 1044"/>
            <p:cNvSpPr txBox="1">
              <a:spLocks noChangeArrowheads="1"/>
            </p:cNvSpPr>
            <p:nvPr/>
          </p:nvSpPr>
          <p:spPr bwMode="auto">
            <a:xfrm>
              <a:off x="1021" y="3782"/>
              <a:ext cx="8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exit main</a:t>
              </a:r>
            </a:p>
          </p:txBody>
        </p:sp>
      </p:grpSp>
      <p:grpSp>
        <p:nvGrpSpPr>
          <p:cNvPr id="429077" name="Group 1045"/>
          <p:cNvGrpSpPr>
            <a:grpSpLocks/>
          </p:cNvGrpSpPr>
          <p:nvPr/>
        </p:nvGrpSpPr>
        <p:grpSpPr bwMode="auto">
          <a:xfrm>
            <a:off x="3949503" y="285750"/>
            <a:ext cx="1730320" cy="571500"/>
            <a:chOff x="3229" y="204"/>
            <a:chExt cx="960" cy="360"/>
          </a:xfrm>
        </p:grpSpPr>
        <p:sp>
          <p:nvSpPr>
            <p:cNvPr id="429078" name="Oval 1046"/>
            <p:cNvSpPr>
              <a:spLocks noChangeArrowheads="1"/>
            </p:cNvSpPr>
            <p:nvPr/>
          </p:nvSpPr>
          <p:spPr bwMode="auto">
            <a:xfrm>
              <a:off x="3229" y="204"/>
              <a:ext cx="9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9" name="Text Box 1047"/>
            <p:cNvSpPr txBox="1">
              <a:spLocks noChangeArrowheads="1"/>
            </p:cNvSpPr>
            <p:nvPr/>
          </p:nvSpPr>
          <p:spPr bwMode="auto">
            <a:xfrm>
              <a:off x="3230" y="218"/>
              <a:ext cx="9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start p(a,b)</a:t>
              </a:r>
            </a:p>
          </p:txBody>
        </p:sp>
      </p:grpSp>
      <p:sp>
        <p:nvSpPr>
          <p:cNvPr id="429080" name="Text Box 1048"/>
          <p:cNvSpPr txBox="1">
            <a:spLocks noChangeArrowheads="1"/>
          </p:cNvSpPr>
          <p:nvPr/>
        </p:nvSpPr>
        <p:spPr bwMode="auto">
          <a:xfrm>
            <a:off x="4330388" y="1181100"/>
            <a:ext cx="954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if </a:t>
            </a:r>
            <a:r>
              <a:rPr lang="en-US" altLang="en-US" sz="3200">
                <a:solidFill>
                  <a:schemeClr val="tx1"/>
                </a:solidFill>
              </a:rPr>
              <a:t>. . .</a:t>
            </a:r>
            <a:endParaRPr lang="en-US" altLang="en-US" sz="2400">
              <a:solidFill>
                <a:schemeClr val="tx1"/>
              </a:solidFill>
            </a:endParaRPr>
          </a:p>
        </p:txBody>
      </p:sp>
      <p:grpSp>
        <p:nvGrpSpPr>
          <p:cNvPr id="429081" name="Group 1049"/>
          <p:cNvGrpSpPr>
            <a:grpSpLocks/>
          </p:cNvGrpSpPr>
          <p:nvPr/>
        </p:nvGrpSpPr>
        <p:grpSpPr bwMode="auto">
          <a:xfrm>
            <a:off x="5836926" y="2152650"/>
            <a:ext cx="952500" cy="533400"/>
            <a:chOff x="4249" y="1368"/>
            <a:chExt cx="600" cy="336"/>
          </a:xfrm>
        </p:grpSpPr>
        <p:sp>
          <p:nvSpPr>
            <p:cNvPr id="429082" name="Oval 1050"/>
            <p:cNvSpPr>
              <a:spLocks noChangeArrowheads="1"/>
            </p:cNvSpPr>
            <p:nvPr/>
          </p:nvSpPr>
          <p:spPr bwMode="auto">
            <a:xfrm>
              <a:off x="4249" y="1368"/>
              <a:ext cx="600"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3" name="Text Box 1051"/>
            <p:cNvSpPr txBox="1">
              <a:spLocks noChangeArrowheads="1"/>
            </p:cNvSpPr>
            <p:nvPr/>
          </p:nvSpPr>
          <p:spPr bwMode="auto">
            <a:xfrm>
              <a:off x="4296" y="1379"/>
              <a:ext cx="5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b = a</a:t>
              </a:r>
            </a:p>
          </p:txBody>
        </p:sp>
      </p:grpSp>
      <p:grpSp>
        <p:nvGrpSpPr>
          <p:cNvPr id="429084" name="Group 1052"/>
          <p:cNvGrpSpPr>
            <a:grpSpLocks/>
          </p:cNvGrpSpPr>
          <p:nvPr/>
        </p:nvGrpSpPr>
        <p:grpSpPr bwMode="auto">
          <a:xfrm>
            <a:off x="5827401" y="3144838"/>
            <a:ext cx="971550" cy="552450"/>
            <a:chOff x="4219" y="1981"/>
            <a:chExt cx="612" cy="348"/>
          </a:xfrm>
        </p:grpSpPr>
        <p:sp>
          <p:nvSpPr>
            <p:cNvPr id="429085" name="Oval 1053"/>
            <p:cNvSpPr>
              <a:spLocks noChangeArrowheads="1"/>
            </p:cNvSpPr>
            <p:nvPr/>
          </p:nvSpPr>
          <p:spPr bwMode="auto">
            <a:xfrm>
              <a:off x="4219" y="1981"/>
              <a:ext cx="612" cy="348"/>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6" name="Text Box 1054"/>
            <p:cNvSpPr txBox="1">
              <a:spLocks noChangeArrowheads="1"/>
            </p:cNvSpPr>
            <p:nvPr/>
          </p:nvSpPr>
          <p:spPr bwMode="auto">
            <a:xfrm>
              <a:off x="4227" y="1991"/>
              <a:ext cx="5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p(</a:t>
              </a:r>
              <a:r>
                <a:rPr lang="en-US" altLang="en-US" sz="2400" dirty="0" err="1">
                  <a:solidFill>
                    <a:schemeClr val="tx1"/>
                  </a:solidFill>
                </a:rPr>
                <a:t>a,b</a:t>
              </a:r>
              <a:r>
                <a:rPr lang="en-US" altLang="en-US" sz="2400" dirty="0">
                  <a:solidFill>
                    <a:schemeClr val="tx1"/>
                  </a:solidFill>
                </a:rPr>
                <a:t>)</a:t>
              </a:r>
            </a:p>
          </p:txBody>
        </p:sp>
      </p:grpSp>
      <p:grpSp>
        <p:nvGrpSpPr>
          <p:cNvPr id="429087" name="Group 1055"/>
          <p:cNvGrpSpPr>
            <a:grpSpLocks/>
          </p:cNvGrpSpPr>
          <p:nvPr/>
        </p:nvGrpSpPr>
        <p:grpSpPr bwMode="auto">
          <a:xfrm>
            <a:off x="5360676" y="4156075"/>
            <a:ext cx="1905000" cy="571500"/>
            <a:chOff x="3949" y="2436"/>
            <a:chExt cx="1200" cy="360"/>
          </a:xfrm>
        </p:grpSpPr>
        <p:sp>
          <p:nvSpPr>
            <p:cNvPr id="429088" name="Oval 1056"/>
            <p:cNvSpPr>
              <a:spLocks noChangeArrowheads="1"/>
            </p:cNvSpPr>
            <p:nvPr/>
          </p:nvSpPr>
          <p:spPr bwMode="auto">
            <a:xfrm>
              <a:off x="3949" y="2436"/>
              <a:ext cx="120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9" name="Text Box 1057"/>
            <p:cNvSpPr txBox="1">
              <a:spLocks noChangeArrowheads="1"/>
            </p:cNvSpPr>
            <p:nvPr/>
          </p:nvSpPr>
          <p:spPr bwMode="auto">
            <a:xfrm>
              <a:off x="3949" y="2456"/>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90" name="Group 1058"/>
          <p:cNvGrpSpPr>
            <a:grpSpLocks/>
          </p:cNvGrpSpPr>
          <p:nvPr/>
        </p:nvGrpSpPr>
        <p:grpSpPr bwMode="auto">
          <a:xfrm>
            <a:off x="5617851" y="5187950"/>
            <a:ext cx="1390650" cy="527050"/>
            <a:chOff x="4129" y="3004"/>
            <a:chExt cx="876" cy="332"/>
          </a:xfrm>
        </p:grpSpPr>
        <p:sp>
          <p:nvSpPr>
            <p:cNvPr id="429091" name="Oval 1059"/>
            <p:cNvSpPr>
              <a:spLocks noChangeArrowheads="1"/>
            </p:cNvSpPr>
            <p:nvPr/>
          </p:nvSpPr>
          <p:spPr bwMode="auto">
            <a:xfrm>
              <a:off x="4129" y="3012"/>
              <a:ext cx="876"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2" name="Text Box 1060"/>
            <p:cNvSpPr txBox="1">
              <a:spLocks noChangeArrowheads="1"/>
            </p:cNvSpPr>
            <p:nvPr/>
          </p:nvSpPr>
          <p:spPr bwMode="auto">
            <a:xfrm>
              <a:off x="4185" y="3004"/>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printf(b)</a:t>
              </a:r>
            </a:p>
          </p:txBody>
        </p:sp>
      </p:grpSp>
      <p:grpSp>
        <p:nvGrpSpPr>
          <p:cNvPr id="429093" name="Group 1061"/>
          <p:cNvGrpSpPr>
            <a:grpSpLocks/>
          </p:cNvGrpSpPr>
          <p:nvPr/>
        </p:nvGrpSpPr>
        <p:grpSpPr bwMode="auto">
          <a:xfrm>
            <a:off x="4303401" y="6080125"/>
            <a:ext cx="1009650" cy="492125"/>
            <a:chOff x="3385" y="3782"/>
            <a:chExt cx="636" cy="310"/>
          </a:xfrm>
        </p:grpSpPr>
        <p:sp>
          <p:nvSpPr>
            <p:cNvPr id="429094" name="Oval 1062"/>
            <p:cNvSpPr>
              <a:spLocks noChangeArrowheads="1"/>
            </p:cNvSpPr>
            <p:nvPr/>
          </p:nvSpPr>
          <p:spPr bwMode="auto">
            <a:xfrm>
              <a:off x="3385" y="3792"/>
              <a:ext cx="636" cy="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5" name="Text Box 1063"/>
            <p:cNvSpPr txBox="1">
              <a:spLocks noChangeArrowheads="1"/>
            </p:cNvSpPr>
            <p:nvPr/>
          </p:nvSpPr>
          <p:spPr bwMode="auto">
            <a:xfrm>
              <a:off x="3430" y="3782"/>
              <a:ext cx="5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exit p</a:t>
              </a:r>
            </a:p>
          </p:txBody>
        </p:sp>
      </p:grpSp>
      <p:cxnSp>
        <p:nvCxnSpPr>
          <p:cNvPr id="429096" name="AutoShape 1064"/>
          <p:cNvCxnSpPr>
            <a:cxnSpLocks noChangeShapeType="1"/>
            <a:stCxn id="429072" idx="4"/>
            <a:endCxn id="429060" idx="0"/>
          </p:cNvCxnSpPr>
          <p:nvPr/>
        </p:nvCxnSpPr>
        <p:spPr bwMode="auto">
          <a:xfrm flipH="1">
            <a:off x="1312551" y="1066800"/>
            <a:ext cx="9525"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7" name="AutoShape 1065"/>
          <p:cNvCxnSpPr>
            <a:cxnSpLocks noChangeShapeType="1"/>
            <a:stCxn id="429060" idx="4"/>
            <a:endCxn id="429063" idx="0"/>
          </p:cNvCxnSpPr>
          <p:nvPr/>
        </p:nvCxnSpPr>
        <p:spPr bwMode="auto">
          <a:xfrm>
            <a:off x="1312551" y="2133600"/>
            <a:ext cx="0"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8" name="AutoShape 1066"/>
          <p:cNvCxnSpPr>
            <a:cxnSpLocks noChangeShapeType="1"/>
            <a:stCxn id="429063" idx="4"/>
            <a:endCxn id="429066" idx="0"/>
          </p:cNvCxnSpPr>
          <p:nvPr/>
        </p:nvCxnSpPr>
        <p:spPr bwMode="auto">
          <a:xfrm>
            <a:off x="1312551" y="3257550"/>
            <a:ext cx="0" cy="4572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9" name="AutoShape 1067"/>
          <p:cNvCxnSpPr>
            <a:cxnSpLocks noChangeShapeType="1"/>
            <a:stCxn id="429066" idx="4"/>
            <a:endCxn id="429069" idx="0"/>
          </p:cNvCxnSpPr>
          <p:nvPr/>
        </p:nvCxnSpPr>
        <p:spPr bwMode="auto">
          <a:xfrm>
            <a:off x="1312551" y="4324350"/>
            <a:ext cx="0" cy="5334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0" name="AutoShape 1068"/>
          <p:cNvCxnSpPr>
            <a:cxnSpLocks noChangeShapeType="1"/>
            <a:stCxn id="429069" idx="4"/>
            <a:endCxn id="429076" idx="0"/>
          </p:cNvCxnSpPr>
          <p:nvPr/>
        </p:nvCxnSpPr>
        <p:spPr bwMode="auto">
          <a:xfrm flipH="1">
            <a:off x="1260164" y="5391150"/>
            <a:ext cx="52387" cy="57467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1" name="AutoShape 1069"/>
          <p:cNvCxnSpPr>
            <a:cxnSpLocks noChangeShapeType="1"/>
            <a:stCxn id="429078" idx="4"/>
            <a:endCxn id="429058" idx="0"/>
          </p:cNvCxnSpPr>
          <p:nvPr/>
        </p:nvCxnSpPr>
        <p:spPr bwMode="auto">
          <a:xfrm flipH="1">
            <a:off x="4808226" y="857250"/>
            <a:ext cx="6437" cy="4381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2" name="AutoShape 1070"/>
          <p:cNvCxnSpPr>
            <a:cxnSpLocks noChangeShapeType="1"/>
            <a:stCxn id="429058" idx="5"/>
            <a:endCxn id="429082" idx="1"/>
          </p:cNvCxnSpPr>
          <p:nvPr/>
        </p:nvCxnSpPr>
        <p:spPr bwMode="auto">
          <a:xfrm>
            <a:off x="5240026" y="1717675"/>
            <a:ext cx="736600" cy="5127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3" name="AutoShape 1071"/>
          <p:cNvCxnSpPr>
            <a:cxnSpLocks noChangeShapeType="1"/>
            <a:stCxn id="429058" idx="4"/>
            <a:endCxn id="429095" idx="0"/>
          </p:cNvCxnSpPr>
          <p:nvPr/>
        </p:nvCxnSpPr>
        <p:spPr bwMode="auto">
          <a:xfrm>
            <a:off x="4808226" y="1790700"/>
            <a:ext cx="1587" cy="428942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4" name="AutoShape 1072"/>
          <p:cNvCxnSpPr>
            <a:cxnSpLocks noChangeShapeType="1"/>
            <a:stCxn id="429082" idx="4"/>
            <a:endCxn id="429086" idx="0"/>
          </p:cNvCxnSpPr>
          <p:nvPr/>
        </p:nvCxnSpPr>
        <p:spPr bwMode="auto">
          <a:xfrm flipH="1">
            <a:off x="6291745" y="2686050"/>
            <a:ext cx="21431" cy="4746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5" name="AutoShape 1073"/>
          <p:cNvCxnSpPr>
            <a:cxnSpLocks noChangeShapeType="1"/>
            <a:stCxn id="429085" idx="4"/>
            <a:endCxn id="429088" idx="0"/>
          </p:cNvCxnSpPr>
          <p:nvPr/>
        </p:nvCxnSpPr>
        <p:spPr bwMode="auto">
          <a:xfrm>
            <a:off x="6313176" y="3697288"/>
            <a:ext cx="0" cy="45878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6" name="AutoShape 1074"/>
          <p:cNvCxnSpPr>
            <a:cxnSpLocks noChangeShapeType="1"/>
            <a:stCxn id="429088" idx="4"/>
            <a:endCxn id="429092" idx="0"/>
          </p:cNvCxnSpPr>
          <p:nvPr/>
        </p:nvCxnSpPr>
        <p:spPr bwMode="auto">
          <a:xfrm>
            <a:off x="6313176" y="4727575"/>
            <a:ext cx="1587" cy="46037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7" name="AutoShape 1075"/>
          <p:cNvCxnSpPr>
            <a:cxnSpLocks noChangeShapeType="1"/>
            <a:stCxn id="429091" idx="3"/>
            <a:endCxn id="429094" idx="7"/>
          </p:cNvCxnSpPr>
          <p:nvPr/>
        </p:nvCxnSpPr>
        <p:spPr bwMode="auto">
          <a:xfrm flipH="1">
            <a:off x="5165413" y="5640388"/>
            <a:ext cx="655638" cy="5254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8" name="AutoShape 1076"/>
          <p:cNvCxnSpPr>
            <a:cxnSpLocks noChangeShapeType="1"/>
            <a:stCxn id="429094" idx="2"/>
            <a:endCxn id="429066" idx="6"/>
          </p:cNvCxnSpPr>
          <p:nvPr/>
        </p:nvCxnSpPr>
        <p:spPr bwMode="auto">
          <a:xfrm rot="10800000">
            <a:off x="2236476" y="4019550"/>
            <a:ext cx="2066925" cy="2314575"/>
          </a:xfrm>
          <a:prstGeom prst="curvedConnector3">
            <a:avLst>
              <a:gd name="adj1" fmla="val 5000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9" name="AutoShape 1077"/>
          <p:cNvCxnSpPr>
            <a:cxnSpLocks noChangeShapeType="1"/>
            <a:endCxn id="429079" idx="1"/>
          </p:cNvCxnSpPr>
          <p:nvPr/>
        </p:nvCxnSpPr>
        <p:spPr bwMode="auto">
          <a:xfrm rot="16200000" flipV="1">
            <a:off x="3447109" y="1040771"/>
            <a:ext cx="2884488" cy="1876096"/>
          </a:xfrm>
          <a:prstGeom prst="curvedConnector4">
            <a:avLst>
              <a:gd name="adj1" fmla="val 38620"/>
              <a:gd name="adj2" fmla="val 115309"/>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0" name="AutoShape 1078"/>
          <p:cNvCxnSpPr>
            <a:cxnSpLocks noChangeShapeType="1"/>
          </p:cNvCxnSpPr>
          <p:nvPr/>
        </p:nvCxnSpPr>
        <p:spPr bwMode="auto">
          <a:xfrm rot="16200000">
            <a:off x="4043844" y="4849019"/>
            <a:ext cx="1724025" cy="909638"/>
          </a:xfrm>
          <a:prstGeom prst="curvedConnector2">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1" name="AutoShape 1079"/>
          <p:cNvCxnSpPr>
            <a:cxnSpLocks noChangeShapeType="1"/>
            <a:stCxn id="429064" idx="3"/>
            <a:endCxn id="429078" idx="1"/>
          </p:cNvCxnSpPr>
          <p:nvPr/>
        </p:nvCxnSpPr>
        <p:spPr bwMode="auto">
          <a:xfrm flipV="1">
            <a:off x="1795151" y="369444"/>
            <a:ext cx="2407751" cy="2559494"/>
          </a:xfrm>
          <a:prstGeom prst="curvedConnector4">
            <a:avLst>
              <a:gd name="adj1" fmla="val 52306"/>
              <a:gd name="adj2" fmla="val 10183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reeform: Shape 2">
            <a:extLst>
              <a:ext uri="{FF2B5EF4-FFF2-40B4-BE49-F238E27FC236}">
                <a16:creationId xmlns:a16="http://schemas.microsoft.com/office/drawing/2014/main" id="{6DF4424F-3A14-49C5-9C56-C5FAA17F8308}"/>
              </a:ext>
            </a:extLst>
          </p:cNvPr>
          <p:cNvSpPr/>
          <p:nvPr/>
        </p:nvSpPr>
        <p:spPr bwMode="auto">
          <a:xfrm>
            <a:off x="1360185" y="326075"/>
            <a:ext cx="4976549" cy="6102338"/>
          </a:xfrm>
          <a:custGeom>
            <a:avLst/>
            <a:gdLst>
              <a:gd name="connsiteX0" fmla="*/ 30500 w 5025011"/>
              <a:gd name="connsiteY0" fmla="*/ 665004 h 5889159"/>
              <a:gd name="connsiteX1" fmla="*/ 17974 w 5025011"/>
              <a:gd name="connsiteY1" fmla="*/ 2205706 h 5889159"/>
              <a:gd name="connsiteX2" fmla="*/ 243442 w 5025011"/>
              <a:gd name="connsiteY2" fmla="*/ 2634722 h 5889159"/>
              <a:gd name="connsiteX3" fmla="*/ 1176631 w 5025011"/>
              <a:gd name="connsiteY3" fmla="*/ 2431174 h 5889159"/>
              <a:gd name="connsiteX4" fmla="*/ 1658884 w 5025011"/>
              <a:gd name="connsiteY4" fmla="*/ 1375856 h 5889159"/>
              <a:gd name="connsiteX5" fmla="*/ 2075374 w 5025011"/>
              <a:gd name="connsiteY5" fmla="*/ 198410 h 5889159"/>
              <a:gd name="connsiteX6" fmla="*/ 3143218 w 5025011"/>
              <a:gd name="connsiteY6" fmla="*/ 73150 h 5889159"/>
              <a:gd name="connsiteX7" fmla="*/ 3378081 w 5025011"/>
              <a:gd name="connsiteY7" fmla="*/ 956234 h 5889159"/>
              <a:gd name="connsiteX8" fmla="*/ 3857201 w 5025011"/>
              <a:gd name="connsiteY8" fmla="*/ 1391514 h 5889159"/>
              <a:gd name="connsiteX9" fmla="*/ 4903125 w 5025011"/>
              <a:gd name="connsiteY9" fmla="*/ 2215100 h 5889159"/>
              <a:gd name="connsiteX10" fmla="*/ 4831100 w 5025011"/>
              <a:gd name="connsiteY10" fmla="*/ 2897769 h 5889159"/>
              <a:gd name="connsiteX11" fmla="*/ 3359292 w 5025011"/>
              <a:gd name="connsiteY11" fmla="*/ 2581487 h 5889159"/>
              <a:gd name="connsiteX12" fmla="*/ 2585810 w 5025011"/>
              <a:gd name="connsiteY12" fmla="*/ 1432224 h 5889159"/>
              <a:gd name="connsiteX13" fmla="*/ 2773700 w 5025011"/>
              <a:gd name="connsiteY13" fmla="*/ 276697 h 5889159"/>
              <a:gd name="connsiteX14" fmla="*/ 3162007 w 5025011"/>
              <a:gd name="connsiteY14" fmla="*/ 439536 h 5889159"/>
              <a:gd name="connsiteX15" fmla="*/ 3277873 w 5025011"/>
              <a:gd name="connsiteY15" fmla="*/ 1119073 h 5889159"/>
              <a:gd name="connsiteX16" fmla="*/ 3819623 w 5025011"/>
              <a:gd name="connsiteY16" fmla="*/ 1472933 h 5889159"/>
              <a:gd name="connsiteX17" fmla="*/ 4643210 w 5025011"/>
              <a:gd name="connsiteY17" fmla="*/ 2196311 h 5889159"/>
              <a:gd name="connsiteX18" fmla="*/ 4646341 w 5025011"/>
              <a:gd name="connsiteY18" fmla="*/ 2759982 h 5889159"/>
              <a:gd name="connsiteX19" fmla="*/ 3540919 w 5025011"/>
              <a:gd name="connsiteY19" fmla="*/ 2515725 h 5889159"/>
              <a:gd name="connsiteX20" fmla="*/ 2720464 w 5025011"/>
              <a:gd name="connsiteY20" fmla="*/ 1378988 h 5889159"/>
              <a:gd name="connsiteX21" fmla="*/ 2786226 w 5025011"/>
              <a:gd name="connsiteY21" fmla="*/ 373774 h 5889159"/>
              <a:gd name="connsiteX22" fmla="*/ 3058667 w 5025011"/>
              <a:gd name="connsiteY22" fmla="*/ 499034 h 5889159"/>
              <a:gd name="connsiteX23" fmla="*/ 3212111 w 5025011"/>
              <a:gd name="connsiteY23" fmla="*/ 1247465 h 5889159"/>
              <a:gd name="connsiteX24" fmla="*/ 3318582 w 5025011"/>
              <a:gd name="connsiteY24" fmla="*/ 3533465 h 5889159"/>
              <a:gd name="connsiteX25" fmla="*/ 3365555 w 5025011"/>
              <a:gd name="connsiteY25" fmla="*/ 5847648 h 5889159"/>
              <a:gd name="connsiteX26" fmla="*/ 3014826 w 5025011"/>
              <a:gd name="connsiteY26" fmla="*/ 4952037 h 5889159"/>
              <a:gd name="connsiteX27" fmla="*/ 3669311 w 5025011"/>
              <a:gd name="connsiteY27" fmla="*/ 4081478 h 5889159"/>
              <a:gd name="connsiteX28" fmla="*/ 4611894 w 5025011"/>
              <a:gd name="connsiteY28" fmla="*/ 4081478 h 5889159"/>
              <a:gd name="connsiteX29" fmla="*/ 4899993 w 5025011"/>
              <a:gd name="connsiteY29" fmla="*/ 4729700 h 5889159"/>
              <a:gd name="connsiteX30" fmla="*/ 4937571 w 5025011"/>
              <a:gd name="connsiteY30" fmla="*/ 4986484 h 5889159"/>
              <a:gd name="connsiteX0" fmla="*/ 30500 w 5025011"/>
              <a:gd name="connsiteY0" fmla="*/ 665004 h 5896294"/>
              <a:gd name="connsiteX1" fmla="*/ 17974 w 5025011"/>
              <a:gd name="connsiteY1" fmla="*/ 2205706 h 5896294"/>
              <a:gd name="connsiteX2" fmla="*/ 243442 w 5025011"/>
              <a:gd name="connsiteY2" fmla="*/ 2634722 h 5896294"/>
              <a:gd name="connsiteX3" fmla="*/ 1176631 w 5025011"/>
              <a:gd name="connsiteY3" fmla="*/ 2431174 h 5896294"/>
              <a:gd name="connsiteX4" fmla="*/ 1658884 w 5025011"/>
              <a:gd name="connsiteY4" fmla="*/ 1375856 h 5896294"/>
              <a:gd name="connsiteX5" fmla="*/ 2075374 w 5025011"/>
              <a:gd name="connsiteY5" fmla="*/ 198410 h 5896294"/>
              <a:gd name="connsiteX6" fmla="*/ 3143218 w 5025011"/>
              <a:gd name="connsiteY6" fmla="*/ 73150 h 5896294"/>
              <a:gd name="connsiteX7" fmla="*/ 3378081 w 5025011"/>
              <a:gd name="connsiteY7" fmla="*/ 956234 h 5896294"/>
              <a:gd name="connsiteX8" fmla="*/ 3857201 w 5025011"/>
              <a:gd name="connsiteY8" fmla="*/ 1391514 h 5896294"/>
              <a:gd name="connsiteX9" fmla="*/ 4903125 w 5025011"/>
              <a:gd name="connsiteY9" fmla="*/ 2215100 h 5896294"/>
              <a:gd name="connsiteX10" fmla="*/ 4831100 w 5025011"/>
              <a:gd name="connsiteY10" fmla="*/ 2897769 h 5896294"/>
              <a:gd name="connsiteX11" fmla="*/ 3359292 w 5025011"/>
              <a:gd name="connsiteY11" fmla="*/ 2581487 h 5896294"/>
              <a:gd name="connsiteX12" fmla="*/ 2585810 w 5025011"/>
              <a:gd name="connsiteY12" fmla="*/ 1432224 h 5896294"/>
              <a:gd name="connsiteX13" fmla="*/ 2773700 w 5025011"/>
              <a:gd name="connsiteY13" fmla="*/ 276697 h 5896294"/>
              <a:gd name="connsiteX14" fmla="*/ 3162007 w 5025011"/>
              <a:gd name="connsiteY14" fmla="*/ 439536 h 5896294"/>
              <a:gd name="connsiteX15" fmla="*/ 3277873 w 5025011"/>
              <a:gd name="connsiteY15" fmla="*/ 1119073 h 5896294"/>
              <a:gd name="connsiteX16" fmla="*/ 3819623 w 5025011"/>
              <a:gd name="connsiteY16" fmla="*/ 1472933 h 5896294"/>
              <a:gd name="connsiteX17" fmla="*/ 4643210 w 5025011"/>
              <a:gd name="connsiteY17" fmla="*/ 2196311 h 5896294"/>
              <a:gd name="connsiteX18" fmla="*/ 4646341 w 5025011"/>
              <a:gd name="connsiteY18" fmla="*/ 2759982 h 5896294"/>
              <a:gd name="connsiteX19" fmla="*/ 3540919 w 5025011"/>
              <a:gd name="connsiteY19" fmla="*/ 2515725 h 5896294"/>
              <a:gd name="connsiteX20" fmla="*/ 2720464 w 5025011"/>
              <a:gd name="connsiteY20" fmla="*/ 1378988 h 5896294"/>
              <a:gd name="connsiteX21" fmla="*/ 2786226 w 5025011"/>
              <a:gd name="connsiteY21" fmla="*/ 373774 h 5896294"/>
              <a:gd name="connsiteX22" fmla="*/ 3058667 w 5025011"/>
              <a:gd name="connsiteY22" fmla="*/ 499034 h 5896294"/>
              <a:gd name="connsiteX23" fmla="*/ 3212111 w 5025011"/>
              <a:gd name="connsiteY23" fmla="*/ 1247465 h 5896294"/>
              <a:gd name="connsiteX24" fmla="*/ 3318582 w 5025011"/>
              <a:gd name="connsiteY24" fmla="*/ 3533465 h 5896294"/>
              <a:gd name="connsiteX25" fmla="*/ 3365555 w 5025011"/>
              <a:gd name="connsiteY25" fmla="*/ 5847648 h 5896294"/>
              <a:gd name="connsiteX26" fmla="*/ 3157287 w 5025011"/>
              <a:gd name="connsiteY26" fmla="*/ 5028237 h 5896294"/>
              <a:gd name="connsiteX27" fmla="*/ 3669311 w 5025011"/>
              <a:gd name="connsiteY27" fmla="*/ 4081478 h 5896294"/>
              <a:gd name="connsiteX28" fmla="*/ 4611894 w 5025011"/>
              <a:gd name="connsiteY28" fmla="*/ 4081478 h 5896294"/>
              <a:gd name="connsiteX29" fmla="*/ 4899993 w 5025011"/>
              <a:gd name="connsiteY29" fmla="*/ 4729700 h 5896294"/>
              <a:gd name="connsiteX30" fmla="*/ 4937571 w 5025011"/>
              <a:gd name="connsiteY30" fmla="*/ 4986484 h 5896294"/>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277873 w 5025011"/>
              <a:gd name="connsiteY15" fmla="*/ 1119073 h 6022442"/>
              <a:gd name="connsiteX16" fmla="*/ 3819623 w 5025011"/>
              <a:gd name="connsiteY16" fmla="*/ 1472933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360699 w 5025011"/>
              <a:gd name="connsiteY15" fmla="*/ 1105821 h 6022442"/>
              <a:gd name="connsiteX16" fmla="*/ 3819623 w 5025011"/>
              <a:gd name="connsiteY16" fmla="*/ 1472933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344134 w 5025011"/>
              <a:gd name="connsiteY15" fmla="*/ 1125699 h 6022442"/>
              <a:gd name="connsiteX16" fmla="*/ 3819623 w 5025011"/>
              <a:gd name="connsiteY16" fmla="*/ 1472933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751042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751042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751042 w 5025011"/>
              <a:gd name="connsiteY29" fmla="*/ 4081478 h 6022442"/>
              <a:gd name="connsiteX30" fmla="*/ 4937571 w 5025011"/>
              <a:gd name="connsiteY30"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702441 w 5025011"/>
              <a:gd name="connsiteY28" fmla="*/ 4131173 h 6022442"/>
              <a:gd name="connsiteX29" fmla="*/ 4751042 w 5025011"/>
              <a:gd name="connsiteY29" fmla="*/ 4081478 h 6022442"/>
              <a:gd name="connsiteX30" fmla="*/ 4937571 w 5025011"/>
              <a:gd name="connsiteY30" fmla="*/ 4986484 h 6022442"/>
              <a:gd name="connsiteX0" fmla="*/ 30500 w 5025011"/>
              <a:gd name="connsiteY0" fmla="*/ 704612 h 6062050"/>
              <a:gd name="connsiteX1" fmla="*/ 17974 w 5025011"/>
              <a:gd name="connsiteY1" fmla="*/ 2245314 h 6062050"/>
              <a:gd name="connsiteX2" fmla="*/ 243442 w 5025011"/>
              <a:gd name="connsiteY2" fmla="*/ 2674330 h 6062050"/>
              <a:gd name="connsiteX3" fmla="*/ 1176631 w 5025011"/>
              <a:gd name="connsiteY3" fmla="*/ 2470782 h 6062050"/>
              <a:gd name="connsiteX4" fmla="*/ 1658884 w 5025011"/>
              <a:gd name="connsiteY4" fmla="*/ 1415464 h 6062050"/>
              <a:gd name="connsiteX5" fmla="*/ 2091939 w 5025011"/>
              <a:gd name="connsiteY5" fmla="*/ 155192 h 6062050"/>
              <a:gd name="connsiteX6" fmla="*/ 3143218 w 5025011"/>
              <a:gd name="connsiteY6" fmla="*/ 112758 h 6062050"/>
              <a:gd name="connsiteX7" fmla="*/ 3378081 w 5025011"/>
              <a:gd name="connsiteY7" fmla="*/ 995842 h 6062050"/>
              <a:gd name="connsiteX8" fmla="*/ 3857201 w 5025011"/>
              <a:gd name="connsiteY8" fmla="*/ 1431122 h 6062050"/>
              <a:gd name="connsiteX9" fmla="*/ 4903125 w 5025011"/>
              <a:gd name="connsiteY9" fmla="*/ 2254708 h 6062050"/>
              <a:gd name="connsiteX10" fmla="*/ 4831100 w 5025011"/>
              <a:gd name="connsiteY10" fmla="*/ 2937377 h 6062050"/>
              <a:gd name="connsiteX11" fmla="*/ 3359292 w 5025011"/>
              <a:gd name="connsiteY11" fmla="*/ 2621095 h 6062050"/>
              <a:gd name="connsiteX12" fmla="*/ 2585810 w 5025011"/>
              <a:gd name="connsiteY12" fmla="*/ 1471832 h 6062050"/>
              <a:gd name="connsiteX13" fmla="*/ 2733943 w 5025011"/>
              <a:gd name="connsiteY13" fmla="*/ 283174 h 6062050"/>
              <a:gd name="connsiteX14" fmla="*/ 3162007 w 5025011"/>
              <a:gd name="connsiteY14" fmla="*/ 479144 h 6062050"/>
              <a:gd name="connsiteX15" fmla="*/ 3344134 w 5025011"/>
              <a:gd name="connsiteY15" fmla="*/ 1165307 h 6062050"/>
              <a:gd name="connsiteX16" fmla="*/ 3819623 w 5025011"/>
              <a:gd name="connsiteY16" fmla="*/ 1572176 h 6062050"/>
              <a:gd name="connsiteX17" fmla="*/ 4643210 w 5025011"/>
              <a:gd name="connsiteY17" fmla="*/ 2235919 h 6062050"/>
              <a:gd name="connsiteX18" fmla="*/ 4646341 w 5025011"/>
              <a:gd name="connsiteY18" fmla="*/ 2799590 h 6062050"/>
              <a:gd name="connsiteX19" fmla="*/ 3540919 w 5025011"/>
              <a:gd name="connsiteY19" fmla="*/ 2555333 h 6062050"/>
              <a:gd name="connsiteX20" fmla="*/ 2720464 w 5025011"/>
              <a:gd name="connsiteY20" fmla="*/ 1418596 h 6062050"/>
              <a:gd name="connsiteX21" fmla="*/ 2786226 w 5025011"/>
              <a:gd name="connsiteY21" fmla="*/ 413382 h 6062050"/>
              <a:gd name="connsiteX22" fmla="*/ 3058667 w 5025011"/>
              <a:gd name="connsiteY22" fmla="*/ 538642 h 6062050"/>
              <a:gd name="connsiteX23" fmla="*/ 3212111 w 5025011"/>
              <a:gd name="connsiteY23" fmla="*/ 1287073 h 6062050"/>
              <a:gd name="connsiteX24" fmla="*/ 3318582 w 5025011"/>
              <a:gd name="connsiteY24" fmla="*/ 3573073 h 6062050"/>
              <a:gd name="connsiteX25" fmla="*/ 3365555 w 5025011"/>
              <a:gd name="connsiteY25" fmla="*/ 5887256 h 6062050"/>
              <a:gd name="connsiteX26" fmla="*/ 3122362 w 5025011"/>
              <a:gd name="connsiteY26" fmla="*/ 5805836 h 6062050"/>
              <a:gd name="connsiteX27" fmla="*/ 3157287 w 5025011"/>
              <a:gd name="connsiteY27" fmla="*/ 5067845 h 6062050"/>
              <a:gd name="connsiteX28" fmla="*/ 3702441 w 5025011"/>
              <a:gd name="connsiteY28" fmla="*/ 4170781 h 6062050"/>
              <a:gd name="connsiteX29" fmla="*/ 4751042 w 5025011"/>
              <a:gd name="connsiteY29" fmla="*/ 4121086 h 6062050"/>
              <a:gd name="connsiteX30" fmla="*/ 4937571 w 5025011"/>
              <a:gd name="connsiteY30" fmla="*/ 5026092 h 6062050"/>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46341 w 5025011"/>
              <a:gd name="connsiteY18" fmla="*/ 2823009 h 6085469"/>
              <a:gd name="connsiteX19" fmla="*/ 3540919 w 5025011"/>
              <a:gd name="connsiteY19" fmla="*/ 2578752 h 6085469"/>
              <a:gd name="connsiteX20" fmla="*/ 2720464 w 5025011"/>
              <a:gd name="connsiteY20" fmla="*/ 1442015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540919 w 5025011"/>
              <a:gd name="connsiteY19" fmla="*/ 2578752 h 6085469"/>
              <a:gd name="connsiteX20" fmla="*/ 2720464 w 5025011"/>
              <a:gd name="connsiteY20" fmla="*/ 1442015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65598 w 5025011"/>
              <a:gd name="connsiteY19" fmla="*/ 2108299 h 6085469"/>
              <a:gd name="connsiteX20" fmla="*/ 2720464 w 5025011"/>
              <a:gd name="connsiteY20" fmla="*/ 1442015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65598 w 5025011"/>
              <a:gd name="connsiteY19" fmla="*/ 2108299 h 6085469"/>
              <a:gd name="connsiteX20" fmla="*/ 2654203 w 5025011"/>
              <a:gd name="connsiteY20" fmla="*/ 1697120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65598 w 5025011"/>
              <a:gd name="connsiteY19" fmla="*/ 2108299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88789 w 5025011"/>
              <a:gd name="connsiteY19" fmla="*/ 2008908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888789 w 5025011"/>
              <a:gd name="connsiteY19" fmla="*/ 2008908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888789 w 5025011"/>
              <a:gd name="connsiteY19" fmla="*/ 2008908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416684 w 5025011"/>
              <a:gd name="connsiteY21" fmla="*/ 833186 h 6085469"/>
              <a:gd name="connsiteX22" fmla="*/ 2786226 w 5025011"/>
              <a:gd name="connsiteY22" fmla="*/ 436801 h 6085469"/>
              <a:gd name="connsiteX23" fmla="*/ 3058667 w 5025011"/>
              <a:gd name="connsiteY23" fmla="*/ 562061 h 6085469"/>
              <a:gd name="connsiteX24" fmla="*/ 3212111 w 5025011"/>
              <a:gd name="connsiteY24" fmla="*/ 1310492 h 6085469"/>
              <a:gd name="connsiteX25" fmla="*/ 3318582 w 5025011"/>
              <a:gd name="connsiteY25" fmla="*/ 3596492 h 6085469"/>
              <a:gd name="connsiteX26" fmla="*/ 3365555 w 5025011"/>
              <a:gd name="connsiteY26" fmla="*/ 5910675 h 6085469"/>
              <a:gd name="connsiteX27" fmla="*/ 3122362 w 5025011"/>
              <a:gd name="connsiteY27" fmla="*/ 5829255 h 6085469"/>
              <a:gd name="connsiteX28" fmla="*/ 3157287 w 5025011"/>
              <a:gd name="connsiteY28" fmla="*/ 5091264 h 6085469"/>
              <a:gd name="connsiteX29" fmla="*/ 3702441 w 5025011"/>
              <a:gd name="connsiteY29" fmla="*/ 4194200 h 6085469"/>
              <a:gd name="connsiteX30" fmla="*/ 4751042 w 5025011"/>
              <a:gd name="connsiteY30" fmla="*/ 4144505 h 6085469"/>
              <a:gd name="connsiteX31" fmla="*/ 4937571 w 5025011"/>
              <a:gd name="connsiteY31"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416684 w 5025011"/>
              <a:gd name="connsiteY21" fmla="*/ 833186 h 6085469"/>
              <a:gd name="connsiteX22" fmla="*/ 2719965 w 5025011"/>
              <a:gd name="connsiteY22" fmla="*/ 347349 h 6085469"/>
              <a:gd name="connsiteX23" fmla="*/ 3058667 w 5025011"/>
              <a:gd name="connsiteY23" fmla="*/ 562061 h 6085469"/>
              <a:gd name="connsiteX24" fmla="*/ 3212111 w 5025011"/>
              <a:gd name="connsiteY24" fmla="*/ 1310492 h 6085469"/>
              <a:gd name="connsiteX25" fmla="*/ 3318582 w 5025011"/>
              <a:gd name="connsiteY25" fmla="*/ 3596492 h 6085469"/>
              <a:gd name="connsiteX26" fmla="*/ 3365555 w 5025011"/>
              <a:gd name="connsiteY26" fmla="*/ 5910675 h 6085469"/>
              <a:gd name="connsiteX27" fmla="*/ 3122362 w 5025011"/>
              <a:gd name="connsiteY27" fmla="*/ 5829255 h 6085469"/>
              <a:gd name="connsiteX28" fmla="*/ 3157287 w 5025011"/>
              <a:gd name="connsiteY28" fmla="*/ 5091264 h 6085469"/>
              <a:gd name="connsiteX29" fmla="*/ 3702441 w 5025011"/>
              <a:gd name="connsiteY29" fmla="*/ 4194200 h 6085469"/>
              <a:gd name="connsiteX30" fmla="*/ 4751042 w 5025011"/>
              <a:gd name="connsiteY30" fmla="*/ 4144505 h 6085469"/>
              <a:gd name="connsiteX31" fmla="*/ 4937571 w 5025011"/>
              <a:gd name="connsiteY31"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287636 w 5025011"/>
              <a:gd name="connsiteY12" fmla="*/ 1415738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416684 w 5025011"/>
              <a:gd name="connsiteY21" fmla="*/ 833186 h 6085469"/>
              <a:gd name="connsiteX22" fmla="*/ 2719965 w 5025011"/>
              <a:gd name="connsiteY22" fmla="*/ 347349 h 6085469"/>
              <a:gd name="connsiteX23" fmla="*/ 3058667 w 5025011"/>
              <a:gd name="connsiteY23" fmla="*/ 562061 h 6085469"/>
              <a:gd name="connsiteX24" fmla="*/ 3212111 w 5025011"/>
              <a:gd name="connsiteY24" fmla="*/ 1310492 h 6085469"/>
              <a:gd name="connsiteX25" fmla="*/ 3318582 w 5025011"/>
              <a:gd name="connsiteY25" fmla="*/ 3596492 h 6085469"/>
              <a:gd name="connsiteX26" fmla="*/ 3365555 w 5025011"/>
              <a:gd name="connsiteY26" fmla="*/ 5910675 h 6085469"/>
              <a:gd name="connsiteX27" fmla="*/ 3122362 w 5025011"/>
              <a:gd name="connsiteY27" fmla="*/ 5829255 h 6085469"/>
              <a:gd name="connsiteX28" fmla="*/ 3157287 w 5025011"/>
              <a:gd name="connsiteY28" fmla="*/ 5091264 h 6085469"/>
              <a:gd name="connsiteX29" fmla="*/ 3702441 w 5025011"/>
              <a:gd name="connsiteY29" fmla="*/ 4194200 h 6085469"/>
              <a:gd name="connsiteX30" fmla="*/ 4751042 w 5025011"/>
              <a:gd name="connsiteY30" fmla="*/ 4144505 h 6085469"/>
              <a:gd name="connsiteX31" fmla="*/ 4937571 w 5025011"/>
              <a:gd name="connsiteY31" fmla="*/ 5049511 h 6085469"/>
              <a:gd name="connsiteX0" fmla="*/ 30500 w 5001440"/>
              <a:gd name="connsiteY0" fmla="*/ 728031 h 6085469"/>
              <a:gd name="connsiteX1" fmla="*/ 17974 w 5001440"/>
              <a:gd name="connsiteY1" fmla="*/ 2268733 h 6085469"/>
              <a:gd name="connsiteX2" fmla="*/ 243442 w 5001440"/>
              <a:gd name="connsiteY2" fmla="*/ 2697749 h 6085469"/>
              <a:gd name="connsiteX3" fmla="*/ 1176631 w 5001440"/>
              <a:gd name="connsiteY3" fmla="*/ 2494201 h 6085469"/>
              <a:gd name="connsiteX4" fmla="*/ 1658884 w 5001440"/>
              <a:gd name="connsiteY4" fmla="*/ 1438883 h 6085469"/>
              <a:gd name="connsiteX5" fmla="*/ 2075374 w 5001440"/>
              <a:gd name="connsiteY5" fmla="*/ 138855 h 6085469"/>
              <a:gd name="connsiteX6" fmla="*/ 3143218 w 5001440"/>
              <a:gd name="connsiteY6" fmla="*/ 136177 h 6085469"/>
              <a:gd name="connsiteX7" fmla="*/ 3378081 w 5001440"/>
              <a:gd name="connsiteY7" fmla="*/ 1019261 h 6085469"/>
              <a:gd name="connsiteX8" fmla="*/ 3857201 w 5001440"/>
              <a:gd name="connsiteY8" fmla="*/ 1454541 h 6085469"/>
              <a:gd name="connsiteX9" fmla="*/ 4903125 w 5001440"/>
              <a:gd name="connsiteY9" fmla="*/ 2278127 h 6085469"/>
              <a:gd name="connsiteX10" fmla="*/ 4831100 w 5001440"/>
              <a:gd name="connsiteY10" fmla="*/ 2960796 h 6085469"/>
              <a:gd name="connsiteX11" fmla="*/ 3789988 w 5001440"/>
              <a:gd name="connsiteY11" fmla="*/ 2197254 h 6085469"/>
              <a:gd name="connsiteX12" fmla="*/ 2287636 w 5001440"/>
              <a:gd name="connsiteY12" fmla="*/ 1415738 h 6085469"/>
              <a:gd name="connsiteX13" fmla="*/ 2733943 w 5001440"/>
              <a:gd name="connsiteY13" fmla="*/ 306593 h 6085469"/>
              <a:gd name="connsiteX14" fmla="*/ 3162007 w 5001440"/>
              <a:gd name="connsiteY14" fmla="*/ 502563 h 6085469"/>
              <a:gd name="connsiteX15" fmla="*/ 3344134 w 5001440"/>
              <a:gd name="connsiteY15" fmla="*/ 1188726 h 6085469"/>
              <a:gd name="connsiteX16" fmla="*/ 3819623 w 5001440"/>
              <a:gd name="connsiteY16" fmla="*/ 1595595 h 6085469"/>
              <a:gd name="connsiteX17" fmla="*/ 4643210 w 5001440"/>
              <a:gd name="connsiteY17" fmla="*/ 2259338 h 6085469"/>
              <a:gd name="connsiteX18" fmla="*/ 4702664 w 5001440"/>
              <a:gd name="connsiteY18" fmla="*/ 2839574 h 6085469"/>
              <a:gd name="connsiteX19" fmla="*/ 3994806 w 5001440"/>
              <a:gd name="connsiteY19" fmla="*/ 2075169 h 6085469"/>
              <a:gd name="connsiteX20" fmla="*/ 2703899 w 5001440"/>
              <a:gd name="connsiteY20" fmla="*/ 1601041 h 6085469"/>
              <a:gd name="connsiteX21" fmla="*/ 2416684 w 5001440"/>
              <a:gd name="connsiteY21" fmla="*/ 833186 h 6085469"/>
              <a:gd name="connsiteX22" fmla="*/ 2719965 w 5001440"/>
              <a:gd name="connsiteY22" fmla="*/ 347349 h 6085469"/>
              <a:gd name="connsiteX23" fmla="*/ 3058667 w 5001440"/>
              <a:gd name="connsiteY23" fmla="*/ 562061 h 6085469"/>
              <a:gd name="connsiteX24" fmla="*/ 3212111 w 5001440"/>
              <a:gd name="connsiteY24" fmla="*/ 1310492 h 6085469"/>
              <a:gd name="connsiteX25" fmla="*/ 3318582 w 5001440"/>
              <a:gd name="connsiteY25" fmla="*/ 3596492 h 6085469"/>
              <a:gd name="connsiteX26" fmla="*/ 3365555 w 5001440"/>
              <a:gd name="connsiteY26" fmla="*/ 5910675 h 6085469"/>
              <a:gd name="connsiteX27" fmla="*/ 3122362 w 5001440"/>
              <a:gd name="connsiteY27" fmla="*/ 5829255 h 6085469"/>
              <a:gd name="connsiteX28" fmla="*/ 3157287 w 5001440"/>
              <a:gd name="connsiteY28" fmla="*/ 5091264 h 6085469"/>
              <a:gd name="connsiteX29" fmla="*/ 3702441 w 5001440"/>
              <a:gd name="connsiteY29" fmla="*/ 4194200 h 6085469"/>
              <a:gd name="connsiteX30" fmla="*/ 4751042 w 5001440"/>
              <a:gd name="connsiteY30" fmla="*/ 4144505 h 6085469"/>
              <a:gd name="connsiteX31" fmla="*/ 4937571 w 5001440"/>
              <a:gd name="connsiteY31" fmla="*/ 5049511 h 6085469"/>
              <a:gd name="connsiteX0" fmla="*/ 30500 w 5001440"/>
              <a:gd name="connsiteY0" fmla="*/ 728031 h 6085469"/>
              <a:gd name="connsiteX1" fmla="*/ 17974 w 5001440"/>
              <a:gd name="connsiteY1" fmla="*/ 2268733 h 6085469"/>
              <a:gd name="connsiteX2" fmla="*/ 243442 w 5001440"/>
              <a:gd name="connsiteY2" fmla="*/ 2697749 h 6085469"/>
              <a:gd name="connsiteX3" fmla="*/ 1176631 w 5001440"/>
              <a:gd name="connsiteY3" fmla="*/ 2494201 h 6085469"/>
              <a:gd name="connsiteX4" fmla="*/ 1658884 w 5001440"/>
              <a:gd name="connsiteY4" fmla="*/ 1438883 h 6085469"/>
              <a:gd name="connsiteX5" fmla="*/ 2075374 w 5001440"/>
              <a:gd name="connsiteY5" fmla="*/ 138855 h 6085469"/>
              <a:gd name="connsiteX6" fmla="*/ 3143218 w 5001440"/>
              <a:gd name="connsiteY6" fmla="*/ 136177 h 6085469"/>
              <a:gd name="connsiteX7" fmla="*/ 3378081 w 5001440"/>
              <a:gd name="connsiteY7" fmla="*/ 1019261 h 6085469"/>
              <a:gd name="connsiteX8" fmla="*/ 3857201 w 5001440"/>
              <a:gd name="connsiteY8" fmla="*/ 1454541 h 6085469"/>
              <a:gd name="connsiteX9" fmla="*/ 4903125 w 5001440"/>
              <a:gd name="connsiteY9" fmla="*/ 2278127 h 6085469"/>
              <a:gd name="connsiteX10" fmla="*/ 4831100 w 5001440"/>
              <a:gd name="connsiteY10" fmla="*/ 2960796 h 6085469"/>
              <a:gd name="connsiteX11" fmla="*/ 3789988 w 5001440"/>
              <a:gd name="connsiteY11" fmla="*/ 2197254 h 6085469"/>
              <a:gd name="connsiteX12" fmla="*/ 2857318 w 5001440"/>
              <a:gd name="connsiteY12" fmla="*/ 1929804 h 6085469"/>
              <a:gd name="connsiteX13" fmla="*/ 2287636 w 5001440"/>
              <a:gd name="connsiteY13" fmla="*/ 1415738 h 6085469"/>
              <a:gd name="connsiteX14" fmla="*/ 2733943 w 5001440"/>
              <a:gd name="connsiteY14" fmla="*/ 306593 h 6085469"/>
              <a:gd name="connsiteX15" fmla="*/ 3162007 w 5001440"/>
              <a:gd name="connsiteY15" fmla="*/ 502563 h 6085469"/>
              <a:gd name="connsiteX16" fmla="*/ 3344134 w 5001440"/>
              <a:gd name="connsiteY16" fmla="*/ 1188726 h 6085469"/>
              <a:gd name="connsiteX17" fmla="*/ 3819623 w 5001440"/>
              <a:gd name="connsiteY17" fmla="*/ 1595595 h 6085469"/>
              <a:gd name="connsiteX18" fmla="*/ 4643210 w 5001440"/>
              <a:gd name="connsiteY18" fmla="*/ 2259338 h 6085469"/>
              <a:gd name="connsiteX19" fmla="*/ 4702664 w 5001440"/>
              <a:gd name="connsiteY19" fmla="*/ 2839574 h 6085469"/>
              <a:gd name="connsiteX20" fmla="*/ 3994806 w 5001440"/>
              <a:gd name="connsiteY20" fmla="*/ 2075169 h 6085469"/>
              <a:gd name="connsiteX21" fmla="*/ 2703899 w 5001440"/>
              <a:gd name="connsiteY21" fmla="*/ 1601041 h 6085469"/>
              <a:gd name="connsiteX22" fmla="*/ 2416684 w 5001440"/>
              <a:gd name="connsiteY22" fmla="*/ 833186 h 6085469"/>
              <a:gd name="connsiteX23" fmla="*/ 2719965 w 5001440"/>
              <a:gd name="connsiteY23" fmla="*/ 347349 h 6085469"/>
              <a:gd name="connsiteX24" fmla="*/ 3058667 w 5001440"/>
              <a:gd name="connsiteY24" fmla="*/ 562061 h 6085469"/>
              <a:gd name="connsiteX25" fmla="*/ 3212111 w 5001440"/>
              <a:gd name="connsiteY25" fmla="*/ 1310492 h 6085469"/>
              <a:gd name="connsiteX26" fmla="*/ 3318582 w 5001440"/>
              <a:gd name="connsiteY26" fmla="*/ 3596492 h 6085469"/>
              <a:gd name="connsiteX27" fmla="*/ 3365555 w 5001440"/>
              <a:gd name="connsiteY27" fmla="*/ 5910675 h 6085469"/>
              <a:gd name="connsiteX28" fmla="*/ 3122362 w 5001440"/>
              <a:gd name="connsiteY28" fmla="*/ 5829255 h 6085469"/>
              <a:gd name="connsiteX29" fmla="*/ 3157287 w 5001440"/>
              <a:gd name="connsiteY29" fmla="*/ 5091264 h 6085469"/>
              <a:gd name="connsiteX30" fmla="*/ 3702441 w 5001440"/>
              <a:gd name="connsiteY30" fmla="*/ 4194200 h 6085469"/>
              <a:gd name="connsiteX31" fmla="*/ 4751042 w 5001440"/>
              <a:gd name="connsiteY31" fmla="*/ 4144505 h 6085469"/>
              <a:gd name="connsiteX32" fmla="*/ 4937571 w 5001440"/>
              <a:gd name="connsiteY32"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733943 w 4976549"/>
              <a:gd name="connsiteY15" fmla="*/ 306593 h 6085469"/>
              <a:gd name="connsiteX16" fmla="*/ 3162007 w 4976549"/>
              <a:gd name="connsiteY16" fmla="*/ 502563 h 6085469"/>
              <a:gd name="connsiteX17" fmla="*/ 3344134 w 4976549"/>
              <a:gd name="connsiteY17" fmla="*/ 1188726 h 6085469"/>
              <a:gd name="connsiteX18" fmla="*/ 3819623 w 4976549"/>
              <a:gd name="connsiteY18" fmla="*/ 1595595 h 6085469"/>
              <a:gd name="connsiteX19" fmla="*/ 4643210 w 4976549"/>
              <a:gd name="connsiteY19" fmla="*/ 2259338 h 6085469"/>
              <a:gd name="connsiteX20" fmla="*/ 4702664 w 4976549"/>
              <a:gd name="connsiteY20" fmla="*/ 2839574 h 6085469"/>
              <a:gd name="connsiteX21" fmla="*/ 3994806 w 4976549"/>
              <a:gd name="connsiteY21" fmla="*/ 2075169 h 6085469"/>
              <a:gd name="connsiteX22" fmla="*/ 2703899 w 4976549"/>
              <a:gd name="connsiteY22" fmla="*/ 1601041 h 6085469"/>
              <a:gd name="connsiteX23" fmla="*/ 2416684 w 4976549"/>
              <a:gd name="connsiteY23" fmla="*/ 833186 h 6085469"/>
              <a:gd name="connsiteX24" fmla="*/ 2719965 w 4976549"/>
              <a:gd name="connsiteY24" fmla="*/ 347349 h 6085469"/>
              <a:gd name="connsiteX25" fmla="*/ 3058667 w 4976549"/>
              <a:gd name="connsiteY25" fmla="*/ 562061 h 6085469"/>
              <a:gd name="connsiteX26" fmla="*/ 3212111 w 4976549"/>
              <a:gd name="connsiteY26" fmla="*/ 1310492 h 6085469"/>
              <a:gd name="connsiteX27" fmla="*/ 3318582 w 4976549"/>
              <a:gd name="connsiteY27" fmla="*/ 3596492 h 6085469"/>
              <a:gd name="connsiteX28" fmla="*/ 3365555 w 4976549"/>
              <a:gd name="connsiteY28" fmla="*/ 5910675 h 6085469"/>
              <a:gd name="connsiteX29" fmla="*/ 3122362 w 4976549"/>
              <a:gd name="connsiteY29" fmla="*/ 5829255 h 6085469"/>
              <a:gd name="connsiteX30" fmla="*/ 3157287 w 4976549"/>
              <a:gd name="connsiteY30" fmla="*/ 5091264 h 6085469"/>
              <a:gd name="connsiteX31" fmla="*/ 3702441 w 4976549"/>
              <a:gd name="connsiteY31" fmla="*/ 4194200 h 6085469"/>
              <a:gd name="connsiteX32" fmla="*/ 4751042 w 4976549"/>
              <a:gd name="connsiteY32" fmla="*/ 4144505 h 6085469"/>
              <a:gd name="connsiteX33" fmla="*/ 4937571 w 4976549"/>
              <a:gd name="connsiteY33"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51032 w 4976549"/>
              <a:gd name="connsiteY15" fmla="*/ 561517 h 6085469"/>
              <a:gd name="connsiteX16" fmla="*/ 2733943 w 4976549"/>
              <a:gd name="connsiteY16" fmla="*/ 30659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51032 w 4976549"/>
              <a:gd name="connsiteY15" fmla="*/ 561517 h 6085469"/>
              <a:gd name="connsiteX16" fmla="*/ 2733943 w 4976549"/>
              <a:gd name="connsiteY16" fmla="*/ 233706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51032 w 4976549"/>
              <a:gd name="connsiteY15" fmla="*/ 561517 h 6085469"/>
              <a:gd name="connsiteX16" fmla="*/ 2733943 w 4976549"/>
              <a:gd name="connsiteY16" fmla="*/ 160819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90789 w 4976549"/>
              <a:gd name="connsiteY15" fmla="*/ 389239 h 6085469"/>
              <a:gd name="connsiteX16" fmla="*/ 2733943 w 4976549"/>
              <a:gd name="connsiteY16" fmla="*/ 160819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58667 w 4976549"/>
              <a:gd name="connsiteY26" fmla="*/ 562061 h 6085469"/>
              <a:gd name="connsiteX27" fmla="*/ 3169041 w 4976549"/>
              <a:gd name="connsiteY27" fmla="*/ 1327057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42101 w 4976549"/>
              <a:gd name="connsiteY26" fmla="*/ 598504 h 6085469"/>
              <a:gd name="connsiteX27" fmla="*/ 3169041 w 4976549"/>
              <a:gd name="connsiteY27" fmla="*/ 1327057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42115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42101 w 4976549"/>
              <a:gd name="connsiteY26" fmla="*/ 598504 h 6085469"/>
              <a:gd name="connsiteX27" fmla="*/ 3169041 w 4976549"/>
              <a:gd name="connsiteY27" fmla="*/ 1327057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60764 h 6118202"/>
              <a:gd name="connsiteX1" fmla="*/ 17974 w 4976549"/>
              <a:gd name="connsiteY1" fmla="*/ 2301466 h 6118202"/>
              <a:gd name="connsiteX2" fmla="*/ 243442 w 4976549"/>
              <a:gd name="connsiteY2" fmla="*/ 2730482 h 6118202"/>
              <a:gd name="connsiteX3" fmla="*/ 1176631 w 4976549"/>
              <a:gd name="connsiteY3" fmla="*/ 2526934 h 6118202"/>
              <a:gd name="connsiteX4" fmla="*/ 1658884 w 4976549"/>
              <a:gd name="connsiteY4" fmla="*/ 1471616 h 6118202"/>
              <a:gd name="connsiteX5" fmla="*/ 2058809 w 4976549"/>
              <a:gd name="connsiteY5" fmla="*/ 121892 h 6118202"/>
              <a:gd name="connsiteX6" fmla="*/ 3143218 w 4976549"/>
              <a:gd name="connsiteY6" fmla="*/ 168910 h 6118202"/>
              <a:gd name="connsiteX7" fmla="*/ 3421151 w 4976549"/>
              <a:gd name="connsiteY7" fmla="*/ 1051994 h 6118202"/>
              <a:gd name="connsiteX8" fmla="*/ 3857201 w 4976549"/>
              <a:gd name="connsiteY8" fmla="*/ 1487274 h 6118202"/>
              <a:gd name="connsiteX9" fmla="*/ 4903125 w 4976549"/>
              <a:gd name="connsiteY9" fmla="*/ 2310860 h 6118202"/>
              <a:gd name="connsiteX10" fmla="*/ 4831100 w 4976549"/>
              <a:gd name="connsiteY10" fmla="*/ 2993529 h 6118202"/>
              <a:gd name="connsiteX11" fmla="*/ 4364753 w 4976549"/>
              <a:gd name="connsiteY11" fmla="*/ 2863685 h 6118202"/>
              <a:gd name="connsiteX12" fmla="*/ 3789988 w 4976549"/>
              <a:gd name="connsiteY12" fmla="*/ 2229987 h 6118202"/>
              <a:gd name="connsiteX13" fmla="*/ 2857318 w 4976549"/>
              <a:gd name="connsiteY13" fmla="*/ 1962537 h 6118202"/>
              <a:gd name="connsiteX14" fmla="*/ 2231314 w 4976549"/>
              <a:gd name="connsiteY14" fmla="*/ 1359019 h 6118202"/>
              <a:gd name="connsiteX15" fmla="*/ 2290789 w 4976549"/>
              <a:gd name="connsiteY15" fmla="*/ 421972 h 6118202"/>
              <a:gd name="connsiteX16" fmla="*/ 2733943 w 4976549"/>
              <a:gd name="connsiteY16" fmla="*/ 143856 h 6118202"/>
              <a:gd name="connsiteX17" fmla="*/ 3162007 w 4976549"/>
              <a:gd name="connsiteY17" fmla="*/ 535296 h 6118202"/>
              <a:gd name="connsiteX18" fmla="*/ 3344134 w 4976549"/>
              <a:gd name="connsiteY18" fmla="*/ 1221459 h 6118202"/>
              <a:gd name="connsiteX19" fmla="*/ 3819623 w 4976549"/>
              <a:gd name="connsiteY19" fmla="*/ 1628328 h 6118202"/>
              <a:gd name="connsiteX20" fmla="*/ 4643210 w 4976549"/>
              <a:gd name="connsiteY20" fmla="*/ 2292071 h 6118202"/>
              <a:gd name="connsiteX21" fmla="*/ 4702664 w 4976549"/>
              <a:gd name="connsiteY21" fmla="*/ 2872307 h 6118202"/>
              <a:gd name="connsiteX22" fmla="*/ 3994806 w 4976549"/>
              <a:gd name="connsiteY22" fmla="*/ 2107902 h 6118202"/>
              <a:gd name="connsiteX23" fmla="*/ 2703899 w 4976549"/>
              <a:gd name="connsiteY23" fmla="*/ 1633774 h 6118202"/>
              <a:gd name="connsiteX24" fmla="*/ 2416684 w 4976549"/>
              <a:gd name="connsiteY24" fmla="*/ 865919 h 6118202"/>
              <a:gd name="connsiteX25" fmla="*/ 2643765 w 4976549"/>
              <a:gd name="connsiteY25" fmla="*/ 337013 h 6118202"/>
              <a:gd name="connsiteX26" fmla="*/ 3042101 w 4976549"/>
              <a:gd name="connsiteY26" fmla="*/ 631237 h 6118202"/>
              <a:gd name="connsiteX27" fmla="*/ 3169041 w 4976549"/>
              <a:gd name="connsiteY27" fmla="*/ 1359790 h 6118202"/>
              <a:gd name="connsiteX28" fmla="*/ 3318582 w 4976549"/>
              <a:gd name="connsiteY28" fmla="*/ 3629225 h 6118202"/>
              <a:gd name="connsiteX29" fmla="*/ 3365555 w 4976549"/>
              <a:gd name="connsiteY29" fmla="*/ 5943408 h 6118202"/>
              <a:gd name="connsiteX30" fmla="*/ 3122362 w 4976549"/>
              <a:gd name="connsiteY30" fmla="*/ 5861988 h 6118202"/>
              <a:gd name="connsiteX31" fmla="*/ 3157287 w 4976549"/>
              <a:gd name="connsiteY31" fmla="*/ 5123997 h 6118202"/>
              <a:gd name="connsiteX32" fmla="*/ 3702441 w 4976549"/>
              <a:gd name="connsiteY32" fmla="*/ 4226933 h 6118202"/>
              <a:gd name="connsiteX33" fmla="*/ 4751042 w 4976549"/>
              <a:gd name="connsiteY33" fmla="*/ 4177238 h 6118202"/>
              <a:gd name="connsiteX34" fmla="*/ 4937571 w 4976549"/>
              <a:gd name="connsiteY34" fmla="*/ 5082244 h 6118202"/>
              <a:gd name="connsiteX0" fmla="*/ 30500 w 4976549"/>
              <a:gd name="connsiteY0" fmla="*/ 760764 h 6118202"/>
              <a:gd name="connsiteX1" fmla="*/ 17974 w 4976549"/>
              <a:gd name="connsiteY1" fmla="*/ 2301466 h 6118202"/>
              <a:gd name="connsiteX2" fmla="*/ 243442 w 4976549"/>
              <a:gd name="connsiteY2" fmla="*/ 2730482 h 6118202"/>
              <a:gd name="connsiteX3" fmla="*/ 1315779 w 4976549"/>
              <a:gd name="connsiteY3" fmla="*/ 2311586 h 6118202"/>
              <a:gd name="connsiteX4" fmla="*/ 1658884 w 4976549"/>
              <a:gd name="connsiteY4" fmla="*/ 1471616 h 6118202"/>
              <a:gd name="connsiteX5" fmla="*/ 2058809 w 4976549"/>
              <a:gd name="connsiteY5" fmla="*/ 121892 h 6118202"/>
              <a:gd name="connsiteX6" fmla="*/ 3143218 w 4976549"/>
              <a:gd name="connsiteY6" fmla="*/ 168910 h 6118202"/>
              <a:gd name="connsiteX7" fmla="*/ 3421151 w 4976549"/>
              <a:gd name="connsiteY7" fmla="*/ 1051994 h 6118202"/>
              <a:gd name="connsiteX8" fmla="*/ 3857201 w 4976549"/>
              <a:gd name="connsiteY8" fmla="*/ 1487274 h 6118202"/>
              <a:gd name="connsiteX9" fmla="*/ 4903125 w 4976549"/>
              <a:gd name="connsiteY9" fmla="*/ 2310860 h 6118202"/>
              <a:gd name="connsiteX10" fmla="*/ 4831100 w 4976549"/>
              <a:gd name="connsiteY10" fmla="*/ 2993529 h 6118202"/>
              <a:gd name="connsiteX11" fmla="*/ 4364753 w 4976549"/>
              <a:gd name="connsiteY11" fmla="*/ 2863685 h 6118202"/>
              <a:gd name="connsiteX12" fmla="*/ 3789988 w 4976549"/>
              <a:gd name="connsiteY12" fmla="*/ 2229987 h 6118202"/>
              <a:gd name="connsiteX13" fmla="*/ 2857318 w 4976549"/>
              <a:gd name="connsiteY13" fmla="*/ 1962537 h 6118202"/>
              <a:gd name="connsiteX14" fmla="*/ 2231314 w 4976549"/>
              <a:gd name="connsiteY14" fmla="*/ 1359019 h 6118202"/>
              <a:gd name="connsiteX15" fmla="*/ 2290789 w 4976549"/>
              <a:gd name="connsiteY15" fmla="*/ 421972 h 6118202"/>
              <a:gd name="connsiteX16" fmla="*/ 2733943 w 4976549"/>
              <a:gd name="connsiteY16" fmla="*/ 143856 h 6118202"/>
              <a:gd name="connsiteX17" fmla="*/ 3162007 w 4976549"/>
              <a:gd name="connsiteY17" fmla="*/ 535296 h 6118202"/>
              <a:gd name="connsiteX18" fmla="*/ 3344134 w 4976549"/>
              <a:gd name="connsiteY18" fmla="*/ 1221459 h 6118202"/>
              <a:gd name="connsiteX19" fmla="*/ 3819623 w 4976549"/>
              <a:gd name="connsiteY19" fmla="*/ 1628328 h 6118202"/>
              <a:gd name="connsiteX20" fmla="*/ 4643210 w 4976549"/>
              <a:gd name="connsiteY20" fmla="*/ 2292071 h 6118202"/>
              <a:gd name="connsiteX21" fmla="*/ 4702664 w 4976549"/>
              <a:gd name="connsiteY21" fmla="*/ 2872307 h 6118202"/>
              <a:gd name="connsiteX22" fmla="*/ 3994806 w 4976549"/>
              <a:gd name="connsiteY22" fmla="*/ 2107902 h 6118202"/>
              <a:gd name="connsiteX23" fmla="*/ 2703899 w 4976549"/>
              <a:gd name="connsiteY23" fmla="*/ 1633774 h 6118202"/>
              <a:gd name="connsiteX24" fmla="*/ 2416684 w 4976549"/>
              <a:gd name="connsiteY24" fmla="*/ 865919 h 6118202"/>
              <a:gd name="connsiteX25" fmla="*/ 2643765 w 4976549"/>
              <a:gd name="connsiteY25" fmla="*/ 337013 h 6118202"/>
              <a:gd name="connsiteX26" fmla="*/ 3042101 w 4976549"/>
              <a:gd name="connsiteY26" fmla="*/ 631237 h 6118202"/>
              <a:gd name="connsiteX27" fmla="*/ 3169041 w 4976549"/>
              <a:gd name="connsiteY27" fmla="*/ 1359790 h 6118202"/>
              <a:gd name="connsiteX28" fmla="*/ 3318582 w 4976549"/>
              <a:gd name="connsiteY28" fmla="*/ 3629225 h 6118202"/>
              <a:gd name="connsiteX29" fmla="*/ 3365555 w 4976549"/>
              <a:gd name="connsiteY29" fmla="*/ 5943408 h 6118202"/>
              <a:gd name="connsiteX30" fmla="*/ 3122362 w 4976549"/>
              <a:gd name="connsiteY30" fmla="*/ 5861988 h 6118202"/>
              <a:gd name="connsiteX31" fmla="*/ 3157287 w 4976549"/>
              <a:gd name="connsiteY31" fmla="*/ 5123997 h 6118202"/>
              <a:gd name="connsiteX32" fmla="*/ 3702441 w 4976549"/>
              <a:gd name="connsiteY32" fmla="*/ 4226933 h 6118202"/>
              <a:gd name="connsiteX33" fmla="*/ 4751042 w 4976549"/>
              <a:gd name="connsiteY33" fmla="*/ 4177238 h 6118202"/>
              <a:gd name="connsiteX34" fmla="*/ 4937571 w 4976549"/>
              <a:gd name="connsiteY34" fmla="*/ 5082244 h 6118202"/>
              <a:gd name="connsiteX0" fmla="*/ 30500 w 4976549"/>
              <a:gd name="connsiteY0" fmla="*/ 747256 h 6104694"/>
              <a:gd name="connsiteX1" fmla="*/ 17974 w 4976549"/>
              <a:gd name="connsiteY1" fmla="*/ 2287958 h 6104694"/>
              <a:gd name="connsiteX2" fmla="*/ 243442 w 4976549"/>
              <a:gd name="connsiteY2" fmla="*/ 2716974 h 6104694"/>
              <a:gd name="connsiteX3" fmla="*/ 1315779 w 4976549"/>
              <a:gd name="connsiteY3" fmla="*/ 2298078 h 6104694"/>
              <a:gd name="connsiteX4" fmla="*/ 1748336 w 4976549"/>
              <a:gd name="connsiteY4" fmla="*/ 1269265 h 6104694"/>
              <a:gd name="connsiteX5" fmla="*/ 2058809 w 4976549"/>
              <a:gd name="connsiteY5" fmla="*/ 108384 h 6104694"/>
              <a:gd name="connsiteX6" fmla="*/ 3143218 w 4976549"/>
              <a:gd name="connsiteY6" fmla="*/ 155402 h 6104694"/>
              <a:gd name="connsiteX7" fmla="*/ 3421151 w 4976549"/>
              <a:gd name="connsiteY7" fmla="*/ 1038486 h 6104694"/>
              <a:gd name="connsiteX8" fmla="*/ 3857201 w 4976549"/>
              <a:gd name="connsiteY8" fmla="*/ 1473766 h 6104694"/>
              <a:gd name="connsiteX9" fmla="*/ 4903125 w 4976549"/>
              <a:gd name="connsiteY9" fmla="*/ 2297352 h 6104694"/>
              <a:gd name="connsiteX10" fmla="*/ 4831100 w 4976549"/>
              <a:gd name="connsiteY10" fmla="*/ 2980021 h 6104694"/>
              <a:gd name="connsiteX11" fmla="*/ 4364753 w 4976549"/>
              <a:gd name="connsiteY11" fmla="*/ 2850177 h 6104694"/>
              <a:gd name="connsiteX12" fmla="*/ 3789988 w 4976549"/>
              <a:gd name="connsiteY12" fmla="*/ 2216479 h 6104694"/>
              <a:gd name="connsiteX13" fmla="*/ 2857318 w 4976549"/>
              <a:gd name="connsiteY13" fmla="*/ 1949029 h 6104694"/>
              <a:gd name="connsiteX14" fmla="*/ 2231314 w 4976549"/>
              <a:gd name="connsiteY14" fmla="*/ 1345511 h 6104694"/>
              <a:gd name="connsiteX15" fmla="*/ 2290789 w 4976549"/>
              <a:gd name="connsiteY15" fmla="*/ 408464 h 6104694"/>
              <a:gd name="connsiteX16" fmla="*/ 2733943 w 4976549"/>
              <a:gd name="connsiteY16" fmla="*/ 130348 h 6104694"/>
              <a:gd name="connsiteX17" fmla="*/ 3162007 w 4976549"/>
              <a:gd name="connsiteY17" fmla="*/ 521788 h 6104694"/>
              <a:gd name="connsiteX18" fmla="*/ 3344134 w 4976549"/>
              <a:gd name="connsiteY18" fmla="*/ 1207951 h 6104694"/>
              <a:gd name="connsiteX19" fmla="*/ 3819623 w 4976549"/>
              <a:gd name="connsiteY19" fmla="*/ 1614820 h 6104694"/>
              <a:gd name="connsiteX20" fmla="*/ 4643210 w 4976549"/>
              <a:gd name="connsiteY20" fmla="*/ 2278563 h 6104694"/>
              <a:gd name="connsiteX21" fmla="*/ 4702664 w 4976549"/>
              <a:gd name="connsiteY21" fmla="*/ 2858799 h 6104694"/>
              <a:gd name="connsiteX22" fmla="*/ 3994806 w 4976549"/>
              <a:gd name="connsiteY22" fmla="*/ 2094394 h 6104694"/>
              <a:gd name="connsiteX23" fmla="*/ 2703899 w 4976549"/>
              <a:gd name="connsiteY23" fmla="*/ 1620266 h 6104694"/>
              <a:gd name="connsiteX24" fmla="*/ 2416684 w 4976549"/>
              <a:gd name="connsiteY24" fmla="*/ 852411 h 6104694"/>
              <a:gd name="connsiteX25" fmla="*/ 2643765 w 4976549"/>
              <a:gd name="connsiteY25" fmla="*/ 323505 h 6104694"/>
              <a:gd name="connsiteX26" fmla="*/ 3042101 w 4976549"/>
              <a:gd name="connsiteY26" fmla="*/ 617729 h 6104694"/>
              <a:gd name="connsiteX27" fmla="*/ 3169041 w 4976549"/>
              <a:gd name="connsiteY27" fmla="*/ 1346282 h 6104694"/>
              <a:gd name="connsiteX28" fmla="*/ 3318582 w 4976549"/>
              <a:gd name="connsiteY28" fmla="*/ 3615717 h 6104694"/>
              <a:gd name="connsiteX29" fmla="*/ 3365555 w 4976549"/>
              <a:gd name="connsiteY29" fmla="*/ 5929900 h 6104694"/>
              <a:gd name="connsiteX30" fmla="*/ 3122362 w 4976549"/>
              <a:gd name="connsiteY30" fmla="*/ 5848480 h 6104694"/>
              <a:gd name="connsiteX31" fmla="*/ 3157287 w 4976549"/>
              <a:gd name="connsiteY31" fmla="*/ 5110489 h 6104694"/>
              <a:gd name="connsiteX32" fmla="*/ 3702441 w 4976549"/>
              <a:gd name="connsiteY32" fmla="*/ 4213425 h 6104694"/>
              <a:gd name="connsiteX33" fmla="*/ 4751042 w 4976549"/>
              <a:gd name="connsiteY33" fmla="*/ 4163730 h 6104694"/>
              <a:gd name="connsiteX34" fmla="*/ 4937571 w 4976549"/>
              <a:gd name="connsiteY34" fmla="*/ 5068736 h 6104694"/>
              <a:gd name="connsiteX0" fmla="*/ 30500 w 4976549"/>
              <a:gd name="connsiteY0" fmla="*/ 747256 h 6104694"/>
              <a:gd name="connsiteX1" fmla="*/ 17974 w 4976549"/>
              <a:gd name="connsiteY1" fmla="*/ 2287958 h 6104694"/>
              <a:gd name="connsiteX2" fmla="*/ 243442 w 4976549"/>
              <a:gd name="connsiteY2" fmla="*/ 2716974 h 6104694"/>
              <a:gd name="connsiteX3" fmla="*/ 1315779 w 4976549"/>
              <a:gd name="connsiteY3" fmla="*/ 2298078 h 6104694"/>
              <a:gd name="connsiteX4" fmla="*/ 1748336 w 4976549"/>
              <a:gd name="connsiteY4" fmla="*/ 1269265 h 6104694"/>
              <a:gd name="connsiteX5" fmla="*/ 2058809 w 4976549"/>
              <a:gd name="connsiteY5" fmla="*/ 108384 h 6104694"/>
              <a:gd name="connsiteX6" fmla="*/ 3143218 w 4976549"/>
              <a:gd name="connsiteY6" fmla="*/ 155402 h 6104694"/>
              <a:gd name="connsiteX7" fmla="*/ 3421151 w 4976549"/>
              <a:gd name="connsiteY7" fmla="*/ 1038486 h 6104694"/>
              <a:gd name="connsiteX8" fmla="*/ 3857201 w 4976549"/>
              <a:gd name="connsiteY8" fmla="*/ 1473766 h 6104694"/>
              <a:gd name="connsiteX9" fmla="*/ 4903125 w 4976549"/>
              <a:gd name="connsiteY9" fmla="*/ 2297352 h 6104694"/>
              <a:gd name="connsiteX10" fmla="*/ 4831100 w 4976549"/>
              <a:gd name="connsiteY10" fmla="*/ 2980021 h 6104694"/>
              <a:gd name="connsiteX11" fmla="*/ 4364753 w 4976549"/>
              <a:gd name="connsiteY11" fmla="*/ 2850177 h 6104694"/>
              <a:gd name="connsiteX12" fmla="*/ 3789988 w 4976549"/>
              <a:gd name="connsiteY12" fmla="*/ 2216479 h 6104694"/>
              <a:gd name="connsiteX13" fmla="*/ 2857318 w 4976549"/>
              <a:gd name="connsiteY13" fmla="*/ 1949029 h 6104694"/>
              <a:gd name="connsiteX14" fmla="*/ 2231314 w 4976549"/>
              <a:gd name="connsiteY14" fmla="*/ 1345511 h 6104694"/>
              <a:gd name="connsiteX15" fmla="*/ 2290789 w 4976549"/>
              <a:gd name="connsiteY15" fmla="*/ 408464 h 6104694"/>
              <a:gd name="connsiteX16" fmla="*/ 2733943 w 4976549"/>
              <a:gd name="connsiteY16" fmla="*/ 130348 h 6104694"/>
              <a:gd name="connsiteX17" fmla="*/ 3162007 w 4976549"/>
              <a:gd name="connsiteY17" fmla="*/ 521788 h 6104694"/>
              <a:gd name="connsiteX18" fmla="*/ 3344134 w 4976549"/>
              <a:gd name="connsiteY18" fmla="*/ 1207951 h 6104694"/>
              <a:gd name="connsiteX19" fmla="*/ 3819623 w 4976549"/>
              <a:gd name="connsiteY19" fmla="*/ 1614820 h 6104694"/>
              <a:gd name="connsiteX20" fmla="*/ 4643210 w 4976549"/>
              <a:gd name="connsiteY20" fmla="*/ 2278563 h 6104694"/>
              <a:gd name="connsiteX21" fmla="*/ 4702664 w 4976549"/>
              <a:gd name="connsiteY21" fmla="*/ 2858799 h 6104694"/>
              <a:gd name="connsiteX22" fmla="*/ 3994806 w 4976549"/>
              <a:gd name="connsiteY22" fmla="*/ 2094394 h 6104694"/>
              <a:gd name="connsiteX23" fmla="*/ 2703899 w 4976549"/>
              <a:gd name="connsiteY23" fmla="*/ 1620266 h 6104694"/>
              <a:gd name="connsiteX24" fmla="*/ 2416684 w 4976549"/>
              <a:gd name="connsiteY24" fmla="*/ 852411 h 6104694"/>
              <a:gd name="connsiteX25" fmla="*/ 2643765 w 4976549"/>
              <a:gd name="connsiteY25" fmla="*/ 323505 h 6104694"/>
              <a:gd name="connsiteX26" fmla="*/ 3042101 w 4976549"/>
              <a:gd name="connsiteY26" fmla="*/ 617729 h 6104694"/>
              <a:gd name="connsiteX27" fmla="*/ 3169041 w 4976549"/>
              <a:gd name="connsiteY27" fmla="*/ 1346282 h 6104694"/>
              <a:gd name="connsiteX28" fmla="*/ 3318582 w 4976549"/>
              <a:gd name="connsiteY28" fmla="*/ 3615717 h 6104694"/>
              <a:gd name="connsiteX29" fmla="*/ 3365555 w 4976549"/>
              <a:gd name="connsiteY29" fmla="*/ 5929900 h 6104694"/>
              <a:gd name="connsiteX30" fmla="*/ 3122362 w 4976549"/>
              <a:gd name="connsiteY30" fmla="*/ 5848480 h 6104694"/>
              <a:gd name="connsiteX31" fmla="*/ 3157287 w 4976549"/>
              <a:gd name="connsiteY31" fmla="*/ 5110489 h 6104694"/>
              <a:gd name="connsiteX32" fmla="*/ 3702441 w 4976549"/>
              <a:gd name="connsiteY32" fmla="*/ 4213425 h 6104694"/>
              <a:gd name="connsiteX33" fmla="*/ 4751042 w 4976549"/>
              <a:gd name="connsiteY33" fmla="*/ 4163730 h 6104694"/>
              <a:gd name="connsiteX34" fmla="*/ 4937571 w 4976549"/>
              <a:gd name="connsiteY34" fmla="*/ 5068736 h 6104694"/>
              <a:gd name="connsiteX0" fmla="*/ 30500 w 4976549"/>
              <a:gd name="connsiteY0" fmla="*/ 744900 h 6102338"/>
              <a:gd name="connsiteX1" fmla="*/ 17974 w 4976549"/>
              <a:gd name="connsiteY1" fmla="*/ 2285602 h 6102338"/>
              <a:gd name="connsiteX2" fmla="*/ 243442 w 4976549"/>
              <a:gd name="connsiteY2" fmla="*/ 2714618 h 6102338"/>
              <a:gd name="connsiteX3" fmla="*/ 1315779 w 4976549"/>
              <a:gd name="connsiteY3" fmla="*/ 2295722 h 6102338"/>
              <a:gd name="connsiteX4" fmla="*/ 1715205 w 4976549"/>
              <a:gd name="connsiteY4" fmla="*/ 1233778 h 6102338"/>
              <a:gd name="connsiteX5" fmla="*/ 2058809 w 4976549"/>
              <a:gd name="connsiteY5" fmla="*/ 106028 h 6102338"/>
              <a:gd name="connsiteX6" fmla="*/ 3143218 w 4976549"/>
              <a:gd name="connsiteY6" fmla="*/ 153046 h 6102338"/>
              <a:gd name="connsiteX7" fmla="*/ 3421151 w 4976549"/>
              <a:gd name="connsiteY7" fmla="*/ 1036130 h 6102338"/>
              <a:gd name="connsiteX8" fmla="*/ 3857201 w 4976549"/>
              <a:gd name="connsiteY8" fmla="*/ 1471410 h 6102338"/>
              <a:gd name="connsiteX9" fmla="*/ 4903125 w 4976549"/>
              <a:gd name="connsiteY9" fmla="*/ 2294996 h 6102338"/>
              <a:gd name="connsiteX10" fmla="*/ 4831100 w 4976549"/>
              <a:gd name="connsiteY10" fmla="*/ 2977665 h 6102338"/>
              <a:gd name="connsiteX11" fmla="*/ 4364753 w 4976549"/>
              <a:gd name="connsiteY11" fmla="*/ 2847821 h 6102338"/>
              <a:gd name="connsiteX12" fmla="*/ 3789988 w 4976549"/>
              <a:gd name="connsiteY12" fmla="*/ 2214123 h 6102338"/>
              <a:gd name="connsiteX13" fmla="*/ 2857318 w 4976549"/>
              <a:gd name="connsiteY13" fmla="*/ 1946673 h 6102338"/>
              <a:gd name="connsiteX14" fmla="*/ 2231314 w 4976549"/>
              <a:gd name="connsiteY14" fmla="*/ 1343155 h 6102338"/>
              <a:gd name="connsiteX15" fmla="*/ 2290789 w 4976549"/>
              <a:gd name="connsiteY15" fmla="*/ 406108 h 6102338"/>
              <a:gd name="connsiteX16" fmla="*/ 2733943 w 4976549"/>
              <a:gd name="connsiteY16" fmla="*/ 127992 h 6102338"/>
              <a:gd name="connsiteX17" fmla="*/ 3162007 w 4976549"/>
              <a:gd name="connsiteY17" fmla="*/ 519432 h 6102338"/>
              <a:gd name="connsiteX18" fmla="*/ 3344134 w 4976549"/>
              <a:gd name="connsiteY18" fmla="*/ 1205595 h 6102338"/>
              <a:gd name="connsiteX19" fmla="*/ 3819623 w 4976549"/>
              <a:gd name="connsiteY19" fmla="*/ 1612464 h 6102338"/>
              <a:gd name="connsiteX20" fmla="*/ 4643210 w 4976549"/>
              <a:gd name="connsiteY20" fmla="*/ 2276207 h 6102338"/>
              <a:gd name="connsiteX21" fmla="*/ 4702664 w 4976549"/>
              <a:gd name="connsiteY21" fmla="*/ 2856443 h 6102338"/>
              <a:gd name="connsiteX22" fmla="*/ 3994806 w 4976549"/>
              <a:gd name="connsiteY22" fmla="*/ 2092038 h 6102338"/>
              <a:gd name="connsiteX23" fmla="*/ 2703899 w 4976549"/>
              <a:gd name="connsiteY23" fmla="*/ 1617910 h 6102338"/>
              <a:gd name="connsiteX24" fmla="*/ 2416684 w 4976549"/>
              <a:gd name="connsiteY24" fmla="*/ 850055 h 6102338"/>
              <a:gd name="connsiteX25" fmla="*/ 2643765 w 4976549"/>
              <a:gd name="connsiteY25" fmla="*/ 321149 h 6102338"/>
              <a:gd name="connsiteX26" fmla="*/ 3042101 w 4976549"/>
              <a:gd name="connsiteY26" fmla="*/ 615373 h 6102338"/>
              <a:gd name="connsiteX27" fmla="*/ 3169041 w 4976549"/>
              <a:gd name="connsiteY27" fmla="*/ 1343926 h 6102338"/>
              <a:gd name="connsiteX28" fmla="*/ 3318582 w 4976549"/>
              <a:gd name="connsiteY28" fmla="*/ 3613361 h 6102338"/>
              <a:gd name="connsiteX29" fmla="*/ 3365555 w 4976549"/>
              <a:gd name="connsiteY29" fmla="*/ 5927544 h 6102338"/>
              <a:gd name="connsiteX30" fmla="*/ 3122362 w 4976549"/>
              <a:gd name="connsiteY30" fmla="*/ 5846124 h 6102338"/>
              <a:gd name="connsiteX31" fmla="*/ 3157287 w 4976549"/>
              <a:gd name="connsiteY31" fmla="*/ 5108133 h 6102338"/>
              <a:gd name="connsiteX32" fmla="*/ 3702441 w 4976549"/>
              <a:gd name="connsiteY32" fmla="*/ 4211069 h 6102338"/>
              <a:gd name="connsiteX33" fmla="*/ 4751042 w 4976549"/>
              <a:gd name="connsiteY33" fmla="*/ 4161374 h 6102338"/>
              <a:gd name="connsiteX34" fmla="*/ 4937571 w 4976549"/>
              <a:gd name="connsiteY34" fmla="*/ 5066380 h 6102338"/>
              <a:gd name="connsiteX0" fmla="*/ 30500 w 4976549"/>
              <a:gd name="connsiteY0" fmla="*/ 744900 h 6102338"/>
              <a:gd name="connsiteX1" fmla="*/ 17974 w 4976549"/>
              <a:gd name="connsiteY1" fmla="*/ 2285602 h 6102338"/>
              <a:gd name="connsiteX2" fmla="*/ 243442 w 4976549"/>
              <a:gd name="connsiteY2" fmla="*/ 2714618 h 6102338"/>
              <a:gd name="connsiteX3" fmla="*/ 1282649 w 4976549"/>
              <a:gd name="connsiteY3" fmla="*/ 2246026 h 6102338"/>
              <a:gd name="connsiteX4" fmla="*/ 1715205 w 4976549"/>
              <a:gd name="connsiteY4" fmla="*/ 1233778 h 6102338"/>
              <a:gd name="connsiteX5" fmla="*/ 2058809 w 4976549"/>
              <a:gd name="connsiteY5" fmla="*/ 106028 h 6102338"/>
              <a:gd name="connsiteX6" fmla="*/ 3143218 w 4976549"/>
              <a:gd name="connsiteY6" fmla="*/ 153046 h 6102338"/>
              <a:gd name="connsiteX7" fmla="*/ 3421151 w 4976549"/>
              <a:gd name="connsiteY7" fmla="*/ 1036130 h 6102338"/>
              <a:gd name="connsiteX8" fmla="*/ 3857201 w 4976549"/>
              <a:gd name="connsiteY8" fmla="*/ 1471410 h 6102338"/>
              <a:gd name="connsiteX9" fmla="*/ 4903125 w 4976549"/>
              <a:gd name="connsiteY9" fmla="*/ 2294996 h 6102338"/>
              <a:gd name="connsiteX10" fmla="*/ 4831100 w 4976549"/>
              <a:gd name="connsiteY10" fmla="*/ 2977665 h 6102338"/>
              <a:gd name="connsiteX11" fmla="*/ 4364753 w 4976549"/>
              <a:gd name="connsiteY11" fmla="*/ 2847821 h 6102338"/>
              <a:gd name="connsiteX12" fmla="*/ 3789988 w 4976549"/>
              <a:gd name="connsiteY12" fmla="*/ 2214123 h 6102338"/>
              <a:gd name="connsiteX13" fmla="*/ 2857318 w 4976549"/>
              <a:gd name="connsiteY13" fmla="*/ 1946673 h 6102338"/>
              <a:gd name="connsiteX14" fmla="*/ 2231314 w 4976549"/>
              <a:gd name="connsiteY14" fmla="*/ 1343155 h 6102338"/>
              <a:gd name="connsiteX15" fmla="*/ 2290789 w 4976549"/>
              <a:gd name="connsiteY15" fmla="*/ 406108 h 6102338"/>
              <a:gd name="connsiteX16" fmla="*/ 2733943 w 4976549"/>
              <a:gd name="connsiteY16" fmla="*/ 127992 h 6102338"/>
              <a:gd name="connsiteX17" fmla="*/ 3162007 w 4976549"/>
              <a:gd name="connsiteY17" fmla="*/ 519432 h 6102338"/>
              <a:gd name="connsiteX18" fmla="*/ 3344134 w 4976549"/>
              <a:gd name="connsiteY18" fmla="*/ 1205595 h 6102338"/>
              <a:gd name="connsiteX19" fmla="*/ 3819623 w 4976549"/>
              <a:gd name="connsiteY19" fmla="*/ 1612464 h 6102338"/>
              <a:gd name="connsiteX20" fmla="*/ 4643210 w 4976549"/>
              <a:gd name="connsiteY20" fmla="*/ 2276207 h 6102338"/>
              <a:gd name="connsiteX21" fmla="*/ 4702664 w 4976549"/>
              <a:gd name="connsiteY21" fmla="*/ 2856443 h 6102338"/>
              <a:gd name="connsiteX22" fmla="*/ 3994806 w 4976549"/>
              <a:gd name="connsiteY22" fmla="*/ 2092038 h 6102338"/>
              <a:gd name="connsiteX23" fmla="*/ 2703899 w 4976549"/>
              <a:gd name="connsiteY23" fmla="*/ 1617910 h 6102338"/>
              <a:gd name="connsiteX24" fmla="*/ 2416684 w 4976549"/>
              <a:gd name="connsiteY24" fmla="*/ 850055 h 6102338"/>
              <a:gd name="connsiteX25" fmla="*/ 2643765 w 4976549"/>
              <a:gd name="connsiteY25" fmla="*/ 321149 h 6102338"/>
              <a:gd name="connsiteX26" fmla="*/ 3042101 w 4976549"/>
              <a:gd name="connsiteY26" fmla="*/ 615373 h 6102338"/>
              <a:gd name="connsiteX27" fmla="*/ 3169041 w 4976549"/>
              <a:gd name="connsiteY27" fmla="*/ 1343926 h 6102338"/>
              <a:gd name="connsiteX28" fmla="*/ 3318582 w 4976549"/>
              <a:gd name="connsiteY28" fmla="*/ 3613361 h 6102338"/>
              <a:gd name="connsiteX29" fmla="*/ 3365555 w 4976549"/>
              <a:gd name="connsiteY29" fmla="*/ 5927544 h 6102338"/>
              <a:gd name="connsiteX30" fmla="*/ 3122362 w 4976549"/>
              <a:gd name="connsiteY30" fmla="*/ 5846124 h 6102338"/>
              <a:gd name="connsiteX31" fmla="*/ 3157287 w 4976549"/>
              <a:gd name="connsiteY31" fmla="*/ 5108133 h 6102338"/>
              <a:gd name="connsiteX32" fmla="*/ 3702441 w 4976549"/>
              <a:gd name="connsiteY32" fmla="*/ 4211069 h 6102338"/>
              <a:gd name="connsiteX33" fmla="*/ 4751042 w 4976549"/>
              <a:gd name="connsiteY33" fmla="*/ 4161374 h 6102338"/>
              <a:gd name="connsiteX34" fmla="*/ 4937571 w 4976549"/>
              <a:gd name="connsiteY34" fmla="*/ 5066380 h 6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76549" h="6102338">
                <a:moveTo>
                  <a:pt x="30500" y="744900"/>
                </a:moveTo>
                <a:cubicBezTo>
                  <a:pt x="6492" y="1351108"/>
                  <a:pt x="-17516" y="1957316"/>
                  <a:pt x="17974" y="2285602"/>
                </a:cubicBezTo>
                <a:cubicBezTo>
                  <a:pt x="53464" y="2613888"/>
                  <a:pt x="32663" y="2721214"/>
                  <a:pt x="243442" y="2714618"/>
                </a:cubicBezTo>
                <a:cubicBezTo>
                  <a:pt x="454221" y="2708022"/>
                  <a:pt x="1037355" y="2492833"/>
                  <a:pt x="1282649" y="2246026"/>
                </a:cubicBezTo>
                <a:cubicBezTo>
                  <a:pt x="1527943" y="1999219"/>
                  <a:pt x="1585845" y="1590444"/>
                  <a:pt x="1715205" y="1233778"/>
                </a:cubicBezTo>
                <a:cubicBezTo>
                  <a:pt x="1844565" y="877112"/>
                  <a:pt x="1820807" y="286150"/>
                  <a:pt x="2058809" y="106028"/>
                </a:cubicBezTo>
                <a:cubicBezTo>
                  <a:pt x="2296811" y="-74094"/>
                  <a:pt x="2916161" y="-1971"/>
                  <a:pt x="3143218" y="153046"/>
                </a:cubicBezTo>
                <a:cubicBezTo>
                  <a:pt x="3370275" y="308063"/>
                  <a:pt x="3302154" y="816403"/>
                  <a:pt x="3421151" y="1036130"/>
                </a:cubicBezTo>
                <a:cubicBezTo>
                  <a:pt x="3540148" y="1255857"/>
                  <a:pt x="3610205" y="1261599"/>
                  <a:pt x="3857201" y="1471410"/>
                </a:cubicBezTo>
                <a:cubicBezTo>
                  <a:pt x="4104197" y="1681221"/>
                  <a:pt x="4740809" y="2043954"/>
                  <a:pt x="4903125" y="2294996"/>
                </a:cubicBezTo>
                <a:cubicBezTo>
                  <a:pt x="5065441" y="2546038"/>
                  <a:pt x="4920829" y="2885528"/>
                  <a:pt x="4831100" y="2977665"/>
                </a:cubicBezTo>
                <a:cubicBezTo>
                  <a:pt x="4741371" y="3069803"/>
                  <a:pt x="4538272" y="2975078"/>
                  <a:pt x="4364753" y="2847821"/>
                </a:cubicBezTo>
                <a:cubicBezTo>
                  <a:pt x="4191234" y="2720564"/>
                  <a:pt x="4041227" y="2364314"/>
                  <a:pt x="3789988" y="2214123"/>
                </a:cubicBezTo>
                <a:cubicBezTo>
                  <a:pt x="3538749" y="2063932"/>
                  <a:pt x="3107710" y="2076926"/>
                  <a:pt x="2857318" y="1946673"/>
                </a:cubicBezTo>
                <a:cubicBezTo>
                  <a:pt x="2606926" y="1816420"/>
                  <a:pt x="2325735" y="1599916"/>
                  <a:pt x="2231314" y="1343155"/>
                </a:cubicBezTo>
                <a:cubicBezTo>
                  <a:pt x="2136893" y="1086394"/>
                  <a:pt x="2216405" y="590965"/>
                  <a:pt x="2290789" y="406108"/>
                </a:cubicBezTo>
                <a:cubicBezTo>
                  <a:pt x="2365173" y="221251"/>
                  <a:pt x="2588740" y="109105"/>
                  <a:pt x="2733943" y="127992"/>
                </a:cubicBezTo>
                <a:cubicBezTo>
                  <a:pt x="2879146" y="146879"/>
                  <a:pt x="3060308" y="339831"/>
                  <a:pt x="3162007" y="519432"/>
                </a:cubicBezTo>
                <a:cubicBezTo>
                  <a:pt x="3263706" y="699033"/>
                  <a:pt x="3234531" y="1023423"/>
                  <a:pt x="3344134" y="1205595"/>
                </a:cubicBezTo>
                <a:cubicBezTo>
                  <a:pt x="3453737" y="1387767"/>
                  <a:pt x="3603110" y="1434029"/>
                  <a:pt x="3819623" y="1612464"/>
                </a:cubicBezTo>
                <a:cubicBezTo>
                  <a:pt x="4036136" y="1790899"/>
                  <a:pt x="4496037" y="2068877"/>
                  <a:pt x="4643210" y="2276207"/>
                </a:cubicBezTo>
                <a:cubicBezTo>
                  <a:pt x="4790384" y="2483537"/>
                  <a:pt x="4810731" y="2887138"/>
                  <a:pt x="4702664" y="2856443"/>
                </a:cubicBezTo>
                <a:cubicBezTo>
                  <a:pt x="4594597" y="2825748"/>
                  <a:pt x="4327934" y="2298460"/>
                  <a:pt x="3994806" y="2092038"/>
                </a:cubicBezTo>
                <a:cubicBezTo>
                  <a:pt x="3661679" y="1885616"/>
                  <a:pt x="2966919" y="1824907"/>
                  <a:pt x="2703899" y="1617910"/>
                </a:cubicBezTo>
                <a:cubicBezTo>
                  <a:pt x="2440879" y="1410913"/>
                  <a:pt x="2402963" y="1044095"/>
                  <a:pt x="2416684" y="850055"/>
                </a:cubicBezTo>
                <a:cubicBezTo>
                  <a:pt x="2430405" y="656015"/>
                  <a:pt x="2539529" y="360263"/>
                  <a:pt x="2643765" y="321149"/>
                </a:cubicBezTo>
                <a:cubicBezTo>
                  <a:pt x="2748001" y="282035"/>
                  <a:pt x="2954555" y="444910"/>
                  <a:pt x="3042101" y="615373"/>
                </a:cubicBezTo>
                <a:cubicBezTo>
                  <a:pt x="3129647" y="785836"/>
                  <a:pt x="3122961" y="844261"/>
                  <a:pt x="3169041" y="1343926"/>
                </a:cubicBezTo>
                <a:cubicBezTo>
                  <a:pt x="3215121" y="1843591"/>
                  <a:pt x="3285830" y="2849425"/>
                  <a:pt x="3318582" y="3613361"/>
                </a:cubicBezTo>
                <a:cubicBezTo>
                  <a:pt x="3351334" y="4377297"/>
                  <a:pt x="3398258" y="5555417"/>
                  <a:pt x="3365555" y="5927544"/>
                </a:cubicBezTo>
                <a:cubicBezTo>
                  <a:pt x="3332852" y="6299671"/>
                  <a:pt x="3157073" y="5982692"/>
                  <a:pt x="3122362" y="5846124"/>
                </a:cubicBezTo>
                <a:cubicBezTo>
                  <a:pt x="3087651" y="5709556"/>
                  <a:pt x="3060607" y="5380642"/>
                  <a:pt x="3157287" y="5108133"/>
                </a:cubicBezTo>
                <a:cubicBezTo>
                  <a:pt x="3253967" y="4835624"/>
                  <a:pt x="3436815" y="4368862"/>
                  <a:pt x="3702441" y="4211069"/>
                </a:cubicBezTo>
                <a:cubicBezTo>
                  <a:pt x="3968067" y="4053276"/>
                  <a:pt x="4545187" y="4018822"/>
                  <a:pt x="4751042" y="4161374"/>
                </a:cubicBezTo>
                <a:cubicBezTo>
                  <a:pt x="4956897" y="4303926"/>
                  <a:pt x="4898711" y="4877837"/>
                  <a:pt x="4937571" y="5066380"/>
                </a:cubicBezTo>
              </a:path>
            </a:pathLst>
          </a:custGeom>
          <a:noFill/>
          <a:ln w="57150" cmpd="sng">
            <a:solidFill>
              <a:srgbClr val="CC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Box 3">
            <a:extLst>
              <a:ext uri="{FF2B5EF4-FFF2-40B4-BE49-F238E27FC236}">
                <a16:creationId xmlns:a16="http://schemas.microsoft.com/office/drawing/2014/main" id="{F60F6ABB-8F5A-41EE-B598-9470D9A55BAF}"/>
              </a:ext>
            </a:extLst>
          </p:cNvPr>
          <p:cNvSpPr txBox="1"/>
          <p:nvPr/>
        </p:nvSpPr>
        <p:spPr>
          <a:xfrm>
            <a:off x="6414565" y="560388"/>
            <a:ext cx="954107" cy="584775"/>
          </a:xfrm>
          <a:prstGeom prst="rect">
            <a:avLst/>
          </a:prstGeom>
          <a:noFill/>
        </p:spPr>
        <p:txBody>
          <a:bodyPr wrap="none" rtlCol="0">
            <a:spAutoFit/>
          </a:bodyPr>
          <a:lstStyle/>
          <a:p>
            <a:r>
              <a:rPr lang="en-US" sz="3200" dirty="0">
                <a:solidFill>
                  <a:srgbClr val="009900"/>
                </a:solidFill>
                <a:latin typeface="Helvetica" pitchFamily="34" charset="0"/>
              </a:rPr>
              <a:t>(</a:t>
            </a:r>
            <a:r>
              <a:rPr lang="en-US" dirty="0"/>
              <a:t> </a:t>
            </a:r>
            <a:r>
              <a:rPr lang="en-US" sz="3200" dirty="0">
                <a:solidFill>
                  <a:srgbClr val="FF3300"/>
                </a:solidFill>
                <a:latin typeface="Helvetica" pitchFamily="34" charset="0"/>
              </a:rPr>
              <a:t>[ [ ]</a:t>
            </a:r>
          </a:p>
        </p:txBody>
      </p:sp>
      <p:sp>
        <p:nvSpPr>
          <p:cNvPr id="5" name="Right Brace 4">
            <a:extLst>
              <a:ext uri="{FF2B5EF4-FFF2-40B4-BE49-F238E27FC236}">
                <a16:creationId xmlns:a16="http://schemas.microsoft.com/office/drawing/2014/main" id="{0ADB8AEF-A345-4B0B-A304-AFAF31FF1ECF}"/>
              </a:ext>
            </a:extLst>
          </p:cNvPr>
          <p:cNvSpPr/>
          <p:nvPr/>
        </p:nvSpPr>
        <p:spPr bwMode="auto">
          <a:xfrm rot="5400000">
            <a:off x="7049854" y="1009723"/>
            <a:ext cx="115328" cy="366119"/>
          </a:xfrm>
          <a:prstGeom prst="rightBrace">
            <a:avLst>
              <a:gd name="adj1" fmla="val 34788"/>
              <a:gd name="adj2" fmla="val 50000"/>
            </a:avLst>
          </a:prstGeom>
          <a:noFill/>
          <a:ln w="25400" cap="flat" cmpd="sng" algn="ctr">
            <a:solidFill>
              <a:srgbClr val="FF0000"/>
            </a:solidFill>
            <a:prstDash val="solid"/>
            <a:round/>
            <a:headEnd type="none" w="med" len="med"/>
            <a:tailEnd type="none" w="lg"/>
          </a:ln>
          <a:effectLst/>
        </p:spPr>
        <p:txBody>
          <a:bodyPr rtlCol="0" anchor="ctr"/>
          <a:lstStyle/>
          <a:p>
            <a:pPr algn="ctr"/>
            <a:endParaRPr lang="en-US"/>
          </a:p>
        </p:txBody>
      </p:sp>
      <p:sp>
        <p:nvSpPr>
          <p:cNvPr id="66" name="Text Box 1087">
            <a:extLst>
              <a:ext uri="{FF2B5EF4-FFF2-40B4-BE49-F238E27FC236}">
                <a16:creationId xmlns:a16="http://schemas.microsoft.com/office/drawing/2014/main" id="{56D03D20-5FE4-466A-8D8F-02223F38EE17}"/>
              </a:ext>
            </a:extLst>
          </p:cNvPr>
          <p:cNvSpPr txBox="1">
            <a:spLocks noChangeArrowheads="1"/>
          </p:cNvSpPr>
          <p:nvPr/>
        </p:nvSpPr>
        <p:spPr bwMode="auto">
          <a:xfrm>
            <a:off x="4234753" y="4767445"/>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8" name="Text Box 1087">
            <a:extLst>
              <a:ext uri="{FF2B5EF4-FFF2-40B4-BE49-F238E27FC236}">
                <a16:creationId xmlns:a16="http://schemas.microsoft.com/office/drawing/2014/main" id="{3677D80C-95E0-4430-9105-0804C0224E07}"/>
              </a:ext>
            </a:extLst>
          </p:cNvPr>
          <p:cNvSpPr txBox="1">
            <a:spLocks noChangeArrowheads="1"/>
          </p:cNvSpPr>
          <p:nvPr/>
        </p:nvSpPr>
        <p:spPr bwMode="auto">
          <a:xfrm>
            <a:off x="3752722" y="2050319"/>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9" name="Text Box 1088">
            <a:extLst>
              <a:ext uri="{FF2B5EF4-FFF2-40B4-BE49-F238E27FC236}">
                <a16:creationId xmlns:a16="http://schemas.microsoft.com/office/drawing/2014/main" id="{0AE14791-20A8-40DD-B7BF-E6F3C7A20E2C}"/>
              </a:ext>
            </a:extLst>
          </p:cNvPr>
          <p:cNvSpPr txBox="1">
            <a:spLocks noChangeArrowheads="1"/>
          </p:cNvSpPr>
          <p:nvPr/>
        </p:nvSpPr>
        <p:spPr bwMode="auto">
          <a:xfrm>
            <a:off x="2633514" y="1295400"/>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endParaRPr>
          </a:p>
        </p:txBody>
      </p:sp>
      <p:sp>
        <p:nvSpPr>
          <p:cNvPr id="70" name="Text Box 1084">
            <a:extLst>
              <a:ext uri="{FF2B5EF4-FFF2-40B4-BE49-F238E27FC236}">
                <a16:creationId xmlns:a16="http://schemas.microsoft.com/office/drawing/2014/main" id="{3804511F-BD08-46E0-9AA0-56CE66327F7E}"/>
              </a:ext>
            </a:extLst>
          </p:cNvPr>
          <p:cNvSpPr txBox="1">
            <a:spLocks noChangeArrowheads="1"/>
          </p:cNvSpPr>
          <p:nvPr/>
        </p:nvSpPr>
        <p:spPr bwMode="auto">
          <a:xfrm>
            <a:off x="2666655" y="4344074"/>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latin typeface="Helvetica" pitchFamily="34" charset="0"/>
            </a:endParaRPr>
          </a:p>
        </p:txBody>
      </p:sp>
    </p:spTree>
    <p:extLst>
      <p:ext uri="{BB962C8B-B14F-4D97-AF65-F5344CB8AC3E}">
        <p14:creationId xmlns:p14="http://schemas.microsoft.com/office/powerpoint/2010/main" val="242535534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B947BFA6-8DE9-448A-AF6B-0C7885A9A52F}"/>
              </a:ext>
            </a:extLst>
          </p:cNvPr>
          <p:cNvGrpSpPr/>
          <p:nvPr/>
        </p:nvGrpSpPr>
        <p:grpSpPr>
          <a:xfrm>
            <a:off x="7640749" y="1002926"/>
            <a:ext cx="1158875" cy="1779121"/>
            <a:chOff x="1393594" y="2826711"/>
            <a:chExt cx="1158875" cy="1779121"/>
          </a:xfrm>
        </p:grpSpPr>
        <p:sp>
          <p:nvSpPr>
            <p:cNvPr id="48" name="TextBox 23">
              <a:extLst>
                <a:ext uri="{FF2B5EF4-FFF2-40B4-BE49-F238E27FC236}">
                  <a16:creationId xmlns:a16="http://schemas.microsoft.com/office/drawing/2014/main" id="{81C5688F-155F-4A93-8873-13EC07A2F7DE}"/>
                </a:ext>
              </a:extLst>
            </p:cNvPr>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51" name="Picture 6" descr="C:\Users\reps\Documents\Papers\submissions\SpeedingUpNewton\Talk\kronecker.jpg">
              <a:extLst>
                <a:ext uri="{FF2B5EF4-FFF2-40B4-BE49-F238E27FC236}">
                  <a16:creationId xmlns:a16="http://schemas.microsoft.com/office/drawing/2014/main" id="{01A63A13-27E4-4510-9119-FC1F16B47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sp>
        <p:nvSpPr>
          <p:cNvPr id="5" name="Slide Number Placeholder 4"/>
          <p:cNvSpPr>
            <a:spLocks noGrp="1"/>
          </p:cNvSpPr>
          <p:nvPr>
            <p:ph type="sldNum" sz="quarter" idx="12"/>
          </p:nvPr>
        </p:nvSpPr>
        <p:spPr/>
        <p:txBody>
          <a:bodyPr/>
          <a:lstStyle/>
          <a:p>
            <a:fld id="{A65A0EED-6B89-664A-801E-D3FDD91C7C69}" type="slidenum">
              <a:rPr lang="en-US" smtClean="0"/>
              <a:pPr/>
              <a:t>70</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1181850" y="870840"/>
                <a:ext cx="5225341" cy="5543954"/>
              </a:xfrm>
              <a:prstGeom prst="rect">
                <a:avLst/>
              </a:prstGeom>
              <a:noFill/>
            </p:spPr>
            <p:txBody>
              <a:bodyPr wrap="none" rtlCol="0">
                <a:spAutoFit/>
              </a:bodyPr>
              <a:lstStyle/>
              <a:p>
                <a:r>
                  <a:rPr lang="en-US" b="0" dirty="0"/>
                  <a:t> </a:t>
                </a:r>
                <a14:m>
                  <m:oMath xmlns:m="http://schemas.openxmlformats.org/officeDocument/2006/math">
                    <m:sSup>
                      <m:sSupPr>
                        <m:ctrlPr>
                          <a:rPr lang="en-US" b="0" i="1" smtClean="0">
                            <a:latin typeface="Cambria Math" panose="02040503050406030204" pitchFamily="18" charset="0"/>
                          </a:rPr>
                        </m:ctrlPr>
                      </m:sSupPr>
                      <m:e>
                        <m:r>
                          <a:rPr lang="en-US" i="1">
                            <a:latin typeface="Cambria Math"/>
                          </a:rPr>
                          <m:t>𝐴</m:t>
                        </m:r>
                      </m:e>
                      <m:sup>
                        <m:r>
                          <a:rPr lang="en-US" b="0" i="1" smtClean="0">
                            <a:latin typeface="Cambria Math" panose="02040503050406030204" pitchFamily="18" charset="0"/>
                          </a:rPr>
                          <m:t>𝑡</m:t>
                        </m:r>
                      </m:sup>
                    </m:sSup>
                    <m:r>
                      <a:rPr lang="en-US" b="0" i="1" smtClean="0">
                        <a:latin typeface="Cambria Math"/>
                        <a:ea typeface="Cambria Math"/>
                      </a:rPr>
                      <m:t>⨀</m:t>
                    </m:r>
                    <m:r>
                      <a:rPr lang="en-US" b="0" i="1" smtClean="0">
                        <a:latin typeface="Cambria Math"/>
                        <a:ea typeface="Cambria Math"/>
                      </a:rPr>
                      <m:t>𝐵</m:t>
                    </m:r>
                    <m:r>
                      <a:rPr lang="en-US" b="0" i="1" smtClean="0">
                        <a:latin typeface="Cambria Math"/>
                        <a:ea typeface="Cambria Math"/>
                      </a:rPr>
                      <m:t>=</m:t>
                    </m:r>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a:rPr lang="en-US" b="0" i="1" smtClean="0">
                                      <a:latin typeface="Cambria Math"/>
                                    </a:rPr>
                                    <m:t>1,1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2</m:t>
                                  </m:r>
                                  <m:r>
                                    <a:rPr lang="en-US" b="0" i="1" smtClean="0">
                                      <a:latin typeface="Cambria Math"/>
                                    </a:rPr>
                                    <m:t>,</m:t>
                                  </m:r>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1</m:t>
                                  </m:r>
                                  <m:r>
                                    <a:rPr lang="en-US" b="0" i="1" smtClean="0">
                                      <a:latin typeface="Cambria Math"/>
                                    </a:rPr>
                                    <m:t>,</m:t>
                                  </m:r>
                                  <m:r>
                                    <a:rPr lang="en-US" b="0" i="1" smtClean="0">
                                      <a:latin typeface="Cambria Math" panose="02040503050406030204" pitchFamily="18" charset="0"/>
                                    </a:rPr>
                                    <m:t>2</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e>
                          </m:mr>
                        </m:m>
                      </m:e>
                    </m:d>
                    <m:r>
                      <a:rPr lang="en-US" i="1" smtClean="0">
                        <a:latin typeface="Cambria Math"/>
                        <a:ea typeface="Cambria Math"/>
                        <a:sym typeface="Symbol"/>
                      </a:rPr>
                      <m:t>⨀</m:t>
                    </m:r>
                    <m:d>
                      <m:dPr>
                        <m:begChr m:val="["/>
                        <m:endChr m:val="]"/>
                        <m:ctrlPr>
                          <a:rPr lang="en-US" i="1" smtClean="0">
                            <a:latin typeface="Cambria Math" panose="02040503050406030204" pitchFamily="18" charset="0"/>
                            <a:ea typeface="Cambria Math"/>
                            <a:sym typeface="Symbol"/>
                          </a:rPr>
                        </m:ctrlPr>
                      </m:dPr>
                      <m:e>
                        <m:m>
                          <m:mPr>
                            <m:mcs>
                              <m:mc>
                                <m:mcPr>
                                  <m:count m:val="2"/>
                                  <m:mcJc m:val="center"/>
                                </m:mcPr>
                              </m:mc>
                            </m:mcs>
                            <m:ctrlPr>
                              <a:rPr lang="en-US" i="1" smtClean="0">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𝑏</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2,2</m:t>
                                  </m:r>
                                </m:sub>
                              </m:sSub>
                            </m:e>
                          </m:mr>
                        </m:m>
                      </m:e>
                    </m:d>
                  </m:oMath>
                </a14:m>
                <a:endParaRPr lang="en-US"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m:t>
                                  </m:r>
                                  <m:r>
                                    <a:rPr lang="en-US" i="1">
                                      <a:latin typeface="Cambria Math"/>
                                    </a:rPr>
                                    <m:t>,</m:t>
                                  </m:r>
                                  <m:r>
                                    <a:rPr lang="en-US" b="0" i="1" smtClean="0">
                                      <a:latin typeface="Cambria Math" panose="02040503050406030204" pitchFamily="18" charset="0"/>
                                    </a:rPr>
                                    <m:t>1</m:t>
                                  </m:r>
                                </m:sub>
                              </m:sSub>
                              <m:r>
                                <a:rPr lang="en-US" b="0" i="1" smtClean="0">
                                  <a:latin typeface="Cambria Math"/>
                                </a:rPr>
                                <m:t>𝐵</m:t>
                              </m:r>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m:t>
                                  </m:r>
                                  <m:r>
                                    <a:rPr lang="en-US" i="1">
                                      <a:latin typeface="Cambria Math"/>
                                    </a:rPr>
                                    <m:t>,</m:t>
                                  </m:r>
                                  <m:r>
                                    <a:rPr lang="en-US" b="0" i="1" smtClean="0">
                                      <a:latin typeface="Cambria Math" panose="02040503050406030204" pitchFamily="18" charset="0"/>
                                    </a:rPr>
                                    <m:t>2</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r>
                                <a:rPr lang="en-US" b="0" i="1" smtClean="0">
                                  <a:latin typeface="Cambria Math"/>
                                </a:rPr>
                                <m:t>𝐵</m:t>
                              </m:r>
                            </m:e>
                          </m:mr>
                        </m:m>
                      </m:e>
                    </m:d>
                  </m:oMath>
                </a14:m>
                <a:endParaRPr lang="en-US" b="0"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b="0" i="1" smtClean="0">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2</m:t>
                                        </m:r>
                                        <m:r>
                                          <a:rPr lang="en-US" b="0" i="1" smtClean="0">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oMath>
                </a14:m>
                <a:endParaRPr lang="en-US" b="0" dirty="0">
                  <a:ea typeface="Cambria Math"/>
                  <a:sym typeface="Symbol"/>
                </a:endParaRPr>
              </a:p>
              <a:p>
                <a:endParaRPr lang="en-US" b="0" dirty="0">
                  <a:ea typeface="Cambria Math"/>
                  <a:sym typeface="Symbol"/>
                </a:endParaRPr>
              </a:p>
              <a:p>
                <a:r>
                  <a:rPr lang="en-US" b="0" dirty="0"/>
                  <a:t> </a:t>
                </a:r>
                <a14:m>
                  <m:oMath xmlns:m="http://schemas.openxmlformats.org/officeDocument/2006/math">
                    <m:r>
                      <a:rPr lang="en-US" b="0" i="1" smtClean="0">
                        <a:latin typeface="Cambria Math"/>
                      </a:rPr>
                      <m:t>𝑟𝑒𝑎𝑑𝑜𝑢𝑡</m:t>
                    </m:r>
                    <m:d>
                      <m:dPr>
                        <m:ctrlPr>
                          <a:rPr lang="en-US" b="0" i="1" smtClean="0">
                            <a:latin typeface="Cambria Math" panose="02040503050406030204" pitchFamily="18" charset="0"/>
                          </a:rPr>
                        </m:ctrlPr>
                      </m:dPr>
                      <m:e>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1</m:t>
                                            </m:r>
                                            <m:r>
                                              <a:rPr lang="en-US" i="1">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2</m:t>
                                            </m:r>
                                            <m:r>
                                              <a:rPr lang="en-US" i="1">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e>
                    </m:d>
                  </m:oMath>
                </a14:m>
                <a:endParaRPr lang="en-US" b="0" i="1" dirty="0">
                  <a:latin typeface="Cambria Math"/>
                </a:endParaRPr>
              </a:p>
              <a:p>
                <a:r>
                  <a:rPr lang="en-US" b="0" dirty="0"/>
                  <a:t>            </a:t>
                </a:r>
                <a14:m>
                  <m:oMath xmlns:m="http://schemas.openxmlformats.org/officeDocument/2006/math">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,1</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1</m:t>
                                  </m:r>
                                  <m:r>
                                    <a:rPr lang="en-US" b="0" i="1" smtClean="0">
                                      <a:latin typeface="Cambria Math"/>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,2</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2</m:t>
                                  </m:r>
                                  <m:r>
                                    <a:rPr lang="en-US" b="0" i="1" smtClean="0">
                                      <a:latin typeface="Cambria Math"/>
                                    </a:rPr>
                                    <m:t>,1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r>
                                <a:rPr lang="en-US" b="0" i="1" smtClean="0">
                                  <a:latin typeface="Cambria Math"/>
                                </a:rPr>
                                <m:t> </m:t>
                              </m:r>
                            </m:e>
                          </m:mr>
                        </m:m>
                      </m:e>
                    </m:d>
                  </m:oMath>
                </a14:m>
                <a:endParaRPr lang="en-US" b="0" dirty="0"/>
              </a:p>
              <a:p>
                <a:r>
                  <a:rPr lang="en-US" dirty="0">
                    <a:ea typeface="Cambria Math"/>
                  </a:rPr>
                  <a:t>            </a:t>
                </a:r>
                <a14:m>
                  <m:oMath xmlns:m="http://schemas.openxmlformats.org/officeDocument/2006/math">
                    <m:r>
                      <a:rPr lang="en-US" i="1">
                        <a:latin typeface="Cambria Math"/>
                        <a:ea typeface="Cambria Math"/>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1,2</m:t>
                                  </m:r>
                                </m:sub>
                              </m:sSub>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e>
                          </m:mr>
                        </m:m>
                      </m:e>
                    </m:d>
                    <m:r>
                      <a:rPr lang="en-US" b="0" i="1" smtClean="0">
                        <a:latin typeface="Cambria Math" panose="02040503050406030204" pitchFamily="18" charset="0"/>
                        <a:ea typeface="Cambria Math"/>
                        <a:sym typeface="Symbol"/>
                      </a:rPr>
                      <m:t>×</m:t>
                    </m:r>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d>
                  </m:oMath>
                </a14:m>
                <a:endParaRPr lang="en-US" b="0" i="1" dirty="0">
                  <a:latin typeface="Cambria Math"/>
                </a:endParaRPr>
              </a:p>
              <a:p>
                <a:r>
                  <a:rPr lang="en-US" b="0" dirty="0"/>
                  <a:t>            </a:t>
                </a:r>
                <a14:m>
                  <m:oMath xmlns:m="http://schemas.openxmlformats.org/officeDocument/2006/math">
                    <m:r>
                      <a:rPr lang="en-US" b="0" i="1" smtClean="0">
                        <a:latin typeface="Cambria Math"/>
                      </a:rPr>
                      <m:t>=</m:t>
                    </m:r>
                    <m:r>
                      <a:rPr lang="en-US" b="0" i="1" smtClean="0">
                        <a:latin typeface="Cambria Math"/>
                      </a:rPr>
                      <m:t>𝐴</m:t>
                    </m:r>
                    <m:r>
                      <a:rPr lang="en-US" b="0" i="1" smtClean="0">
                        <a:latin typeface="Cambria Math"/>
                        <a:sym typeface="Symbol"/>
                      </a:rPr>
                      <m:t></m:t>
                    </m:r>
                    <m:r>
                      <a:rPr lang="en-US" b="0" i="1" smtClean="0">
                        <a:latin typeface="Cambria Math"/>
                        <a:sym typeface="Symbol"/>
                      </a:rPr>
                      <m:t>𝐵</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181850" y="870840"/>
                <a:ext cx="5225341" cy="5543954"/>
              </a:xfrm>
              <a:prstGeom prst="rect">
                <a:avLst/>
              </a:prstGeom>
              <a:blipFill>
                <a:blip r:embed="rId3"/>
                <a:stretch>
                  <a:fillRect/>
                </a:stretch>
              </a:blipFill>
            </p:spPr>
            <p:txBody>
              <a:bodyPr/>
              <a:lstStyle/>
              <a:p>
                <a:r>
                  <a:rPr lang="en-US">
                    <a:noFill/>
                  </a:rPr>
                  <a:t> </a:t>
                </a:r>
              </a:p>
            </p:txBody>
          </p:sp>
        </mc:Fallback>
      </mc:AlternateContent>
      <p:sp>
        <p:nvSpPr>
          <p:cNvPr id="6" name="Rectangle 5"/>
          <p:cNvSpPr/>
          <p:nvPr/>
        </p:nvSpPr>
        <p:spPr>
          <a:xfrm>
            <a:off x="2438400" y="3655897"/>
            <a:ext cx="762000" cy="274320"/>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38400" y="4542567"/>
            <a:ext cx="764858" cy="278128"/>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339879" y="4878426"/>
            <a:ext cx="1704977" cy="30003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367089" y="3655897"/>
            <a:ext cx="762000" cy="274320"/>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9" name="Rectangle 18"/>
          <p:cNvSpPr/>
          <p:nvPr/>
        </p:nvSpPr>
        <p:spPr>
          <a:xfrm>
            <a:off x="3382885" y="4542567"/>
            <a:ext cx="764858" cy="278128"/>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0" name="Rectangle 19"/>
          <p:cNvSpPr/>
          <p:nvPr/>
        </p:nvSpPr>
        <p:spPr>
          <a:xfrm>
            <a:off x="4223587" y="4876800"/>
            <a:ext cx="1770598" cy="300037"/>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1" name="Rectangle 20"/>
          <p:cNvSpPr/>
          <p:nvPr/>
        </p:nvSpPr>
        <p:spPr>
          <a:xfrm>
            <a:off x="4298949" y="3655897"/>
            <a:ext cx="762000" cy="274320"/>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311969" y="4542567"/>
            <a:ext cx="764858" cy="278128"/>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339879" y="5203555"/>
            <a:ext cx="1704977" cy="300037"/>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261139" y="3655897"/>
            <a:ext cx="762000" cy="274320"/>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 name="Rectangle 28"/>
          <p:cNvSpPr/>
          <p:nvPr/>
        </p:nvSpPr>
        <p:spPr>
          <a:xfrm>
            <a:off x="5259710" y="4542567"/>
            <a:ext cx="764858" cy="278128"/>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 name="Rectangle 29"/>
          <p:cNvSpPr/>
          <p:nvPr/>
        </p:nvSpPr>
        <p:spPr>
          <a:xfrm>
            <a:off x="4223586" y="5199744"/>
            <a:ext cx="1770597" cy="300037"/>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0000CC"/>
                  </a:solidFill>
                </a:ln>
              </a:rPr>
              <a:t> </a:t>
            </a:r>
          </a:p>
        </p:txBody>
      </p:sp>
      <p:cxnSp>
        <p:nvCxnSpPr>
          <p:cNvPr id="8" name="Straight Connector 7"/>
          <p:cNvCxnSpPr/>
          <p:nvPr/>
        </p:nvCxnSpPr>
        <p:spPr>
          <a:xfrm flipH="1">
            <a:off x="4039836" y="2140852"/>
            <a:ext cx="22694" cy="109349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6391" y="2727810"/>
            <a:ext cx="3501080" cy="0"/>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Rounded Rectangular Callout 30">
                <a:extLst>
                  <a:ext uri="{FF2B5EF4-FFF2-40B4-BE49-F238E27FC236}">
                    <a16:creationId xmlns:a16="http://schemas.microsoft.com/office/drawing/2014/main" id="{73A7F32B-B4F6-4CD8-BB02-B02521999FBD}"/>
                  </a:ext>
                </a:extLst>
              </p:cNvPr>
              <p:cNvSpPr/>
              <p:nvPr/>
            </p:nvSpPr>
            <p:spPr>
              <a:xfrm>
                <a:off x="4276970" y="1564144"/>
                <a:ext cx="4678259" cy="502703"/>
              </a:xfrm>
              <a:prstGeom prst="wedgeRoundRectCallout">
                <a:avLst>
                  <a:gd name="adj1" fmla="val -55088"/>
                  <a:gd name="adj2" fmla="val 3583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rgbClr val="C00000"/>
                    </a:solidFill>
                  </a:rPr>
                  <a:t>readout</a:t>
                </a:r>
                <a:r>
                  <a:rPr lang="en-US" dirty="0">
                    <a:solidFill>
                      <a:srgbClr val="C00000"/>
                    </a:solidFill>
                  </a:rPr>
                  <a:t> is </a:t>
                </a:r>
                <a14:m>
                  <m:oMath xmlns:m="http://schemas.openxmlformats.org/officeDocument/2006/math">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a:solidFill>
                          <a:srgbClr val="C00000"/>
                        </a:solidFill>
                        <a:latin typeface="Cambria Math"/>
                      </a:rPr>
                      <m:t>𝑇</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m:t>
                        </m:r>
                        <m:r>
                          <a:rPr lang="en-US" b="0" i="1" smtClean="0">
                            <a:solidFill>
                              <a:srgbClr val="C00000"/>
                            </a:solidFill>
                            <a:latin typeface="Cambria Math" panose="02040503050406030204" pitchFamily="18" charset="0"/>
                          </a:rPr>
                          <m:t>𝑃</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i="1">
                                <a:solidFill>
                                  <a:srgbClr val="C00000"/>
                                </a:solidFill>
                                <a:latin typeface="Cambria Math"/>
                              </a:rPr>
                              <m:t>′</m:t>
                            </m:r>
                          </m:sup>
                        </m:sSup>
                      </m:e>
                    </m:d>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a14:m>
                <a:endParaRPr lang="en-US" sz="1600" dirty="0">
                  <a:solidFill>
                    <a:srgbClr val="C00000"/>
                  </a:solidFill>
                </a:endParaRPr>
              </a:p>
            </p:txBody>
          </p:sp>
        </mc:Choice>
        <mc:Fallback xmlns="">
          <p:sp>
            <p:nvSpPr>
              <p:cNvPr id="25" name="Rounded Rectangular Callout 30">
                <a:extLst>
                  <a:ext uri="{FF2B5EF4-FFF2-40B4-BE49-F238E27FC236}">
                    <a16:creationId xmlns:a16="http://schemas.microsoft.com/office/drawing/2014/main" id="{73A7F32B-B4F6-4CD8-BB02-B02521999FBD}"/>
                  </a:ext>
                </a:extLst>
              </p:cNvPr>
              <p:cNvSpPr>
                <a:spLocks noRot="1" noChangeAspect="1" noMove="1" noResize="1" noEditPoints="1" noAdjustHandles="1" noChangeArrowheads="1" noChangeShapeType="1" noTextEdit="1"/>
              </p:cNvSpPr>
              <p:nvPr/>
            </p:nvSpPr>
            <p:spPr>
              <a:xfrm>
                <a:off x="4276970" y="1564144"/>
                <a:ext cx="4678259" cy="502703"/>
              </a:xfrm>
              <a:prstGeom prst="wedgeRoundRectCallout">
                <a:avLst>
                  <a:gd name="adj1" fmla="val -55088"/>
                  <a:gd name="adj2" fmla="val 358311"/>
                  <a:gd name="adj3" fmla="val 16667"/>
                </a:avLst>
              </a:prstGeom>
              <a:blipFill>
                <a:blip r:embed="rId4"/>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2EDC8B98-FBA5-44F4-96A1-8A8A4BA64C82}"/>
              </a:ext>
            </a:extLst>
          </p:cNvPr>
          <p:cNvSpPr/>
          <p:nvPr/>
        </p:nvSpPr>
        <p:spPr bwMode="auto">
          <a:xfrm>
            <a:off x="2783205" y="3904042"/>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3" name="Freeform: Shape 32">
            <a:extLst>
              <a:ext uri="{FF2B5EF4-FFF2-40B4-BE49-F238E27FC236}">
                <a16:creationId xmlns:a16="http://schemas.microsoft.com/office/drawing/2014/main" id="{2490099F-18E7-446E-8853-D7D7D2F81644}"/>
              </a:ext>
            </a:extLst>
          </p:cNvPr>
          <p:cNvSpPr/>
          <p:nvPr/>
        </p:nvSpPr>
        <p:spPr bwMode="auto">
          <a:xfrm>
            <a:off x="2760192" y="479367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4" name="Freeform: Shape 33">
            <a:extLst>
              <a:ext uri="{FF2B5EF4-FFF2-40B4-BE49-F238E27FC236}">
                <a16:creationId xmlns:a16="http://schemas.microsoft.com/office/drawing/2014/main" id="{FA6A32C6-6220-436E-8398-54FD4E551E92}"/>
              </a:ext>
            </a:extLst>
          </p:cNvPr>
          <p:cNvSpPr/>
          <p:nvPr/>
        </p:nvSpPr>
        <p:spPr bwMode="auto">
          <a:xfrm>
            <a:off x="3723087" y="4802179"/>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5" name="Freeform: Shape 34">
            <a:extLst>
              <a:ext uri="{FF2B5EF4-FFF2-40B4-BE49-F238E27FC236}">
                <a16:creationId xmlns:a16="http://schemas.microsoft.com/office/drawing/2014/main" id="{16FAB32F-785B-47A1-97E1-FB1138DBC854}"/>
              </a:ext>
            </a:extLst>
          </p:cNvPr>
          <p:cNvSpPr/>
          <p:nvPr/>
        </p:nvSpPr>
        <p:spPr bwMode="auto">
          <a:xfrm>
            <a:off x="3717030" y="3904042"/>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6" name="Freeform: Shape 35">
            <a:extLst>
              <a:ext uri="{FF2B5EF4-FFF2-40B4-BE49-F238E27FC236}">
                <a16:creationId xmlns:a16="http://schemas.microsoft.com/office/drawing/2014/main" id="{08FC346E-D0DE-4736-BF34-E8B85CF6BEAA}"/>
              </a:ext>
            </a:extLst>
          </p:cNvPr>
          <p:cNvSpPr/>
          <p:nvPr/>
        </p:nvSpPr>
        <p:spPr bwMode="auto">
          <a:xfrm>
            <a:off x="4669849" y="3900359"/>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7" name="Freeform: Shape 36">
            <a:extLst>
              <a:ext uri="{FF2B5EF4-FFF2-40B4-BE49-F238E27FC236}">
                <a16:creationId xmlns:a16="http://schemas.microsoft.com/office/drawing/2014/main" id="{61F346A0-7EC0-4D95-8AB7-ECCFE42DB891}"/>
              </a:ext>
            </a:extLst>
          </p:cNvPr>
          <p:cNvSpPr/>
          <p:nvPr/>
        </p:nvSpPr>
        <p:spPr bwMode="auto">
          <a:xfrm>
            <a:off x="4677747" y="479464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8" name="Freeform: Shape 37">
            <a:extLst>
              <a:ext uri="{FF2B5EF4-FFF2-40B4-BE49-F238E27FC236}">
                <a16:creationId xmlns:a16="http://schemas.microsoft.com/office/drawing/2014/main" id="{7D76C277-5177-491B-B566-316B7A305520}"/>
              </a:ext>
            </a:extLst>
          </p:cNvPr>
          <p:cNvSpPr/>
          <p:nvPr/>
        </p:nvSpPr>
        <p:spPr bwMode="auto">
          <a:xfrm>
            <a:off x="5622232" y="479464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9" name="Freeform: Shape 38">
            <a:extLst>
              <a:ext uri="{FF2B5EF4-FFF2-40B4-BE49-F238E27FC236}">
                <a16:creationId xmlns:a16="http://schemas.microsoft.com/office/drawing/2014/main" id="{11DD73BC-DEE6-4E48-8203-713E6621C39E}"/>
              </a:ext>
            </a:extLst>
          </p:cNvPr>
          <p:cNvSpPr/>
          <p:nvPr/>
        </p:nvSpPr>
        <p:spPr bwMode="auto">
          <a:xfrm>
            <a:off x="5622232" y="3892713"/>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nvGrpSpPr>
          <p:cNvPr id="12" name="Group 11">
            <a:extLst>
              <a:ext uri="{FF2B5EF4-FFF2-40B4-BE49-F238E27FC236}">
                <a16:creationId xmlns:a16="http://schemas.microsoft.com/office/drawing/2014/main" id="{7DD22CAF-FAA8-41A1-AF02-D6B4039C524A}"/>
              </a:ext>
            </a:extLst>
          </p:cNvPr>
          <p:cNvGrpSpPr/>
          <p:nvPr/>
        </p:nvGrpSpPr>
        <p:grpSpPr>
          <a:xfrm>
            <a:off x="6443857" y="2564573"/>
            <a:ext cx="1112678" cy="557404"/>
            <a:chOff x="782339" y="1678076"/>
            <a:chExt cx="1112678" cy="557404"/>
          </a:xfrm>
        </p:grpSpPr>
        <mc:AlternateContent xmlns:mc="http://schemas.openxmlformats.org/markup-compatibility/2006" xmlns:a14="http://schemas.microsoft.com/office/drawing/2010/main">
          <mc:Choice Requires="a14">
            <p:sp>
              <p:nvSpPr>
                <p:cNvPr id="41" name="Rounded Rectangular Callout 30">
                  <a:extLst>
                    <a:ext uri="{FF2B5EF4-FFF2-40B4-BE49-F238E27FC236}">
                      <a16:creationId xmlns:a16="http://schemas.microsoft.com/office/drawing/2014/main" id="{293D2BC2-102C-413D-806A-D5E4743ABB6D}"/>
                    </a:ext>
                  </a:extLst>
                </p:cNvPr>
                <p:cNvSpPr/>
                <p:nvPr/>
              </p:nvSpPr>
              <p:spPr>
                <a:xfrm>
                  <a:off x="782339" y="1678076"/>
                  <a:ext cx="1112678" cy="557404"/>
                </a:xfrm>
                <a:prstGeom prst="wedgeRoundRectCallout">
                  <a:avLst>
                    <a:gd name="adj1" fmla="val -103477"/>
                    <a:gd name="adj2" fmla="val 14973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𝑎</m:t>
                            </m:r>
                          </m:e>
                          <m:sub>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𝑏</m:t>
                            </m:r>
                          </m:e>
                          <m:sub>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sub>
                        </m:sSub>
                      </m:oMath>
                    </m:oMathPara>
                  </a14:m>
                  <a:endParaRPr lang="en-US" sz="1600" dirty="0">
                    <a:solidFill>
                      <a:srgbClr val="C00000"/>
                    </a:solidFill>
                  </a:endParaRPr>
                </a:p>
              </p:txBody>
            </p:sp>
          </mc:Choice>
          <mc:Fallback xmlns="">
            <p:sp>
              <p:nvSpPr>
                <p:cNvPr id="41" name="Rounded Rectangular Callout 30">
                  <a:extLst>
                    <a:ext uri="{FF2B5EF4-FFF2-40B4-BE49-F238E27FC236}">
                      <a16:creationId xmlns:a16="http://schemas.microsoft.com/office/drawing/2014/main" id="{293D2BC2-102C-413D-806A-D5E4743ABB6D}"/>
                    </a:ext>
                  </a:extLst>
                </p:cNvPr>
                <p:cNvSpPr>
                  <a:spLocks noRot="1" noChangeAspect="1" noMove="1" noResize="1" noEditPoints="1" noAdjustHandles="1" noChangeArrowheads="1" noChangeShapeType="1" noTextEdit="1"/>
                </p:cNvSpPr>
                <p:nvPr/>
              </p:nvSpPr>
              <p:spPr>
                <a:xfrm>
                  <a:off x="782339" y="1678076"/>
                  <a:ext cx="1112678" cy="557404"/>
                </a:xfrm>
                <a:prstGeom prst="wedgeRoundRectCallout">
                  <a:avLst>
                    <a:gd name="adj1" fmla="val -103477"/>
                    <a:gd name="adj2" fmla="val 149733"/>
                    <a:gd name="adj3" fmla="val 16667"/>
                  </a:avLst>
                </a:prstGeom>
                <a:blipFill>
                  <a:blip r:embed="rId5"/>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0" name="Freeform: Shape 39">
              <a:extLst>
                <a:ext uri="{FF2B5EF4-FFF2-40B4-BE49-F238E27FC236}">
                  <a16:creationId xmlns:a16="http://schemas.microsoft.com/office/drawing/2014/main" id="{31494A26-A4B8-49C0-BA45-8F432E4B0073}"/>
                </a:ext>
              </a:extLst>
            </p:cNvPr>
            <p:cNvSpPr/>
            <p:nvPr/>
          </p:nvSpPr>
          <p:spPr bwMode="auto">
            <a:xfrm>
              <a:off x="1258722" y="2077852"/>
              <a:ext cx="210360" cy="102245"/>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cxnSp>
        <p:nvCxnSpPr>
          <p:cNvPr id="13" name="Straight Connector 12">
            <a:extLst>
              <a:ext uri="{FF2B5EF4-FFF2-40B4-BE49-F238E27FC236}">
                <a16:creationId xmlns:a16="http://schemas.microsoft.com/office/drawing/2014/main" id="{64BA9CEC-15AC-4342-96D4-06B592A72A68}"/>
              </a:ext>
            </a:extLst>
          </p:cNvPr>
          <p:cNvCxnSpPr>
            <a:cxnSpLocks/>
          </p:cNvCxnSpPr>
          <p:nvPr/>
        </p:nvCxnSpPr>
        <p:spPr bwMode="auto">
          <a:xfrm>
            <a:off x="2410212" y="402812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2" name="Straight Connector 41">
            <a:extLst>
              <a:ext uri="{FF2B5EF4-FFF2-40B4-BE49-F238E27FC236}">
                <a16:creationId xmlns:a16="http://schemas.microsoft.com/office/drawing/2014/main" id="{00BF2D10-4256-46AD-8887-AB93D72CB7BD}"/>
              </a:ext>
            </a:extLst>
          </p:cNvPr>
          <p:cNvCxnSpPr>
            <a:cxnSpLocks/>
          </p:cNvCxnSpPr>
          <p:nvPr/>
        </p:nvCxnSpPr>
        <p:spPr bwMode="auto">
          <a:xfrm flipH="1">
            <a:off x="2410212" y="402453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46" name="Rounded Rectangular Callout 30">
            <a:extLst>
              <a:ext uri="{FF2B5EF4-FFF2-40B4-BE49-F238E27FC236}">
                <a16:creationId xmlns:a16="http://schemas.microsoft.com/office/drawing/2014/main" id="{F3B57BEF-D381-428D-835B-0CF237BFBD2D}"/>
              </a:ext>
            </a:extLst>
          </p:cNvPr>
          <p:cNvSpPr/>
          <p:nvPr/>
        </p:nvSpPr>
        <p:spPr>
          <a:xfrm>
            <a:off x="7795799" y="1650163"/>
            <a:ext cx="903529" cy="352926"/>
          </a:xfrm>
          <a:prstGeom prst="wedgeRoundRectCallout">
            <a:avLst>
              <a:gd name="adj1" fmla="val -116301"/>
              <a:gd name="adj2" fmla="val 249349"/>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srgbClr val="C00000"/>
              </a:solidFill>
            </a:endParaRPr>
          </a:p>
        </p:txBody>
      </p:sp>
      <p:sp>
        <p:nvSpPr>
          <p:cNvPr id="44" name="Title 1">
            <a:extLst>
              <a:ext uri="{FF2B5EF4-FFF2-40B4-BE49-F238E27FC236}">
                <a16:creationId xmlns:a16="http://schemas.microsoft.com/office/drawing/2014/main" id="{24ECC4C9-5CD8-4C89-B327-7D53D79F7C26}"/>
              </a:ext>
            </a:extLst>
          </p:cNvPr>
          <p:cNvSpPr>
            <a:spLocks noGrp="1"/>
          </p:cNvSpPr>
          <p:nvPr>
            <p:ph type="title"/>
          </p:nvPr>
        </p:nvSpPr>
        <p:spPr>
          <a:xfrm>
            <a:off x="457200" y="274638"/>
            <a:ext cx="8229600" cy="868362"/>
          </a:xfrm>
        </p:spPr>
        <p:txBody>
          <a:bodyPr>
            <a:normAutofit fontScale="90000"/>
          </a:bodyPr>
          <a:lstStyle/>
          <a:p>
            <a:r>
              <a:rPr lang="en-US" dirty="0"/>
              <a:t>Kronecker Product from a Logical Perspective</a:t>
            </a:r>
          </a:p>
        </p:txBody>
      </p:sp>
      <mc:AlternateContent xmlns:mc="http://schemas.openxmlformats.org/markup-compatibility/2006" xmlns:a14="http://schemas.microsoft.com/office/drawing/2010/main">
        <mc:Choice Requires="a14">
          <p:sp>
            <p:nvSpPr>
              <p:cNvPr id="45" name="Rounded Rectangular Callout 30">
                <a:extLst>
                  <a:ext uri="{FF2B5EF4-FFF2-40B4-BE49-F238E27FC236}">
                    <a16:creationId xmlns:a16="http://schemas.microsoft.com/office/drawing/2014/main" id="{451FE8ED-4900-4A7A-93B6-96273850027E}"/>
                  </a:ext>
                </a:extLst>
              </p:cNvPr>
              <p:cNvSpPr/>
              <p:nvPr/>
            </p:nvSpPr>
            <p:spPr>
              <a:xfrm>
                <a:off x="2541931" y="6336722"/>
                <a:ext cx="6571079" cy="502703"/>
              </a:xfrm>
              <a:prstGeom prst="wedgeRoundRectCallout">
                <a:avLst>
                  <a:gd name="adj1" fmla="val -46101"/>
                  <a:gd name="adj2" fmla="val -7665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𝐴</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𝑃</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𝑃</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𝐵</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𝑄</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𝑄</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 </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smtClean="0">
                          <a:solidFill>
                            <a:srgbClr val="C00000"/>
                          </a:solidFill>
                          <a:latin typeface="Cambria Math" panose="02040503050406030204" pitchFamily="18" charset="0"/>
                        </a:rPr>
                        <m:t>𝐴</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𝑃</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b="0" i="1" smtClean="0">
                                  <a:solidFill>
                                    <a:srgbClr val="C00000"/>
                                  </a:solidFill>
                                  <a:latin typeface="Cambria Math" panose="02040503050406030204" pitchFamily="18" charset="0"/>
                                </a:rPr>
                                <m:t>′</m:t>
                              </m:r>
                            </m:sup>
                          </m:sSup>
                        </m:e>
                      </m:d>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𝐵</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𝑄</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m:t>
                      </m:r>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m:oMathPara>
                </a14:m>
                <a:endParaRPr lang="en-US" sz="1600" dirty="0">
                  <a:solidFill>
                    <a:srgbClr val="C00000"/>
                  </a:solidFill>
                </a:endParaRPr>
              </a:p>
            </p:txBody>
          </p:sp>
        </mc:Choice>
        <mc:Fallback xmlns="">
          <p:sp>
            <p:nvSpPr>
              <p:cNvPr id="45" name="Rounded Rectangular Callout 30">
                <a:extLst>
                  <a:ext uri="{FF2B5EF4-FFF2-40B4-BE49-F238E27FC236}">
                    <a16:creationId xmlns:a16="http://schemas.microsoft.com/office/drawing/2014/main" id="{451FE8ED-4900-4A7A-93B6-96273850027E}"/>
                  </a:ext>
                </a:extLst>
              </p:cNvPr>
              <p:cNvSpPr>
                <a:spLocks noRot="1" noChangeAspect="1" noMove="1" noResize="1" noEditPoints="1" noAdjustHandles="1" noChangeArrowheads="1" noChangeShapeType="1" noTextEdit="1"/>
              </p:cNvSpPr>
              <p:nvPr/>
            </p:nvSpPr>
            <p:spPr>
              <a:xfrm>
                <a:off x="2541931" y="6336722"/>
                <a:ext cx="6571079" cy="502703"/>
              </a:xfrm>
              <a:prstGeom prst="wedgeRoundRectCallout">
                <a:avLst>
                  <a:gd name="adj1" fmla="val -46101"/>
                  <a:gd name="adj2" fmla="val -76651"/>
                  <a:gd name="adj3" fmla="val 16667"/>
                </a:avLst>
              </a:prstGeom>
              <a:blipFill>
                <a:blip r:embed="rId6"/>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ular Callout 30">
                <a:extLst>
                  <a:ext uri="{FF2B5EF4-FFF2-40B4-BE49-F238E27FC236}">
                    <a16:creationId xmlns:a16="http://schemas.microsoft.com/office/drawing/2014/main" id="{74A5B57C-A0EE-4F6F-8A49-8CDE39EEF0D3}"/>
                  </a:ext>
                </a:extLst>
              </p:cNvPr>
              <p:cNvSpPr/>
              <p:nvPr/>
            </p:nvSpPr>
            <p:spPr>
              <a:xfrm>
                <a:off x="1728932" y="132362"/>
                <a:ext cx="4678259" cy="502703"/>
              </a:xfrm>
              <a:prstGeom prst="wedgeRoundRectCallout">
                <a:avLst>
                  <a:gd name="adj1" fmla="val -44836"/>
                  <a:gd name="adj2" fmla="val 136447"/>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p>
                        <m:sSupPr>
                          <m:ctrlPr>
                            <a:rPr lang="en-US" b="0" i="1" dirty="0" smtClean="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𝐴</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𝑃</m:t>
                              </m:r>
                              <m:r>
                                <a:rPr lang="en-US" i="1" dirty="0">
                                  <a:solidFill>
                                    <a:srgbClr val="C00000"/>
                                  </a:solidFill>
                                  <a:latin typeface="Cambria Math" panose="02040503050406030204" pitchFamily="18" charset="0"/>
                                </a:rPr>
                                <m:t>,</m:t>
                              </m:r>
                              <m:sSup>
                                <m:sSupPr>
                                  <m:ctrlPr>
                                    <a:rPr lang="en-US" i="1" dirty="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𝑃</m:t>
                                  </m:r>
                                </m:e>
                                <m:sup>
                                  <m:r>
                                    <a:rPr lang="en-US" i="1" dirty="0">
                                      <a:solidFill>
                                        <a:srgbClr val="C00000"/>
                                      </a:solidFill>
                                      <a:latin typeface="Cambria Math" panose="02040503050406030204" pitchFamily="18" charset="0"/>
                                    </a:rPr>
                                    <m:t>′</m:t>
                                  </m:r>
                                </m:sup>
                              </m:sSup>
                            </m:e>
                          </m:d>
                        </m:e>
                        <m:sup>
                          <m:r>
                            <a:rPr lang="en-US" b="0" i="1" dirty="0" smtClean="0">
                              <a:solidFill>
                                <a:srgbClr val="C00000"/>
                              </a:solidFill>
                              <a:latin typeface="Cambria Math" panose="02040503050406030204" pitchFamily="18" charset="0"/>
                            </a:rPr>
                            <m:t>𝑡</m:t>
                          </m:r>
                        </m:sup>
                      </m:sSup>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𝐵</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𝑄</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𝑄</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𝐴</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𝑃</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𝑃</m:t>
                          </m:r>
                        </m:e>
                      </m:d>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𝐵</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𝑄</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m:t>
                      </m:r>
                    </m:oMath>
                  </m:oMathPara>
                </a14:m>
                <a:endParaRPr lang="en-US" sz="1600" dirty="0">
                  <a:solidFill>
                    <a:srgbClr val="C00000"/>
                  </a:solidFill>
                </a:endParaRPr>
              </a:p>
            </p:txBody>
          </p:sp>
        </mc:Choice>
        <mc:Fallback xmlns="">
          <p:sp>
            <p:nvSpPr>
              <p:cNvPr id="47" name="Rounded Rectangular Callout 30">
                <a:extLst>
                  <a:ext uri="{FF2B5EF4-FFF2-40B4-BE49-F238E27FC236}">
                    <a16:creationId xmlns:a16="http://schemas.microsoft.com/office/drawing/2014/main" id="{74A5B57C-A0EE-4F6F-8A49-8CDE39EEF0D3}"/>
                  </a:ext>
                </a:extLst>
              </p:cNvPr>
              <p:cNvSpPr>
                <a:spLocks noRot="1" noChangeAspect="1" noMove="1" noResize="1" noEditPoints="1" noAdjustHandles="1" noChangeArrowheads="1" noChangeShapeType="1" noTextEdit="1"/>
              </p:cNvSpPr>
              <p:nvPr/>
            </p:nvSpPr>
            <p:spPr>
              <a:xfrm>
                <a:off x="1728932" y="132362"/>
                <a:ext cx="4678259" cy="502703"/>
              </a:xfrm>
              <a:prstGeom prst="wedgeRoundRectCallout">
                <a:avLst>
                  <a:gd name="adj1" fmla="val -44836"/>
                  <a:gd name="adj2" fmla="val 136447"/>
                  <a:gd name="adj3" fmla="val 16667"/>
                </a:avLst>
              </a:prstGeom>
              <a:blipFill>
                <a:blip r:embed="rId7"/>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9" name="Rectangle 48">
            <a:extLst>
              <a:ext uri="{FF2B5EF4-FFF2-40B4-BE49-F238E27FC236}">
                <a16:creationId xmlns:a16="http://schemas.microsoft.com/office/drawing/2014/main" id="{BD88B48C-4775-4901-A79E-787573483754}"/>
              </a:ext>
            </a:extLst>
          </p:cNvPr>
          <p:cNvSpPr/>
          <p:nvPr/>
        </p:nvSpPr>
        <p:spPr>
          <a:xfrm>
            <a:off x="2277411" y="2083234"/>
            <a:ext cx="729367" cy="287224"/>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0A94F6E-E0AC-4D66-9412-631AAD11BC87}"/>
                  </a:ext>
                </a:extLst>
              </p:cNvPr>
              <p:cNvSpPr txBox="1"/>
              <p:nvPr/>
            </p:nvSpPr>
            <p:spPr>
              <a:xfrm>
                <a:off x="62671" y="1920473"/>
                <a:ext cx="2064283" cy="595548"/>
              </a:xfrm>
              <a:prstGeom prst="rect">
                <a:avLst/>
              </a:prstGeom>
              <a:noFill/>
              <a:ln w="25400">
                <a:solidFill>
                  <a:srgbClr val="C00000"/>
                </a:solidFill>
              </a:ln>
            </p:spPr>
            <p:txBody>
              <a:bodyPr wrap="none" rtlCol="0">
                <a:spAutoFit/>
              </a:bodyPr>
              <a:lstStyle/>
              <a:p>
                <a:pPr algn="ctr"/>
                <a:r>
                  <a:rPr lang="en-US" sz="1600" dirty="0">
                    <a:solidFill>
                      <a:srgbClr val="C00000"/>
                    </a:solidFill>
                  </a:rPr>
                  <a:t>Four vocabularies:</a:t>
                </a:r>
              </a:p>
              <a:p>
                <a:pPr algn="ctr"/>
                <a14:m>
                  <m:oMathPara xmlns:m="http://schemas.openxmlformats.org/officeDocument/2006/math">
                    <m:oMathParaPr>
                      <m:jc m:val="centerGroup"/>
                    </m:oMathParaPr>
                    <m:oMath xmlns:m="http://schemas.openxmlformats.org/officeDocument/2006/math">
                      <m:r>
                        <a:rPr lang="en-US" sz="1600" i="1" dirty="0" smtClean="0">
                          <a:solidFill>
                            <a:srgbClr val="C00000"/>
                          </a:solidFill>
                          <a:latin typeface="Cambria Math" panose="02040503050406030204" pitchFamily="18" charset="0"/>
                        </a:rPr>
                        <m:t>𝑇</m:t>
                      </m:r>
                      <m:r>
                        <a:rPr lang="en-US" sz="1600" i="1" dirty="0" smtClean="0">
                          <a:solidFill>
                            <a:srgbClr val="C00000"/>
                          </a:solidFill>
                          <a:latin typeface="Cambria Math" panose="02040503050406030204" pitchFamily="18" charset="0"/>
                        </a:rPr>
                        <m:t>(1,1,1,1) =</m:t>
                      </m:r>
                      <m:sSub>
                        <m:sSubPr>
                          <m:ctrlPr>
                            <a:rPr lang="en-US" sz="1600" b="0" i="1" dirty="0" smtClean="0">
                              <a:solidFill>
                                <a:srgbClr val="C00000"/>
                              </a:solidFill>
                              <a:latin typeface="Cambria Math" panose="02040503050406030204" pitchFamily="18" charset="0"/>
                            </a:rPr>
                          </m:ctrlPr>
                        </m:sSubPr>
                        <m:e>
                          <m:r>
                            <a:rPr lang="en-US" sz="1600" b="0" i="1" dirty="0" smtClean="0">
                              <a:solidFill>
                                <a:srgbClr val="C00000"/>
                              </a:solidFill>
                              <a:latin typeface="Cambria Math" panose="02040503050406030204" pitchFamily="18" charset="0"/>
                            </a:rPr>
                            <m:t>𝑎</m:t>
                          </m:r>
                        </m:e>
                        <m:sub>
                          <m:r>
                            <a:rPr lang="en-US" sz="1600" b="0" i="1" dirty="0" smtClean="0">
                              <a:solidFill>
                                <a:srgbClr val="C00000"/>
                              </a:solidFill>
                              <a:latin typeface="Cambria Math" panose="02040503050406030204" pitchFamily="18" charset="0"/>
                            </a:rPr>
                            <m:t>1,1</m:t>
                          </m:r>
                        </m:sub>
                      </m:sSub>
                      <m:sSub>
                        <m:sSubPr>
                          <m:ctrlPr>
                            <a:rPr lang="en-US" sz="1600" b="0" i="1" dirty="0" smtClean="0">
                              <a:solidFill>
                                <a:srgbClr val="C00000"/>
                              </a:solidFill>
                              <a:latin typeface="Cambria Math" panose="02040503050406030204" pitchFamily="18" charset="0"/>
                            </a:rPr>
                          </m:ctrlPr>
                        </m:sSubPr>
                        <m:e>
                          <m:r>
                            <a:rPr lang="en-US" sz="1600" b="0" i="1" dirty="0" smtClean="0">
                              <a:solidFill>
                                <a:srgbClr val="C00000"/>
                              </a:solidFill>
                              <a:latin typeface="Cambria Math" panose="02040503050406030204" pitchFamily="18" charset="0"/>
                            </a:rPr>
                            <m:t>𝑏</m:t>
                          </m:r>
                        </m:e>
                        <m:sub>
                          <m:r>
                            <a:rPr lang="en-US" sz="1600" b="0" i="1" dirty="0" smtClean="0">
                              <a:solidFill>
                                <a:srgbClr val="C00000"/>
                              </a:solidFill>
                              <a:latin typeface="Cambria Math" panose="02040503050406030204" pitchFamily="18" charset="0"/>
                            </a:rPr>
                            <m:t>1,1</m:t>
                          </m:r>
                        </m:sub>
                      </m:sSub>
                    </m:oMath>
                  </m:oMathPara>
                </a14:m>
                <a:endParaRPr lang="en-US" sz="1600" dirty="0">
                  <a:solidFill>
                    <a:srgbClr val="C00000"/>
                  </a:solidFill>
                </a:endParaRPr>
              </a:p>
            </p:txBody>
          </p:sp>
        </mc:Choice>
        <mc:Fallback xmlns="">
          <p:sp>
            <p:nvSpPr>
              <p:cNvPr id="50" name="TextBox 49">
                <a:extLst>
                  <a:ext uri="{FF2B5EF4-FFF2-40B4-BE49-F238E27FC236}">
                    <a16:creationId xmlns:a16="http://schemas.microsoft.com/office/drawing/2014/main" id="{50A94F6E-E0AC-4D66-9412-631AAD11BC87}"/>
                  </a:ext>
                </a:extLst>
              </p:cNvPr>
              <p:cNvSpPr txBox="1">
                <a:spLocks noRot="1" noChangeAspect="1" noMove="1" noResize="1" noEditPoints="1" noAdjustHandles="1" noChangeArrowheads="1" noChangeShapeType="1" noTextEdit="1"/>
              </p:cNvSpPr>
              <p:nvPr/>
            </p:nvSpPr>
            <p:spPr>
              <a:xfrm>
                <a:off x="62671" y="1920473"/>
                <a:ext cx="2064283" cy="595548"/>
              </a:xfrm>
              <a:prstGeom prst="rect">
                <a:avLst/>
              </a:prstGeom>
              <a:blipFill>
                <a:blip r:embed="rId8"/>
                <a:stretch>
                  <a:fillRect t="-980" b="-1961"/>
                </a:stretch>
              </a:blipFill>
              <a:ln w="2540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305911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dissolv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dissolve">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9" grpId="0" animBg="1"/>
      <p:bldP spid="5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3346" y="1168016"/>
                <a:ext cx="8249262" cy="4525963"/>
              </a:xfrm>
              <a:ln>
                <a:noFill/>
              </a:ln>
            </p:spPr>
            <p:txBody>
              <a:bodyPr>
                <a:normAutofit lnSpcReduction="10000"/>
              </a:bodyPr>
              <a:lstStyle/>
              <a:p>
                <a:r>
                  <a:rPr lang="en-US" dirty="0"/>
                  <a:t>Properties of </a:t>
                </a:r>
                <a:r>
                  <a:rPr lang="en-US" dirty="0" err="1"/>
                  <a:t>Kronecker</a:t>
                </a:r>
                <a:r>
                  <a:rPr lang="en-US" dirty="0"/>
                  <a:t> product (⨀)</a:t>
                </a:r>
              </a:p>
              <a:p>
                <a:endParaRPr lang="en-US" dirty="0"/>
              </a:p>
              <a:p>
                <a:endParaRPr lang="en-US" dirty="0"/>
              </a:p>
              <a:p>
                <a:endParaRPr lang="en-US" dirty="0"/>
              </a:p>
              <a:p>
                <a:r>
                  <a:rPr lang="en-US" dirty="0"/>
                  <a:t>Properties of transpose</a:t>
                </a:r>
              </a:p>
              <a:p>
                <a:pPr marL="0" indent="0">
                  <a:buNone/>
                </a:pPr>
                <a:r>
                  <a:rPr lang="en-US" sz="1800" dirty="0"/>
                  <a:t>                                        </a:t>
                </a:r>
                <a:r>
                  <a:rPr lang="en-US" sz="1800" dirty="0">
                    <a:ea typeface="Cambria Math"/>
                  </a:rPr>
                  <a:t> </a:t>
                </a:r>
                <a14:m>
                  <m:oMath xmlns:m="http://schemas.openxmlformats.org/officeDocument/2006/math">
                    <m:sSup>
                      <m:sSupPr>
                        <m:ctrlPr>
                          <a:rPr lang="en-US" sz="1800" i="1">
                            <a:latin typeface="Cambria Math" panose="02040503050406030204" pitchFamily="18" charset="0"/>
                            <a:ea typeface="Cambria Math"/>
                          </a:rPr>
                        </m:ctrlPr>
                      </m:sSupPr>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ea typeface="Cambria Math"/>
                                  </a:rPr>
                                </m:ctrlPr>
                              </m:sSubPr>
                              <m:e>
                                <m:r>
                                  <a:rPr lang="en-US" sz="1800" i="1">
                                    <a:latin typeface="Cambria Math"/>
                                    <a:ea typeface="Cambria Math"/>
                                  </a:rPr>
                                  <m:t>𝑎</m:t>
                                </m:r>
                              </m:e>
                              <m:sub>
                                <m:r>
                                  <a:rPr lang="en-US" sz="1800" i="1">
                                    <a:latin typeface="Cambria Math"/>
                                    <a:ea typeface="Cambria Math"/>
                                  </a:rPr>
                                  <m:t>2</m:t>
                                </m:r>
                              </m:sub>
                            </m:sSub>
                          </m:e>
                        </m:d>
                      </m:e>
                      <m:sup>
                        <m:r>
                          <a:rPr lang="en-US" sz="1800" i="1">
                            <a:latin typeface="Cambria Math"/>
                            <a:ea typeface="Cambria Math"/>
                          </a:rPr>
                          <m:t>𝑡</m:t>
                        </m:r>
                      </m:sup>
                    </m:sSup>
                    <m:r>
                      <a:rPr lang="en-US" sz="1800" i="1">
                        <a:latin typeface="Cambria Math"/>
                        <a:ea typeface="Cambria Math"/>
                      </a:rPr>
                      <m:t>=</m:t>
                    </m:r>
                    <m:sSubSup>
                      <m:sSubSupPr>
                        <m:ctrlPr>
                          <a:rPr lang="en-US" sz="1800" i="1">
                            <a:latin typeface="Cambria Math" panose="02040503050406030204" pitchFamily="18" charset="0"/>
                            <a:ea typeface="Cambria Math"/>
                          </a:rPr>
                        </m:ctrlPr>
                      </m:sSubSupPr>
                      <m:e>
                        <m:r>
                          <a:rPr lang="en-US" sz="1800" i="1">
                            <a:latin typeface="Cambria Math"/>
                            <a:ea typeface="Cambria Math"/>
                          </a:rPr>
                          <m:t>𝑎</m:t>
                        </m:r>
                      </m:e>
                      <m:sub>
                        <m:r>
                          <a:rPr lang="en-US" sz="1800" i="1">
                            <a:latin typeface="Cambria Math"/>
                            <a:ea typeface="Cambria Math"/>
                          </a:rPr>
                          <m:t>1</m:t>
                        </m:r>
                      </m:sub>
                      <m:sup>
                        <m:r>
                          <a:rPr lang="en-US" sz="1800" i="1">
                            <a:latin typeface="Cambria Math"/>
                            <a:ea typeface="Cambria Math"/>
                          </a:rPr>
                          <m:t>𝑡</m:t>
                        </m:r>
                      </m:sup>
                    </m:sSubSup>
                    <m:r>
                      <a:rPr lang="en-US" sz="1800" i="1">
                        <a:latin typeface="Cambria Math"/>
                        <a:ea typeface="Cambria Math"/>
                      </a:rPr>
                      <m:t>⊕</m:t>
                    </m:r>
                    <m:sSubSup>
                      <m:sSubSupPr>
                        <m:ctrlPr>
                          <a:rPr lang="en-US" sz="1800" i="1">
                            <a:latin typeface="Cambria Math" panose="02040503050406030204" pitchFamily="18" charset="0"/>
                            <a:ea typeface="Cambria Math"/>
                          </a:rPr>
                        </m:ctrlPr>
                      </m:sSubSupPr>
                      <m:e>
                        <m:r>
                          <a:rPr lang="en-US" sz="1800" i="1">
                            <a:latin typeface="Cambria Math"/>
                            <a:ea typeface="Cambria Math"/>
                          </a:rPr>
                          <m:t>𝑎</m:t>
                        </m:r>
                      </m:e>
                      <m:sub>
                        <m:r>
                          <a:rPr lang="en-US" sz="1800" i="1">
                            <a:latin typeface="Cambria Math"/>
                            <a:ea typeface="Cambria Math"/>
                          </a:rPr>
                          <m:t>2</m:t>
                        </m:r>
                      </m:sub>
                      <m:sup>
                        <m:r>
                          <a:rPr lang="en-US" sz="1800" i="1">
                            <a:latin typeface="Cambria Math"/>
                            <a:ea typeface="Cambria Math"/>
                          </a:rPr>
                          <m:t>𝑡</m:t>
                        </m:r>
                      </m:sup>
                    </m:sSubSup>
                  </m:oMath>
                </a14:m>
                <a:endParaRPr lang="en-US" sz="1800" dirty="0"/>
              </a:p>
              <a:p>
                <a:pPr marL="0" indent="0">
                  <a:buNone/>
                </a:pPr>
                <a:r>
                  <a:rPr lang="en-US" sz="1800" dirty="0"/>
                  <a:t>                                           </a:t>
                </a:r>
                <a14:m>
                  <m:oMath xmlns:m="http://schemas.openxmlformats.org/officeDocument/2006/math">
                    <m:sSup>
                      <m:sSupPr>
                        <m:ctrlPr>
                          <a:rPr lang="en-US" sz="1800" b="0" i="1" smtClean="0">
                            <a:latin typeface="Cambria Math" panose="02040503050406030204" pitchFamily="18" charset="0"/>
                            <a:sym typeface="Symbol"/>
                          </a:rPr>
                        </m:ctrlPr>
                      </m:sSupPr>
                      <m:e>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a:rPr>
                                  <m:t>𝑎</m:t>
                                </m:r>
                              </m:e>
                              <m:sub>
                                <m:r>
                                  <a:rPr lang="en-US" sz="1800" b="0" i="1" smtClean="0">
                                    <a:latin typeface="Cambria Math"/>
                                  </a:rPr>
                                  <m:t>1</m:t>
                                </m:r>
                              </m:sub>
                            </m:sSub>
                            <m:r>
                              <a:rPr lang="en-US" sz="1800" b="0" i="1" smtClean="0">
                                <a:latin typeface="Cambria Math"/>
                                <a:sym typeface="Symbol"/>
                              </a:rPr>
                              <m:t> </m:t>
                            </m:r>
                            <m:sSub>
                              <m:sSubPr>
                                <m:ctrlPr>
                                  <a:rPr lang="en-US" sz="1800" b="0" i="1" smtClean="0">
                                    <a:latin typeface="Cambria Math" panose="02040503050406030204" pitchFamily="18" charset="0"/>
                                    <a:sym typeface="Symbol"/>
                                  </a:rPr>
                                </m:ctrlPr>
                              </m:sSubPr>
                              <m:e>
                                <m:r>
                                  <a:rPr lang="en-US" sz="1800" b="0" i="1" smtClean="0">
                                    <a:latin typeface="Cambria Math"/>
                                    <a:sym typeface="Symbol"/>
                                  </a:rPr>
                                  <m:t>𝑎</m:t>
                                </m:r>
                              </m:e>
                              <m:sub>
                                <m:r>
                                  <a:rPr lang="en-US" sz="1800" b="0" i="1" smtClean="0">
                                    <a:latin typeface="Cambria Math"/>
                                    <a:sym typeface="Symbol"/>
                                  </a:rPr>
                                  <m:t>2</m:t>
                                </m:r>
                              </m:sub>
                            </m:sSub>
                          </m:e>
                        </m:d>
                      </m:e>
                      <m:sup>
                        <m:r>
                          <a:rPr lang="en-US" sz="1800" b="0" i="1" smtClean="0">
                            <a:latin typeface="Cambria Math"/>
                            <a:sym typeface="Symbol"/>
                          </a:rPr>
                          <m:t>𝑡</m:t>
                        </m:r>
                      </m:sup>
                    </m:sSup>
                    <m:r>
                      <a:rPr lang="en-US" sz="1800" b="0" i="1" smtClean="0">
                        <a:latin typeface="Cambria Math"/>
                        <a:sym typeface="Symbol"/>
                      </a:rPr>
                      <m:t>=</m:t>
                    </m:r>
                    <m:sSubSup>
                      <m:sSubSupPr>
                        <m:ctrlPr>
                          <a:rPr lang="en-US" sz="1800" b="0" i="1" smtClean="0">
                            <a:latin typeface="Cambria Math" panose="02040503050406030204" pitchFamily="18" charset="0"/>
                            <a:sym typeface="Symbol"/>
                          </a:rPr>
                        </m:ctrlPr>
                      </m:sSubSupPr>
                      <m:e>
                        <m:r>
                          <a:rPr lang="en-US" sz="1800" b="0" i="1" smtClean="0">
                            <a:latin typeface="Cambria Math"/>
                            <a:sym typeface="Symbol"/>
                          </a:rPr>
                          <m:t>𝑎</m:t>
                        </m:r>
                      </m:e>
                      <m:sub>
                        <m:r>
                          <a:rPr lang="en-US" sz="1800" b="0" i="1" smtClean="0">
                            <a:latin typeface="Cambria Math"/>
                            <a:sym typeface="Symbol"/>
                          </a:rPr>
                          <m:t>2</m:t>
                        </m:r>
                      </m:sub>
                      <m:sup>
                        <m:r>
                          <a:rPr lang="en-US" sz="1800" b="0" i="1" smtClean="0">
                            <a:latin typeface="Cambria Math"/>
                            <a:sym typeface="Symbol"/>
                          </a:rPr>
                          <m:t>𝑡</m:t>
                        </m:r>
                      </m:sup>
                    </m:sSubSup>
                    <m:r>
                      <a:rPr lang="en-US" sz="1800" b="0" i="1" smtClean="0">
                        <a:latin typeface="Cambria Math"/>
                        <a:sym typeface="Symbol"/>
                      </a:rPr>
                      <m:t></m:t>
                    </m:r>
                    <m:sSubSup>
                      <m:sSubSupPr>
                        <m:ctrlPr>
                          <a:rPr lang="en-US" sz="1800" b="0" i="1" smtClean="0">
                            <a:latin typeface="Cambria Math" panose="02040503050406030204" pitchFamily="18" charset="0"/>
                            <a:sym typeface="Symbol"/>
                          </a:rPr>
                        </m:ctrlPr>
                      </m:sSubSupPr>
                      <m:e>
                        <m:r>
                          <a:rPr lang="en-US" sz="1800" b="0" i="1" smtClean="0">
                            <a:latin typeface="Cambria Math"/>
                            <a:sym typeface="Symbol"/>
                          </a:rPr>
                          <m:t>𝑎</m:t>
                        </m:r>
                      </m:e>
                      <m:sub>
                        <m:r>
                          <a:rPr lang="en-US" sz="1800" b="0" i="1" smtClean="0">
                            <a:latin typeface="Cambria Math"/>
                            <a:sym typeface="Symbol"/>
                          </a:rPr>
                          <m:t>1</m:t>
                        </m:r>
                      </m:sub>
                      <m:sup>
                        <m:r>
                          <a:rPr lang="en-US" sz="1800" b="0" i="1" smtClean="0">
                            <a:latin typeface="Cambria Math"/>
                            <a:sym typeface="Symbol"/>
                          </a:rPr>
                          <m:t>𝑡</m:t>
                        </m:r>
                      </m:sup>
                    </m:sSubSup>
                  </m:oMath>
                </a14:m>
                <a:endParaRPr lang="en-US" sz="1800" dirty="0"/>
              </a:p>
              <a:p>
                <a:pPr marL="0" indent="0">
                  <a:buNone/>
                </a:pPr>
                <a:r>
                  <a:rPr lang="en-US" sz="1800" b="0" dirty="0"/>
                  <a:t>                                                  </a:t>
                </a:r>
                <a14:m>
                  <m:oMath xmlns:m="http://schemas.openxmlformats.org/officeDocument/2006/math">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a:rPr>
                                  <m:t>𝑎</m:t>
                                </m:r>
                              </m:e>
                              <m:sup>
                                <m:r>
                                  <a:rPr lang="en-US" sz="1800" b="0" i="1" smtClean="0">
                                    <a:latin typeface="Cambria Math"/>
                                  </a:rPr>
                                  <m:t>𝑡</m:t>
                                </m:r>
                              </m:sup>
                            </m:sSup>
                          </m:e>
                        </m:d>
                      </m:e>
                      <m:sup>
                        <m:r>
                          <a:rPr lang="en-US" sz="1800" b="0" i="1" smtClean="0">
                            <a:latin typeface="Cambria Math"/>
                          </a:rPr>
                          <m:t>𝑡</m:t>
                        </m:r>
                      </m:sup>
                    </m:sSup>
                    <m:r>
                      <a:rPr lang="en-US" sz="1800" b="0" i="1" smtClean="0">
                        <a:latin typeface="Cambria Math"/>
                      </a:rPr>
                      <m:t>=</m:t>
                    </m:r>
                    <m:r>
                      <a:rPr lang="en-US" sz="1800" b="0" i="1" smtClean="0">
                        <a:latin typeface="Cambria Math"/>
                      </a:rPr>
                      <m:t>𝑎</m:t>
                    </m:r>
                  </m:oMath>
                </a14:m>
                <a:endParaRPr lang="en-US" sz="1800" dirty="0"/>
              </a:p>
              <a:p>
                <a:r>
                  <a:rPr lang="en-US" dirty="0"/>
                  <a:t>Abstract composition of “magic pairs”</a:t>
                </a:r>
              </a:p>
              <a:p>
                <a:pPr marL="0" indent="0">
                  <a:buNone/>
                </a:pPr>
                <a:r>
                  <a:rPr lang="en-US" sz="1800" b="0" dirty="0"/>
                  <a:t>                        </a:t>
                </a:r>
                <a14:m>
                  <m:oMath xmlns:m="http://schemas.openxmlformats.org/officeDocument/2006/math">
                    <m:d>
                      <m:dPr>
                        <m:ctrlPr>
                          <a:rPr lang="en-US" sz="1800" b="0" i="1" smtClean="0">
                            <a:latin typeface="Cambria Math" panose="02040503050406030204" pitchFamily="18" charset="0"/>
                          </a:rPr>
                        </m:ctrlPr>
                      </m:dPr>
                      <m:e>
                        <m:sSubSup>
                          <m:sSubSupPr>
                            <m:ctrlPr>
                              <a:rPr lang="en-US" sz="1800" b="0" i="1" smtClean="0">
                                <a:latin typeface="Cambria Math" panose="02040503050406030204" pitchFamily="18" charset="0"/>
                              </a:rPr>
                            </m:ctrlPr>
                          </m:sSubSupPr>
                          <m:e>
                            <m:r>
                              <a:rPr lang="en-US" sz="1800" b="0" i="1" smtClean="0">
                                <a:latin typeface="Cambria Math"/>
                              </a:rPr>
                              <m:t>𝑎</m:t>
                            </m:r>
                          </m:e>
                          <m:sub>
                            <m:r>
                              <a:rPr lang="en-US" sz="1800" b="0" i="1" smtClean="0">
                                <a:latin typeface="Cambria Math"/>
                              </a:rPr>
                              <m:t>1</m:t>
                            </m:r>
                          </m:sub>
                          <m:sup>
                            <m:r>
                              <a:rPr lang="en-US" sz="1800" b="0" i="1" smtClean="0">
                                <a:latin typeface="Cambria Math"/>
                              </a:rPr>
                              <m:t>𝑡</m:t>
                            </m:r>
                          </m:sup>
                        </m:sSubSup>
                        <m:r>
                          <a:rPr lang="en-US" sz="1800" b="0" i="1" smtClean="0">
                            <a:latin typeface="Cambria Math"/>
                            <a:ea typeface="Cambria Math"/>
                          </a:rPr>
                          <m:t>⊙</m:t>
                        </m:r>
                        <m:sSub>
                          <m:sSubPr>
                            <m:ctrlPr>
                              <a:rPr lang="en-US" sz="1800" b="0" i="1" smtClean="0">
                                <a:latin typeface="Cambria Math" panose="02040503050406030204" pitchFamily="18" charset="0"/>
                                <a:ea typeface="Cambria Math"/>
                              </a:rPr>
                            </m:ctrlPr>
                          </m:sSubPr>
                          <m:e>
                            <m:r>
                              <a:rPr lang="en-US" sz="1800" b="0" i="1" smtClean="0">
                                <a:latin typeface="Cambria Math"/>
                                <a:ea typeface="Cambria Math"/>
                              </a:rPr>
                              <m:t>𝑏</m:t>
                            </m:r>
                          </m:e>
                          <m:sub>
                            <m:r>
                              <a:rPr lang="en-US" sz="1800" b="0" i="1" smtClean="0">
                                <a:latin typeface="Cambria Math"/>
                                <a:ea typeface="Cambria Math"/>
                              </a:rPr>
                              <m:t>1</m:t>
                            </m:r>
                          </m:sub>
                        </m:sSub>
                      </m:e>
                    </m:d>
                    <m:r>
                      <a:rPr lang="en-US" sz="1800" b="0" i="1" smtClean="0">
                        <a:latin typeface="Cambria Math"/>
                        <a:ea typeface="Cambria Math"/>
                        <a:sym typeface="Symbol"/>
                      </a:rPr>
                      <m:t></m:t>
                    </m:r>
                    <m:d>
                      <m:dPr>
                        <m:ctrlPr>
                          <a:rPr lang="en-US" sz="1800" b="0" i="1" smtClean="0">
                            <a:latin typeface="Cambria Math" panose="02040503050406030204" pitchFamily="18" charset="0"/>
                            <a:ea typeface="Cambria Math"/>
                            <a:sym typeface="Symbol"/>
                          </a:rPr>
                        </m:ctrlPr>
                      </m:dPr>
                      <m:e>
                        <m:sSubSup>
                          <m:sSubSupPr>
                            <m:ctrlPr>
                              <a:rPr lang="en-US" sz="1800" b="0" i="1" smtClean="0">
                                <a:latin typeface="Cambria Math" panose="02040503050406030204" pitchFamily="18" charset="0"/>
                                <a:ea typeface="Cambria Math"/>
                                <a:sym typeface="Symbol"/>
                              </a:rPr>
                            </m:ctrlPr>
                          </m:sSubSupPr>
                          <m:e>
                            <m:r>
                              <a:rPr lang="en-US" sz="1800" b="0" i="1" smtClean="0">
                                <a:latin typeface="Cambria Math"/>
                                <a:ea typeface="Cambria Math"/>
                                <a:sym typeface="Symbol"/>
                              </a:rPr>
                              <m:t>𝑎</m:t>
                            </m:r>
                          </m:e>
                          <m:sub>
                            <m:r>
                              <a:rPr lang="en-US" sz="1800" b="0" i="1" smtClean="0">
                                <a:latin typeface="Cambria Math"/>
                                <a:ea typeface="Cambria Math"/>
                                <a:sym typeface="Symbol"/>
                              </a:rPr>
                              <m:t>2</m:t>
                            </m:r>
                          </m:sub>
                          <m:sup>
                            <m:r>
                              <a:rPr lang="en-US" sz="1800" b="0" i="1" smtClean="0">
                                <a:latin typeface="Cambria Math"/>
                                <a:ea typeface="Cambria Math"/>
                                <a:sym typeface="Symbol"/>
                              </a:rPr>
                              <m:t>𝑡</m:t>
                            </m:r>
                          </m:sup>
                        </m:sSubSup>
                        <m:r>
                          <a:rPr lang="en-US" sz="1800" b="0" i="1" smtClean="0">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2</m:t>
                            </m:r>
                          </m:sub>
                        </m:sSub>
                      </m:e>
                    </m:d>
                    <m:r>
                      <a:rPr lang="en-US" sz="1800" b="0" i="1" smtClean="0">
                        <a:latin typeface="Cambria Math"/>
                        <a:ea typeface="Cambria Math"/>
                        <a:sym typeface="Symbol"/>
                      </a:rPr>
                      <m:t>=</m:t>
                    </m:r>
                    <m:d>
                      <m:dPr>
                        <m:ctrlPr>
                          <a:rPr lang="en-US" sz="1800" b="0" i="1" smtClean="0">
                            <a:latin typeface="Cambria Math" panose="02040503050406030204" pitchFamily="18" charset="0"/>
                            <a:ea typeface="Cambria Math"/>
                            <a:sym typeface="Symbol"/>
                          </a:rPr>
                        </m:ctrlPr>
                      </m:dPr>
                      <m:e>
                        <m:sSubSup>
                          <m:sSubSupPr>
                            <m:ctrlPr>
                              <a:rPr lang="en-US" sz="1800" b="0" i="1" smtClean="0">
                                <a:latin typeface="Cambria Math" panose="02040503050406030204" pitchFamily="18" charset="0"/>
                                <a:ea typeface="Cambria Math"/>
                                <a:sym typeface="Symbol"/>
                              </a:rPr>
                            </m:ctrlPr>
                          </m:sSubSupPr>
                          <m:e>
                            <m:r>
                              <a:rPr lang="en-US" sz="1800" b="0" i="1" smtClean="0">
                                <a:latin typeface="Cambria Math"/>
                                <a:ea typeface="Cambria Math"/>
                                <a:sym typeface="Symbol"/>
                              </a:rPr>
                              <m:t>𝑎</m:t>
                            </m:r>
                          </m:e>
                          <m:sub>
                            <m:r>
                              <a:rPr lang="en-US" sz="1800" b="0" i="1" smtClean="0">
                                <a:latin typeface="Cambria Math"/>
                                <a:ea typeface="Cambria Math"/>
                                <a:sym typeface="Symbol"/>
                              </a:rPr>
                              <m:t>1</m:t>
                            </m:r>
                          </m:sub>
                          <m:sup>
                            <m:r>
                              <a:rPr lang="en-US" sz="1800" b="0" i="1" smtClean="0">
                                <a:latin typeface="Cambria Math"/>
                                <a:ea typeface="Cambria Math"/>
                                <a:sym typeface="Symbol"/>
                              </a:rPr>
                              <m:t>𝑡</m:t>
                            </m:r>
                          </m:sup>
                        </m:sSubSup>
                        <m:r>
                          <a:rPr lang="en-US" sz="1800" b="0" i="1" smtClean="0">
                            <a:latin typeface="Cambria Math"/>
                            <a:ea typeface="Cambria Math"/>
                            <a:sym typeface="Symbol"/>
                          </a:rPr>
                          <m:t></m:t>
                        </m:r>
                        <m:sSubSup>
                          <m:sSubSupPr>
                            <m:ctrlPr>
                              <a:rPr lang="en-US" sz="1800" b="0" i="1" smtClean="0">
                                <a:latin typeface="Cambria Math" panose="02040503050406030204" pitchFamily="18" charset="0"/>
                                <a:ea typeface="Cambria Math"/>
                                <a:sym typeface="Symbol"/>
                              </a:rPr>
                            </m:ctrlPr>
                          </m:sSubSupPr>
                          <m:e>
                            <m:r>
                              <a:rPr lang="en-US" sz="1800" b="0" i="1" smtClean="0">
                                <a:latin typeface="Cambria Math"/>
                                <a:ea typeface="Cambria Math"/>
                                <a:sym typeface="Symbol"/>
                              </a:rPr>
                              <m:t>𝑎</m:t>
                            </m:r>
                          </m:e>
                          <m:sub>
                            <m:r>
                              <a:rPr lang="en-US" sz="1800" b="0" i="1" smtClean="0">
                                <a:latin typeface="Cambria Math"/>
                                <a:ea typeface="Cambria Math"/>
                                <a:sym typeface="Symbol"/>
                              </a:rPr>
                              <m:t>2</m:t>
                            </m:r>
                          </m:sub>
                          <m:sup>
                            <m:r>
                              <a:rPr lang="en-US" sz="1800" b="0" i="1" smtClean="0">
                                <a:latin typeface="Cambria Math"/>
                                <a:ea typeface="Cambria Math"/>
                                <a:sym typeface="Symbol"/>
                              </a:rPr>
                              <m:t>𝑡</m:t>
                            </m:r>
                          </m:sup>
                        </m:sSubSup>
                      </m:e>
                    </m:d>
                    <m:r>
                      <a:rPr lang="en-US" sz="1800" b="0" i="1" smtClean="0">
                        <a:latin typeface="Cambria Math"/>
                        <a:ea typeface="Cambria Math"/>
                        <a:sym typeface="Symbol"/>
                      </a:rPr>
                      <m:t>⊙</m:t>
                    </m:r>
                    <m:d>
                      <m:dPr>
                        <m:ctrlPr>
                          <a:rPr lang="en-US" sz="1800" b="0" i="1" smtClean="0">
                            <a:latin typeface="Cambria Math" panose="02040503050406030204" pitchFamily="18" charset="0"/>
                            <a:ea typeface="Cambria Math"/>
                            <a:sym typeface="Symbol"/>
                          </a:rPr>
                        </m:ctrlPr>
                      </m:dPr>
                      <m:e>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1</m:t>
                            </m:r>
                          </m:sub>
                        </m:sSub>
                        <m:r>
                          <a:rPr lang="en-US" sz="1800" i="1">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2</m:t>
                            </m:r>
                          </m:sub>
                        </m:sSub>
                      </m:e>
                    </m:d>
                  </m:oMath>
                </a14:m>
                <a:endParaRPr lang="en-US" sz="1800" b="0" dirty="0">
                  <a:ea typeface="Cambria Math"/>
                  <a:sym typeface="Symbol"/>
                </a:endParaRPr>
              </a:p>
              <a:p>
                <a:pPr marL="0" indent="0">
                  <a:buNone/>
                </a:pPr>
                <a:r>
                  <a:rPr lang="en-US" sz="1800" dirty="0"/>
                  <a:t>                                                           </a:t>
                </a:r>
                <a14:m>
                  <m:oMath xmlns:m="http://schemas.openxmlformats.org/officeDocument/2006/math">
                    <m:r>
                      <a:rPr lang="en-US" sz="1800" b="0" i="0" smtClean="0">
                        <a:latin typeface="Cambria Math"/>
                      </a:rPr>
                      <m:t>=</m:t>
                    </m:r>
                    <m:sSup>
                      <m:sSupPr>
                        <m:ctrlPr>
                          <a:rPr lang="en-US" sz="1800" b="0" i="1" smtClean="0">
                            <a:latin typeface="Cambria Math" panose="02040503050406030204" pitchFamily="18" charset="0"/>
                            <a:sym typeface="Symbol"/>
                          </a:rPr>
                        </m:ctrlPr>
                      </m:sSupPr>
                      <m:e>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a:rPr>
                                  <m:t>𝑎</m:t>
                                </m:r>
                              </m:e>
                              <m:sub>
                                <m:r>
                                  <a:rPr lang="en-US" sz="1800" b="0" i="1" smtClean="0">
                                    <a:latin typeface="Cambria Math"/>
                                  </a:rPr>
                                  <m:t>2</m:t>
                                </m:r>
                              </m:sub>
                            </m:sSub>
                            <m:r>
                              <a:rPr lang="en-US" sz="1800" b="0" i="1" smtClean="0">
                                <a:latin typeface="Cambria Math"/>
                                <a:sym typeface="Symbol"/>
                              </a:rPr>
                              <m:t></m:t>
                            </m:r>
                            <m:sSub>
                              <m:sSubPr>
                                <m:ctrlPr>
                                  <a:rPr lang="en-US" sz="1800" b="0" i="1" smtClean="0">
                                    <a:latin typeface="Cambria Math" panose="02040503050406030204" pitchFamily="18" charset="0"/>
                                    <a:sym typeface="Symbol"/>
                                  </a:rPr>
                                </m:ctrlPr>
                              </m:sSubPr>
                              <m:e>
                                <m:r>
                                  <a:rPr lang="en-US" sz="1800" b="0" i="1" smtClean="0">
                                    <a:latin typeface="Cambria Math"/>
                                    <a:sym typeface="Symbol"/>
                                  </a:rPr>
                                  <m:t>𝑎</m:t>
                                </m:r>
                              </m:e>
                              <m:sub>
                                <m:r>
                                  <a:rPr lang="en-US" sz="1800" b="0" i="1" smtClean="0">
                                    <a:latin typeface="Cambria Math"/>
                                    <a:sym typeface="Symbol"/>
                                  </a:rPr>
                                  <m:t>1</m:t>
                                </m:r>
                              </m:sub>
                            </m:sSub>
                          </m:e>
                        </m:d>
                      </m:e>
                      <m:sup>
                        <m:r>
                          <a:rPr lang="en-US" sz="1800" b="0" i="1" smtClean="0">
                            <a:latin typeface="Cambria Math"/>
                            <a:sym typeface="Symbol"/>
                          </a:rPr>
                          <m:t>𝑡</m:t>
                        </m:r>
                      </m:sup>
                    </m:sSup>
                    <m:r>
                      <a:rPr lang="en-US" sz="1800" b="0" i="1" smtClean="0">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1</m:t>
                        </m:r>
                      </m:sub>
                    </m:sSub>
                    <m:r>
                      <a:rPr lang="en-US" sz="1800" b="0" i="1" smtClean="0">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2</m:t>
                        </m:r>
                      </m:sub>
                    </m:sSub>
                    <m:r>
                      <a:rPr lang="en-US" sz="1800" b="0" i="1" smtClean="0">
                        <a:latin typeface="Cambria Math"/>
                        <a:ea typeface="Cambria Math"/>
                        <a:sym typeface="Symbol"/>
                      </a:rPr>
                      <m:t>)</m:t>
                    </m:r>
                  </m:oMath>
                </a14:m>
                <a:endParaRPr lang="en-US" sz="1800"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3346" y="1168016"/>
                <a:ext cx="8249262" cy="4525963"/>
              </a:xfrm>
              <a:blipFill>
                <a:blip r:embed="rId2"/>
                <a:stretch>
                  <a:fillRect l="-1256" t="-2426" b="-135"/>
                </a:stretch>
              </a:blipFill>
              <a:ln>
                <a:no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71</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3469085" y="1696545"/>
                <a:ext cx="22013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0 </m:t>
                      </m:r>
                      <m:r>
                        <a:rPr lang="en-US" b="0" i="1" smtClean="0">
                          <a:latin typeface="Cambria Math"/>
                          <a:ea typeface="Cambria Math"/>
                        </a:rPr>
                        <m:t>⨀</m:t>
                      </m:r>
                      <m:r>
                        <a:rPr lang="en-US" b="0" i="1" smtClean="0">
                          <a:latin typeface="Cambria Math"/>
                        </a:rPr>
                        <m:t> </m:t>
                      </m:r>
                      <m:r>
                        <a:rPr lang="en-US" b="0" i="1" smtClean="0">
                          <a:latin typeface="Cambria Math"/>
                        </a:rPr>
                        <m:t>𝑎</m:t>
                      </m:r>
                      <m:r>
                        <a:rPr lang="en-US" b="0" i="1" smtClean="0">
                          <a:latin typeface="Cambria Math"/>
                        </a:rPr>
                        <m:t>=</m:t>
                      </m:r>
                      <m:r>
                        <a:rPr lang="en-US" b="0" i="1" smtClean="0">
                          <a:latin typeface="Cambria Math"/>
                        </a:rPr>
                        <m:t>𝑎</m:t>
                      </m:r>
                      <m:r>
                        <a:rPr lang="en-US" b="0" i="1" smtClean="0">
                          <a:latin typeface="Cambria Math"/>
                        </a:rPr>
                        <m:t> ⨀0 =0  </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469085" y="1696545"/>
                <a:ext cx="2201308" cy="369332"/>
              </a:xfrm>
              <a:prstGeom prst="rect">
                <a:avLst/>
              </a:prstGeom>
              <a:blipFill>
                <a:blip r:embed="rId3"/>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581692" y="2032532"/>
                <a:ext cx="42870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𝑎</m:t>
                          </m:r>
                        </m:e>
                        <m:sub>
                          <m:r>
                            <a:rPr lang="en-US" b="0" i="1" smtClean="0">
                              <a:latin typeface="Cambria Math"/>
                            </a:rPr>
                            <m:t>1</m:t>
                          </m:r>
                        </m:sub>
                      </m:sSub>
                      <m:r>
                        <a:rPr lang="en-US" b="0" i="1" smtClean="0">
                          <a:latin typeface="Cambria Math"/>
                          <a:ea typeface="Cambria Math"/>
                        </a:rPr>
                        <m:t>⨀</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2</m:t>
                              </m:r>
                            </m:sub>
                          </m:sSub>
                        </m:e>
                      </m:d>
                      <m:r>
                        <a:rPr lang="en-US" b="0" i="1" smtClean="0">
                          <a:latin typeface="Cambria Math"/>
                        </a:rPr>
                        <m:t> =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m:t>
                              </m:r>
                            </m:sub>
                          </m:sSub>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m:t>
                              </m:r>
                            </m:sub>
                          </m:sSub>
                        </m:e>
                      </m:d>
                      <m:r>
                        <a:rPr lang="en-US" b="0" i="1" smtClean="0">
                          <a:latin typeface="Cambria Math"/>
                        </a:rPr>
                        <m:t> </m:t>
                      </m:r>
                      <m:r>
                        <a:rPr lang="en-US" b="0" i="1" smtClean="0">
                          <a:latin typeface="Cambria Math"/>
                          <a:ea typeface="Cambria Math"/>
                        </a:rPr>
                        <m:t>⨁</m:t>
                      </m:r>
                      <m:r>
                        <a:rPr lang="en-US" b="0" i="1" baseline="-25000" smtClean="0">
                          <a:latin typeface="Cambria Math"/>
                          <a:ea typeface="Cambria Math"/>
                        </a:rPr>
                        <m:t>𝑘</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2</m:t>
                              </m:r>
                            </m:sub>
                          </m:sSub>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581692" y="2032532"/>
                <a:ext cx="4287007" cy="369332"/>
              </a:xfrm>
              <a:prstGeom prst="rect">
                <a:avLst/>
              </a:prstGeom>
              <a:blipFill>
                <a:blip r:embed="rId4"/>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526379" y="2368519"/>
                <a:ext cx="43637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1</m:t>
                              </m:r>
                            </m:sub>
                          </m:sSub>
                        </m:e>
                      </m:d>
                      <m:r>
                        <a:rPr lang="en-US" b="0" i="1" smtClean="0">
                          <a:latin typeface="Cambria Math"/>
                        </a:rPr>
                        <m:t> </m:t>
                      </m:r>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 </m:t>
                          </m:r>
                          <m:r>
                            <a:rPr lang="en-US" b="0" i="1" smtClean="0">
                              <a:latin typeface="Cambria Math"/>
                              <a:ea typeface="Cambria Math"/>
                            </a:rPr>
                            <m:t>𝑎</m:t>
                          </m:r>
                        </m:e>
                        <m:sub>
                          <m:r>
                            <a:rPr lang="en-US" b="0" i="1" smtClean="0">
                              <a:latin typeface="Cambria Math"/>
                              <a:ea typeface="Cambria Math"/>
                            </a:rPr>
                            <m:t>2</m:t>
                          </m:r>
                        </m:sub>
                      </m:sSub>
                      <m:r>
                        <a:rPr lang="en-US" b="0" i="1" smtClean="0">
                          <a:latin typeface="Cambria Math"/>
                          <a:ea typeface="Cambria Math"/>
                        </a:rPr>
                        <m:t> </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m:t>
                              </m:r>
                            </m:sub>
                          </m:sSub>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m:t>
                              </m:r>
                            </m:sub>
                          </m:sSub>
                        </m:e>
                      </m:d>
                      <m:r>
                        <a:rPr lang="en-US" b="0" i="1" smtClean="0">
                          <a:latin typeface="Cambria Math"/>
                        </a:rPr>
                        <m:t> </m:t>
                      </m:r>
                      <m:r>
                        <a:rPr lang="en-US" b="0" i="1" smtClean="0">
                          <a:latin typeface="Cambria Math"/>
                          <a:ea typeface="Cambria Math"/>
                        </a:rPr>
                        <m:t>⨁</m:t>
                      </m:r>
                      <m:r>
                        <a:rPr lang="en-US" b="0" i="1" baseline="-25000" smtClean="0">
                          <a:latin typeface="Cambria Math"/>
                          <a:ea typeface="Cambria Math"/>
                        </a:rPr>
                        <m:t>𝑘</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1</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m:t>
                              </m:r>
                            </m:sub>
                          </m:sSub>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526379" y="2368519"/>
                <a:ext cx="4363759" cy="369332"/>
              </a:xfrm>
              <a:prstGeom prst="rect">
                <a:avLst/>
              </a:prstGeom>
              <a:blipFill>
                <a:blip r:embed="rId5"/>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862405" y="2704506"/>
                <a:ext cx="48854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1</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2</m:t>
                              </m:r>
                            </m:sub>
                          </m:sSub>
                        </m:e>
                      </m:d>
                      <m:r>
                        <a:rPr lang="en-US" b="0" i="1" smtClean="0">
                          <a:latin typeface="Cambria Math"/>
                          <a:ea typeface="Cambria Math"/>
                        </a:rPr>
                        <m:t>⨂</m:t>
                      </m:r>
                      <m:r>
                        <a:rPr lang="en-US" b="0" i="1" baseline="-25000" smtClean="0">
                          <a:latin typeface="Cambria Math"/>
                          <a:ea typeface="Cambria Math"/>
                        </a:rPr>
                        <m:t>𝑘</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e>
                      </m:d>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1</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e>
                      </m:d>
                      <m:r>
                        <a:rPr lang="en-US" b="0" i="1" smtClean="0">
                          <a:latin typeface="Cambria Math"/>
                          <a:ea typeface="Cambria Math"/>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2</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e>
                      </m:d>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862405" y="2704506"/>
                <a:ext cx="4885440" cy="369332"/>
              </a:xfrm>
              <a:prstGeom prst="rect">
                <a:avLst/>
              </a:prstGeom>
              <a:blipFill>
                <a:blip r:embed="rId6"/>
                <a:stretch>
                  <a:fillRect b="-3333"/>
                </a:stretch>
              </a:blipFill>
            </p:spPr>
            <p:txBody>
              <a:bodyPr/>
              <a:lstStyle/>
              <a:p>
                <a:r>
                  <a:rPr lang="en-US">
                    <a:noFill/>
                  </a:rPr>
                  <a:t> </a:t>
                </a:r>
              </a:p>
            </p:txBody>
          </p:sp>
        </mc:Fallback>
      </mc:AlternateContent>
      <p:sp>
        <p:nvSpPr>
          <p:cNvPr id="19" name="Right Brace 18"/>
          <p:cNvSpPr/>
          <p:nvPr/>
        </p:nvSpPr>
        <p:spPr>
          <a:xfrm rot="5400000" flipV="1">
            <a:off x="5345395" y="4780799"/>
            <a:ext cx="453008" cy="1921079"/>
          </a:xfrm>
          <a:prstGeom prst="rightBrace">
            <a:avLst>
              <a:gd name="adj1" fmla="val 60589"/>
              <a:gd name="adj2" fmla="val 49409"/>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20" name="Right Brace 19"/>
          <p:cNvSpPr/>
          <p:nvPr/>
        </p:nvSpPr>
        <p:spPr>
          <a:xfrm rot="5400000" flipV="1">
            <a:off x="5423515" y="5110586"/>
            <a:ext cx="226504" cy="1035004"/>
          </a:xfrm>
          <a:prstGeom prst="rightBrace">
            <a:avLst>
              <a:gd name="adj1" fmla="val 41666"/>
              <a:gd name="adj2" fmla="val 52561"/>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grpSp>
        <p:nvGrpSpPr>
          <p:cNvPr id="17" name="Group 16">
            <a:extLst>
              <a:ext uri="{FF2B5EF4-FFF2-40B4-BE49-F238E27FC236}">
                <a16:creationId xmlns:a16="http://schemas.microsoft.com/office/drawing/2014/main" id="{13A396A9-B5E8-4D10-AC33-42FC00D963EE}"/>
              </a:ext>
            </a:extLst>
          </p:cNvPr>
          <p:cNvGrpSpPr/>
          <p:nvPr/>
        </p:nvGrpSpPr>
        <p:grpSpPr>
          <a:xfrm>
            <a:off x="7640749" y="1002926"/>
            <a:ext cx="1158875" cy="1779121"/>
            <a:chOff x="1393594" y="2826711"/>
            <a:chExt cx="1158875" cy="1779121"/>
          </a:xfrm>
        </p:grpSpPr>
        <p:sp>
          <p:nvSpPr>
            <p:cNvPr id="18" name="TextBox 23">
              <a:extLst>
                <a:ext uri="{FF2B5EF4-FFF2-40B4-BE49-F238E27FC236}">
                  <a16:creationId xmlns:a16="http://schemas.microsoft.com/office/drawing/2014/main" id="{A24B98DC-B2F8-4253-8C25-1806802BFAA5}"/>
                </a:ext>
              </a:extLst>
            </p:cNvPr>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21" name="Picture 6" descr="C:\Users\reps\Documents\Papers\submissions\SpeedingUpNewton\Talk\kronecker.jpg">
              <a:extLst>
                <a:ext uri="{FF2B5EF4-FFF2-40B4-BE49-F238E27FC236}">
                  <a16:creationId xmlns:a16="http://schemas.microsoft.com/office/drawing/2014/main" id="{35BFEDEF-2E56-4AEC-8E20-1DCBC71CB1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018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Why Does This Trick Work?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600201"/>
                <a:ext cx="8741327" cy="1428226"/>
              </a:xfrm>
              <a:ln>
                <a:noFill/>
              </a:ln>
            </p:spPr>
            <p:txBody>
              <a:bodyPr>
                <a:normAutofit fontScale="925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r>
                  <a:rPr lang="en-US" sz="1600" dirty="0"/>
                  <a:t>                   </a:t>
                </a:r>
                <a14:m>
                  <m:oMath xmlns:m="http://schemas.openxmlformats.org/officeDocument/2006/math">
                    <m:r>
                      <a:rPr lang="en-US" sz="1600">
                        <a:latin typeface="Cambria Math"/>
                      </a:rPr>
                      <m:t> </m:t>
                    </m:r>
                  </m:oMath>
                </a14:m>
                <a:endParaRPr lang="en-US" sz="2000" dirty="0"/>
              </a:p>
              <a:p>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600201"/>
                <a:ext cx="8741327" cy="1428226"/>
              </a:xfrm>
              <a:blipFill>
                <a:blip r:embed="rId3"/>
                <a:stretch>
                  <a:fillRect l="-488" t="-2564"/>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72</a:t>
            </a:fld>
            <a:endParaRPr lang="en-US"/>
          </a:p>
        </p:txBody>
      </p:sp>
      <p:grpSp>
        <p:nvGrpSpPr>
          <p:cNvPr id="4" name="Group 3"/>
          <p:cNvGrpSpPr/>
          <p:nvPr/>
        </p:nvGrpSpPr>
        <p:grpSpPr>
          <a:xfrm>
            <a:off x="1086712" y="4453570"/>
            <a:ext cx="2383942" cy="2253363"/>
            <a:chOff x="1086712" y="4453570"/>
            <a:chExt cx="2383942" cy="2253363"/>
          </a:xfrm>
        </p:grpSpPr>
        <p:sp>
          <p:nvSpPr>
            <p:cNvPr id="12" name="Oval 11"/>
            <p:cNvSpPr/>
            <p:nvPr/>
          </p:nvSpPr>
          <p:spPr>
            <a:xfrm>
              <a:off x="1345049" y="508164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1345049" y="60081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1158361" y="6183424"/>
              <a:ext cx="260008" cy="307777"/>
            </a:xfrm>
            <a:prstGeom prst="rect">
              <a:avLst/>
            </a:prstGeom>
            <a:noFill/>
          </p:spPr>
          <p:txBody>
            <a:bodyPr wrap="none" rtlCol="0">
              <a:spAutoFit/>
            </a:bodyPr>
            <a:lstStyle/>
            <a:p>
              <a:r>
                <a:rPr lang="en-US" sz="1400" dirty="0"/>
                <a:t>c</a:t>
              </a:r>
              <a:endParaRPr lang="en-US" sz="1400" baseline="-25000" dirty="0"/>
            </a:p>
          </p:txBody>
        </p:sp>
        <p:cxnSp>
          <p:nvCxnSpPr>
            <p:cNvPr id="16" name="Straight Arrow Connector 15"/>
            <p:cNvCxnSpPr>
              <a:stCxn id="29" idx="4"/>
              <a:endCxn id="12" idx="0"/>
            </p:cNvCxnSpPr>
            <p:nvPr/>
          </p:nvCxnSpPr>
          <p:spPr>
            <a:xfrm flipH="1">
              <a:off x="1383149" y="4535216"/>
              <a:ext cx="185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32559" y="4665479"/>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19" name="Oval 18"/>
            <p:cNvSpPr/>
            <p:nvPr/>
          </p:nvSpPr>
          <p:spPr>
            <a:xfrm>
              <a:off x="1345049" y="569587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0" name="Straight Arrow Connector 19"/>
            <p:cNvCxnSpPr>
              <a:stCxn id="12" idx="4"/>
              <a:endCxn id="19" idx="0"/>
            </p:cNvCxnSpPr>
            <p:nvPr/>
          </p:nvCxnSpPr>
          <p:spPr>
            <a:xfrm>
              <a:off x="1383149" y="5157841"/>
              <a:ext cx="0" cy="5380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4"/>
              <a:endCxn id="27" idx="0"/>
            </p:cNvCxnSpPr>
            <p:nvPr/>
          </p:nvCxnSpPr>
          <p:spPr>
            <a:xfrm>
              <a:off x="1383149" y="6084309"/>
              <a:ext cx="185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346899" y="663073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Oval 28"/>
            <p:cNvSpPr/>
            <p:nvPr/>
          </p:nvSpPr>
          <p:spPr>
            <a:xfrm>
              <a:off x="1346899" y="445901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TextBox 35"/>
            <p:cNvSpPr txBox="1"/>
            <p:nvPr/>
          </p:nvSpPr>
          <p:spPr>
            <a:xfrm>
              <a:off x="1086712" y="5248760"/>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57" name="TextBox 56"/>
            <p:cNvSpPr txBox="1"/>
            <p:nvPr/>
          </p:nvSpPr>
          <p:spPr>
            <a:xfrm>
              <a:off x="2291724" y="4631923"/>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64" name="Oval 63"/>
            <p:cNvSpPr/>
            <p:nvPr/>
          </p:nvSpPr>
          <p:spPr>
            <a:xfrm>
              <a:off x="2279561" y="508164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Oval 64"/>
            <p:cNvSpPr/>
            <p:nvPr/>
          </p:nvSpPr>
          <p:spPr>
            <a:xfrm>
              <a:off x="2279561" y="60081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Oval 65"/>
            <p:cNvSpPr/>
            <p:nvPr/>
          </p:nvSpPr>
          <p:spPr>
            <a:xfrm>
              <a:off x="2279561" y="663073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Oval 67"/>
            <p:cNvSpPr/>
            <p:nvPr/>
          </p:nvSpPr>
          <p:spPr>
            <a:xfrm>
              <a:off x="2279561" y="445901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9" name="Straight Arrow Connector 68"/>
            <p:cNvCxnSpPr>
              <a:stCxn id="68" idx="4"/>
              <a:endCxn id="64" idx="0"/>
            </p:cNvCxnSpPr>
            <p:nvPr/>
          </p:nvCxnSpPr>
          <p:spPr>
            <a:xfrm>
              <a:off x="2317661" y="4535216"/>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279561" y="538548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73" name="Straight Arrow Connector 72"/>
            <p:cNvCxnSpPr>
              <a:stCxn id="71" idx="4"/>
              <a:endCxn id="65" idx="0"/>
            </p:cNvCxnSpPr>
            <p:nvPr/>
          </p:nvCxnSpPr>
          <p:spPr>
            <a:xfrm>
              <a:off x="2317661" y="5461684"/>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282776" y="6190562"/>
              <a:ext cx="260008" cy="307777"/>
            </a:xfrm>
            <a:prstGeom prst="rect">
              <a:avLst/>
            </a:prstGeom>
            <a:noFill/>
          </p:spPr>
          <p:txBody>
            <a:bodyPr wrap="none" rtlCol="0">
              <a:spAutoFit/>
            </a:bodyPr>
            <a:lstStyle/>
            <a:p>
              <a:pPr algn="just"/>
              <a:r>
                <a:rPr lang="en-US" sz="1400" dirty="0">
                  <a:sym typeface="Symbol"/>
                </a:rPr>
                <a:t>c</a:t>
              </a:r>
              <a:endParaRPr lang="en-US" sz="1400" dirty="0">
                <a:sym typeface="Webdings"/>
              </a:endParaRPr>
            </a:p>
          </p:txBody>
        </p:sp>
        <p:cxnSp>
          <p:nvCxnSpPr>
            <p:cNvPr id="76" name="Straight Arrow Connector 75"/>
            <p:cNvCxnSpPr>
              <a:stCxn id="65" idx="4"/>
              <a:endCxn id="66" idx="0"/>
            </p:cNvCxnSpPr>
            <p:nvPr/>
          </p:nvCxnSpPr>
          <p:spPr>
            <a:xfrm>
              <a:off x="2317661" y="6084309"/>
              <a:ext cx="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207004" y="445357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9" name="TextBox 78"/>
            <p:cNvSpPr txBox="1"/>
            <p:nvPr/>
          </p:nvSpPr>
          <p:spPr>
            <a:xfrm>
              <a:off x="2286436" y="5523922"/>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82" name="Oval 81"/>
            <p:cNvSpPr/>
            <p:nvPr/>
          </p:nvSpPr>
          <p:spPr>
            <a:xfrm>
              <a:off x="3207004" y="507619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83" name="Straight Arrow Connector 82"/>
            <p:cNvCxnSpPr>
              <a:stCxn id="77" idx="4"/>
              <a:endCxn id="82" idx="0"/>
            </p:cNvCxnSpPr>
            <p:nvPr/>
          </p:nvCxnSpPr>
          <p:spPr>
            <a:xfrm>
              <a:off x="3245104" y="4529770"/>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193014" y="4654245"/>
              <a:ext cx="277640" cy="307777"/>
            </a:xfrm>
            <a:prstGeom prst="rect">
              <a:avLst/>
            </a:prstGeom>
            <a:noFill/>
          </p:spPr>
          <p:txBody>
            <a:bodyPr wrap="none" rtlCol="0">
              <a:spAutoFit/>
            </a:bodyPr>
            <a:lstStyle/>
            <a:p>
              <a:r>
                <a:rPr lang="en-US" sz="1400" dirty="0"/>
                <a:t>d</a:t>
              </a:r>
              <a:endParaRPr lang="en-US" sz="1400" baseline="-25000" dirty="0"/>
            </a:p>
          </p:txBody>
        </p:sp>
        <p:cxnSp>
          <p:nvCxnSpPr>
            <p:cNvPr id="91" name="Straight Arrow Connector 90"/>
            <p:cNvCxnSpPr>
              <a:stCxn id="19" idx="6"/>
              <a:endCxn id="68" idx="3"/>
            </p:cNvCxnSpPr>
            <p:nvPr/>
          </p:nvCxnSpPr>
          <p:spPr>
            <a:xfrm flipV="1">
              <a:off x="1421249" y="4524057"/>
              <a:ext cx="869471" cy="120992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4" idx="6"/>
              <a:endCxn id="77" idx="2"/>
            </p:cNvCxnSpPr>
            <p:nvPr/>
          </p:nvCxnSpPr>
          <p:spPr>
            <a:xfrm flipV="1">
              <a:off x="2355761" y="4491670"/>
              <a:ext cx="851243" cy="628071"/>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82" idx="2"/>
              <a:endCxn id="71" idx="6"/>
            </p:cNvCxnSpPr>
            <p:nvPr/>
          </p:nvCxnSpPr>
          <p:spPr>
            <a:xfrm flipH="1">
              <a:off x="2355761" y="5114295"/>
              <a:ext cx="851243" cy="309289"/>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6" idx="2"/>
              <a:endCxn id="13" idx="6"/>
            </p:cNvCxnSpPr>
            <p:nvPr/>
          </p:nvCxnSpPr>
          <p:spPr>
            <a:xfrm flipH="1" flipV="1">
              <a:off x="1421249" y="6046209"/>
              <a:ext cx="858312" cy="622624"/>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5" name="TextBox 104"/>
              <p:cNvSpPr txBox="1"/>
              <p:nvPr/>
            </p:nvSpPr>
            <p:spPr>
              <a:xfrm>
                <a:off x="-1805" y="2598576"/>
                <a:ext cx="3784434" cy="1754326"/>
              </a:xfrm>
              <a:prstGeom prst="rect">
                <a:avLst/>
              </a:prstGeom>
              <a:noFill/>
            </p:spPr>
            <p:txBody>
              <a:bodyPr wrap="none" rtlCol="0">
                <a:spAutoFit/>
              </a:bodyPr>
              <a:lstStyle/>
              <a:p>
                <a:r>
                  <a:rPr lang="en-US" sz="1600"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1</m:t>
                        </m:r>
                      </m:sub>
                    </m:sSub>
                    <m:r>
                      <a:rPr lang="en-US" i="1">
                        <a:latin typeface="Cambria Math"/>
                      </a:rPr>
                      <m:t>=  </m:t>
                    </m:r>
                    <m:r>
                      <a:rPr lang="en-US" b="0" i="1" smtClean="0">
                        <a:latin typeface="Cambria Math" panose="02040503050406030204" pitchFamily="18" charset="0"/>
                      </a:rPr>
                      <m:t>  </m:t>
                    </m:r>
                    <m:r>
                      <a:rPr lang="en-US" i="1">
                        <a:latin typeface="Cambria Math"/>
                      </a:rPr>
                      <m:t>    </m:t>
                    </m:r>
                    <m:r>
                      <a:rPr lang="en-US" i="1">
                        <a:latin typeface="Cambria Math"/>
                      </a:rPr>
                      <m:t>𝑎</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oMath>
                </a14:m>
                <a:endParaRPr lang="en-US" dirty="0"/>
              </a:p>
              <a:p>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i="1">
                        <a:latin typeface="Cambria Math"/>
                      </a:rPr>
                      <m:t>𝑎</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oMath>
                </a14:m>
                <a:endParaRPr lang="en-US" i="1" dirty="0">
                  <a:solidFill>
                    <a:srgbClr val="C00000"/>
                  </a:solidFill>
                  <a:latin typeface="Cambria Math"/>
                </a:endParaRPr>
              </a:p>
              <a:p>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2</m:t>
                        </m:r>
                      </m:sub>
                    </m:sSub>
                    <m:r>
                      <a:rPr lang="en-US" i="1">
                        <a:latin typeface="Cambria Math"/>
                      </a:rPr>
                      <m:t>=     </m:t>
                    </m:r>
                    <m:r>
                      <a:rPr lang="en-US" i="1">
                        <a:latin typeface="Cambria Math"/>
                      </a:rPr>
                      <m:t>𝑑</m:t>
                    </m:r>
                  </m:oMath>
                </a14:m>
                <a:endParaRPr lang="en-US" i="1" dirty="0">
                  <a:latin typeface="Cambria Math"/>
                </a:endParaRPr>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a:p>
                <a:pPr/>
                <a14:m>
                  <m:oMathPara xmlns:m="http://schemas.openxmlformats.org/officeDocument/2006/math">
                    <m:oMathParaPr>
                      <m:jc m:val="left"/>
                    </m:oMathParaPr>
                    <m:oMath xmlns:m="http://schemas.openxmlformats.org/officeDocument/2006/math">
                      <m:r>
                        <a:rPr lang="en-US" i="1">
                          <a:latin typeface="Cambria Math"/>
                        </a:rPr>
                        <m:t>                              </m:t>
                      </m:r>
                      <m:r>
                        <a:rPr lang="en-US" b="0" i="1" smtClean="0">
                          <a:latin typeface="Cambria Math" panose="02040503050406030204" pitchFamily="18" charset="0"/>
                        </a:rPr>
                        <m:t>      </m:t>
                      </m:r>
                      <m:r>
                        <a:rPr lang="en-US" i="1">
                          <a:latin typeface="Cambria Math"/>
                        </a:rPr>
                        <m:t>⨁ </m:t>
                      </m:r>
                      <m:r>
                        <a:rPr lang="en-US" i="1">
                          <a:latin typeface="Cambria Math"/>
                        </a:rPr>
                        <m:t>𝑏</m:t>
                      </m:r>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r>
                        <a:rPr lang="en-US" i="1">
                          <a:latin typeface="Cambria Math"/>
                        </a:rPr>
                        <m:t>𝑐</m:t>
                      </m:r>
                    </m:oMath>
                  </m:oMathPara>
                </a14:m>
                <a:endParaRPr lang="en-US" dirty="0"/>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a:off x="-1805" y="2598576"/>
                <a:ext cx="3784434" cy="1754326"/>
              </a:xfrm>
              <a:prstGeom prst="rect">
                <a:avLst/>
              </a:prstGeom>
              <a:blipFill>
                <a:blip r:embed="rId4"/>
                <a:stretch>
                  <a:fillRect b="-1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Box 146"/>
              <p:cNvSpPr txBox="1"/>
              <p:nvPr/>
            </p:nvSpPr>
            <p:spPr>
              <a:xfrm>
                <a:off x="3749213" y="5407349"/>
                <a:ext cx="5419432" cy="923330"/>
              </a:xfrm>
              <a:prstGeom prst="rect">
                <a:avLst/>
              </a:prstGeom>
              <a:solidFill>
                <a:schemeClr val="bg1"/>
              </a:solidFill>
            </p:spPr>
            <p:txBody>
              <a:bodyPr wrap="square" rtlCol="0">
                <a:spAutoFit/>
              </a:bodyPr>
              <a:lstStyle/>
              <a:p>
                <a:r>
                  <a:rPr lang="en-US" dirty="0">
                    <a:latin typeface="Cambria Math"/>
                    <a:ea typeface="Cambria Math"/>
                  </a:rPr>
                  <a:t>    </a:t>
                </a:r>
                <a:r>
                  <a:rPr lang="en-US" i="1" dirty="0">
                    <a:latin typeface="Cambria Math"/>
                    <a:ea typeface="Cambria Math"/>
                  </a:rPr>
                  <a:t>readout</a:t>
                </a:r>
                <a:r>
                  <a:rPr lang="en-US" dirty="0">
                    <a:latin typeface="Cambria Math"/>
                    <a:ea typeface="Cambria Math"/>
                  </a:rPr>
                  <a:t>((1</a:t>
                </a:r>
                <a:r>
                  <a:rPr lang="en-US" dirty="0">
                    <a:ea typeface="Cambria Math"/>
                  </a:rPr>
                  <a:t> </a:t>
                </a:r>
                <a14:m>
                  <m:oMath xmlns:m="http://schemas.openxmlformats.org/officeDocument/2006/math">
                    <m:r>
                      <a:rPr lang="en-US" i="1">
                        <a:latin typeface="Cambria Math"/>
                        <a:ea typeface="Cambria Math"/>
                      </a:rPr>
                      <m:t>⨀ </m:t>
                    </m:r>
                  </m:oMath>
                </a14:m>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b="0" i="1" baseline="-25000" smtClean="0">
                        <a:latin typeface="Cambria Math"/>
                      </a:rPr>
                      <m:t>𝑘</m:t>
                    </m:r>
                  </m:oMath>
                </a14:m>
                <a:r>
                  <a:rPr lang="en-US" dirty="0">
                    <a:latin typeface="Cambria Math"/>
                    <a:ea typeface="Cambria Math"/>
                    <a:sym typeface="Symbol"/>
                  </a:rPr>
                  <a:t>(</a:t>
                </a:r>
                <a:r>
                  <a:rPr lang="en-US" sz="1700" i="1" dirty="0" err="1">
                    <a:latin typeface="Cambria Math"/>
                    <a:sym typeface="Symbol"/>
                  </a:rPr>
                  <a:t>b</a:t>
                </a:r>
                <a:r>
                  <a:rPr lang="en-US" sz="1700" i="1" baseline="30000" dirty="0" err="1">
                    <a:latin typeface="Cambria Math"/>
                    <a:sym typeface="Symbol"/>
                  </a:rPr>
                  <a:t>t</a:t>
                </a:r>
                <a:r>
                  <a:rPr lang="en-US" dirty="0">
                    <a:ea typeface="Cambria Math"/>
                  </a:rPr>
                  <a:t> </a:t>
                </a:r>
                <a14:m>
                  <m:oMath xmlns:m="http://schemas.openxmlformats.org/officeDocument/2006/math">
                    <m:r>
                      <a:rPr lang="en-US" i="1">
                        <a:latin typeface="Cambria Math"/>
                        <a:ea typeface="Cambria Math"/>
                      </a:rPr>
                      <m:t>⨀ </m:t>
                    </m:r>
                  </m:oMath>
                </a14:m>
                <a:r>
                  <a:rPr lang="en-US" sz="1700" dirty="0">
                    <a:latin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sym typeface="Symbol"/>
                  </a:rPr>
                  <a:t>)</a:t>
                </a:r>
                <a:r>
                  <a:rPr lang="en-US" dirty="0">
                    <a:latin typeface="Cambria Math"/>
                    <a:ea typeface="Cambria Math"/>
                    <a:sym typeface="Symbol"/>
                  </a:rPr>
                  <a:t>) </a:t>
                </a:r>
                <a14:m>
                  <m:oMath xmlns:m="http://schemas.openxmlformats.org/officeDocument/2006/math">
                    <m:r>
                      <a:rPr lang="en-US" b="0" i="1" baseline="-25000" smtClean="0">
                        <a:latin typeface="Cambria Math"/>
                      </a:rPr>
                      <m:t>𝑘</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baseline="30000" dirty="0">
                    <a:latin typeface="Cambria Math"/>
                    <a:ea typeface="Cambria Math"/>
                    <a:sym typeface="Symbol"/>
                  </a:rPr>
                  <a:t>t</a:t>
                </a:r>
                <a:r>
                  <a:rPr lang="en-US" sz="1600" dirty="0">
                    <a:ea typeface="Cambria Math"/>
                  </a:rPr>
                  <a:t> </a:t>
                </a:r>
                <a14:m>
                  <m:oMath xmlns:m="http://schemas.openxmlformats.org/officeDocument/2006/math">
                    <m:r>
                      <a:rPr lang="en-US" sz="1600" i="1">
                        <a:latin typeface="Cambria Math"/>
                        <a:ea typeface="Cambria Math"/>
                      </a:rPr>
                      <m:t>⨀ </m:t>
                    </m:r>
                  </m:oMath>
                </a14:m>
                <a:r>
                  <a:rPr lang="en-US" sz="1700" i="1" dirty="0">
                    <a:latin typeface="Cambria Math"/>
                    <a:sym typeface="Symbol"/>
                  </a:rPr>
                  <a:t>c</a:t>
                </a:r>
                <a:r>
                  <a:rPr lang="en-US" dirty="0">
                    <a:latin typeface="Cambria Math"/>
                    <a:ea typeface="Cambria Math"/>
                  </a:rPr>
                  <a:t>))</a:t>
                </a:r>
              </a:p>
              <a:p>
                <a:r>
                  <a:rPr lang="en-US" dirty="0">
                    <a:latin typeface="Cambria Math"/>
                    <a:ea typeface="Cambria Math"/>
                  </a:rPr>
                  <a:t>= </a:t>
                </a:r>
                <a14:m>
                  <m:oMath xmlns:m="http://schemas.openxmlformats.org/officeDocument/2006/math">
                    <m:sSup>
                      <m:sSupPr>
                        <m:ctrlPr>
                          <a:rPr lang="en-US" b="0" i="1" smtClean="0">
                            <a:latin typeface="Cambria Math" panose="02040503050406030204" pitchFamily="18" charset="0"/>
                            <a:ea typeface="Cambria Math"/>
                          </a:rPr>
                        </m:ctrlPr>
                      </m:sSupPr>
                      <m:e>
                        <m:r>
                          <m:rPr>
                            <m:nor/>
                          </m:rPr>
                          <a:rPr lang="en-US" i="1" dirty="0">
                            <a:latin typeface="Cambria Math"/>
                            <a:ea typeface="Cambria Math"/>
                          </a:rPr>
                          <m:t>readout</m:t>
                        </m:r>
                        <m:r>
                          <m:rPr>
                            <m:nor/>
                          </m:rPr>
                          <a:rPr lang="en-US" b="0" dirty="0" smtClean="0">
                            <a:latin typeface="Cambria Math"/>
                            <a:ea typeface="Cambria Math"/>
                          </a:rPr>
                          <m:t>(</m:t>
                        </m:r>
                        <m:d>
                          <m:dPr>
                            <m:ctrlPr>
                              <a:rPr lang="en-US" i="1">
                                <a:latin typeface="Cambria Math" panose="02040503050406030204" pitchFamily="18" charset="0"/>
                                <a:ea typeface="Cambria Math"/>
                              </a:rPr>
                            </m:ctrlPr>
                          </m:dPr>
                          <m:e>
                            <m:r>
                              <a:rPr lang="en-US" i="1">
                                <a:latin typeface="Cambria Math" panose="02040503050406030204" pitchFamily="18" charset="0"/>
                                <a:ea typeface="Cambria Math"/>
                              </a:rPr>
                              <m:t>𝑏</m:t>
                            </m:r>
                            <m:r>
                              <a:rPr lang="en-US" i="1">
                                <a:latin typeface="Cambria Math" panose="02040503050406030204" pitchFamily="18" charset="0"/>
                                <a:ea typeface="Cambria Math"/>
                              </a:rPr>
                              <m:t>⊗</m:t>
                            </m:r>
                            <m:sSub>
                              <m:sSubPr>
                                <m:ctrlPr>
                                  <a:rPr lang="en-US" i="1">
                                    <a:latin typeface="Cambria Math" panose="02040503050406030204" pitchFamily="18" charset="0"/>
                                    <a:ea typeface="Cambria Math"/>
                                  </a:rPr>
                                </m:ctrlPr>
                              </m:sSubPr>
                              <m:e>
                                <m:r>
                                  <a:rPr lang="en-US" i="1">
                                    <a:latin typeface="Cambria Math" panose="02040503050406030204" pitchFamily="18" charset="0"/>
                                    <a:ea typeface="Cambria Math"/>
                                  </a:rPr>
                                  <m:t>𝑦</m:t>
                                </m:r>
                              </m:e>
                              <m:sub>
                                <m:r>
                                  <a:rPr lang="en-US" i="1">
                                    <a:latin typeface="Cambria Math" panose="02040503050406030204" pitchFamily="18" charset="0"/>
                                    <a:ea typeface="Cambria Math"/>
                                  </a:rPr>
                                  <m:t>2</m:t>
                                </m:r>
                              </m:sub>
                            </m:sSub>
                            <m:r>
                              <a:rPr lang="en-US" i="1">
                                <a:latin typeface="Cambria Math" panose="02040503050406030204" pitchFamily="18" charset="0"/>
                                <a:ea typeface="Cambria Math"/>
                              </a:rPr>
                              <m:t>⊗</m:t>
                            </m:r>
                            <m:r>
                              <a:rPr lang="en-US" i="1">
                                <a:latin typeface="Cambria Math" panose="02040503050406030204" pitchFamily="18" charset="0"/>
                                <a:ea typeface="Cambria Math"/>
                              </a:rPr>
                              <m:t>𝑏</m:t>
                            </m:r>
                            <m:r>
                              <a:rPr lang="en-US" i="1">
                                <a:latin typeface="Cambria Math" panose="02040503050406030204" pitchFamily="18" charset="0"/>
                                <a:ea typeface="Cambria Math"/>
                              </a:rPr>
                              <m:t>⊗1</m:t>
                            </m:r>
                          </m:e>
                        </m:d>
                      </m:e>
                      <m:sup>
                        <m:r>
                          <a:rPr lang="en-US" b="0" i="1" smtClean="0">
                            <a:latin typeface="Cambria Math" panose="02040503050406030204" pitchFamily="18" charset="0"/>
                            <a:ea typeface="Cambria Math"/>
                          </a:rPr>
                          <m:t>𝑡</m:t>
                        </m:r>
                      </m:sup>
                    </m:sSup>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𝑑</m:t>
                    </m:r>
                    <m:r>
                      <a:rPr lang="en-US" b="0" i="1" smtClean="0">
                        <a:latin typeface="Cambria Math" panose="02040503050406030204" pitchFamily="18" charset="0"/>
                        <a:ea typeface="Cambria Math"/>
                      </a:rPr>
                      <m:t>⊗</m:t>
                    </m:r>
                    <m:sSub>
                      <m:sSubPr>
                        <m:ctrlPr>
                          <a:rPr lang="en-US" b="0" i="1" smtClean="0">
                            <a:latin typeface="Cambria Math" panose="02040503050406030204" pitchFamily="18" charset="0"/>
                            <a:ea typeface="Cambria Math"/>
                          </a:rPr>
                        </m:ctrlPr>
                      </m:sSubPr>
                      <m:e>
                        <m:r>
                          <a:rPr lang="en-US" b="0" i="1" smtClean="0">
                            <a:latin typeface="Cambria Math" panose="02040503050406030204" pitchFamily="18" charset="0"/>
                            <a:ea typeface="Cambria Math"/>
                          </a:rPr>
                          <m:t>𝑦</m:t>
                        </m:r>
                      </m:e>
                      <m:sub>
                        <m:r>
                          <a:rPr lang="en-US" b="0" i="1" smtClean="0">
                            <a:latin typeface="Cambria Math" panose="02040503050406030204" pitchFamily="18" charset="0"/>
                            <a:ea typeface="Cambria Math"/>
                          </a:rPr>
                          <m:t>2</m:t>
                        </m:r>
                      </m:sub>
                    </m:sSub>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𝑐</m:t>
                    </m:r>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𝑐</m:t>
                    </m:r>
                    <m:r>
                      <a:rPr lang="en-US" b="0" i="1" smtClean="0">
                        <a:latin typeface="Cambria Math" panose="02040503050406030204" pitchFamily="18" charset="0"/>
                        <a:ea typeface="Cambria Math"/>
                      </a:rPr>
                      <m:t>))</m:t>
                    </m:r>
                  </m:oMath>
                </a14:m>
                <a:endParaRPr lang="en-US" dirty="0">
                  <a:latin typeface="Cambria Math"/>
                  <a:ea typeface="Cambria Math"/>
                </a:endParaRPr>
              </a:p>
              <a:p>
                <a:r>
                  <a:rPr lang="en-US" dirty="0">
                    <a:latin typeface="Cambria Math"/>
                    <a:ea typeface="Cambria Math"/>
                  </a:rPr>
                  <a:t>= </a:t>
                </a:r>
                <a:r>
                  <a:rPr lang="en-US" i="1" dirty="0">
                    <a:latin typeface="Cambria Math"/>
                    <a:sym typeface="Symbol"/>
                  </a:rPr>
                  <a:t>b </a:t>
                </a:r>
                <a:r>
                  <a:rPr lang="en-US" dirty="0">
                    <a:latin typeface="Cambria Math"/>
                    <a:ea typeface="Cambria Math"/>
                    <a:sym typeface="Symbol"/>
                  </a:rPr>
                  <a:t></a:t>
                </a:r>
                <a:r>
                  <a:rPr lang="en-US"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 </a:t>
                </a:r>
                <a:r>
                  <a:rPr lang="en-US" i="1" dirty="0">
                    <a:latin typeface="Cambria Math"/>
                    <a:sym typeface="Symbol"/>
                  </a:rPr>
                  <a:t>b </a:t>
                </a:r>
                <a:r>
                  <a:rPr lang="en-US" dirty="0">
                    <a:latin typeface="Cambria Math"/>
                    <a:ea typeface="Cambria Math"/>
                    <a:sym typeface="Symbol"/>
                  </a:rPr>
                  <a:t></a:t>
                </a:r>
                <a:r>
                  <a:rPr lang="en-US" dirty="0">
                    <a:latin typeface="Cambria Math"/>
                    <a:ea typeface="Cambria Math"/>
                  </a:rPr>
                  <a:t>1</a:t>
                </a:r>
                <a:r>
                  <a:rPr lang="en-US" dirty="0">
                    <a:latin typeface="Cambria Math"/>
                    <a:ea typeface="Cambria Math"/>
                    <a:sym typeface="Symbol"/>
                  </a:rPr>
                  <a:t></a:t>
                </a:r>
                <a:r>
                  <a:rPr lang="en-US" i="1" dirty="0">
                    <a:latin typeface="Cambria Math"/>
                  </a:rPr>
                  <a:t>d</a:t>
                </a:r>
                <a:r>
                  <a:rPr lang="en-US" dirty="0">
                    <a:latin typeface="Cambria Math"/>
                    <a:ea typeface="Cambria Math"/>
                    <a:sym typeface="Symbol"/>
                  </a:rPr>
                  <a:t> </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r>
                  <a:rPr lang="en-US" i="1" dirty="0">
                    <a:latin typeface="Cambria Math"/>
                    <a:sym typeface="Symbol"/>
                  </a:rPr>
                  <a:t>c</a:t>
                </a:r>
                <a:endParaRPr lang="en-US" dirty="0"/>
              </a:p>
            </p:txBody>
          </p:sp>
        </mc:Choice>
        <mc:Fallback xmlns="">
          <p:sp>
            <p:nvSpPr>
              <p:cNvPr id="147" name="TextBox 146"/>
              <p:cNvSpPr txBox="1">
                <a:spLocks noRot="1" noChangeAspect="1" noMove="1" noResize="1" noEditPoints="1" noAdjustHandles="1" noChangeArrowheads="1" noChangeShapeType="1" noTextEdit="1"/>
              </p:cNvSpPr>
              <p:nvPr/>
            </p:nvSpPr>
            <p:spPr>
              <a:xfrm>
                <a:off x="3749213" y="5407349"/>
                <a:ext cx="5419432" cy="923330"/>
              </a:xfrm>
              <a:prstGeom prst="rect">
                <a:avLst/>
              </a:prstGeom>
              <a:blipFill>
                <a:blip r:embed="rId5"/>
                <a:stretch>
                  <a:fillRect l="-900" t="-3311" r="-450" b="-9934"/>
                </a:stretch>
              </a:blipFill>
            </p:spPr>
            <p:txBody>
              <a:bodyPr/>
              <a:lstStyle/>
              <a:p>
                <a:r>
                  <a:rPr lang="en-US">
                    <a:noFill/>
                  </a:rPr>
                  <a:t> </a:t>
                </a:r>
              </a:p>
            </p:txBody>
          </p:sp>
        </mc:Fallback>
      </mc:AlternateContent>
      <p:sp>
        <p:nvSpPr>
          <p:cNvPr id="148" name="TextBox 147"/>
          <p:cNvSpPr txBox="1"/>
          <p:nvPr/>
        </p:nvSpPr>
        <p:spPr>
          <a:xfrm>
            <a:off x="3499067" y="3685955"/>
            <a:ext cx="442750" cy="369332"/>
          </a:xfrm>
          <a:prstGeom prst="rect">
            <a:avLst/>
          </a:prstGeom>
          <a:noFill/>
        </p:spPr>
        <p:txBody>
          <a:bodyPr wrap="none" rtlCol="0">
            <a:spAutoFit/>
          </a:bodyPr>
          <a:lstStyle/>
          <a:p>
            <a:r>
              <a:rPr lang="en-US" dirty="0">
                <a:solidFill>
                  <a:schemeClr val="accent2">
                    <a:lumMod val="75000"/>
                  </a:schemeClr>
                </a:solidFill>
              </a:rPr>
              <a:t>(1)</a:t>
            </a:r>
          </a:p>
        </p:txBody>
      </p:sp>
      <p:sp>
        <p:nvSpPr>
          <p:cNvPr id="149" name="TextBox 148"/>
          <p:cNvSpPr txBox="1"/>
          <p:nvPr/>
        </p:nvSpPr>
        <p:spPr>
          <a:xfrm>
            <a:off x="3499067" y="3980956"/>
            <a:ext cx="442750" cy="369332"/>
          </a:xfrm>
          <a:prstGeom prst="rect">
            <a:avLst/>
          </a:prstGeom>
          <a:noFill/>
        </p:spPr>
        <p:txBody>
          <a:bodyPr wrap="none" rtlCol="0">
            <a:spAutoFit/>
          </a:bodyPr>
          <a:lstStyle/>
          <a:p>
            <a:r>
              <a:rPr lang="en-US" dirty="0">
                <a:solidFill>
                  <a:schemeClr val="accent2">
                    <a:lumMod val="75000"/>
                  </a:schemeClr>
                </a:solidFill>
              </a:rPr>
              <a:t>(2)</a:t>
            </a:r>
          </a:p>
        </p:txBody>
      </p:sp>
      <p:sp>
        <p:nvSpPr>
          <p:cNvPr id="150" name="TextBox 149"/>
          <p:cNvSpPr txBox="1"/>
          <p:nvPr/>
        </p:nvSpPr>
        <p:spPr>
          <a:xfrm>
            <a:off x="3499067" y="3155442"/>
            <a:ext cx="442750" cy="369332"/>
          </a:xfrm>
          <a:prstGeom prst="rect">
            <a:avLst/>
          </a:prstGeom>
          <a:noFill/>
        </p:spPr>
        <p:txBody>
          <a:bodyPr wrap="none" rtlCol="0">
            <a:spAutoFit/>
          </a:bodyPr>
          <a:lstStyle/>
          <a:p>
            <a:r>
              <a:rPr lang="en-US" dirty="0">
                <a:solidFill>
                  <a:schemeClr val="accent2">
                    <a:lumMod val="75000"/>
                  </a:schemeClr>
                </a:solidFill>
              </a:rPr>
              <a:t>(3)</a:t>
            </a:r>
          </a:p>
        </p:txBody>
      </p:sp>
      <p:sp>
        <p:nvSpPr>
          <p:cNvPr id="151" name="TextBox 150"/>
          <p:cNvSpPr txBox="1"/>
          <p:nvPr/>
        </p:nvSpPr>
        <p:spPr>
          <a:xfrm>
            <a:off x="6954124" y="3614762"/>
            <a:ext cx="426720" cy="353943"/>
          </a:xfrm>
          <a:prstGeom prst="rect">
            <a:avLst/>
          </a:prstGeom>
          <a:noFill/>
        </p:spPr>
        <p:txBody>
          <a:bodyPr wrap="none" rtlCol="0">
            <a:spAutoFit/>
          </a:bodyPr>
          <a:lstStyle/>
          <a:p>
            <a:r>
              <a:rPr lang="en-US" sz="1700" dirty="0">
                <a:solidFill>
                  <a:schemeClr val="accent2">
                    <a:lumMod val="75000"/>
                  </a:schemeClr>
                </a:solidFill>
              </a:rPr>
              <a:t>(1)</a:t>
            </a:r>
          </a:p>
        </p:txBody>
      </p:sp>
      <p:sp>
        <p:nvSpPr>
          <p:cNvPr id="152" name="TextBox 151"/>
          <p:cNvSpPr txBox="1"/>
          <p:nvPr/>
        </p:nvSpPr>
        <p:spPr>
          <a:xfrm>
            <a:off x="6954124" y="3967807"/>
            <a:ext cx="426720" cy="353943"/>
          </a:xfrm>
          <a:prstGeom prst="rect">
            <a:avLst/>
          </a:prstGeom>
          <a:noFill/>
        </p:spPr>
        <p:txBody>
          <a:bodyPr wrap="none" rtlCol="0">
            <a:spAutoFit/>
          </a:bodyPr>
          <a:lstStyle/>
          <a:p>
            <a:r>
              <a:rPr lang="en-US" sz="1700" dirty="0">
                <a:solidFill>
                  <a:schemeClr val="accent2">
                    <a:lumMod val="75000"/>
                  </a:schemeClr>
                </a:solidFill>
              </a:rPr>
              <a:t>(2)</a:t>
            </a:r>
          </a:p>
        </p:txBody>
      </p:sp>
      <p:sp>
        <p:nvSpPr>
          <p:cNvPr id="153" name="TextBox 152"/>
          <p:cNvSpPr txBox="1"/>
          <p:nvPr/>
        </p:nvSpPr>
        <p:spPr>
          <a:xfrm>
            <a:off x="6954124" y="3031781"/>
            <a:ext cx="426720" cy="353943"/>
          </a:xfrm>
          <a:prstGeom prst="rect">
            <a:avLst/>
          </a:prstGeom>
          <a:noFill/>
        </p:spPr>
        <p:txBody>
          <a:bodyPr wrap="none" rtlCol="0">
            <a:spAutoFit/>
          </a:bodyPr>
          <a:lstStyle/>
          <a:p>
            <a:r>
              <a:rPr lang="en-US" sz="1700" dirty="0">
                <a:solidFill>
                  <a:schemeClr val="accent2">
                    <a:lumMod val="75000"/>
                  </a:schemeClr>
                </a:solidFill>
              </a:rPr>
              <a:t>(3)</a:t>
            </a:r>
          </a:p>
        </p:txBody>
      </p:sp>
      <mc:AlternateContent xmlns:mc="http://schemas.openxmlformats.org/markup-compatibility/2006" xmlns:a14="http://schemas.microsoft.com/office/drawing/2010/main">
        <mc:Choice Requires="a14">
          <p:sp>
            <p:nvSpPr>
              <p:cNvPr id="67" name="TextBox 66"/>
              <p:cNvSpPr txBox="1"/>
              <p:nvPr/>
            </p:nvSpPr>
            <p:spPr>
              <a:xfrm>
                <a:off x="4104338" y="2738528"/>
                <a:ext cx="5063107" cy="1620444"/>
              </a:xfrm>
              <a:prstGeom prst="rect">
                <a:avLst/>
              </a:prstGeom>
              <a:noFill/>
            </p:spPr>
            <p:txBody>
              <a:bodyPr wrap="square" lIns="0" rIns="0"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𝑍</m:t>
                        </m:r>
                      </m:e>
                      <m:sub>
                        <m:r>
                          <a:rPr lang="en-US" i="1">
                            <a:latin typeface="Cambria Math"/>
                          </a:rPr>
                          <m:t>1</m:t>
                        </m:r>
                      </m:sub>
                    </m:sSub>
                    <m:r>
                      <a:rPr lang="en-US" i="1">
                        <a:latin typeface="Cambria Math"/>
                      </a:rPr>
                      <m:t>=</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a:rPr>
                          <m:t>𝑍</m:t>
                        </m:r>
                      </m:e>
                      <m:sub>
                        <m:r>
                          <a:rPr lang="en-US" i="1">
                            <a:solidFill>
                              <a:srgbClr val="C00000"/>
                            </a:solidFill>
                            <a:latin typeface="Cambria Math"/>
                          </a:rPr>
                          <m:t>2</m:t>
                        </m:r>
                      </m:sub>
                    </m:sSub>
                    <m:r>
                      <a:rPr lang="en-US" i="1">
                        <a:latin typeface="Cambria Math"/>
                      </a:rPr>
                      <m:t> ⨂</m:t>
                    </m:r>
                    <m:r>
                      <a:rPr lang="en-US" i="1" baseline="-25000">
                        <a:latin typeface="Cambria Math"/>
                      </a:rPr>
                      <m:t>𝑘</m:t>
                    </m:r>
                    <m:r>
                      <a:rPr lang="en-US" i="1">
                        <a:latin typeface="Cambria Math"/>
                      </a:rPr>
                      <m:t>(</m:t>
                    </m:r>
                    <m:r>
                      <a:rPr lang="en-US" i="1" smtClean="0">
                        <a:latin typeface="Cambria Math"/>
                      </a:rPr>
                      <m:t>1</m:t>
                    </m:r>
                    <m:r>
                      <a:rPr lang="en-US" i="1">
                        <a:latin typeface="Cambria Math"/>
                        <a:ea typeface="Cambria Math"/>
                      </a:rPr>
                      <m:t>⨀</m:t>
                    </m:r>
                    <m:r>
                      <a:rPr lang="en-US" i="1">
                        <a:latin typeface="Cambria Math"/>
                        <a:ea typeface="Cambria Math"/>
                      </a:rPr>
                      <m:t>𝑎</m:t>
                    </m:r>
                    <m:r>
                      <a:rPr lang="en-US" i="1">
                        <a:latin typeface="Cambria Math"/>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a:rPr>
                          <m:t>                             </m:t>
                        </m:r>
                        <m:r>
                          <a:rPr lang="en-US" i="1">
                            <a:latin typeface="Cambria Math"/>
                          </a:rPr>
                          <m:t>𝑌</m:t>
                        </m:r>
                      </m:e>
                      <m:sub>
                        <m:r>
                          <a:rPr lang="en-US" i="1">
                            <a:latin typeface="Cambria Math"/>
                          </a:rPr>
                          <m:t>1</m:t>
                        </m:r>
                      </m:sub>
                    </m:sSub>
                    <m:r>
                      <a:rPr lang="en-US" i="1">
                        <a:latin typeface="Cambria Math"/>
                      </a:rPr>
                      <m:t>=</m:t>
                    </m:r>
                    <m:r>
                      <a:rPr lang="en-US" i="1">
                        <a:latin typeface="Cambria Math"/>
                      </a:rPr>
                      <m:t>𝑟𝑒𝑎𝑑𝑜𝑢𝑡</m:t>
                    </m:r>
                    <m:r>
                      <a:rPr lang="en-US" i="1">
                        <a:latin typeface="Cambria Math"/>
                      </a:rPr>
                      <m:t>(</m:t>
                    </m:r>
                    <m:sSub>
                      <m:sSubPr>
                        <m:ctrlPr>
                          <a:rPr lang="en-US" i="1">
                            <a:latin typeface="Cambria Math" panose="02040503050406030204" pitchFamily="18" charset="0"/>
                          </a:rPr>
                        </m:ctrlPr>
                      </m:sSubPr>
                      <m:e>
                        <m:r>
                          <a:rPr lang="en-US" i="1">
                            <a:latin typeface="Cambria Math"/>
                          </a:rPr>
                          <m:t>𝑍</m:t>
                        </m:r>
                      </m:e>
                      <m:sub>
                        <m:r>
                          <a:rPr lang="en-US" i="1">
                            <a:latin typeface="Cambria Math"/>
                          </a:rPr>
                          <m:t>1</m:t>
                        </m:r>
                      </m:sub>
                    </m:sSub>
                    <m:r>
                      <a:rPr lang="en-US" i="1">
                        <a:latin typeface="Cambria Math"/>
                      </a:rPr>
                      <m:t>)</m:t>
                    </m:r>
                  </m:oMath>
                </a14:m>
                <a:endParaRPr lang="en-US" dirty="0"/>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𝑍</m:t>
                        </m:r>
                      </m:e>
                      <m:sub>
                        <m:r>
                          <a:rPr lang="en-US" b="0" i="1" smtClean="0">
                            <a:latin typeface="Cambria Math"/>
                          </a:rPr>
                          <m:t>2</m:t>
                        </m:r>
                      </m:sub>
                    </m:sSub>
                    <m:r>
                      <a:rPr lang="en-US" b="0" i="1" smtClean="0">
                        <a:latin typeface="Cambria Math"/>
                      </a:rPr>
                      <m:t>= </m:t>
                    </m:r>
                    <m:r>
                      <a:rPr lang="en-US" b="0" i="1" smtClean="0">
                        <a:latin typeface="Cambria Math" panose="02040503050406030204" pitchFamily="18" charset="0"/>
                      </a:rPr>
                      <m:t> </m:t>
                    </m:r>
                    <m:r>
                      <a:rPr lang="en-US" b="0" i="1" smtClean="0">
                        <a:latin typeface="Cambria Math"/>
                      </a:rPr>
                      <m:t>   </m:t>
                    </m:r>
                    <m:r>
                      <a:rPr lang="en-US" i="1">
                        <a:latin typeface="Cambria Math"/>
                      </a:rPr>
                      <m:t>(1</m:t>
                    </m:r>
                    <m:r>
                      <a:rPr lang="en-US" i="1">
                        <a:latin typeface="Cambria Math"/>
                        <a:ea typeface="Cambria Math"/>
                      </a:rPr>
                      <m:t>⨀</m:t>
                    </m:r>
                    <m:r>
                      <a:rPr lang="en-US" i="1">
                        <a:latin typeface="Cambria Math"/>
                      </a:rPr>
                      <m:t>𝑑</m:t>
                    </m:r>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a:rPr>
                          <m:t>                            </m:t>
                        </m:r>
                        <m:r>
                          <a:rPr lang="en-US" b="0" i="1" smtClean="0">
                            <a:solidFill>
                              <a:schemeClr val="accent2">
                                <a:lumMod val="75000"/>
                              </a:schemeClr>
                            </a:solidFill>
                            <a:latin typeface="Cambria Math"/>
                          </a:rPr>
                          <m:t>   </m:t>
                        </m:r>
                        <m:r>
                          <a:rPr lang="en-US" b="0" i="1" smtClean="0">
                            <a:latin typeface="Cambria Math"/>
                          </a:rPr>
                          <m:t>  </m:t>
                        </m:r>
                        <m:r>
                          <a:rPr lang="en-US" b="0" i="1" smtClean="0">
                            <a:latin typeface="Cambria Math" panose="02040503050406030204" pitchFamily="18" charset="0"/>
                          </a:rPr>
                          <m:t>  </m:t>
                        </m:r>
                        <m:r>
                          <a:rPr lang="en-US" i="1">
                            <a:latin typeface="Cambria Math"/>
                          </a:rPr>
                          <m:t>𝑌</m:t>
                        </m:r>
                      </m:e>
                      <m:sub>
                        <m:r>
                          <a:rPr lang="en-US" i="1">
                            <a:latin typeface="Cambria Math"/>
                          </a:rPr>
                          <m:t>2</m:t>
                        </m:r>
                      </m:sub>
                    </m:sSub>
                    <m:r>
                      <a:rPr lang="en-US" i="1">
                        <a:latin typeface="Cambria Math"/>
                      </a:rPr>
                      <m:t>=</m:t>
                    </m:r>
                    <m:r>
                      <a:rPr lang="en-US" i="1">
                        <a:latin typeface="Cambria Math"/>
                      </a:rPr>
                      <m:t>𝑟𝑒𝑎𝑑𝑜𝑢𝑡</m:t>
                    </m:r>
                    <m:r>
                      <a:rPr lang="en-US" i="1">
                        <a:latin typeface="Cambria Math"/>
                      </a:rPr>
                      <m:t>(</m:t>
                    </m:r>
                    <m:sSub>
                      <m:sSubPr>
                        <m:ctrlPr>
                          <a:rPr lang="en-US" i="1">
                            <a:latin typeface="Cambria Math" panose="02040503050406030204" pitchFamily="18" charset="0"/>
                          </a:rPr>
                        </m:ctrlPr>
                      </m:sSubPr>
                      <m:e>
                        <m:r>
                          <a:rPr lang="en-US" i="1">
                            <a:latin typeface="Cambria Math"/>
                          </a:rPr>
                          <m:t>𝑍</m:t>
                        </m:r>
                      </m:e>
                      <m:sub>
                        <m:r>
                          <a:rPr lang="en-US" i="1">
                            <a:latin typeface="Cambria Math"/>
                          </a:rPr>
                          <m:t>2</m:t>
                        </m:r>
                      </m:sub>
                    </m:sSub>
                    <m:r>
                      <a:rPr lang="en-US" i="1">
                        <a:latin typeface="Cambria Math"/>
                      </a:rPr>
                      <m:t>)</m:t>
                    </m:r>
                  </m:oMath>
                </a14:m>
                <a:endParaRPr lang="en-US" b="0" i="1" dirty="0">
                  <a:latin typeface="Cambria Math"/>
                </a:endParaRPr>
              </a:p>
              <a:p>
                <a:r>
                  <a:rPr lang="en-US" dirty="0"/>
                  <a:t>        </a:t>
                </a:r>
                <a14:m>
                  <m:oMath xmlns:m="http://schemas.openxmlformats.org/officeDocument/2006/math">
                    <m:r>
                      <a:rPr lang="en-US" i="1">
                        <a:latin typeface="Cambria Math"/>
                      </a:rPr>
                      <m:t>⨁</m:t>
                    </m:r>
                    <m:r>
                      <a:rPr lang="en-US" i="1" baseline="-25000">
                        <a:latin typeface="Cambria Math"/>
                      </a:rPr>
                      <m:t>𝑘</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1</m:t>
                                </m:r>
                              </m:e>
                              <m:sup>
                                <m:r>
                                  <a:rPr lang="en-US" b="0" i="1" smtClean="0">
                                    <a:latin typeface="Cambria Math"/>
                                  </a:rPr>
                                  <m:t> </m:t>
                                </m:r>
                              </m:sup>
                            </m:sSup>
                            <m:r>
                              <a:rPr lang="en-US" b="0" i="1" smtClean="0">
                                <a:latin typeface="Cambria Math"/>
                                <a:ea typeface="Cambria Math"/>
                              </a:rPr>
                              <m:t>⨀</m:t>
                            </m:r>
                            <m:d>
                              <m:dPr>
                                <m:ctrlPr>
                                  <a:rPr lang="en-US" b="0" i="1" smtClean="0">
                                    <a:latin typeface="Cambria Math" panose="02040503050406030204" pitchFamily="18" charset="0"/>
                                  </a:rPr>
                                </m:ctrlPr>
                              </m:dPr>
                              <m:e>
                                <m:r>
                                  <a:rPr lang="en-US" b="0" i="1" smtClean="0">
                                    <a:latin typeface="Cambria Math"/>
                                  </a:rPr>
                                  <m:t>𝑏</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2</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2</m:t>
                                    </m:r>
                                  </m:sub>
                                </m:sSub>
                                <m:r>
                                  <a:rPr lang="en-US" b="0" i="1" smtClean="0">
                                    <a:latin typeface="Cambria Math"/>
                                  </a:rPr>
                                  <m:t>⨂</m:t>
                                </m:r>
                                <m:r>
                                  <a:rPr lang="en-US" b="0" i="1" smtClean="0">
                                    <a:latin typeface="Cambria Math"/>
                                  </a:rPr>
                                  <m:t>𝑐</m:t>
                                </m:r>
                              </m:e>
                            </m:d>
                          </m:e>
                        </m:d>
                      </m:e>
                      <m:sup>
                        <m:r>
                          <a:rPr lang="en-US" b="0" i="1" smtClean="0">
                            <a:latin typeface="Cambria Math"/>
                          </a:rPr>
                          <m:t> </m:t>
                        </m:r>
                      </m:sup>
                    </m:sSup>
                  </m:oMath>
                </a14:m>
                <a:endParaRPr lang="en-US" dirty="0"/>
              </a:p>
              <a:p>
                <a:r>
                  <a:rPr lang="en-US" dirty="0"/>
                  <a:t>        </a:t>
                </a:r>
                <a14:m>
                  <m:oMath xmlns:m="http://schemas.openxmlformats.org/officeDocument/2006/math">
                    <m:r>
                      <a:rPr lang="en-US" i="1">
                        <a:latin typeface="Cambria Math"/>
                      </a:rPr>
                      <m:t>⨁</m:t>
                    </m:r>
                    <m:r>
                      <a:rPr lang="en-US" i="1" baseline="-25000">
                        <a:latin typeface="Cambria Math"/>
                      </a:rPr>
                      <m:t>𝑘</m:t>
                    </m:r>
                    <m:r>
                      <a:rPr lang="en-US" i="1">
                        <a:latin typeface="Cambria Math"/>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𝑍</m:t>
                        </m:r>
                      </m:e>
                      <m:sub>
                        <m:r>
                          <a:rPr lang="en-US" i="1">
                            <a:solidFill>
                              <a:srgbClr val="C00000"/>
                            </a:solidFill>
                            <a:latin typeface="Cambria Math"/>
                          </a:rPr>
                          <m:t>2</m:t>
                        </m:r>
                      </m:sub>
                    </m:sSub>
                    <m:r>
                      <a:rPr lang="en-US" i="1">
                        <a:latin typeface="Cambria Math"/>
                      </a:rPr>
                      <m:t>⨂</m:t>
                    </m:r>
                    <m:r>
                      <a:rPr lang="en-US" i="1" baseline="-25000">
                        <a:latin typeface="Cambria Math"/>
                      </a:rPr>
                      <m:t>𝑘</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𝑏</m:t>
                                    </m:r>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e>
                                </m:d>
                              </m:e>
                              <m:sup>
                                <m:r>
                                  <a:rPr lang="en-US" i="1">
                                    <a:latin typeface="Cambria Math"/>
                                  </a:rPr>
                                  <m:t>𝑡</m:t>
                                </m:r>
                              </m:sup>
                            </m:sSup>
                          </m:e>
                          <m:sup>
                            <m:r>
                              <a:rPr lang="en-US" i="1">
                                <a:latin typeface="Cambria Math"/>
                              </a:rPr>
                              <m:t> </m:t>
                            </m:r>
                          </m:sup>
                        </m:sSup>
                        <m:r>
                          <a:rPr lang="en-US" i="1">
                            <a:latin typeface="Cambria Math"/>
                            <a:ea typeface="Cambria Math"/>
                          </a:rPr>
                          <m:t>⨀</m:t>
                        </m:r>
                        <m:r>
                          <a:rPr lang="en-US" i="1">
                            <a:latin typeface="Cambria Math"/>
                          </a:rPr>
                          <m:t>𝑐</m:t>
                        </m:r>
                      </m:e>
                    </m:d>
                  </m:oMath>
                </a14:m>
                <a:r>
                  <a:rPr lang="en-US" dirty="0"/>
                  <a:t> </a:t>
                </a:r>
              </a:p>
              <a:p>
                <a:r>
                  <a:rPr lang="en-US" dirty="0"/>
                  <a:t>        </a:t>
                </a:r>
                <a14:m>
                  <m:oMath xmlns:m="http://schemas.openxmlformats.org/officeDocument/2006/math">
                    <m:r>
                      <a:rPr lang="en-US" i="1">
                        <a:latin typeface="Cambria Math"/>
                      </a:rPr>
                      <m:t>⨁</m:t>
                    </m:r>
                    <m:r>
                      <a:rPr lang="en-US" i="1" baseline="-25000">
                        <a:latin typeface="Cambria Math"/>
                      </a:rPr>
                      <m:t>𝑘</m:t>
                    </m:r>
                    <m:r>
                      <a:rPr lang="en-US" i="1">
                        <a:latin typeface="Cambria Math"/>
                      </a:rPr>
                      <m:t> </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a:rPr>
                          <m:t>𝑍</m:t>
                        </m:r>
                      </m:e>
                      <m:sub>
                        <m:r>
                          <a:rPr lang="en-US" i="1">
                            <a:solidFill>
                              <a:srgbClr val="C00000"/>
                            </a:solidFill>
                            <a:latin typeface="Cambria Math"/>
                          </a:rPr>
                          <m:t>2</m:t>
                        </m:r>
                      </m:sub>
                    </m:sSub>
                    <m:r>
                      <a:rPr lang="en-US" i="1">
                        <a:latin typeface="Cambria Math"/>
                      </a:rPr>
                      <m:t>⨂</m:t>
                    </m:r>
                    <m:r>
                      <a:rPr lang="en-US" i="1" baseline="-25000">
                        <a:latin typeface="Cambria Math"/>
                      </a:rPr>
                      <m:t>𝑘</m:t>
                    </m:r>
                    <m:r>
                      <a:rPr lang="en-US" i="1">
                        <a:latin typeface="Cambria Math"/>
                      </a:rPr>
                      <m:t> </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sSup>
                                  <m:sSupPr>
                                    <m:ctrlPr>
                                      <a:rPr lang="en-US" b="0" i="1" smtClean="0">
                                        <a:latin typeface="Cambria Math" panose="02040503050406030204" pitchFamily="18" charset="0"/>
                                      </a:rPr>
                                    </m:ctrlPr>
                                  </m:sSupPr>
                                  <m:e>
                                    <m:r>
                                      <a:rPr lang="en-US" b="0" i="1" smtClean="0">
                                        <a:latin typeface="Cambria Math"/>
                                      </a:rPr>
                                      <m:t>𝑏</m:t>
                                    </m:r>
                                  </m:e>
                                  <m:sup>
                                    <m:r>
                                      <a:rPr lang="en-US" b="0" i="1" smtClean="0">
                                        <a:latin typeface="Cambria Math"/>
                                      </a:rPr>
                                      <m:t>𝑡</m:t>
                                    </m:r>
                                  </m:sup>
                                </m:sSup>
                              </m:e>
                              <m:sup>
                                <m:r>
                                  <a:rPr lang="en-US" i="1">
                                    <a:latin typeface="Cambria Math"/>
                                  </a:rPr>
                                  <m:t> </m:t>
                                </m:r>
                              </m:sup>
                            </m:sSup>
                            <m:r>
                              <a:rPr lang="en-US" i="1">
                                <a:latin typeface="Cambria Math"/>
                                <a:ea typeface="Cambria Math"/>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a:rPr>
                                      <m:t>2</m:t>
                                    </m:r>
                                  </m:sub>
                                </m:sSub>
                                <m:r>
                                  <a:rPr lang="en-US" i="1">
                                    <a:latin typeface="Cambria Math"/>
                                  </a:rPr>
                                  <m:t>⨂</m:t>
                                </m:r>
                                <m:r>
                                  <a:rPr lang="en-US" i="1">
                                    <a:latin typeface="Cambria Math"/>
                                  </a:rPr>
                                  <m:t>𝑐</m:t>
                                </m:r>
                              </m:e>
                            </m:d>
                          </m:e>
                        </m:d>
                      </m:e>
                      <m:sub>
                        <m:r>
                          <a:rPr lang="en-US" i="1">
                            <a:latin typeface="Cambria Math"/>
                          </a:rPr>
                          <m:t> </m:t>
                        </m:r>
                      </m:sub>
                    </m:sSub>
                  </m:oMath>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4104338" y="2738528"/>
                <a:ext cx="5063107" cy="1620444"/>
              </a:xfrm>
              <a:prstGeom prst="rect">
                <a:avLst/>
              </a:prstGeom>
              <a:blipFill>
                <a:blip r:embed="rId8"/>
                <a:stretch>
                  <a:fillRect l="-1564" r="-361"/>
                </a:stretch>
              </a:blipFill>
            </p:spPr>
            <p:txBody>
              <a:bodyPr/>
              <a:lstStyle/>
              <a:p>
                <a:r>
                  <a:rPr lang="en-US">
                    <a:noFill/>
                  </a:rPr>
                  <a:t> </a:t>
                </a:r>
              </a:p>
            </p:txBody>
          </p:sp>
        </mc:Fallback>
      </mc:AlternateContent>
      <p:sp>
        <p:nvSpPr>
          <p:cNvPr id="70" name="Rounded Rectangular Callout 69"/>
          <p:cNvSpPr/>
          <p:nvPr/>
        </p:nvSpPr>
        <p:spPr>
          <a:xfrm>
            <a:off x="5370647" y="844062"/>
            <a:ext cx="2934628" cy="1118960"/>
          </a:xfrm>
          <a:prstGeom prst="wedgeRoundRectCallout">
            <a:avLst>
              <a:gd name="adj1" fmla="val -65963"/>
              <a:gd name="adj2" fmla="val 121756"/>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This system is left-linear and </a:t>
            </a:r>
            <a:r>
              <a:rPr lang="en-US" sz="1600" dirty="0" err="1">
                <a:solidFill>
                  <a:srgbClr val="C00000"/>
                </a:solidFill>
              </a:rPr>
              <a:t>Tarjan</a:t>
            </a:r>
            <a:r>
              <a:rPr lang="en-US" sz="1600" dirty="0">
                <a:solidFill>
                  <a:srgbClr val="C00000"/>
                </a:solidFill>
              </a:rPr>
              <a:t> can be applied, which returns the </a:t>
            </a:r>
            <a:r>
              <a:rPr lang="en-US" sz="1600" dirty="0">
                <a:solidFill>
                  <a:srgbClr val="C00000"/>
                </a:solidFill>
                <a:latin typeface="Cambria Math"/>
                <a:ea typeface="Cambria Math"/>
              </a:rPr>
              <a:t>⊕</a:t>
            </a:r>
            <a:r>
              <a:rPr lang="en-US" sz="1600" dirty="0">
                <a:solidFill>
                  <a:srgbClr val="C00000"/>
                </a:solidFill>
              </a:rPr>
              <a:t>-over-all-paths solution COAP</a:t>
            </a:r>
          </a:p>
        </p:txBody>
      </p:sp>
      <p:sp>
        <p:nvSpPr>
          <p:cNvPr id="72" name="Rounded Rectangular Callout 71"/>
          <p:cNvSpPr/>
          <p:nvPr/>
        </p:nvSpPr>
        <p:spPr>
          <a:xfrm>
            <a:off x="1101779" y="1501863"/>
            <a:ext cx="2513151" cy="1703913"/>
          </a:xfrm>
          <a:prstGeom prst="wedgeRoundRectCallout">
            <a:avLst>
              <a:gd name="adj1" fmla="val 55520"/>
              <a:gd name="adj2" fmla="val 217300"/>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Because </a:t>
            </a:r>
            <a:r>
              <a:rPr lang="en-US" sz="1600" i="1" dirty="0">
                <a:solidFill>
                  <a:srgbClr val="C00000"/>
                </a:solidFill>
              </a:rPr>
              <a:t>readout</a:t>
            </a:r>
            <a:r>
              <a:rPr lang="en-US" sz="1600" dirty="0">
                <a:solidFill>
                  <a:srgbClr val="C00000"/>
                </a:solidFill>
              </a:rPr>
              <a:t> distributes over </a:t>
            </a:r>
            <a:r>
              <a:rPr lang="en-US" sz="1600" dirty="0">
                <a:solidFill>
                  <a:srgbClr val="C00000"/>
                </a:solidFill>
                <a:latin typeface="Cambria Math"/>
                <a:ea typeface="Cambria Math"/>
              </a:rPr>
              <a:t>⊕</a:t>
            </a:r>
            <a:r>
              <a:rPr lang="en-US" sz="1600" dirty="0">
                <a:solidFill>
                  <a:srgbClr val="C00000"/>
                </a:solidFill>
              </a:rPr>
              <a:t>, we have this equality for </a:t>
            </a:r>
            <a:r>
              <a:rPr lang="en-US" sz="1600" u="sng" dirty="0">
                <a:solidFill>
                  <a:srgbClr val="C00000"/>
                </a:solidFill>
              </a:rPr>
              <a:t>each</a:t>
            </a:r>
            <a:r>
              <a:rPr lang="en-US" sz="1600" dirty="0">
                <a:solidFill>
                  <a:srgbClr val="C00000"/>
                </a:solidFill>
              </a:rPr>
              <a:t> path in the COAP solution!</a:t>
            </a:r>
          </a:p>
          <a:p>
            <a:r>
              <a:rPr lang="en-US" sz="1600" dirty="0">
                <a:solidFill>
                  <a:srgbClr val="C00000"/>
                </a:solidFill>
              </a:rPr>
              <a:t>  </a:t>
            </a:r>
            <a:r>
              <a:rPr lang="en-US" sz="1600" u="sng" dirty="0">
                <a:solidFill>
                  <a:srgbClr val="C00000"/>
                </a:solidFill>
              </a:rPr>
              <a:t>No loss of precision!</a:t>
            </a:r>
          </a:p>
        </p:txBody>
      </p:sp>
      <p:sp>
        <p:nvSpPr>
          <p:cNvPr id="8" name="Right Brace 7"/>
          <p:cNvSpPr/>
          <p:nvPr/>
        </p:nvSpPr>
        <p:spPr>
          <a:xfrm rot="5400000" flipV="1">
            <a:off x="5133406" y="5238885"/>
            <a:ext cx="468980" cy="2581525"/>
          </a:xfrm>
          <a:prstGeom prst="rightBrace">
            <a:avLst>
              <a:gd name="adj1" fmla="val 100057"/>
              <a:gd name="adj2" fmla="val 5205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7" name="Right Brace 6"/>
          <p:cNvSpPr/>
          <p:nvPr/>
        </p:nvSpPr>
        <p:spPr>
          <a:xfrm rot="5400000" flipV="1">
            <a:off x="5444469" y="5716038"/>
            <a:ext cx="336366" cy="1494603"/>
          </a:xfrm>
          <a:prstGeom prst="rightBrace">
            <a:avLst>
              <a:gd name="adj1" fmla="val 81221"/>
              <a:gd name="adj2" fmla="val 37756"/>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9" name="Right Brace 8"/>
          <p:cNvSpPr/>
          <p:nvPr/>
        </p:nvSpPr>
        <p:spPr>
          <a:xfrm rot="5400000" flipV="1">
            <a:off x="5351129" y="6104310"/>
            <a:ext cx="172681" cy="507476"/>
          </a:xfrm>
          <a:prstGeom prst="rightBrace">
            <a:avLst>
              <a:gd name="adj1" fmla="val 52186"/>
              <a:gd name="adj2" fmla="val 482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0B462ED7-64E4-4654-9248-37DDE3720671}"/>
                  </a:ext>
                </a:extLst>
              </p:cNvPr>
              <p:cNvSpPr txBox="1"/>
              <p:nvPr/>
            </p:nvSpPr>
            <p:spPr>
              <a:xfrm>
                <a:off x="4611947" y="5411188"/>
                <a:ext cx="4556697" cy="369332"/>
              </a:xfrm>
              <a:prstGeom prst="rect">
                <a:avLst/>
              </a:prstGeom>
              <a:noFill/>
            </p:spPr>
            <p:txBody>
              <a:bodyPr wrap="none" rtlCol="0">
                <a:spAutoFit/>
              </a:bodyPr>
              <a:lstStyle/>
              <a:p>
                <a:r>
                  <a:rPr lang="en-US" dirty="0">
                    <a:latin typeface="Cambria Math"/>
                    <a:ea typeface="Cambria Math"/>
                  </a:rPr>
                  <a:t>    (1</a:t>
                </a:r>
                <a:r>
                  <a:rPr lang="en-US" dirty="0">
                    <a:ea typeface="Cambria Math"/>
                  </a:rPr>
                  <a:t> </a:t>
                </a:r>
                <a14:m>
                  <m:oMath xmlns:m="http://schemas.openxmlformats.org/officeDocument/2006/math">
                    <m:r>
                      <a:rPr lang="en-US" i="1">
                        <a:latin typeface="Cambria Math"/>
                        <a:ea typeface="Cambria Math"/>
                      </a:rPr>
                      <m:t>⨀ </m:t>
                    </m:r>
                  </m:oMath>
                </a14:m>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b="0" i="1" baseline="-25000" smtClean="0">
                        <a:latin typeface="Cambria Math"/>
                      </a:rPr>
                      <m:t>𝑘</m:t>
                    </m:r>
                  </m:oMath>
                </a14:m>
                <a:r>
                  <a:rPr lang="en-US" dirty="0">
                    <a:latin typeface="Cambria Math"/>
                    <a:ea typeface="Cambria Math"/>
                    <a:sym typeface="Symbol"/>
                  </a:rPr>
                  <a:t>(</a:t>
                </a:r>
                <a:r>
                  <a:rPr lang="en-US" sz="1700" i="1" dirty="0" err="1">
                    <a:latin typeface="Cambria Math"/>
                    <a:sym typeface="Symbol"/>
                  </a:rPr>
                  <a:t>b</a:t>
                </a:r>
                <a:r>
                  <a:rPr lang="en-US" sz="1700" i="1" baseline="30000" dirty="0" err="1">
                    <a:latin typeface="Cambria Math"/>
                    <a:sym typeface="Symbol"/>
                  </a:rPr>
                  <a:t>t</a:t>
                </a:r>
                <a:r>
                  <a:rPr lang="en-US" dirty="0">
                    <a:ea typeface="Cambria Math"/>
                  </a:rPr>
                  <a:t> </a:t>
                </a:r>
                <a14:m>
                  <m:oMath xmlns:m="http://schemas.openxmlformats.org/officeDocument/2006/math">
                    <m:r>
                      <a:rPr lang="en-US" i="1">
                        <a:latin typeface="Cambria Math"/>
                        <a:ea typeface="Cambria Math"/>
                      </a:rPr>
                      <m:t>⨀ </m:t>
                    </m:r>
                  </m:oMath>
                </a14:m>
                <a:r>
                  <a:rPr lang="en-US" sz="1700" dirty="0">
                    <a:latin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sym typeface="Symbol"/>
                  </a:rPr>
                  <a:t>)</a:t>
                </a:r>
                <a:r>
                  <a:rPr lang="en-US" dirty="0">
                    <a:latin typeface="Cambria Math"/>
                    <a:ea typeface="Cambria Math"/>
                    <a:sym typeface="Symbol"/>
                  </a:rPr>
                  <a:t>) </a:t>
                </a:r>
                <a14:m>
                  <m:oMath xmlns:m="http://schemas.openxmlformats.org/officeDocument/2006/math">
                    <m:r>
                      <a:rPr lang="en-US" b="0" i="1" baseline="-25000" smtClean="0">
                        <a:latin typeface="Cambria Math"/>
                      </a:rPr>
                      <m:t>𝑘</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baseline="30000" dirty="0">
                    <a:latin typeface="Cambria Math"/>
                    <a:ea typeface="Cambria Math"/>
                    <a:sym typeface="Symbol"/>
                  </a:rPr>
                  <a:t>t</a:t>
                </a:r>
                <a:r>
                  <a:rPr lang="en-US" sz="1600" dirty="0">
                    <a:ea typeface="Cambria Math"/>
                  </a:rPr>
                  <a:t> </a:t>
                </a:r>
                <a14:m>
                  <m:oMath xmlns:m="http://schemas.openxmlformats.org/officeDocument/2006/math">
                    <m:r>
                      <a:rPr lang="en-US" sz="1600" i="1">
                        <a:latin typeface="Cambria Math"/>
                        <a:ea typeface="Cambria Math"/>
                      </a:rPr>
                      <m:t>⨀ </m:t>
                    </m:r>
                  </m:oMath>
                </a14:m>
                <a:r>
                  <a:rPr lang="en-US" sz="1700" i="1" dirty="0">
                    <a:latin typeface="Cambria Math"/>
                    <a:sym typeface="Symbol"/>
                  </a:rPr>
                  <a:t>c</a:t>
                </a:r>
                <a:r>
                  <a:rPr lang="en-US" dirty="0">
                    <a:latin typeface="Cambria Math"/>
                    <a:ea typeface="Cambria Math"/>
                  </a:rPr>
                  <a:t>)</a:t>
                </a:r>
              </a:p>
            </p:txBody>
          </p:sp>
        </mc:Choice>
        <mc:Fallback xmlns="">
          <p:sp>
            <p:nvSpPr>
              <p:cNvPr id="75" name="TextBox 74">
                <a:extLst>
                  <a:ext uri="{FF2B5EF4-FFF2-40B4-BE49-F238E27FC236}">
                    <a16:creationId xmlns:a16="http://schemas.microsoft.com/office/drawing/2014/main" id="{0B462ED7-64E4-4654-9248-37DDE3720671}"/>
                  </a:ext>
                </a:extLst>
              </p:cNvPr>
              <p:cNvSpPr txBox="1">
                <a:spLocks noRot="1" noChangeAspect="1" noMove="1" noResize="1" noEditPoints="1" noAdjustHandles="1" noChangeArrowheads="1" noChangeShapeType="1" noTextEdit="1"/>
              </p:cNvSpPr>
              <p:nvPr/>
            </p:nvSpPr>
            <p:spPr>
              <a:xfrm>
                <a:off x="4611947" y="5411188"/>
                <a:ext cx="4556697" cy="369332"/>
              </a:xfrm>
              <a:prstGeom prst="rect">
                <a:avLst/>
              </a:prstGeom>
              <a:blipFill>
                <a:blip r:embed="rId9"/>
                <a:stretch>
                  <a:fillRect t="-10000" b="-26667"/>
                </a:stretch>
              </a:blipFill>
            </p:spPr>
            <p:txBody>
              <a:bodyPr/>
              <a:lstStyle/>
              <a:p>
                <a:r>
                  <a:rPr lang="en-US">
                    <a:noFill/>
                  </a:rPr>
                  <a:t> </a:t>
                </a:r>
              </a:p>
            </p:txBody>
          </p:sp>
        </mc:Fallback>
      </mc:AlternateContent>
      <p:grpSp>
        <p:nvGrpSpPr>
          <p:cNvPr id="154" name="Group 153"/>
          <p:cNvGrpSpPr/>
          <p:nvPr/>
        </p:nvGrpSpPr>
        <p:grpSpPr>
          <a:xfrm>
            <a:off x="4429221" y="4420117"/>
            <a:ext cx="3603370" cy="1000051"/>
            <a:chOff x="4344625" y="4411625"/>
            <a:chExt cx="3603370" cy="1000051"/>
          </a:xfrm>
        </p:grpSpPr>
        <p:sp>
          <p:nvSpPr>
            <p:cNvPr id="108" name="Oval 107"/>
            <p:cNvSpPr/>
            <p:nvPr/>
          </p:nvSpPr>
          <p:spPr>
            <a:xfrm>
              <a:off x="5464920" y="482997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p:cNvSpPr/>
            <p:nvPr/>
          </p:nvSpPr>
          <p:spPr>
            <a:xfrm>
              <a:off x="5464920" y="532524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4" name="Straight Arrow Connector 113"/>
            <p:cNvCxnSpPr>
              <a:stCxn id="108" idx="4"/>
              <a:endCxn id="113" idx="0"/>
            </p:cNvCxnSpPr>
            <p:nvPr/>
          </p:nvCxnSpPr>
          <p:spPr>
            <a:xfrm>
              <a:off x="5503020" y="4906171"/>
              <a:ext cx="0" cy="419077"/>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5466770"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p:cNvSpPr/>
            <p:nvPr/>
          </p:nvSpPr>
          <p:spPr>
            <a:xfrm>
              <a:off x="6399432" y="464541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p:cNvSpPr/>
            <p:nvPr/>
          </p:nvSpPr>
          <p:spPr>
            <a:xfrm>
              <a:off x="6399432" y="53354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3" name="Oval 122"/>
            <p:cNvSpPr/>
            <p:nvPr/>
          </p:nvSpPr>
          <p:spPr>
            <a:xfrm>
              <a:off x="6399432"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26" name="Straight Arrow Connector 125"/>
            <p:cNvCxnSpPr>
              <a:stCxn id="120" idx="4"/>
              <a:endCxn id="121" idx="0"/>
            </p:cNvCxnSpPr>
            <p:nvPr/>
          </p:nvCxnSpPr>
          <p:spPr>
            <a:xfrm>
              <a:off x="6437532" y="4721613"/>
              <a:ext cx="0" cy="613863"/>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29" name="Oval 128"/>
            <p:cNvSpPr/>
            <p:nvPr/>
          </p:nvSpPr>
          <p:spPr>
            <a:xfrm>
              <a:off x="7326875" y="441162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mc:AlternateContent xmlns:mc="http://schemas.openxmlformats.org/markup-compatibility/2006" xmlns:a14="http://schemas.microsoft.com/office/drawing/2010/main">
          <mc:Choice Requires="a14">
            <p:sp>
              <p:nvSpPr>
                <p:cNvPr id="130" name="TextBox 129"/>
                <p:cNvSpPr txBox="1"/>
                <p:nvPr/>
              </p:nvSpPr>
              <p:spPr>
                <a:xfrm>
                  <a:off x="6395934" y="4961237"/>
                  <a:ext cx="1182375" cy="307777"/>
                </a:xfrm>
                <a:prstGeom prst="rect">
                  <a:avLst/>
                </a:prstGeom>
                <a:noFill/>
              </p:spPr>
              <p:txBody>
                <a:bodyPr wrap="none" rtlCol="0">
                  <a:spAutoFit/>
                </a:bodyPr>
                <a:lstStyle/>
                <a:p>
                  <a:r>
                    <a:rPr lang="en-US" sz="1400" dirty="0"/>
                    <a:t>(</a:t>
                  </a:r>
                  <a14:m>
                    <m:oMath xmlns:m="http://schemas.openxmlformats.org/officeDocument/2006/math">
                      <m:sSup>
                        <m:sSupPr>
                          <m:ctrlPr>
                            <a:rPr lang="en-US" sz="1400" b="0" i="1" smtClean="0">
                              <a:latin typeface="Cambria Math" panose="02040503050406030204" pitchFamily="18" charset="0"/>
                            </a:rPr>
                          </m:ctrlPr>
                        </m:sSupPr>
                        <m:e>
                          <m:r>
                            <a:rPr lang="en-US" sz="1400" b="0" i="1" smtClean="0">
                              <a:latin typeface="Cambria Math"/>
                            </a:rPr>
                            <m:t>𝑏</m:t>
                          </m:r>
                        </m:e>
                        <m:sup>
                          <m:r>
                            <a:rPr lang="en-US" sz="1400" b="0" i="1" smtClean="0">
                              <a:latin typeface="Cambria Math"/>
                            </a:rPr>
                            <m:t>𝑡</m:t>
                          </m:r>
                        </m:sup>
                      </m:sSup>
                    </m:oMath>
                  </a14:m>
                  <a:r>
                    <a:rPr lang="en-US" sz="1400" dirty="0">
                      <a:latin typeface="Cambria Math"/>
                      <a:ea typeface="Cambria Math"/>
                    </a:rPr>
                    <a:t>⨀</a:t>
                  </a:r>
                  <a:r>
                    <a:rPr lang="en-US" sz="1400" dirty="0"/>
                    <a:t> (</a:t>
                  </a:r>
                  <a:r>
                    <a:rPr lang="en-US" sz="1400" i="1" dirty="0"/>
                    <a:t>y</a:t>
                  </a:r>
                  <a:r>
                    <a:rPr lang="en-US" sz="1400" baseline="-25000" dirty="0"/>
                    <a:t>2</a:t>
                  </a:r>
                  <a:r>
                    <a:rPr lang="en-US" sz="1400" dirty="0">
                      <a:sym typeface="Symbol"/>
                    </a:rPr>
                    <a:t>c))</a:t>
                  </a:r>
                  <a:endParaRPr lang="en-US" sz="1400" i="1" baseline="-25000" dirty="0"/>
                </a:p>
              </p:txBody>
            </p:sp>
          </mc:Choice>
          <mc:Fallback xmlns="">
            <p:sp>
              <p:nvSpPr>
                <p:cNvPr id="130" name="TextBox 129"/>
                <p:cNvSpPr txBox="1">
                  <a:spLocks noRot="1" noChangeAspect="1" noMove="1" noResize="1" noEditPoints="1" noAdjustHandles="1" noChangeArrowheads="1" noChangeShapeType="1" noTextEdit="1"/>
                </p:cNvSpPr>
                <p:nvPr/>
              </p:nvSpPr>
              <p:spPr>
                <a:xfrm>
                  <a:off x="6395934" y="4961237"/>
                  <a:ext cx="1182375" cy="307777"/>
                </a:xfrm>
                <a:prstGeom prst="rect">
                  <a:avLst/>
                </a:prstGeom>
                <a:blipFill>
                  <a:blip r:embed="rId10"/>
                  <a:stretch>
                    <a:fillRect l="-1546" t="-5882" r="-1546" b="-19608"/>
                  </a:stretch>
                </a:blipFill>
              </p:spPr>
              <p:txBody>
                <a:bodyPr/>
                <a:lstStyle/>
                <a:p>
                  <a:r>
                    <a:rPr lang="en-US">
                      <a:noFill/>
                    </a:rPr>
                    <a:t> </a:t>
                  </a:r>
                </a:p>
              </p:txBody>
            </p:sp>
          </mc:Fallback>
        </mc:AlternateContent>
        <p:sp>
          <p:nvSpPr>
            <p:cNvPr id="131" name="Oval 130"/>
            <p:cNvSpPr/>
            <p:nvPr/>
          </p:nvSpPr>
          <p:spPr>
            <a:xfrm>
              <a:off x="7326875" y="490002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2" name="Straight Arrow Connector 131"/>
            <p:cNvCxnSpPr>
              <a:stCxn id="129" idx="4"/>
              <a:endCxn id="131" idx="0"/>
            </p:cNvCxnSpPr>
            <p:nvPr/>
          </p:nvCxnSpPr>
          <p:spPr>
            <a:xfrm>
              <a:off x="7364975" y="4487825"/>
              <a:ext cx="0" cy="412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312885" y="4494854"/>
              <a:ext cx="635110" cy="307777"/>
            </a:xfrm>
            <a:prstGeom prst="rect">
              <a:avLst/>
            </a:prstGeom>
            <a:noFill/>
          </p:spPr>
          <p:txBody>
            <a:bodyPr wrap="none" rtlCol="0">
              <a:spAutoFit/>
            </a:bodyPr>
            <a:lstStyle/>
            <a:p>
              <a:r>
                <a:rPr lang="en-US" sz="1400" dirty="0"/>
                <a:t>(1</a:t>
              </a:r>
              <a:r>
                <a:rPr lang="en-US" sz="1400" dirty="0">
                  <a:latin typeface="Cambria Math"/>
                  <a:ea typeface="Cambria Math"/>
                </a:rPr>
                <a:t>⨀</a:t>
              </a:r>
              <a:r>
                <a:rPr lang="en-US" sz="1400" dirty="0"/>
                <a:t>d)</a:t>
              </a:r>
              <a:endParaRPr lang="en-US" sz="1400" baseline="-25000" dirty="0"/>
            </a:p>
          </p:txBody>
        </p:sp>
        <p:cxnSp>
          <p:nvCxnSpPr>
            <p:cNvPr id="134" name="Straight Arrow Connector 133"/>
            <p:cNvCxnSpPr>
              <a:stCxn id="117" idx="6"/>
              <a:endCxn id="123" idx="2"/>
            </p:cNvCxnSpPr>
            <p:nvPr/>
          </p:nvCxnSpPr>
          <p:spPr>
            <a:xfrm>
              <a:off x="5542970" y="4463560"/>
              <a:ext cx="856462" cy="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23" idx="6"/>
              <a:endCxn id="129" idx="2"/>
            </p:cNvCxnSpPr>
            <p:nvPr/>
          </p:nvCxnSpPr>
          <p:spPr>
            <a:xfrm flipV="1">
              <a:off x="6475632" y="4449725"/>
              <a:ext cx="851243" cy="13835"/>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31" idx="2"/>
              <a:endCxn id="120" idx="6"/>
            </p:cNvCxnSpPr>
            <p:nvPr/>
          </p:nvCxnSpPr>
          <p:spPr>
            <a:xfrm flipH="1" flipV="1">
              <a:off x="6475632" y="4683513"/>
              <a:ext cx="851243" cy="254613"/>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21" idx="1"/>
              <a:endCxn id="108" idx="5"/>
            </p:cNvCxnSpPr>
            <p:nvPr/>
          </p:nvCxnSpPr>
          <p:spPr>
            <a:xfrm flipH="1" flipV="1">
              <a:off x="5529961" y="4895012"/>
              <a:ext cx="880630" cy="451623"/>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3" name="TextBox 142"/>
                <p:cNvSpPr txBox="1"/>
                <p:nvPr/>
              </p:nvSpPr>
              <p:spPr>
                <a:xfrm>
                  <a:off x="4344625" y="4932770"/>
                  <a:ext cx="1194622" cy="307777"/>
                </a:xfrm>
                <a:prstGeom prst="rect">
                  <a:avLst/>
                </a:prstGeom>
                <a:noFill/>
              </p:spPr>
              <p:txBody>
                <a:bodyPr wrap="none" rtlCol="0">
                  <a:spAutoFit/>
                </a:bodyPr>
                <a:lstStyle/>
                <a:p>
                  <a:r>
                    <a:rPr lang="en-US" sz="1400" dirty="0"/>
                    <a:t>(</a:t>
                  </a:r>
                  <a14:m>
                    <m:oMath xmlns:m="http://schemas.openxmlformats.org/officeDocument/2006/math">
                      <m:sSup>
                        <m:sSupPr>
                          <m:ctrlPr>
                            <a:rPr lang="en-US" sz="1400" b="0" i="1" smtClean="0">
                              <a:latin typeface="Cambria Math" panose="02040503050406030204" pitchFamily="18" charset="0"/>
                              <a:sym typeface="Symbol"/>
                            </a:rPr>
                          </m:ctrlPr>
                        </m:sSupPr>
                        <m:e>
                          <m:d>
                            <m:dPr>
                              <m:ctrlPr>
                                <a:rPr lang="en-US" sz="1400" b="0" i="1" smtClean="0">
                                  <a:latin typeface="Cambria Math" panose="02040503050406030204" pitchFamily="18" charset="0"/>
                                </a:rPr>
                              </m:ctrlPr>
                            </m:dPr>
                            <m:e>
                              <m:r>
                                <a:rPr lang="en-US" sz="1400" b="0" i="1" smtClean="0">
                                  <a:latin typeface="Cambria Math"/>
                                </a:rPr>
                                <m:t>𝑏</m:t>
                              </m:r>
                              <m:r>
                                <a:rPr lang="en-US" sz="1400" b="0" i="1" smtClean="0">
                                  <a:latin typeface="Cambria Math"/>
                                  <a:sym typeface="Symbol"/>
                                </a:rPr>
                                <m:t></m:t>
                              </m:r>
                              <m:sSub>
                                <m:sSubPr>
                                  <m:ctrlPr>
                                    <a:rPr lang="en-US" sz="1400" b="0" i="1" smtClean="0">
                                      <a:latin typeface="Cambria Math" panose="02040503050406030204" pitchFamily="18" charset="0"/>
                                      <a:sym typeface="Symbol"/>
                                    </a:rPr>
                                  </m:ctrlPr>
                                </m:sSubPr>
                                <m:e>
                                  <m:r>
                                    <a:rPr lang="en-US" sz="1400" b="0" i="1" smtClean="0">
                                      <a:latin typeface="Cambria Math"/>
                                      <a:sym typeface="Symbol"/>
                                    </a:rPr>
                                    <m:t>𝑦</m:t>
                                  </m:r>
                                </m:e>
                                <m:sub>
                                  <m:r>
                                    <a:rPr lang="en-US" sz="1400" b="0" i="1" smtClean="0">
                                      <a:latin typeface="Cambria Math"/>
                                      <a:sym typeface="Symbol"/>
                                    </a:rPr>
                                    <m:t>2</m:t>
                                  </m:r>
                                </m:sub>
                              </m:sSub>
                            </m:e>
                          </m:d>
                        </m:e>
                        <m:sup>
                          <m:r>
                            <a:rPr lang="en-US" sz="1400" b="0" i="1" smtClean="0">
                              <a:latin typeface="Cambria Math"/>
                              <a:sym typeface="Symbol"/>
                            </a:rPr>
                            <m:t>𝑡</m:t>
                          </m:r>
                        </m:sup>
                      </m:sSup>
                    </m:oMath>
                  </a14:m>
                  <a:r>
                    <a:rPr lang="en-US" sz="1400" dirty="0">
                      <a:latin typeface="Cambria Math"/>
                      <a:ea typeface="Cambria Math"/>
                    </a:rPr>
                    <a:t>⨀</a:t>
                  </a:r>
                  <a:r>
                    <a:rPr lang="en-US" sz="1400" dirty="0"/>
                    <a:t> </a:t>
                  </a:r>
                  <a:r>
                    <a:rPr lang="en-US" sz="1400" dirty="0">
                      <a:sym typeface="Symbol"/>
                    </a:rPr>
                    <a:t>c)</a:t>
                  </a:r>
                  <a:endParaRPr lang="en-US" sz="1400" i="1" baseline="-25000" dirty="0"/>
                </a:p>
              </p:txBody>
            </p:sp>
          </mc:Choice>
          <mc:Fallback xmlns="">
            <p:sp>
              <p:nvSpPr>
                <p:cNvPr id="143" name="TextBox 142"/>
                <p:cNvSpPr txBox="1">
                  <a:spLocks noRot="1" noChangeAspect="1" noMove="1" noResize="1" noEditPoints="1" noAdjustHandles="1" noChangeArrowheads="1" noChangeShapeType="1" noTextEdit="1"/>
                </p:cNvSpPr>
                <p:nvPr/>
              </p:nvSpPr>
              <p:spPr>
                <a:xfrm>
                  <a:off x="4344625" y="4932770"/>
                  <a:ext cx="1194622" cy="307777"/>
                </a:xfrm>
                <a:prstGeom prst="rect">
                  <a:avLst/>
                </a:prstGeom>
                <a:blipFill>
                  <a:blip r:embed="rId6"/>
                  <a:stretch>
                    <a:fillRect l="-1531" t="-6000" r="-3571" b="-20000"/>
                  </a:stretch>
                </a:blipFill>
              </p:spPr>
              <p:txBody>
                <a:bodyPr/>
                <a:lstStyle/>
                <a:p>
                  <a:r>
                    <a:rPr lang="en-US">
                      <a:noFill/>
                    </a:rPr>
                    <a:t> </a:t>
                  </a:r>
                </a:p>
              </p:txBody>
            </p:sp>
          </mc:Fallback>
        </mc:AlternateContent>
      </p:grpSp>
    </p:spTree>
    <p:extLst>
      <p:ext uri="{BB962C8B-B14F-4D97-AF65-F5344CB8AC3E}">
        <p14:creationId xmlns:p14="http://schemas.microsoft.com/office/powerpoint/2010/main" val="142775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4"/>
                                        </p:tgtEl>
                                        <p:attrNameLst>
                                          <p:attrName>style.visibility</p:attrName>
                                        </p:attrNameLst>
                                      </p:cBhvr>
                                      <p:to>
                                        <p:strVal val="visible"/>
                                      </p:to>
                                    </p:set>
                                    <p:animEffect transition="in" filter="dissolve">
                                      <p:cBhvr>
                                        <p:cTn id="17" dur="500"/>
                                        <p:tgtEl>
                                          <p:spTgt spid="1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dissolve">
                                      <p:cBhvr>
                                        <p:cTn id="20" dur="500"/>
                                        <p:tgtEl>
                                          <p:spTgt spid="15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52"/>
                                        </p:tgtEl>
                                        <p:attrNameLst>
                                          <p:attrName>style.visibility</p:attrName>
                                        </p:attrNameLst>
                                      </p:cBhvr>
                                      <p:to>
                                        <p:strVal val="visible"/>
                                      </p:to>
                                    </p:set>
                                    <p:animEffect transition="in" filter="dissolve">
                                      <p:cBhvr>
                                        <p:cTn id="23" dur="500"/>
                                        <p:tgtEl>
                                          <p:spTgt spid="15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dissolve">
                                      <p:cBhvr>
                                        <p:cTn id="26" dur="500"/>
                                        <p:tgtEl>
                                          <p:spTgt spid="15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5">
                                            <p:txEl>
                                              <p:pRg st="0" end="0"/>
                                            </p:txEl>
                                          </p:spTgt>
                                        </p:tgtEl>
                                        <p:attrNameLst>
                                          <p:attrName>style.visibility</p:attrName>
                                        </p:attrNameLst>
                                      </p:cBhvr>
                                      <p:to>
                                        <p:strVal val="visible"/>
                                      </p:to>
                                    </p:set>
                                    <p:animEffect transition="in" filter="dissolve">
                                      <p:cBhvr>
                                        <p:cTn id="31" dur="500"/>
                                        <p:tgtEl>
                                          <p:spTgt spid="7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47">
                                            <p:txEl>
                                              <p:pRg st="0" end="0"/>
                                            </p:txEl>
                                          </p:spTgt>
                                        </p:tgtEl>
                                        <p:attrNameLst>
                                          <p:attrName>style.visibility</p:attrName>
                                        </p:attrNameLst>
                                      </p:cBhvr>
                                      <p:to>
                                        <p:strVal val="visible"/>
                                      </p:to>
                                    </p:set>
                                    <p:animEffect transition="in" filter="dissolve">
                                      <p:cBhvr>
                                        <p:cTn id="36" dur="500"/>
                                        <p:tgtEl>
                                          <p:spTgt spid="14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47">
                                            <p:txEl>
                                              <p:pRg st="1" end="1"/>
                                            </p:txEl>
                                          </p:spTgt>
                                        </p:tgtEl>
                                        <p:attrNameLst>
                                          <p:attrName>style.visibility</p:attrName>
                                        </p:attrNameLst>
                                      </p:cBhvr>
                                      <p:to>
                                        <p:strVal val="visible"/>
                                      </p:to>
                                    </p:set>
                                    <p:animEffect transition="in" filter="dissolve">
                                      <p:cBhvr>
                                        <p:cTn id="41" dur="500"/>
                                        <p:tgtEl>
                                          <p:spTgt spid="14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47">
                                            <p:txEl>
                                              <p:pRg st="2" end="2"/>
                                            </p:txEl>
                                          </p:spTgt>
                                        </p:tgtEl>
                                        <p:attrNameLst>
                                          <p:attrName>style.visibility</p:attrName>
                                        </p:attrNameLst>
                                      </p:cBhvr>
                                      <p:to>
                                        <p:strVal val="visible"/>
                                      </p:to>
                                    </p:set>
                                    <p:animEffect transition="in" filter="dissolve">
                                      <p:cBhvr>
                                        <p:cTn id="46" dur="500"/>
                                        <p:tgtEl>
                                          <p:spTgt spid="147">
                                            <p:txEl>
                                              <p:pRg st="2" end="2"/>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dissolv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P spid="153" grpId="0"/>
      <p:bldP spid="67" grpId="0"/>
      <p:bldP spid="70" grpId="0" animBg="1"/>
      <p:bldP spid="72" grpId="0" animBg="1"/>
      <p:bldP spid="8" grpId="0" animBg="1"/>
      <p:bldP spid="7"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Rectangle 283">
            <a:extLst>
              <a:ext uri="{FF2B5EF4-FFF2-40B4-BE49-F238E27FC236}">
                <a16:creationId xmlns:a16="http://schemas.microsoft.com/office/drawing/2014/main" id="{DD36617B-E7B8-485D-A175-55AB51E1E9AB}"/>
              </a:ext>
            </a:extLst>
          </p:cNvPr>
          <p:cNvSpPr/>
          <p:nvPr/>
        </p:nvSpPr>
        <p:spPr bwMode="auto">
          <a:xfrm>
            <a:off x="5497689" y="2978859"/>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85" name="Rectangle 284">
            <a:extLst>
              <a:ext uri="{FF2B5EF4-FFF2-40B4-BE49-F238E27FC236}">
                <a16:creationId xmlns:a16="http://schemas.microsoft.com/office/drawing/2014/main" id="{561FAF26-8261-4EE5-9C3A-BA73570485A9}"/>
              </a:ext>
            </a:extLst>
          </p:cNvPr>
          <p:cNvSpPr/>
          <p:nvPr/>
        </p:nvSpPr>
        <p:spPr bwMode="auto">
          <a:xfrm>
            <a:off x="5500686" y="4143602"/>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86" name="Rectangle 285">
            <a:extLst>
              <a:ext uri="{FF2B5EF4-FFF2-40B4-BE49-F238E27FC236}">
                <a16:creationId xmlns:a16="http://schemas.microsoft.com/office/drawing/2014/main" id="{2AF0B86B-9D7C-4EAB-A4AA-46E48A4BD7EB}"/>
              </a:ext>
            </a:extLst>
          </p:cNvPr>
          <p:cNvSpPr/>
          <p:nvPr/>
        </p:nvSpPr>
        <p:spPr bwMode="auto">
          <a:xfrm>
            <a:off x="5500686" y="4729498"/>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83" name="TextBox 282">
                <a:extLst>
                  <a:ext uri="{FF2B5EF4-FFF2-40B4-BE49-F238E27FC236}">
                    <a16:creationId xmlns:a16="http://schemas.microsoft.com/office/drawing/2014/main" id="{9C9FAAE6-11AC-4736-94BB-DA69B77443D1}"/>
                  </a:ext>
                </a:extLst>
              </p:cNvPr>
              <p:cNvSpPr txBox="1"/>
              <p:nvPr/>
            </p:nvSpPr>
            <p:spPr>
              <a:xfrm>
                <a:off x="3501651" y="2273432"/>
                <a:ext cx="5513720" cy="3203954"/>
              </a:xfrm>
              <a:prstGeom prst="rect">
                <a:avLst/>
              </a:prstGeom>
              <a:noFill/>
            </p:spPr>
            <p:txBody>
              <a:bodyPr wrap="square" rtlCol="0">
                <a:spAutoFit/>
              </a:bodyPr>
              <a:lstStyle/>
              <a:p>
                <a:pPr algn="just"/>
                <a:r>
                  <a:rPr lang="en-US" sz="1400" dirty="0">
                    <a:sym typeface="Symbol"/>
                  </a:rPr>
                  <a:t>((</a:t>
                </a:r>
                <a:r>
                  <a:rPr lang="en-US" sz="1400" dirty="0" err="1">
                    <a:sym typeface="Symbol"/>
                  </a:rPr>
                  <a:t>init</a:t>
                </a:r>
                <a:r>
                  <a:rPr lang="en-US" sz="1400" dirty="0">
                    <a:sym typeface="Symbol"/>
                  </a:rPr>
                  <a:t>; a = 3)</a:t>
                </a:r>
                <a:r>
                  <a:rPr lang="en-US" sz="1400" baseline="30000" dirty="0">
                    <a:sym typeface="Symbol"/>
                  </a:rPr>
                  <a:t>t</a:t>
                </a:r>
                <a:r>
                  <a:rPr lang="en-US" sz="1400" dirty="0">
                    <a:sym typeface="Symbol"/>
                  </a:rPr>
                  <a:t> </a:t>
                </a:r>
                <a14:m>
                  <m:oMath xmlns:m="http://schemas.openxmlformats.org/officeDocument/2006/math">
                    <m:r>
                      <a:rPr lang="en-US" sz="1400" i="1">
                        <a:latin typeface="Cambria Math" panose="02040503050406030204" pitchFamily="18" charset="0"/>
                        <a:sym typeface="Symbol"/>
                      </a:rPr>
                      <m:t>⊙</m:t>
                    </m:r>
                  </m:oMath>
                </a14:m>
                <a:r>
                  <a:rPr lang="en-US" sz="1400" dirty="0">
                    <a:sym typeface="Symbol"/>
                  </a:rPr>
                  <a:t> c = a) = </a:t>
                </a:r>
                <a14:m>
                  <m:oMath xmlns:m="http://schemas.openxmlformats.org/officeDocument/2006/math">
                    <m:d>
                      <m:dPr>
                        <m:begChr m:val="["/>
                        <m:endChr m:val="]"/>
                        <m:ctrlPr>
                          <a:rPr lang="en-US" sz="1200" i="1">
                            <a:latin typeface="Cambria Math" panose="02040503050406030204" pitchFamily="18" charset="0"/>
                          </a:rPr>
                        </m:ctrlPr>
                      </m:dP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0</m:t>
                                    </m:r>
                                  </m:e>
                                  <m:e>
                                    <m:r>
                                      <a:rPr lang="en-US" sz="1200" i="1">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1</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d>
                    <m:r>
                      <a:rPr lang="en-US" sz="1200" b="0" i="1" smtClean="0">
                        <a:latin typeface="Cambria Math" panose="02040503050406030204" pitchFamily="18" charset="0"/>
                      </a:rPr>
                      <m:t>⊙</m:t>
                    </m:r>
                    <m:d>
                      <m:dPr>
                        <m:begChr m:val="["/>
                        <m:endChr m:val="]"/>
                        <m:ctrlPr>
                          <a:rPr lang="en-US" sz="1200" i="1">
                            <a:latin typeface="Cambria Math" panose="02040503050406030204" pitchFamily="18" charset="0"/>
                          </a:rPr>
                        </m:ctrlPr>
                      </m:dP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i="1">
                                        <a:latin typeface="Cambria Math" panose="02040503050406030204" pitchFamily="18" charset="0"/>
                                      </a:rPr>
                                      <m:t>0</m:t>
                                    </m:r>
                                  </m:e>
                                  <m:e>
                                    <m:r>
                                      <a:rPr lang="en-US" sz="1200" b="0" i="1" smtClean="0">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d>
                  </m:oMath>
                </a14:m>
                <a:endParaRPr lang="en-US" sz="1400" dirty="0"/>
              </a:p>
              <a:p>
                <a:pPr algn="just"/>
                <a:r>
                  <a:rPr lang="en-US" sz="1400" dirty="0"/>
                  <a:t>                                   = </a:t>
                </a:r>
                <a14:m>
                  <m:oMath xmlns:m="http://schemas.openxmlformats.org/officeDocument/2006/math">
                    <m:d>
                      <m:dPr>
                        <m:begChr m:val="["/>
                        <m:endChr m:val="]"/>
                        <m:ctrlPr>
                          <a:rPr lang="en-US" sz="1050" i="1" smtClean="0">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p>
            </p:txBody>
          </p:sp>
        </mc:Choice>
        <mc:Fallback xmlns="">
          <p:sp>
            <p:nvSpPr>
              <p:cNvPr id="283" name="TextBox 282">
                <a:extLst>
                  <a:ext uri="{FF2B5EF4-FFF2-40B4-BE49-F238E27FC236}">
                    <a16:creationId xmlns:a16="http://schemas.microsoft.com/office/drawing/2014/main" id="{9C9FAAE6-11AC-4736-94BB-DA69B77443D1}"/>
                  </a:ext>
                </a:extLst>
              </p:cNvPr>
              <p:cNvSpPr txBox="1">
                <a:spLocks noRot="1" noChangeAspect="1" noMove="1" noResize="1" noEditPoints="1" noAdjustHandles="1" noChangeArrowheads="1" noChangeShapeType="1" noTextEdit="1"/>
              </p:cNvSpPr>
              <p:nvPr/>
            </p:nvSpPr>
            <p:spPr>
              <a:xfrm>
                <a:off x="3501651" y="2273432"/>
                <a:ext cx="5513720" cy="3203954"/>
              </a:xfrm>
              <a:prstGeom prst="rect">
                <a:avLst/>
              </a:prstGeom>
              <a:blipFill>
                <a:blip r:embed="rId2"/>
                <a:stretch>
                  <a:fillRect l="-331"/>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Kronecker Delivers . . . for PUV</a:t>
            </a:r>
          </a:p>
        </p:txBody>
      </p:sp>
      <p:sp>
        <p:nvSpPr>
          <p:cNvPr id="4" name="Slide Number Placeholder 3"/>
          <p:cNvSpPr>
            <a:spLocks noGrp="1"/>
          </p:cNvSpPr>
          <p:nvPr>
            <p:ph type="sldNum" sz="quarter" idx="12"/>
          </p:nvPr>
        </p:nvSpPr>
        <p:spPr/>
        <p:txBody>
          <a:bodyPr/>
          <a:lstStyle/>
          <a:p>
            <a:fld id="{A65A0EED-6B89-664A-801E-D3FDD91C7C69}" type="slidenum">
              <a:rPr lang="en-US" smtClean="0"/>
              <a:pPr/>
              <a:t>73</a:t>
            </a:fld>
            <a:endParaRPr lang="en-US"/>
          </a:p>
        </p:txBody>
      </p:sp>
      <p:grpSp>
        <p:nvGrpSpPr>
          <p:cNvPr id="5" name="Group 4"/>
          <p:cNvGrpSpPr/>
          <p:nvPr/>
        </p:nvGrpSpPr>
        <p:grpSpPr>
          <a:xfrm>
            <a:off x="1227991" y="831026"/>
            <a:ext cx="856996" cy="1213530"/>
            <a:chOff x="330459" y="16768"/>
            <a:chExt cx="856996" cy="1213530"/>
          </a:xfrm>
        </p:grpSpPr>
        <p:sp>
          <p:nvSpPr>
            <p:cNvPr id="6" name="Oval 5"/>
            <p:cNvSpPr/>
            <p:nvPr/>
          </p:nvSpPr>
          <p:spPr>
            <a:xfrm>
              <a:off x="760326" y="115409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p:cNvSpPr txBox="1"/>
            <p:nvPr/>
          </p:nvSpPr>
          <p:spPr>
            <a:xfrm>
              <a:off x="484699" y="16768"/>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1</a:t>
              </a:r>
            </a:p>
          </p:txBody>
        </p:sp>
        <p:sp>
          <p:nvSpPr>
            <p:cNvPr id="8" name="Oval 7"/>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9" name="Straight Arrow Connector 8"/>
            <p:cNvCxnSpPr>
              <a:stCxn id="8" idx="4"/>
              <a:endCxn id="6" idx="0"/>
            </p:cNvCxnSpPr>
            <p:nvPr/>
          </p:nvCxnSpPr>
          <p:spPr>
            <a:xfrm>
              <a:off x="798426" y="400745"/>
              <a:ext cx="0" cy="753353"/>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0459" y="499426"/>
              <a:ext cx="503664" cy="307777"/>
            </a:xfrm>
            <a:prstGeom prst="rect">
              <a:avLst/>
            </a:prstGeom>
            <a:noFill/>
          </p:spPr>
          <p:txBody>
            <a:bodyPr wrap="none" rtlCol="0">
              <a:spAutoFit/>
            </a:bodyPr>
            <a:lstStyle/>
            <a:p>
              <a:pPr algn="just"/>
              <a:r>
                <a:rPr lang="en-US" sz="1400" dirty="0">
                  <a:sym typeface="Symbol"/>
                </a:rPr>
                <a:t>skip</a:t>
              </a:r>
              <a:endParaRPr lang="en-US" sz="1400" dirty="0">
                <a:sym typeface="Webdings"/>
              </a:endParaRPr>
            </a:p>
          </p:txBody>
        </p:sp>
      </p:grpSp>
      <p:grpSp>
        <p:nvGrpSpPr>
          <p:cNvPr id="224" name="Group 223">
            <a:extLst>
              <a:ext uri="{FF2B5EF4-FFF2-40B4-BE49-F238E27FC236}">
                <a16:creationId xmlns:a16="http://schemas.microsoft.com/office/drawing/2014/main" id="{7812FA8E-B360-4863-AFE8-F2EF8A6DFB21}"/>
              </a:ext>
            </a:extLst>
          </p:cNvPr>
          <p:cNvGrpSpPr/>
          <p:nvPr/>
        </p:nvGrpSpPr>
        <p:grpSpPr>
          <a:xfrm>
            <a:off x="999236" y="2350842"/>
            <a:ext cx="1426231" cy="3167160"/>
            <a:chOff x="3181355" y="1321369"/>
            <a:chExt cx="1426231" cy="3167160"/>
          </a:xfrm>
        </p:grpSpPr>
        <p:sp>
          <p:nvSpPr>
            <p:cNvPr id="11" name="Oval 10"/>
            <p:cNvSpPr/>
            <p:nvPr/>
          </p:nvSpPr>
          <p:spPr>
            <a:xfrm>
              <a:off x="40887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Oval 11"/>
            <p:cNvSpPr/>
            <p:nvPr/>
          </p:nvSpPr>
          <p:spPr>
            <a:xfrm>
              <a:off x="3606175" y="377860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3862080" y="441232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3355589" y="3284956"/>
              <a:ext cx="338554" cy="307777"/>
            </a:xfrm>
            <a:prstGeom prst="rect">
              <a:avLst/>
            </a:prstGeom>
            <a:noFill/>
          </p:spPr>
          <p:txBody>
            <a:bodyPr wrap="none" rtlCol="0">
              <a:spAutoFit/>
            </a:bodyPr>
            <a:lstStyle/>
            <a:p>
              <a:r>
                <a:rPr lang="en-US" sz="1400" dirty="0"/>
                <a:t>X</a:t>
              </a:r>
              <a:r>
                <a:rPr lang="en-US" sz="1400" baseline="-25000" dirty="0"/>
                <a:t>1</a:t>
              </a:r>
            </a:p>
          </p:txBody>
        </p:sp>
        <p:sp>
          <p:nvSpPr>
            <p:cNvPr id="15" name="TextBox 14"/>
            <p:cNvSpPr txBox="1"/>
            <p:nvPr/>
          </p:nvSpPr>
          <p:spPr>
            <a:xfrm>
              <a:off x="3558976" y="1321369"/>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6" name="TextBox 15"/>
            <p:cNvSpPr txBox="1"/>
            <p:nvPr/>
          </p:nvSpPr>
          <p:spPr>
            <a:xfrm>
              <a:off x="3210767" y="2606407"/>
              <a:ext cx="597984" cy="307777"/>
            </a:xfrm>
            <a:prstGeom prst="rect">
              <a:avLst/>
            </a:prstGeom>
            <a:noFill/>
          </p:spPr>
          <p:txBody>
            <a:bodyPr wrap="none" rtlCol="0">
              <a:spAutoFit/>
            </a:bodyPr>
            <a:lstStyle/>
            <a:p>
              <a:pPr algn="just"/>
              <a:r>
                <a:rPr lang="en-US" sz="1400" dirty="0">
                  <a:sym typeface="Symbol"/>
                </a:rPr>
                <a:t>a = 3</a:t>
              </a:r>
              <a:endParaRPr lang="en-US" sz="1400" baseline="-25000" dirty="0">
                <a:sym typeface="Webdings"/>
              </a:endParaRPr>
            </a:p>
          </p:txBody>
        </p:sp>
        <p:sp>
          <p:nvSpPr>
            <p:cNvPr id="17" name="Oval 16"/>
            <p:cNvSpPr/>
            <p:nvPr/>
          </p:nvSpPr>
          <p:spPr>
            <a:xfrm>
              <a:off x="3862080" y="243804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8" name="Straight Arrow Connector 17"/>
            <p:cNvCxnSpPr>
              <a:stCxn id="17" idx="5"/>
              <a:endCxn id="11" idx="0"/>
            </p:cNvCxnSpPr>
            <p:nvPr/>
          </p:nvCxnSpPr>
          <p:spPr>
            <a:xfrm>
              <a:off x="3927121" y="2503085"/>
              <a:ext cx="19975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20566" y="2612648"/>
              <a:ext cx="587020" cy="307777"/>
            </a:xfrm>
            <a:prstGeom prst="rect">
              <a:avLst/>
            </a:prstGeom>
            <a:noFill/>
          </p:spPr>
          <p:txBody>
            <a:bodyPr wrap="none" rtlCol="0">
              <a:spAutoFit/>
            </a:bodyPr>
            <a:lstStyle/>
            <a:p>
              <a:pPr algn="just"/>
              <a:r>
                <a:rPr lang="en-US" sz="1400" dirty="0">
                  <a:sym typeface="Symbol"/>
                </a:rPr>
                <a:t>b = 5</a:t>
              </a:r>
              <a:endParaRPr lang="en-US" sz="1400" baseline="-25000" dirty="0">
                <a:sym typeface="Webdings"/>
              </a:endParaRPr>
            </a:p>
          </p:txBody>
        </p:sp>
        <p:sp>
          <p:nvSpPr>
            <p:cNvPr id="20" name="Oval 19"/>
            <p:cNvSpPr/>
            <p:nvPr/>
          </p:nvSpPr>
          <p:spPr>
            <a:xfrm>
              <a:off x="4088775" y="378396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 name="Straight Arrow Connector 20"/>
            <p:cNvCxnSpPr>
              <a:stCxn id="11" idx="4"/>
              <a:endCxn id="20" idx="0"/>
            </p:cNvCxnSpPr>
            <p:nvPr/>
          </p:nvCxnSpPr>
          <p:spPr>
            <a:xfrm>
              <a:off x="4126875" y="3187203"/>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7" idx="4"/>
              <a:endCxn id="12" idx="0"/>
            </p:cNvCxnSpPr>
            <p:nvPr/>
          </p:nvCxnSpPr>
          <p:spPr>
            <a:xfrm>
              <a:off x="3644275" y="3187203"/>
              <a:ext cx="0" cy="59139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30184" y="3996272"/>
              <a:ext cx="577402" cy="307777"/>
            </a:xfrm>
            <a:prstGeom prst="rect">
              <a:avLst/>
            </a:prstGeom>
            <a:noFill/>
          </p:spPr>
          <p:txBody>
            <a:bodyPr wrap="none" rtlCol="0">
              <a:spAutoFit/>
            </a:bodyPr>
            <a:lstStyle/>
            <a:p>
              <a:pPr algn="just"/>
              <a:r>
                <a:rPr lang="en-US" sz="1400" dirty="0">
                  <a:sym typeface="Symbol"/>
                </a:rPr>
                <a:t>c = b</a:t>
              </a:r>
              <a:endParaRPr lang="en-US" sz="1400" baseline="-25000" dirty="0">
                <a:sym typeface="Webdings"/>
              </a:endParaRPr>
            </a:p>
          </p:txBody>
        </p:sp>
        <p:sp>
          <p:nvSpPr>
            <p:cNvPr id="24" name="TextBox 23"/>
            <p:cNvSpPr txBox="1"/>
            <p:nvPr/>
          </p:nvSpPr>
          <p:spPr>
            <a:xfrm>
              <a:off x="4082333" y="3284956"/>
              <a:ext cx="338554" cy="307777"/>
            </a:xfrm>
            <a:prstGeom prst="rect">
              <a:avLst/>
            </a:prstGeom>
            <a:noFill/>
          </p:spPr>
          <p:txBody>
            <a:bodyPr wrap="none" rtlCol="0">
              <a:spAutoFit/>
            </a:bodyPr>
            <a:lstStyle/>
            <a:p>
              <a:r>
                <a:rPr lang="en-US" sz="1400" dirty="0"/>
                <a:t>X</a:t>
              </a:r>
              <a:r>
                <a:rPr lang="en-US" sz="1400" baseline="-25000" dirty="0"/>
                <a:t>1</a:t>
              </a:r>
            </a:p>
          </p:txBody>
        </p:sp>
        <p:cxnSp>
          <p:nvCxnSpPr>
            <p:cNvPr id="25" name="Straight Arrow Connector 24"/>
            <p:cNvCxnSpPr>
              <a:cxnSpLocks/>
              <a:stCxn id="20" idx="4"/>
              <a:endCxn id="13" idx="7"/>
            </p:cNvCxnSpPr>
            <p:nvPr/>
          </p:nvCxnSpPr>
          <p:spPr>
            <a:xfrm flipH="1">
              <a:off x="3927121" y="3860162"/>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81355" y="3985256"/>
              <a:ext cx="577402" cy="307777"/>
            </a:xfrm>
            <a:prstGeom prst="rect">
              <a:avLst/>
            </a:prstGeom>
            <a:noFill/>
          </p:spPr>
          <p:txBody>
            <a:bodyPr wrap="none" rtlCol="0">
              <a:spAutoFit/>
            </a:bodyPr>
            <a:lstStyle/>
            <a:p>
              <a:pPr algn="just"/>
              <a:r>
                <a:rPr lang="en-US" sz="1400" dirty="0">
                  <a:sym typeface="Symbol"/>
                </a:rPr>
                <a:t>c = a</a:t>
              </a:r>
              <a:endParaRPr lang="en-US" sz="1400" baseline="-25000" dirty="0">
                <a:sym typeface="Webdings"/>
              </a:endParaRPr>
            </a:p>
          </p:txBody>
        </p:sp>
        <p:sp>
          <p:nvSpPr>
            <p:cNvPr id="27" name="Oval 26"/>
            <p:cNvSpPr/>
            <p:nvPr/>
          </p:nvSpPr>
          <p:spPr>
            <a:xfrm>
              <a:off x="36061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8" name="Straight Arrow Connector 27"/>
            <p:cNvCxnSpPr>
              <a:stCxn id="12" idx="4"/>
              <a:endCxn id="13" idx="1"/>
            </p:cNvCxnSpPr>
            <p:nvPr/>
          </p:nvCxnSpPr>
          <p:spPr>
            <a:xfrm>
              <a:off x="3644275" y="3854802"/>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3"/>
              <a:endCxn id="27" idx="0"/>
            </p:cNvCxnSpPr>
            <p:nvPr/>
          </p:nvCxnSpPr>
          <p:spPr>
            <a:xfrm flipH="1">
              <a:off x="3644275" y="2503085"/>
              <a:ext cx="22896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76059" y="5958130"/>
            <a:ext cx="3401893" cy="830997"/>
          </a:xfrm>
          <a:prstGeom prst="rect">
            <a:avLst/>
          </a:prstGeom>
          <a:solidFill>
            <a:schemeClr val="bg1"/>
          </a:solidFill>
        </p:spPr>
        <p:txBody>
          <a:bodyPr wrap="none" rtlCol="0">
            <a:spAutoFit/>
          </a:bodyPr>
          <a:lstStyle/>
          <a:p>
            <a:r>
              <a:rPr lang="en-US" sz="1600" dirty="0"/>
              <a:t>Least solution (</a:t>
            </a:r>
            <a:r>
              <a:rPr lang="en-US" sz="1600" dirty="0">
                <a:latin typeface="Cambria Math"/>
                <a:ea typeface="Cambria Math"/>
              </a:rPr>
              <a:t>⊕ </a:t>
            </a:r>
            <a:r>
              <a:rPr lang="en-US" sz="1600" dirty="0"/>
              <a:t>of the two paths):</a:t>
            </a:r>
          </a:p>
          <a:p>
            <a:r>
              <a:rPr lang="pt-BR" sz="1600" dirty="0"/>
              <a:t>X</a:t>
            </a:r>
            <a:r>
              <a:rPr lang="pt-BR" sz="1600" baseline="-25000" dirty="0"/>
              <a:t>2</a:t>
            </a:r>
            <a:r>
              <a:rPr lang="pt-BR" sz="1600" dirty="0"/>
              <a:t> =    </a:t>
            </a:r>
            <a:r>
              <a:rPr lang="pt-BR" sz="1600" dirty="0">
                <a:solidFill>
                  <a:srgbClr val="00B050"/>
                </a:solidFill>
              </a:rPr>
              <a:t>[[init; a = 3; skip; c = a]]</a:t>
            </a:r>
            <a:endParaRPr lang="pt-BR" sz="1600" baseline="30000" dirty="0">
              <a:solidFill>
                <a:srgbClr val="00B050"/>
              </a:solidFill>
            </a:endParaRPr>
          </a:p>
          <a:p>
            <a:r>
              <a:rPr lang="pt-BR" sz="1600" baseline="30000" dirty="0">
                <a:solidFill>
                  <a:srgbClr val="00B050"/>
                </a:solidFill>
              </a:rPr>
              <a:t>       </a:t>
            </a:r>
            <a:r>
              <a:rPr lang="pt-BR" sz="1600" dirty="0">
                <a:solidFill>
                  <a:srgbClr val="00B050"/>
                </a:solidFill>
              </a:rPr>
              <a:t>  </a:t>
            </a:r>
            <a:r>
              <a:rPr lang="pt-BR" sz="1600" dirty="0">
                <a:solidFill>
                  <a:srgbClr val="00B050"/>
                </a:solidFill>
                <a:latin typeface="Cambria Math"/>
                <a:ea typeface="Cambria Math"/>
              </a:rPr>
              <a:t>⊕ </a:t>
            </a:r>
            <a:r>
              <a:rPr lang="pt-BR" sz="1600" dirty="0">
                <a:solidFill>
                  <a:srgbClr val="00B050"/>
                </a:solidFill>
              </a:rPr>
              <a:t>[[init; b = 5; skip; c = b]]</a:t>
            </a:r>
            <a:endParaRPr lang="en-US" sz="1600" dirty="0"/>
          </a:p>
        </p:txBody>
      </p:sp>
      <p:grpSp>
        <p:nvGrpSpPr>
          <p:cNvPr id="219" name="Group 218">
            <a:extLst>
              <a:ext uri="{FF2B5EF4-FFF2-40B4-BE49-F238E27FC236}">
                <a16:creationId xmlns:a16="http://schemas.microsoft.com/office/drawing/2014/main" id="{F95ACA41-9922-4720-BC2C-EE7CF7664A4C}"/>
              </a:ext>
            </a:extLst>
          </p:cNvPr>
          <p:cNvGrpSpPr/>
          <p:nvPr/>
        </p:nvGrpSpPr>
        <p:grpSpPr>
          <a:xfrm>
            <a:off x="2424184" y="3511382"/>
            <a:ext cx="919226" cy="950174"/>
            <a:chOff x="2625696" y="919674"/>
            <a:chExt cx="919226" cy="950174"/>
          </a:xfrm>
        </p:grpSpPr>
        <p:grpSp>
          <p:nvGrpSpPr>
            <p:cNvPr id="156" name="Group 155">
              <a:extLst>
                <a:ext uri="{FF2B5EF4-FFF2-40B4-BE49-F238E27FC236}">
                  <a16:creationId xmlns:a16="http://schemas.microsoft.com/office/drawing/2014/main" id="{B8D1DEC4-C5A3-4DB4-80B4-ADE3C546AE7B}"/>
                </a:ext>
              </a:extLst>
            </p:cNvPr>
            <p:cNvGrpSpPr/>
            <p:nvPr/>
          </p:nvGrpSpPr>
          <p:grpSpPr>
            <a:xfrm>
              <a:off x="2625696" y="919674"/>
              <a:ext cx="919226" cy="880117"/>
              <a:chOff x="379635" y="3393350"/>
              <a:chExt cx="919226" cy="880117"/>
            </a:xfrm>
          </p:grpSpPr>
          <p:grpSp>
            <p:nvGrpSpPr>
              <p:cNvPr id="157" name="Group 156">
                <a:extLst>
                  <a:ext uri="{FF2B5EF4-FFF2-40B4-BE49-F238E27FC236}">
                    <a16:creationId xmlns:a16="http://schemas.microsoft.com/office/drawing/2014/main" id="{ECD990E3-2501-4458-AD09-625F2819DC87}"/>
                  </a:ext>
                </a:extLst>
              </p:cNvPr>
              <p:cNvGrpSpPr/>
              <p:nvPr/>
            </p:nvGrpSpPr>
            <p:grpSpPr>
              <a:xfrm>
                <a:off x="379635" y="3393350"/>
                <a:ext cx="919226" cy="880117"/>
                <a:chOff x="3480907" y="2691767"/>
                <a:chExt cx="919226" cy="880117"/>
              </a:xfrm>
            </p:grpSpPr>
            <p:grpSp>
              <p:nvGrpSpPr>
                <p:cNvPr id="161" name="Group 160">
                  <a:extLst>
                    <a:ext uri="{FF2B5EF4-FFF2-40B4-BE49-F238E27FC236}">
                      <a16:creationId xmlns:a16="http://schemas.microsoft.com/office/drawing/2014/main" id="{43CBA935-BD48-437C-8EA0-966864A0281B}"/>
                    </a:ext>
                  </a:extLst>
                </p:cNvPr>
                <p:cNvGrpSpPr/>
                <p:nvPr/>
              </p:nvGrpSpPr>
              <p:grpSpPr>
                <a:xfrm>
                  <a:off x="3480907" y="2691767"/>
                  <a:ext cx="919226" cy="880117"/>
                  <a:chOff x="3480907" y="2691767"/>
                  <a:chExt cx="919226" cy="880117"/>
                </a:xfrm>
              </p:grpSpPr>
              <p:grpSp>
                <p:nvGrpSpPr>
                  <p:cNvPr id="163" name="Group 162">
                    <a:extLst>
                      <a:ext uri="{FF2B5EF4-FFF2-40B4-BE49-F238E27FC236}">
                        <a16:creationId xmlns:a16="http://schemas.microsoft.com/office/drawing/2014/main" id="{0366B918-6094-42D5-942D-CBB1540AC9B9}"/>
                      </a:ext>
                    </a:extLst>
                  </p:cNvPr>
                  <p:cNvGrpSpPr/>
                  <p:nvPr/>
                </p:nvGrpSpPr>
                <p:grpSpPr>
                  <a:xfrm>
                    <a:off x="3661592" y="3056573"/>
                    <a:ext cx="565560" cy="45720"/>
                    <a:chOff x="3661592" y="3056573"/>
                    <a:chExt cx="565560" cy="45720"/>
                  </a:xfrm>
                </p:grpSpPr>
                <p:sp>
                  <p:nvSpPr>
                    <p:cNvPr id="170" name="Oval 169">
                      <a:extLst>
                        <a:ext uri="{FF2B5EF4-FFF2-40B4-BE49-F238E27FC236}">
                          <a16:creationId xmlns:a16="http://schemas.microsoft.com/office/drawing/2014/main" id="{A35E71DA-E22B-42BE-B967-D2EF53C6B58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1" name="Oval 170">
                      <a:extLst>
                        <a:ext uri="{FF2B5EF4-FFF2-40B4-BE49-F238E27FC236}">
                          <a16:creationId xmlns:a16="http://schemas.microsoft.com/office/drawing/2014/main" id="{485AE19D-60D4-4C0B-8CDA-3FC7A75D0560}"/>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2" name="Oval 171">
                      <a:extLst>
                        <a:ext uri="{FF2B5EF4-FFF2-40B4-BE49-F238E27FC236}">
                          <a16:creationId xmlns:a16="http://schemas.microsoft.com/office/drawing/2014/main" id="{920714F5-B55A-45D5-A5AA-FF9D7141BC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3" name="Oval 172">
                      <a:extLst>
                        <a:ext uri="{FF2B5EF4-FFF2-40B4-BE49-F238E27FC236}">
                          <a16:creationId xmlns:a16="http://schemas.microsoft.com/office/drawing/2014/main" id="{FBDFB5D6-C21B-4D68-B03D-F2AB0B91734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64" name="Group 163">
                    <a:extLst>
                      <a:ext uri="{FF2B5EF4-FFF2-40B4-BE49-F238E27FC236}">
                        <a16:creationId xmlns:a16="http://schemas.microsoft.com/office/drawing/2014/main" id="{2AACCF38-89D5-4048-9933-0436B69B431A}"/>
                      </a:ext>
                    </a:extLst>
                  </p:cNvPr>
                  <p:cNvGrpSpPr/>
                  <p:nvPr/>
                </p:nvGrpSpPr>
                <p:grpSpPr>
                  <a:xfrm>
                    <a:off x="3661592" y="3526164"/>
                    <a:ext cx="565560" cy="45720"/>
                    <a:chOff x="3661592" y="3526164"/>
                    <a:chExt cx="565560" cy="45720"/>
                  </a:xfrm>
                </p:grpSpPr>
                <p:sp>
                  <p:nvSpPr>
                    <p:cNvPr id="166" name="Oval 165">
                      <a:extLst>
                        <a:ext uri="{FF2B5EF4-FFF2-40B4-BE49-F238E27FC236}">
                          <a16:creationId xmlns:a16="http://schemas.microsoft.com/office/drawing/2014/main" id="{10BA14B0-8314-447B-A7E0-79DF1DFF078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AB0FED1E-E337-457D-A332-AD944F6FD767}"/>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8" name="Oval 167">
                      <a:extLst>
                        <a:ext uri="{FF2B5EF4-FFF2-40B4-BE49-F238E27FC236}">
                          <a16:creationId xmlns:a16="http://schemas.microsoft.com/office/drawing/2014/main" id="{A3B2B3D9-2957-443F-9366-B3F833C4FA7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9" name="Oval 168">
                      <a:extLst>
                        <a:ext uri="{FF2B5EF4-FFF2-40B4-BE49-F238E27FC236}">
                          <a16:creationId xmlns:a16="http://schemas.microsoft.com/office/drawing/2014/main" id="{523347DD-AB20-4BB2-96C0-D32B07F3E574}"/>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36F6CEFB-E8E7-4256-A7B1-8EABE11F5A52}"/>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65" name="TextBox 164">
                        <a:extLst>
                          <a:ext uri="{FF2B5EF4-FFF2-40B4-BE49-F238E27FC236}">
                            <a16:creationId xmlns:a16="http://schemas.microsoft.com/office/drawing/2014/main" id="{36F6CEFB-E8E7-4256-A7B1-8EABE11F5A52}"/>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5"/>
                        <a:stretch>
                          <a:fillRect b="-8696"/>
                        </a:stretch>
                      </a:blipFill>
                    </p:spPr>
                    <p:txBody>
                      <a:bodyPr/>
                      <a:lstStyle/>
                      <a:p>
                        <a:r>
                          <a:rPr lang="en-US">
                            <a:noFill/>
                          </a:rPr>
                          <a:t> </a:t>
                        </a:r>
                      </a:p>
                    </p:txBody>
                  </p:sp>
                </mc:Fallback>
              </mc:AlternateContent>
            </p:grpSp>
            <p:cxnSp>
              <p:nvCxnSpPr>
                <p:cNvPr id="162" name="Straight Arrow Connector 161">
                  <a:extLst>
                    <a:ext uri="{FF2B5EF4-FFF2-40B4-BE49-F238E27FC236}">
                      <a16:creationId xmlns:a16="http://schemas.microsoft.com/office/drawing/2014/main" id="{B519B8EE-554E-43F9-972F-792C7DA1D79B}"/>
                    </a:ext>
                  </a:extLst>
                </p:cNvPr>
                <p:cNvCxnSpPr>
                  <a:stCxn id="170" idx="4"/>
                  <a:endCxn id="166"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58" name="Straight Arrow Connector 157">
                <a:extLst>
                  <a:ext uri="{FF2B5EF4-FFF2-40B4-BE49-F238E27FC236}">
                    <a16:creationId xmlns:a16="http://schemas.microsoft.com/office/drawing/2014/main" id="{62E6A01C-3065-4DBA-9EC2-23DBCDF5F956}"/>
                  </a:ext>
                </a:extLst>
              </p:cNvPr>
              <p:cNvCxnSpPr>
                <a:cxnSpLocks/>
                <a:stCxn id="171" idx="4"/>
                <a:endCxn id="167"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0" name="Straight Arrow Connector 159">
                <a:extLst>
                  <a:ext uri="{FF2B5EF4-FFF2-40B4-BE49-F238E27FC236}">
                    <a16:creationId xmlns:a16="http://schemas.microsoft.com/office/drawing/2014/main" id="{296EC7DC-F45D-4F62-8A4E-37D2BED9140D}"/>
                  </a:ext>
                </a:extLst>
              </p:cNvPr>
              <p:cNvCxnSpPr>
                <a:cxnSpLocks/>
                <a:stCxn id="173" idx="4"/>
                <a:endCxn id="169"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3" name="Rectangle 212">
              <a:extLst>
                <a:ext uri="{FF2B5EF4-FFF2-40B4-BE49-F238E27FC236}">
                  <a16:creationId xmlns:a16="http://schemas.microsoft.com/office/drawing/2014/main" id="{73DB08EC-FEEC-4923-869A-1455D7185269}"/>
                </a:ext>
              </a:extLst>
            </p:cNvPr>
            <p:cNvSpPr/>
            <p:nvPr/>
          </p:nvSpPr>
          <p:spPr bwMode="auto">
            <a:xfrm>
              <a:off x="2674310" y="93003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2" name="Group 221">
            <a:extLst>
              <a:ext uri="{FF2B5EF4-FFF2-40B4-BE49-F238E27FC236}">
                <a16:creationId xmlns:a16="http://schemas.microsoft.com/office/drawing/2014/main" id="{E9042A33-C920-4D55-B484-D92AA34C2BD0}"/>
              </a:ext>
            </a:extLst>
          </p:cNvPr>
          <p:cNvGrpSpPr/>
          <p:nvPr/>
        </p:nvGrpSpPr>
        <p:grpSpPr>
          <a:xfrm>
            <a:off x="1815356" y="1121773"/>
            <a:ext cx="919226" cy="939811"/>
            <a:chOff x="-41366" y="2295844"/>
            <a:chExt cx="919226" cy="939811"/>
          </a:xfrm>
        </p:grpSpPr>
        <p:grpSp>
          <p:nvGrpSpPr>
            <p:cNvPr id="174" name="Group 173">
              <a:extLst>
                <a:ext uri="{FF2B5EF4-FFF2-40B4-BE49-F238E27FC236}">
                  <a16:creationId xmlns:a16="http://schemas.microsoft.com/office/drawing/2014/main" id="{2D744057-BAB8-4549-ADD5-6F1858C65A6D}"/>
                </a:ext>
              </a:extLst>
            </p:cNvPr>
            <p:cNvGrpSpPr/>
            <p:nvPr/>
          </p:nvGrpSpPr>
          <p:grpSpPr>
            <a:xfrm>
              <a:off x="-41366" y="2305044"/>
              <a:ext cx="919226" cy="880117"/>
              <a:chOff x="379635" y="3393350"/>
              <a:chExt cx="919226" cy="880117"/>
            </a:xfrm>
          </p:grpSpPr>
          <p:grpSp>
            <p:nvGrpSpPr>
              <p:cNvPr id="175" name="Group 174">
                <a:extLst>
                  <a:ext uri="{FF2B5EF4-FFF2-40B4-BE49-F238E27FC236}">
                    <a16:creationId xmlns:a16="http://schemas.microsoft.com/office/drawing/2014/main" id="{332EC3BA-4DF8-4B08-8C86-6360249FA678}"/>
                  </a:ext>
                </a:extLst>
              </p:cNvPr>
              <p:cNvGrpSpPr/>
              <p:nvPr/>
            </p:nvGrpSpPr>
            <p:grpSpPr>
              <a:xfrm>
                <a:off x="379635" y="3393350"/>
                <a:ext cx="919226" cy="880117"/>
                <a:chOff x="3480907" y="2691767"/>
                <a:chExt cx="919226" cy="880117"/>
              </a:xfrm>
            </p:grpSpPr>
            <p:grpSp>
              <p:nvGrpSpPr>
                <p:cNvPr id="179" name="Group 178">
                  <a:extLst>
                    <a:ext uri="{FF2B5EF4-FFF2-40B4-BE49-F238E27FC236}">
                      <a16:creationId xmlns:a16="http://schemas.microsoft.com/office/drawing/2014/main" id="{4C34488A-1AFA-4E66-9A26-94E847BD6E29}"/>
                    </a:ext>
                  </a:extLst>
                </p:cNvPr>
                <p:cNvGrpSpPr/>
                <p:nvPr/>
              </p:nvGrpSpPr>
              <p:grpSpPr>
                <a:xfrm>
                  <a:off x="3480907" y="2691767"/>
                  <a:ext cx="919226" cy="880117"/>
                  <a:chOff x="3480907" y="2691767"/>
                  <a:chExt cx="919226" cy="880117"/>
                </a:xfrm>
              </p:grpSpPr>
              <p:grpSp>
                <p:nvGrpSpPr>
                  <p:cNvPr id="181" name="Group 180">
                    <a:extLst>
                      <a:ext uri="{FF2B5EF4-FFF2-40B4-BE49-F238E27FC236}">
                        <a16:creationId xmlns:a16="http://schemas.microsoft.com/office/drawing/2014/main" id="{0AAA4E5C-BF1D-43A5-A4DA-F7190DBBE390}"/>
                      </a:ext>
                    </a:extLst>
                  </p:cNvPr>
                  <p:cNvGrpSpPr/>
                  <p:nvPr/>
                </p:nvGrpSpPr>
                <p:grpSpPr>
                  <a:xfrm>
                    <a:off x="3661592" y="3056573"/>
                    <a:ext cx="565560" cy="45720"/>
                    <a:chOff x="3661592" y="3056573"/>
                    <a:chExt cx="565560" cy="45720"/>
                  </a:xfrm>
                </p:grpSpPr>
                <p:sp>
                  <p:nvSpPr>
                    <p:cNvPr id="188" name="Oval 187">
                      <a:extLst>
                        <a:ext uri="{FF2B5EF4-FFF2-40B4-BE49-F238E27FC236}">
                          <a16:creationId xmlns:a16="http://schemas.microsoft.com/office/drawing/2014/main" id="{97CDC400-D356-47AF-8A5A-7FE5C3CF91B1}"/>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9" name="Oval 188">
                      <a:extLst>
                        <a:ext uri="{FF2B5EF4-FFF2-40B4-BE49-F238E27FC236}">
                          <a16:creationId xmlns:a16="http://schemas.microsoft.com/office/drawing/2014/main" id="{653834E9-FD81-4D6E-8C09-0D0E1EEF7B1C}"/>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0" name="Oval 189">
                      <a:extLst>
                        <a:ext uri="{FF2B5EF4-FFF2-40B4-BE49-F238E27FC236}">
                          <a16:creationId xmlns:a16="http://schemas.microsoft.com/office/drawing/2014/main" id="{E282ED26-C73C-41A4-BA3E-3A321472B05F}"/>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1" name="Oval 190">
                      <a:extLst>
                        <a:ext uri="{FF2B5EF4-FFF2-40B4-BE49-F238E27FC236}">
                          <a16:creationId xmlns:a16="http://schemas.microsoft.com/office/drawing/2014/main" id="{E92662B1-F25C-4E60-9219-B9F96548F092}"/>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82" name="Group 181">
                    <a:extLst>
                      <a:ext uri="{FF2B5EF4-FFF2-40B4-BE49-F238E27FC236}">
                        <a16:creationId xmlns:a16="http://schemas.microsoft.com/office/drawing/2014/main" id="{53E9354E-6D43-4512-8852-4E2C417F203C}"/>
                      </a:ext>
                    </a:extLst>
                  </p:cNvPr>
                  <p:cNvGrpSpPr/>
                  <p:nvPr/>
                </p:nvGrpSpPr>
                <p:grpSpPr>
                  <a:xfrm>
                    <a:off x="3661592" y="3526164"/>
                    <a:ext cx="565560" cy="45720"/>
                    <a:chOff x="3661592" y="3526164"/>
                    <a:chExt cx="565560" cy="45720"/>
                  </a:xfrm>
                </p:grpSpPr>
                <p:sp>
                  <p:nvSpPr>
                    <p:cNvPr id="184" name="Oval 183">
                      <a:extLst>
                        <a:ext uri="{FF2B5EF4-FFF2-40B4-BE49-F238E27FC236}">
                          <a16:creationId xmlns:a16="http://schemas.microsoft.com/office/drawing/2014/main" id="{12CC99C9-0E8C-48C1-AEDA-FA5CC829BCD0}"/>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5" name="Oval 184">
                      <a:extLst>
                        <a:ext uri="{FF2B5EF4-FFF2-40B4-BE49-F238E27FC236}">
                          <a16:creationId xmlns:a16="http://schemas.microsoft.com/office/drawing/2014/main" id="{D24F081E-B59E-42EC-B48C-D6BAC8E06FCE}"/>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F495DA4C-A845-446E-80D1-863342B6082C}"/>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C5683A64-AEFA-4D40-B706-D8315FB6001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C6348D06-684C-4E21-953B-8AA7FC6E6A2E}"/>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180" name="Straight Arrow Connector 179">
                  <a:extLst>
                    <a:ext uri="{FF2B5EF4-FFF2-40B4-BE49-F238E27FC236}">
                      <a16:creationId xmlns:a16="http://schemas.microsoft.com/office/drawing/2014/main" id="{14DE6D54-456B-40F4-A871-D3A053AFE998}"/>
                    </a:ext>
                  </a:extLst>
                </p:cNvPr>
                <p:cNvCxnSpPr>
                  <a:stCxn id="188" idx="4"/>
                  <a:endCxn id="18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76" name="Straight Arrow Connector 175">
                <a:extLst>
                  <a:ext uri="{FF2B5EF4-FFF2-40B4-BE49-F238E27FC236}">
                    <a16:creationId xmlns:a16="http://schemas.microsoft.com/office/drawing/2014/main" id="{3141D0B5-CB96-4A43-A334-019137C31DAE}"/>
                  </a:ext>
                </a:extLst>
              </p:cNvPr>
              <p:cNvCxnSpPr>
                <a:cxnSpLocks/>
                <a:stCxn id="189" idx="4"/>
                <a:endCxn id="185"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7" name="Straight Arrow Connector 176">
                <a:extLst>
                  <a:ext uri="{FF2B5EF4-FFF2-40B4-BE49-F238E27FC236}">
                    <a16:creationId xmlns:a16="http://schemas.microsoft.com/office/drawing/2014/main" id="{B09D3084-D45B-492A-B108-E0AD6951018E}"/>
                  </a:ext>
                </a:extLst>
              </p:cNvPr>
              <p:cNvCxnSpPr>
                <a:cxnSpLocks/>
                <a:stCxn id="190" idx="4"/>
                <a:endCxn id="186"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8" name="Straight Arrow Connector 177">
                <a:extLst>
                  <a:ext uri="{FF2B5EF4-FFF2-40B4-BE49-F238E27FC236}">
                    <a16:creationId xmlns:a16="http://schemas.microsoft.com/office/drawing/2014/main" id="{F7D0B1FE-E951-45A6-9468-F58FCAA69F33}"/>
                  </a:ext>
                </a:extLst>
              </p:cNvPr>
              <p:cNvCxnSpPr>
                <a:cxnSpLocks/>
                <a:stCxn id="191" idx="4"/>
                <a:endCxn id="187"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4" name="Rectangle 213">
              <a:extLst>
                <a:ext uri="{FF2B5EF4-FFF2-40B4-BE49-F238E27FC236}">
                  <a16:creationId xmlns:a16="http://schemas.microsoft.com/office/drawing/2014/main" id="{A83AC808-733C-4D23-9C8C-CBC397B4255D}"/>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0" name="Group 219">
            <a:extLst>
              <a:ext uri="{FF2B5EF4-FFF2-40B4-BE49-F238E27FC236}">
                <a16:creationId xmlns:a16="http://schemas.microsoft.com/office/drawing/2014/main" id="{3963E6A9-BA96-4EF9-BA63-FF624FEF52A9}"/>
              </a:ext>
            </a:extLst>
          </p:cNvPr>
          <p:cNvGrpSpPr/>
          <p:nvPr/>
        </p:nvGrpSpPr>
        <p:grpSpPr>
          <a:xfrm>
            <a:off x="80965" y="3476489"/>
            <a:ext cx="919226" cy="958338"/>
            <a:chOff x="379635" y="989731"/>
            <a:chExt cx="919226" cy="958338"/>
          </a:xfrm>
        </p:grpSpPr>
        <p:grpSp>
          <p:nvGrpSpPr>
            <p:cNvPr id="138" name="Group 137">
              <a:extLst>
                <a:ext uri="{FF2B5EF4-FFF2-40B4-BE49-F238E27FC236}">
                  <a16:creationId xmlns:a16="http://schemas.microsoft.com/office/drawing/2014/main" id="{9F4397D5-1595-44A8-829A-9FAD301C9345}"/>
                </a:ext>
              </a:extLst>
            </p:cNvPr>
            <p:cNvGrpSpPr/>
            <p:nvPr/>
          </p:nvGrpSpPr>
          <p:grpSpPr>
            <a:xfrm>
              <a:off x="379635" y="989731"/>
              <a:ext cx="919226" cy="880117"/>
              <a:chOff x="379635" y="3393350"/>
              <a:chExt cx="919226" cy="880117"/>
            </a:xfrm>
          </p:grpSpPr>
          <p:grpSp>
            <p:nvGrpSpPr>
              <p:cNvPr id="139" name="Group 138">
                <a:extLst>
                  <a:ext uri="{FF2B5EF4-FFF2-40B4-BE49-F238E27FC236}">
                    <a16:creationId xmlns:a16="http://schemas.microsoft.com/office/drawing/2014/main" id="{E933F676-4D7C-4E4C-BB52-3A6EAE6CE08E}"/>
                  </a:ext>
                </a:extLst>
              </p:cNvPr>
              <p:cNvGrpSpPr/>
              <p:nvPr/>
            </p:nvGrpSpPr>
            <p:grpSpPr>
              <a:xfrm>
                <a:off x="379635" y="3393350"/>
                <a:ext cx="919226" cy="880117"/>
                <a:chOff x="3480907" y="2691767"/>
                <a:chExt cx="919226" cy="880117"/>
              </a:xfrm>
            </p:grpSpPr>
            <p:grpSp>
              <p:nvGrpSpPr>
                <p:cNvPr id="143" name="Group 142">
                  <a:extLst>
                    <a:ext uri="{FF2B5EF4-FFF2-40B4-BE49-F238E27FC236}">
                      <a16:creationId xmlns:a16="http://schemas.microsoft.com/office/drawing/2014/main" id="{BE83122C-FF1F-4675-BA8E-51C94E2A3C42}"/>
                    </a:ext>
                  </a:extLst>
                </p:cNvPr>
                <p:cNvGrpSpPr/>
                <p:nvPr/>
              </p:nvGrpSpPr>
              <p:grpSpPr>
                <a:xfrm>
                  <a:off x="3480907" y="2691767"/>
                  <a:ext cx="919226" cy="880117"/>
                  <a:chOff x="3480907" y="2691767"/>
                  <a:chExt cx="919226" cy="880117"/>
                </a:xfrm>
              </p:grpSpPr>
              <p:grpSp>
                <p:nvGrpSpPr>
                  <p:cNvPr id="145" name="Group 144">
                    <a:extLst>
                      <a:ext uri="{FF2B5EF4-FFF2-40B4-BE49-F238E27FC236}">
                        <a16:creationId xmlns:a16="http://schemas.microsoft.com/office/drawing/2014/main" id="{73109BA8-87EA-40D6-8010-795058C5B1B9}"/>
                      </a:ext>
                    </a:extLst>
                  </p:cNvPr>
                  <p:cNvGrpSpPr/>
                  <p:nvPr/>
                </p:nvGrpSpPr>
                <p:grpSpPr>
                  <a:xfrm>
                    <a:off x="3661592" y="3056573"/>
                    <a:ext cx="565560" cy="45720"/>
                    <a:chOff x="3661592" y="3056573"/>
                    <a:chExt cx="565560" cy="45720"/>
                  </a:xfrm>
                </p:grpSpPr>
                <p:sp>
                  <p:nvSpPr>
                    <p:cNvPr id="152" name="Oval 151">
                      <a:extLst>
                        <a:ext uri="{FF2B5EF4-FFF2-40B4-BE49-F238E27FC236}">
                          <a16:creationId xmlns:a16="http://schemas.microsoft.com/office/drawing/2014/main" id="{E1EE7E6B-C157-462D-87A1-82DC8B56BCC3}"/>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3" name="Oval 152">
                      <a:extLst>
                        <a:ext uri="{FF2B5EF4-FFF2-40B4-BE49-F238E27FC236}">
                          <a16:creationId xmlns:a16="http://schemas.microsoft.com/office/drawing/2014/main" id="{0072A1FC-6145-40A3-8756-815A76D5B118}"/>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4" name="Oval 153">
                      <a:extLst>
                        <a:ext uri="{FF2B5EF4-FFF2-40B4-BE49-F238E27FC236}">
                          <a16:creationId xmlns:a16="http://schemas.microsoft.com/office/drawing/2014/main" id="{7FFD1981-B1DF-485E-BE12-D4117667D4BD}"/>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5" name="Oval 154">
                      <a:extLst>
                        <a:ext uri="{FF2B5EF4-FFF2-40B4-BE49-F238E27FC236}">
                          <a16:creationId xmlns:a16="http://schemas.microsoft.com/office/drawing/2014/main" id="{B07A2C59-4D02-40B3-B4C7-CD580ECA0400}"/>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46" name="Group 145">
                    <a:extLst>
                      <a:ext uri="{FF2B5EF4-FFF2-40B4-BE49-F238E27FC236}">
                        <a16:creationId xmlns:a16="http://schemas.microsoft.com/office/drawing/2014/main" id="{91A3077C-2527-40A5-9E87-24125E89B384}"/>
                      </a:ext>
                    </a:extLst>
                  </p:cNvPr>
                  <p:cNvGrpSpPr/>
                  <p:nvPr/>
                </p:nvGrpSpPr>
                <p:grpSpPr>
                  <a:xfrm>
                    <a:off x="3661592" y="3526164"/>
                    <a:ext cx="565560" cy="45720"/>
                    <a:chOff x="3661592" y="3526164"/>
                    <a:chExt cx="565560" cy="45720"/>
                  </a:xfrm>
                </p:grpSpPr>
                <p:sp>
                  <p:nvSpPr>
                    <p:cNvPr id="148" name="Oval 147">
                      <a:extLst>
                        <a:ext uri="{FF2B5EF4-FFF2-40B4-BE49-F238E27FC236}">
                          <a16:creationId xmlns:a16="http://schemas.microsoft.com/office/drawing/2014/main" id="{1C37D4C2-D28C-4318-86C5-492C7444C4B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9" name="Oval 148">
                      <a:extLst>
                        <a:ext uri="{FF2B5EF4-FFF2-40B4-BE49-F238E27FC236}">
                          <a16:creationId xmlns:a16="http://schemas.microsoft.com/office/drawing/2014/main" id="{18421299-FC98-406D-8662-FB30D14CDE2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7DEB89B3-A390-4CC7-8F2C-D38BC358628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FD9B0498-A0D7-4218-BBD1-A657B05B305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64D40148-D3D4-489E-8907-D21C34E8372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47" name="TextBox 146">
                        <a:extLst>
                          <a:ext uri="{FF2B5EF4-FFF2-40B4-BE49-F238E27FC236}">
                            <a16:creationId xmlns:a16="http://schemas.microsoft.com/office/drawing/2014/main" id="{64D40148-D3D4-489E-8907-D21C34E8372A}"/>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7"/>
                        <a:stretch>
                          <a:fillRect b="-11111"/>
                        </a:stretch>
                      </a:blipFill>
                    </p:spPr>
                    <p:txBody>
                      <a:bodyPr/>
                      <a:lstStyle/>
                      <a:p>
                        <a:r>
                          <a:rPr lang="en-US">
                            <a:noFill/>
                          </a:rPr>
                          <a:t> </a:t>
                        </a:r>
                      </a:p>
                    </p:txBody>
                  </p:sp>
                </mc:Fallback>
              </mc:AlternateContent>
            </p:grpSp>
            <p:cxnSp>
              <p:nvCxnSpPr>
                <p:cNvPr id="144" name="Straight Arrow Connector 143">
                  <a:extLst>
                    <a:ext uri="{FF2B5EF4-FFF2-40B4-BE49-F238E27FC236}">
                      <a16:creationId xmlns:a16="http://schemas.microsoft.com/office/drawing/2014/main" id="{07DF3C96-F097-412E-A327-5EBAC573C938}"/>
                    </a:ext>
                  </a:extLst>
                </p:cNvPr>
                <p:cNvCxnSpPr>
                  <a:cxnSpLocks/>
                  <a:stCxn id="152" idx="4"/>
                  <a:endCxn id="148"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41" name="Straight Arrow Connector 140">
                <a:extLst>
                  <a:ext uri="{FF2B5EF4-FFF2-40B4-BE49-F238E27FC236}">
                    <a16:creationId xmlns:a16="http://schemas.microsoft.com/office/drawing/2014/main" id="{FC47FB85-D9AA-41BE-AE54-DE9C2B2EE429}"/>
                  </a:ext>
                </a:extLst>
              </p:cNvPr>
              <p:cNvCxnSpPr>
                <a:cxnSpLocks/>
                <a:stCxn id="154" idx="4"/>
                <a:endCxn id="150"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2" name="Straight Arrow Connector 141">
                <a:extLst>
                  <a:ext uri="{FF2B5EF4-FFF2-40B4-BE49-F238E27FC236}">
                    <a16:creationId xmlns:a16="http://schemas.microsoft.com/office/drawing/2014/main" id="{0301A6FC-01C1-41D5-BA2A-8168D8619BD6}"/>
                  </a:ext>
                </a:extLst>
              </p:cNvPr>
              <p:cNvCxnSpPr>
                <a:cxnSpLocks/>
                <a:stCxn id="155" idx="4"/>
                <a:endCxn id="151"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5" name="Rectangle 214">
              <a:extLst>
                <a:ext uri="{FF2B5EF4-FFF2-40B4-BE49-F238E27FC236}">
                  <a16:creationId xmlns:a16="http://schemas.microsoft.com/office/drawing/2014/main" id="{A1609673-73CC-464C-96D1-82AC241842F8}"/>
                </a:ext>
              </a:extLst>
            </p:cNvPr>
            <p:cNvSpPr/>
            <p:nvPr/>
          </p:nvSpPr>
          <p:spPr bwMode="auto">
            <a:xfrm>
              <a:off x="442676" y="1008258"/>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1" name="Group 220">
            <a:extLst>
              <a:ext uri="{FF2B5EF4-FFF2-40B4-BE49-F238E27FC236}">
                <a16:creationId xmlns:a16="http://schemas.microsoft.com/office/drawing/2014/main" id="{E3D02671-EC70-4136-ADB3-26B73D550E6A}"/>
              </a:ext>
            </a:extLst>
          </p:cNvPr>
          <p:cNvGrpSpPr/>
          <p:nvPr/>
        </p:nvGrpSpPr>
        <p:grpSpPr>
          <a:xfrm>
            <a:off x="76059" y="4787060"/>
            <a:ext cx="919226" cy="950476"/>
            <a:chOff x="379635" y="3393350"/>
            <a:chExt cx="919226" cy="950476"/>
          </a:xfrm>
        </p:grpSpPr>
        <p:grpSp>
          <p:nvGrpSpPr>
            <p:cNvPr id="137" name="Group 136">
              <a:extLst>
                <a:ext uri="{FF2B5EF4-FFF2-40B4-BE49-F238E27FC236}">
                  <a16:creationId xmlns:a16="http://schemas.microsoft.com/office/drawing/2014/main" id="{04E1E9BE-BD4D-4C72-865C-E509E29713DC}"/>
                </a:ext>
              </a:extLst>
            </p:cNvPr>
            <p:cNvGrpSpPr/>
            <p:nvPr/>
          </p:nvGrpSpPr>
          <p:grpSpPr>
            <a:xfrm>
              <a:off x="379635" y="3393350"/>
              <a:ext cx="919226" cy="880117"/>
              <a:chOff x="379635" y="3393350"/>
              <a:chExt cx="919226" cy="880117"/>
            </a:xfrm>
          </p:grpSpPr>
          <p:grpSp>
            <p:nvGrpSpPr>
              <p:cNvPr id="113" name="Group 112">
                <a:extLst>
                  <a:ext uri="{FF2B5EF4-FFF2-40B4-BE49-F238E27FC236}">
                    <a16:creationId xmlns:a16="http://schemas.microsoft.com/office/drawing/2014/main" id="{E8006270-A0D9-4B46-83E3-034830BDD164}"/>
                  </a:ext>
                </a:extLst>
              </p:cNvPr>
              <p:cNvGrpSpPr/>
              <p:nvPr/>
            </p:nvGrpSpPr>
            <p:grpSpPr>
              <a:xfrm>
                <a:off x="379635" y="3393350"/>
                <a:ext cx="919226" cy="880117"/>
                <a:chOff x="3480907" y="2691767"/>
                <a:chExt cx="919226" cy="880117"/>
              </a:xfrm>
            </p:grpSpPr>
            <p:grpSp>
              <p:nvGrpSpPr>
                <p:cNvPr id="114" name="Group 113">
                  <a:extLst>
                    <a:ext uri="{FF2B5EF4-FFF2-40B4-BE49-F238E27FC236}">
                      <a16:creationId xmlns:a16="http://schemas.microsoft.com/office/drawing/2014/main" id="{7625C531-99E0-4CE5-8790-A1A2B83224BB}"/>
                    </a:ext>
                  </a:extLst>
                </p:cNvPr>
                <p:cNvGrpSpPr/>
                <p:nvPr/>
              </p:nvGrpSpPr>
              <p:grpSpPr>
                <a:xfrm>
                  <a:off x="3480907" y="2691767"/>
                  <a:ext cx="919226" cy="880117"/>
                  <a:chOff x="3480907" y="2691767"/>
                  <a:chExt cx="919226" cy="880117"/>
                </a:xfrm>
              </p:grpSpPr>
              <p:grpSp>
                <p:nvGrpSpPr>
                  <p:cNvPr id="116" name="Group 115">
                    <a:extLst>
                      <a:ext uri="{FF2B5EF4-FFF2-40B4-BE49-F238E27FC236}">
                        <a16:creationId xmlns:a16="http://schemas.microsoft.com/office/drawing/2014/main" id="{258DFEBF-2364-4F11-9578-83C3D6E760D3}"/>
                      </a:ext>
                    </a:extLst>
                  </p:cNvPr>
                  <p:cNvGrpSpPr/>
                  <p:nvPr/>
                </p:nvGrpSpPr>
                <p:grpSpPr>
                  <a:xfrm>
                    <a:off x="3661592" y="3056573"/>
                    <a:ext cx="565560" cy="45720"/>
                    <a:chOff x="3661592" y="3056573"/>
                    <a:chExt cx="565560" cy="45720"/>
                  </a:xfrm>
                </p:grpSpPr>
                <p:sp>
                  <p:nvSpPr>
                    <p:cNvPr id="123" name="Oval 122">
                      <a:extLst>
                        <a:ext uri="{FF2B5EF4-FFF2-40B4-BE49-F238E27FC236}">
                          <a16:creationId xmlns:a16="http://schemas.microsoft.com/office/drawing/2014/main" id="{9D588473-C757-4630-9E87-BD3A08675E26}"/>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4" name="Oval 123">
                      <a:extLst>
                        <a:ext uri="{FF2B5EF4-FFF2-40B4-BE49-F238E27FC236}">
                          <a16:creationId xmlns:a16="http://schemas.microsoft.com/office/drawing/2014/main" id="{C11D7980-4B03-42BC-9DE9-2EBB2EC7B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Oval 124">
                      <a:extLst>
                        <a:ext uri="{FF2B5EF4-FFF2-40B4-BE49-F238E27FC236}">
                          <a16:creationId xmlns:a16="http://schemas.microsoft.com/office/drawing/2014/main" id="{5DE2CB67-072B-43E1-B671-74B28807916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Oval 125">
                      <a:extLst>
                        <a:ext uri="{FF2B5EF4-FFF2-40B4-BE49-F238E27FC236}">
                          <a16:creationId xmlns:a16="http://schemas.microsoft.com/office/drawing/2014/main" id="{DBCFD443-C156-4FFF-B5A9-61C253F5F03A}"/>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7" name="Group 116">
                    <a:extLst>
                      <a:ext uri="{FF2B5EF4-FFF2-40B4-BE49-F238E27FC236}">
                        <a16:creationId xmlns:a16="http://schemas.microsoft.com/office/drawing/2014/main" id="{21752375-446B-4EF5-A1B4-FBC9FA7853D2}"/>
                      </a:ext>
                    </a:extLst>
                  </p:cNvPr>
                  <p:cNvGrpSpPr/>
                  <p:nvPr/>
                </p:nvGrpSpPr>
                <p:grpSpPr>
                  <a:xfrm>
                    <a:off x="3661592" y="3526164"/>
                    <a:ext cx="565560" cy="45720"/>
                    <a:chOff x="3661592" y="3526164"/>
                    <a:chExt cx="565560" cy="45720"/>
                  </a:xfrm>
                </p:grpSpPr>
                <p:sp>
                  <p:nvSpPr>
                    <p:cNvPr id="119" name="Oval 118">
                      <a:extLst>
                        <a:ext uri="{FF2B5EF4-FFF2-40B4-BE49-F238E27FC236}">
                          <a16:creationId xmlns:a16="http://schemas.microsoft.com/office/drawing/2014/main" id="{876908AD-7418-4AC3-A52D-1FF62334E4F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DE8488C6-EBBF-4EA1-9EDA-3C2230D7448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a:extLst>
                        <a:ext uri="{FF2B5EF4-FFF2-40B4-BE49-F238E27FC236}">
                          <a16:creationId xmlns:a16="http://schemas.microsoft.com/office/drawing/2014/main" id="{237CD763-34C2-4825-B4AE-3DD3BC9ECDB5}"/>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2" name="Oval 121">
                      <a:extLst>
                        <a:ext uri="{FF2B5EF4-FFF2-40B4-BE49-F238E27FC236}">
                          <a16:creationId xmlns:a16="http://schemas.microsoft.com/office/drawing/2014/main" id="{230E6F8B-C8AD-4BA8-BBC2-43BFDF8398FB}"/>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FFFC2162-BC0F-4CE5-B742-22611ECD1543}"/>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18" name="TextBox 117">
                        <a:extLst>
                          <a:ext uri="{FF2B5EF4-FFF2-40B4-BE49-F238E27FC236}">
                            <a16:creationId xmlns:a16="http://schemas.microsoft.com/office/drawing/2014/main" id="{FFFC2162-BC0F-4CE5-B742-22611ECD1543}"/>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8"/>
                        <a:stretch>
                          <a:fillRect b="-11111"/>
                        </a:stretch>
                      </a:blipFill>
                    </p:spPr>
                    <p:txBody>
                      <a:bodyPr/>
                      <a:lstStyle/>
                      <a:p>
                        <a:r>
                          <a:rPr lang="en-US">
                            <a:noFill/>
                          </a:rPr>
                          <a:t> </a:t>
                        </a:r>
                      </a:p>
                    </p:txBody>
                  </p:sp>
                </mc:Fallback>
              </mc:AlternateContent>
            </p:grpSp>
            <p:cxnSp>
              <p:nvCxnSpPr>
                <p:cNvPr id="115" name="Straight Arrow Connector 114">
                  <a:extLst>
                    <a:ext uri="{FF2B5EF4-FFF2-40B4-BE49-F238E27FC236}">
                      <a16:creationId xmlns:a16="http://schemas.microsoft.com/office/drawing/2014/main" id="{5AF62F33-FB6B-46F2-BF5B-87847881CA9E}"/>
                    </a:ext>
                  </a:extLst>
                </p:cNvPr>
                <p:cNvCxnSpPr>
                  <a:stCxn id="123" idx="4"/>
                  <a:endCxn id="119"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27" name="Straight Arrow Connector 126">
                <a:extLst>
                  <a:ext uri="{FF2B5EF4-FFF2-40B4-BE49-F238E27FC236}">
                    <a16:creationId xmlns:a16="http://schemas.microsoft.com/office/drawing/2014/main" id="{2F9D3805-580D-4203-A827-0067C31A0C22}"/>
                  </a:ext>
                </a:extLst>
              </p:cNvPr>
              <p:cNvCxnSpPr>
                <a:cxnSpLocks/>
                <a:stCxn id="124" idx="4"/>
                <a:endCxn id="120"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9A29E62C-1690-4104-84DA-4EFB1C45978E}"/>
                  </a:ext>
                </a:extLst>
              </p:cNvPr>
              <p:cNvCxnSpPr>
                <a:cxnSpLocks/>
                <a:stCxn id="125" idx="4"/>
                <a:endCxn id="121"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96E9933A-568C-4A0E-B9BA-2C5365095779}"/>
                  </a:ext>
                </a:extLst>
              </p:cNvPr>
              <p:cNvCxnSpPr>
                <a:cxnSpLocks/>
                <a:stCxn id="124" idx="5"/>
                <a:endCxn id="122" idx="1"/>
              </p:cNvCxnSpPr>
              <p:nvPr/>
            </p:nvCxnSpPr>
            <p:spPr bwMode="auto">
              <a:xfrm>
                <a:off x="772624" y="3797180"/>
                <a:ext cx="31423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6" name="Rectangle 215">
              <a:extLst>
                <a:ext uri="{FF2B5EF4-FFF2-40B4-BE49-F238E27FC236}">
                  <a16:creationId xmlns:a16="http://schemas.microsoft.com/office/drawing/2014/main" id="{1C6FE8BA-E0FB-4CDD-9FFF-9CD773AD5977}"/>
                </a:ext>
              </a:extLst>
            </p:cNvPr>
            <p:cNvSpPr/>
            <p:nvPr/>
          </p:nvSpPr>
          <p:spPr bwMode="auto">
            <a:xfrm>
              <a:off x="432205" y="3404015"/>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3" name="Group 222">
            <a:extLst>
              <a:ext uri="{FF2B5EF4-FFF2-40B4-BE49-F238E27FC236}">
                <a16:creationId xmlns:a16="http://schemas.microsoft.com/office/drawing/2014/main" id="{8AA2F87E-2DA3-4D09-BBEB-4F6A4B5B9F7A}"/>
              </a:ext>
            </a:extLst>
          </p:cNvPr>
          <p:cNvGrpSpPr/>
          <p:nvPr/>
        </p:nvGrpSpPr>
        <p:grpSpPr>
          <a:xfrm>
            <a:off x="2437137" y="4786489"/>
            <a:ext cx="919226" cy="956305"/>
            <a:chOff x="2955342" y="3670793"/>
            <a:chExt cx="919226" cy="956305"/>
          </a:xfrm>
        </p:grpSpPr>
        <p:grpSp>
          <p:nvGrpSpPr>
            <p:cNvPr id="192" name="Group 191">
              <a:extLst>
                <a:ext uri="{FF2B5EF4-FFF2-40B4-BE49-F238E27FC236}">
                  <a16:creationId xmlns:a16="http://schemas.microsoft.com/office/drawing/2014/main" id="{88C108B7-3E8B-4F6F-AA28-DBF6C78CA582}"/>
                </a:ext>
              </a:extLst>
            </p:cNvPr>
            <p:cNvGrpSpPr/>
            <p:nvPr/>
          </p:nvGrpSpPr>
          <p:grpSpPr>
            <a:xfrm>
              <a:off x="2955342" y="3670793"/>
              <a:ext cx="919226" cy="880117"/>
              <a:chOff x="379635" y="3393350"/>
              <a:chExt cx="919226" cy="880117"/>
            </a:xfrm>
          </p:grpSpPr>
          <p:grpSp>
            <p:nvGrpSpPr>
              <p:cNvPr id="193" name="Group 192">
                <a:extLst>
                  <a:ext uri="{FF2B5EF4-FFF2-40B4-BE49-F238E27FC236}">
                    <a16:creationId xmlns:a16="http://schemas.microsoft.com/office/drawing/2014/main" id="{D40813BE-FDDB-4F24-B99E-76C094FF8A92}"/>
                  </a:ext>
                </a:extLst>
              </p:cNvPr>
              <p:cNvGrpSpPr/>
              <p:nvPr/>
            </p:nvGrpSpPr>
            <p:grpSpPr>
              <a:xfrm>
                <a:off x="379635" y="3393350"/>
                <a:ext cx="919226" cy="880117"/>
                <a:chOff x="3480907" y="2691767"/>
                <a:chExt cx="919226" cy="880117"/>
              </a:xfrm>
            </p:grpSpPr>
            <p:grpSp>
              <p:nvGrpSpPr>
                <p:cNvPr id="197" name="Group 196">
                  <a:extLst>
                    <a:ext uri="{FF2B5EF4-FFF2-40B4-BE49-F238E27FC236}">
                      <a16:creationId xmlns:a16="http://schemas.microsoft.com/office/drawing/2014/main" id="{67EF50FF-AC28-40BB-9EA7-3CBFBE830A87}"/>
                    </a:ext>
                  </a:extLst>
                </p:cNvPr>
                <p:cNvGrpSpPr/>
                <p:nvPr/>
              </p:nvGrpSpPr>
              <p:grpSpPr>
                <a:xfrm>
                  <a:off x="3480907" y="2691767"/>
                  <a:ext cx="919226" cy="880117"/>
                  <a:chOff x="3480907" y="2691767"/>
                  <a:chExt cx="919226" cy="880117"/>
                </a:xfrm>
              </p:grpSpPr>
              <p:grpSp>
                <p:nvGrpSpPr>
                  <p:cNvPr id="199" name="Group 198">
                    <a:extLst>
                      <a:ext uri="{FF2B5EF4-FFF2-40B4-BE49-F238E27FC236}">
                        <a16:creationId xmlns:a16="http://schemas.microsoft.com/office/drawing/2014/main" id="{4EB1B78B-8C9C-439A-AEB8-5906350C80C9}"/>
                      </a:ext>
                    </a:extLst>
                  </p:cNvPr>
                  <p:cNvGrpSpPr/>
                  <p:nvPr/>
                </p:nvGrpSpPr>
                <p:grpSpPr>
                  <a:xfrm>
                    <a:off x="3661592" y="3056573"/>
                    <a:ext cx="565560" cy="45720"/>
                    <a:chOff x="3661592" y="3056573"/>
                    <a:chExt cx="565560" cy="45720"/>
                  </a:xfrm>
                </p:grpSpPr>
                <p:sp>
                  <p:nvSpPr>
                    <p:cNvPr id="206" name="Oval 205">
                      <a:extLst>
                        <a:ext uri="{FF2B5EF4-FFF2-40B4-BE49-F238E27FC236}">
                          <a16:creationId xmlns:a16="http://schemas.microsoft.com/office/drawing/2014/main" id="{A6FD45C6-F5CF-4A7C-9EE2-3B22A33A3FE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7" name="Oval 206">
                      <a:extLst>
                        <a:ext uri="{FF2B5EF4-FFF2-40B4-BE49-F238E27FC236}">
                          <a16:creationId xmlns:a16="http://schemas.microsoft.com/office/drawing/2014/main" id="{AC1F13E1-CA77-4970-BC12-6142FCDB225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585F080D-87E9-4D24-AF2D-C5721E4D52A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EF42A0B9-F4E8-4200-B49A-04881FC8AB25}"/>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00" name="Group 199">
                    <a:extLst>
                      <a:ext uri="{FF2B5EF4-FFF2-40B4-BE49-F238E27FC236}">
                        <a16:creationId xmlns:a16="http://schemas.microsoft.com/office/drawing/2014/main" id="{091B9DA7-83A5-4F72-B572-A6049F5DF901}"/>
                      </a:ext>
                    </a:extLst>
                  </p:cNvPr>
                  <p:cNvGrpSpPr/>
                  <p:nvPr/>
                </p:nvGrpSpPr>
                <p:grpSpPr>
                  <a:xfrm>
                    <a:off x="3661592" y="3526164"/>
                    <a:ext cx="565560" cy="45720"/>
                    <a:chOff x="3661592" y="3526164"/>
                    <a:chExt cx="565560" cy="45720"/>
                  </a:xfrm>
                </p:grpSpPr>
                <p:sp>
                  <p:nvSpPr>
                    <p:cNvPr id="202" name="Oval 201">
                      <a:extLst>
                        <a:ext uri="{FF2B5EF4-FFF2-40B4-BE49-F238E27FC236}">
                          <a16:creationId xmlns:a16="http://schemas.microsoft.com/office/drawing/2014/main" id="{FC85696D-0146-4E15-A611-2B9E2D5F8236}"/>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6C4D5BF-7B2F-48C6-9EC4-4F0588C4673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03A4F420-CDD5-4806-9020-7A422DD125C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D343DAD2-A871-4204-8192-5327ECFB4AA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1BEDD53D-1301-4C29-979C-F616E53EBBC6}"/>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201" name="TextBox 200">
                        <a:extLst>
                          <a:ext uri="{FF2B5EF4-FFF2-40B4-BE49-F238E27FC236}">
                            <a16:creationId xmlns:a16="http://schemas.microsoft.com/office/drawing/2014/main" id="{1BEDD53D-1301-4C29-979C-F616E53EBBC6}"/>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9"/>
                        <a:stretch>
                          <a:fillRect b="-11111"/>
                        </a:stretch>
                      </a:blipFill>
                    </p:spPr>
                    <p:txBody>
                      <a:bodyPr/>
                      <a:lstStyle/>
                      <a:p>
                        <a:r>
                          <a:rPr lang="en-US">
                            <a:noFill/>
                          </a:rPr>
                          <a:t> </a:t>
                        </a:r>
                      </a:p>
                    </p:txBody>
                  </p:sp>
                </mc:Fallback>
              </mc:AlternateContent>
            </p:grpSp>
            <p:cxnSp>
              <p:nvCxnSpPr>
                <p:cNvPr id="198" name="Straight Arrow Connector 197">
                  <a:extLst>
                    <a:ext uri="{FF2B5EF4-FFF2-40B4-BE49-F238E27FC236}">
                      <a16:creationId xmlns:a16="http://schemas.microsoft.com/office/drawing/2014/main" id="{D326DE28-9D12-4CEC-AB6B-3867DD8D5D69}"/>
                    </a:ext>
                  </a:extLst>
                </p:cNvPr>
                <p:cNvCxnSpPr>
                  <a:stCxn id="206" idx="4"/>
                  <a:endCxn id="202"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94" name="Straight Arrow Connector 193">
                <a:extLst>
                  <a:ext uri="{FF2B5EF4-FFF2-40B4-BE49-F238E27FC236}">
                    <a16:creationId xmlns:a16="http://schemas.microsoft.com/office/drawing/2014/main" id="{B9C0F643-4D85-4D19-838E-576F2734C040}"/>
                  </a:ext>
                </a:extLst>
              </p:cNvPr>
              <p:cNvCxnSpPr>
                <a:cxnSpLocks/>
                <a:stCxn id="207" idx="4"/>
                <a:endCxn id="203"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5" name="Straight Arrow Connector 194">
                <a:extLst>
                  <a:ext uri="{FF2B5EF4-FFF2-40B4-BE49-F238E27FC236}">
                    <a16:creationId xmlns:a16="http://schemas.microsoft.com/office/drawing/2014/main" id="{3563C029-F560-4BAB-8F5F-58A54656B42E}"/>
                  </a:ext>
                </a:extLst>
              </p:cNvPr>
              <p:cNvCxnSpPr>
                <a:cxnSpLocks/>
                <a:stCxn id="208" idx="4"/>
                <a:endCxn id="204"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6" name="Straight Arrow Connector 195">
                <a:extLst>
                  <a:ext uri="{FF2B5EF4-FFF2-40B4-BE49-F238E27FC236}">
                    <a16:creationId xmlns:a16="http://schemas.microsoft.com/office/drawing/2014/main" id="{9E4A9F5E-684E-45AF-B7EF-F60405F50BCB}"/>
                  </a:ext>
                </a:extLst>
              </p:cNvPr>
              <p:cNvCxnSpPr>
                <a:cxnSpLocks/>
                <a:stCxn id="208" idx="5"/>
                <a:endCxn id="205" idx="0"/>
              </p:cNvCxnSpPr>
              <p:nvPr/>
            </p:nvCxnSpPr>
            <p:spPr bwMode="auto">
              <a:xfrm>
                <a:off x="945904" y="3797180"/>
                <a:ext cx="15711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7" name="Rectangle 216">
              <a:extLst>
                <a:ext uri="{FF2B5EF4-FFF2-40B4-BE49-F238E27FC236}">
                  <a16:creationId xmlns:a16="http://schemas.microsoft.com/office/drawing/2014/main" id="{A5F76BEA-8CD5-4F43-9B9D-267D471FFC07}"/>
                </a:ext>
              </a:extLst>
            </p:cNvPr>
            <p:cNvSpPr/>
            <p:nvPr/>
          </p:nvSpPr>
          <p:spPr bwMode="auto">
            <a:xfrm>
              <a:off x="3002467" y="368728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59" name="Oval 158">
            <a:extLst>
              <a:ext uri="{FF2B5EF4-FFF2-40B4-BE49-F238E27FC236}">
                <a16:creationId xmlns:a16="http://schemas.microsoft.com/office/drawing/2014/main" id="{188E4F3A-3F59-4D9E-AAB8-29387335B10B}"/>
              </a:ext>
            </a:extLst>
          </p:cNvPr>
          <p:cNvSpPr/>
          <p:nvPr/>
        </p:nvSpPr>
        <p:spPr>
          <a:xfrm>
            <a:off x="1675969" y="264768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0" name="Straight Arrow Connector 209">
            <a:extLst>
              <a:ext uri="{FF2B5EF4-FFF2-40B4-BE49-F238E27FC236}">
                <a16:creationId xmlns:a16="http://schemas.microsoft.com/office/drawing/2014/main" id="{A38AA447-8B07-41C6-A765-335A34554517}"/>
              </a:ext>
            </a:extLst>
          </p:cNvPr>
          <p:cNvCxnSpPr>
            <a:cxnSpLocks/>
            <a:stCxn id="159" idx="4"/>
            <a:endCxn id="17" idx="0"/>
          </p:cNvCxnSpPr>
          <p:nvPr/>
        </p:nvCxnSpPr>
        <p:spPr>
          <a:xfrm>
            <a:off x="1714069" y="2723881"/>
            <a:ext cx="3992" cy="7436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242" name="Group 241">
            <a:extLst>
              <a:ext uri="{FF2B5EF4-FFF2-40B4-BE49-F238E27FC236}">
                <a16:creationId xmlns:a16="http://schemas.microsoft.com/office/drawing/2014/main" id="{B17366D0-E97E-4130-A866-0AEF376C2A76}"/>
              </a:ext>
            </a:extLst>
          </p:cNvPr>
          <p:cNvGrpSpPr/>
          <p:nvPr/>
        </p:nvGrpSpPr>
        <p:grpSpPr>
          <a:xfrm>
            <a:off x="2056268" y="2426059"/>
            <a:ext cx="919226" cy="939811"/>
            <a:chOff x="-41366" y="2295844"/>
            <a:chExt cx="919226" cy="939811"/>
          </a:xfrm>
        </p:grpSpPr>
        <p:grpSp>
          <p:nvGrpSpPr>
            <p:cNvPr id="243" name="Group 242">
              <a:extLst>
                <a:ext uri="{FF2B5EF4-FFF2-40B4-BE49-F238E27FC236}">
                  <a16:creationId xmlns:a16="http://schemas.microsoft.com/office/drawing/2014/main" id="{B74EE8D9-E89A-4EF6-B05F-2AC33F55F75B}"/>
                </a:ext>
              </a:extLst>
            </p:cNvPr>
            <p:cNvGrpSpPr/>
            <p:nvPr/>
          </p:nvGrpSpPr>
          <p:grpSpPr>
            <a:xfrm>
              <a:off x="-41366" y="2305044"/>
              <a:ext cx="919226" cy="880117"/>
              <a:chOff x="379635" y="3393350"/>
              <a:chExt cx="919226" cy="880117"/>
            </a:xfrm>
          </p:grpSpPr>
          <p:grpSp>
            <p:nvGrpSpPr>
              <p:cNvPr id="245" name="Group 244">
                <a:extLst>
                  <a:ext uri="{FF2B5EF4-FFF2-40B4-BE49-F238E27FC236}">
                    <a16:creationId xmlns:a16="http://schemas.microsoft.com/office/drawing/2014/main" id="{3B858A02-D8A0-46E7-BF6B-755581540B68}"/>
                  </a:ext>
                </a:extLst>
              </p:cNvPr>
              <p:cNvGrpSpPr/>
              <p:nvPr/>
            </p:nvGrpSpPr>
            <p:grpSpPr>
              <a:xfrm>
                <a:off x="379635" y="3393350"/>
                <a:ext cx="919226" cy="880117"/>
                <a:chOff x="3480907" y="2691767"/>
                <a:chExt cx="919226" cy="880117"/>
              </a:xfrm>
            </p:grpSpPr>
            <p:grpSp>
              <p:nvGrpSpPr>
                <p:cNvPr id="249" name="Group 248">
                  <a:extLst>
                    <a:ext uri="{FF2B5EF4-FFF2-40B4-BE49-F238E27FC236}">
                      <a16:creationId xmlns:a16="http://schemas.microsoft.com/office/drawing/2014/main" id="{452C7A70-79C4-49B5-95FE-DE00E5F34823}"/>
                    </a:ext>
                  </a:extLst>
                </p:cNvPr>
                <p:cNvGrpSpPr/>
                <p:nvPr/>
              </p:nvGrpSpPr>
              <p:grpSpPr>
                <a:xfrm>
                  <a:off x="3480907" y="2691767"/>
                  <a:ext cx="919226" cy="880117"/>
                  <a:chOff x="3480907" y="2691767"/>
                  <a:chExt cx="919226" cy="880117"/>
                </a:xfrm>
              </p:grpSpPr>
              <p:grpSp>
                <p:nvGrpSpPr>
                  <p:cNvPr id="251" name="Group 250">
                    <a:extLst>
                      <a:ext uri="{FF2B5EF4-FFF2-40B4-BE49-F238E27FC236}">
                        <a16:creationId xmlns:a16="http://schemas.microsoft.com/office/drawing/2014/main" id="{A5778FC7-815A-4DB3-A8A4-5AA67175C63F}"/>
                      </a:ext>
                    </a:extLst>
                  </p:cNvPr>
                  <p:cNvGrpSpPr/>
                  <p:nvPr/>
                </p:nvGrpSpPr>
                <p:grpSpPr>
                  <a:xfrm>
                    <a:off x="3661592" y="3056573"/>
                    <a:ext cx="565560" cy="45720"/>
                    <a:chOff x="3661592" y="3056573"/>
                    <a:chExt cx="565560" cy="45720"/>
                  </a:xfrm>
                </p:grpSpPr>
                <p:sp>
                  <p:nvSpPr>
                    <p:cNvPr id="258" name="Oval 257">
                      <a:extLst>
                        <a:ext uri="{FF2B5EF4-FFF2-40B4-BE49-F238E27FC236}">
                          <a16:creationId xmlns:a16="http://schemas.microsoft.com/office/drawing/2014/main" id="{CCACC55B-F4FB-4F45-87E3-023D7E88882F}"/>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9" name="Oval 258">
                      <a:extLst>
                        <a:ext uri="{FF2B5EF4-FFF2-40B4-BE49-F238E27FC236}">
                          <a16:creationId xmlns:a16="http://schemas.microsoft.com/office/drawing/2014/main" id="{7E7B3839-151B-41C6-B3C3-B48251B7FDB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0" name="Oval 259">
                      <a:extLst>
                        <a:ext uri="{FF2B5EF4-FFF2-40B4-BE49-F238E27FC236}">
                          <a16:creationId xmlns:a16="http://schemas.microsoft.com/office/drawing/2014/main" id="{A8F04151-3AEA-4106-AD8D-2F8DB089834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1" name="Oval 260">
                      <a:extLst>
                        <a:ext uri="{FF2B5EF4-FFF2-40B4-BE49-F238E27FC236}">
                          <a16:creationId xmlns:a16="http://schemas.microsoft.com/office/drawing/2014/main" id="{94E88902-C468-47CD-82DB-22C991664938}"/>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2" name="Group 251">
                    <a:extLst>
                      <a:ext uri="{FF2B5EF4-FFF2-40B4-BE49-F238E27FC236}">
                        <a16:creationId xmlns:a16="http://schemas.microsoft.com/office/drawing/2014/main" id="{2C2C31E9-252A-4D4F-AF92-E333D50CA059}"/>
                      </a:ext>
                    </a:extLst>
                  </p:cNvPr>
                  <p:cNvGrpSpPr/>
                  <p:nvPr/>
                </p:nvGrpSpPr>
                <p:grpSpPr>
                  <a:xfrm>
                    <a:off x="3661592" y="3526164"/>
                    <a:ext cx="565560" cy="45720"/>
                    <a:chOff x="3661592" y="3526164"/>
                    <a:chExt cx="565560" cy="45720"/>
                  </a:xfrm>
                </p:grpSpPr>
                <p:sp>
                  <p:nvSpPr>
                    <p:cNvPr id="254" name="Oval 253">
                      <a:extLst>
                        <a:ext uri="{FF2B5EF4-FFF2-40B4-BE49-F238E27FC236}">
                          <a16:creationId xmlns:a16="http://schemas.microsoft.com/office/drawing/2014/main" id="{49999A09-3FF7-4191-A5BF-4B11E5A59ED4}"/>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9D29F96C-AC4C-4C95-ABFD-732F1621C05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6" name="Oval 255">
                      <a:extLst>
                        <a:ext uri="{FF2B5EF4-FFF2-40B4-BE49-F238E27FC236}">
                          <a16:creationId xmlns:a16="http://schemas.microsoft.com/office/drawing/2014/main" id="{3FDE6DC2-C14C-42C5-9EEE-898F2BB9261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7" name="Oval 256">
                      <a:extLst>
                        <a:ext uri="{FF2B5EF4-FFF2-40B4-BE49-F238E27FC236}">
                          <a16:creationId xmlns:a16="http://schemas.microsoft.com/office/drawing/2014/main" id="{091770AF-75AC-453F-8177-86411B4EDFA3}"/>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AEF0F081-7840-4E82-8F26-1C1350F2DB6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250" name="Straight Arrow Connector 249">
                  <a:extLst>
                    <a:ext uri="{FF2B5EF4-FFF2-40B4-BE49-F238E27FC236}">
                      <a16:creationId xmlns:a16="http://schemas.microsoft.com/office/drawing/2014/main" id="{25BA425C-FA95-4233-85B3-678EA76158A7}"/>
                    </a:ext>
                  </a:extLst>
                </p:cNvPr>
                <p:cNvCxnSpPr>
                  <a:stCxn id="258" idx="4"/>
                  <a:endCxn id="25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46" name="Straight Arrow Connector 245">
                <a:extLst>
                  <a:ext uri="{FF2B5EF4-FFF2-40B4-BE49-F238E27FC236}">
                    <a16:creationId xmlns:a16="http://schemas.microsoft.com/office/drawing/2014/main" id="{54CDFAFD-6160-4CFA-8D66-5F8FC033E78B}"/>
                  </a:ext>
                </a:extLst>
              </p:cNvPr>
              <p:cNvCxnSpPr>
                <a:cxnSpLocks/>
                <a:stCxn id="258" idx="5"/>
                <a:endCxn id="255" idx="1"/>
              </p:cNvCxnSpPr>
              <p:nvPr/>
            </p:nvCxnSpPr>
            <p:spPr bwMode="auto">
              <a:xfrm>
                <a:off x="599344" y="3797180"/>
                <a:ext cx="14095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7" name="Straight Arrow Connector 246">
                <a:extLst>
                  <a:ext uri="{FF2B5EF4-FFF2-40B4-BE49-F238E27FC236}">
                    <a16:creationId xmlns:a16="http://schemas.microsoft.com/office/drawing/2014/main" id="{2C72F27D-EF33-49A4-B434-8317181172B0}"/>
                  </a:ext>
                </a:extLst>
              </p:cNvPr>
              <p:cNvCxnSpPr>
                <a:cxnSpLocks/>
                <a:stCxn id="258" idx="5"/>
                <a:endCxn id="256" idx="0"/>
              </p:cNvCxnSpPr>
              <p:nvPr/>
            </p:nvCxnSpPr>
            <p:spPr bwMode="auto">
              <a:xfrm>
                <a:off x="599344" y="3797180"/>
                <a:ext cx="33039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8" name="Straight Arrow Connector 247">
                <a:extLst>
                  <a:ext uri="{FF2B5EF4-FFF2-40B4-BE49-F238E27FC236}">
                    <a16:creationId xmlns:a16="http://schemas.microsoft.com/office/drawing/2014/main" id="{B8DC6026-4967-4F12-B6A2-D62061F783D8}"/>
                  </a:ext>
                </a:extLst>
              </p:cNvPr>
              <p:cNvCxnSpPr>
                <a:cxnSpLocks/>
                <a:stCxn id="258" idx="5"/>
                <a:endCxn id="257" idx="1"/>
              </p:cNvCxnSpPr>
              <p:nvPr/>
            </p:nvCxnSpPr>
            <p:spPr bwMode="auto">
              <a:xfrm>
                <a:off x="599344" y="3797180"/>
                <a:ext cx="48751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44" name="Rectangle 243">
              <a:extLst>
                <a:ext uri="{FF2B5EF4-FFF2-40B4-BE49-F238E27FC236}">
                  <a16:creationId xmlns:a16="http://schemas.microsoft.com/office/drawing/2014/main" id="{6A7AC330-29AD-4BBE-A8FD-D2B3D0A76582}"/>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62" name="Group 261">
            <a:extLst>
              <a:ext uri="{FF2B5EF4-FFF2-40B4-BE49-F238E27FC236}">
                <a16:creationId xmlns:a16="http://schemas.microsoft.com/office/drawing/2014/main" id="{8E1EA354-8586-416A-9979-8509050994A0}"/>
              </a:ext>
            </a:extLst>
          </p:cNvPr>
          <p:cNvGrpSpPr/>
          <p:nvPr/>
        </p:nvGrpSpPr>
        <p:grpSpPr>
          <a:xfrm>
            <a:off x="3356363" y="5765789"/>
            <a:ext cx="919226" cy="939811"/>
            <a:chOff x="-41366" y="2295844"/>
            <a:chExt cx="919226" cy="939811"/>
          </a:xfrm>
        </p:grpSpPr>
        <p:grpSp>
          <p:nvGrpSpPr>
            <p:cNvPr id="263" name="Group 262">
              <a:extLst>
                <a:ext uri="{FF2B5EF4-FFF2-40B4-BE49-F238E27FC236}">
                  <a16:creationId xmlns:a16="http://schemas.microsoft.com/office/drawing/2014/main" id="{ACF90590-DDFC-4521-8FE8-945996E044F5}"/>
                </a:ext>
              </a:extLst>
            </p:cNvPr>
            <p:cNvGrpSpPr/>
            <p:nvPr/>
          </p:nvGrpSpPr>
          <p:grpSpPr>
            <a:xfrm>
              <a:off x="-41366" y="2305044"/>
              <a:ext cx="919226" cy="880117"/>
              <a:chOff x="379635" y="3393350"/>
              <a:chExt cx="919226" cy="880117"/>
            </a:xfrm>
          </p:grpSpPr>
          <p:grpSp>
            <p:nvGrpSpPr>
              <p:cNvPr id="265" name="Group 264">
                <a:extLst>
                  <a:ext uri="{FF2B5EF4-FFF2-40B4-BE49-F238E27FC236}">
                    <a16:creationId xmlns:a16="http://schemas.microsoft.com/office/drawing/2014/main" id="{A0111BAE-0ED3-44A1-A3DB-2DA0BDA61FCC}"/>
                  </a:ext>
                </a:extLst>
              </p:cNvPr>
              <p:cNvGrpSpPr/>
              <p:nvPr/>
            </p:nvGrpSpPr>
            <p:grpSpPr>
              <a:xfrm>
                <a:off x="379635" y="3393350"/>
                <a:ext cx="919226" cy="880117"/>
                <a:chOff x="3480907" y="2691767"/>
                <a:chExt cx="919226" cy="880117"/>
              </a:xfrm>
            </p:grpSpPr>
            <p:grpSp>
              <p:nvGrpSpPr>
                <p:cNvPr id="269" name="Group 268">
                  <a:extLst>
                    <a:ext uri="{FF2B5EF4-FFF2-40B4-BE49-F238E27FC236}">
                      <a16:creationId xmlns:a16="http://schemas.microsoft.com/office/drawing/2014/main" id="{C10624A2-A9B8-4BD4-9816-3191465060BA}"/>
                    </a:ext>
                  </a:extLst>
                </p:cNvPr>
                <p:cNvGrpSpPr/>
                <p:nvPr/>
              </p:nvGrpSpPr>
              <p:grpSpPr>
                <a:xfrm>
                  <a:off x="3480907" y="2691767"/>
                  <a:ext cx="919226" cy="880117"/>
                  <a:chOff x="3480907" y="2691767"/>
                  <a:chExt cx="919226" cy="880117"/>
                </a:xfrm>
              </p:grpSpPr>
              <p:grpSp>
                <p:nvGrpSpPr>
                  <p:cNvPr id="271" name="Group 270">
                    <a:extLst>
                      <a:ext uri="{FF2B5EF4-FFF2-40B4-BE49-F238E27FC236}">
                        <a16:creationId xmlns:a16="http://schemas.microsoft.com/office/drawing/2014/main" id="{0EE8CAFD-A47E-4B23-BA37-0D5F4EFF8AE6}"/>
                      </a:ext>
                    </a:extLst>
                  </p:cNvPr>
                  <p:cNvGrpSpPr/>
                  <p:nvPr/>
                </p:nvGrpSpPr>
                <p:grpSpPr>
                  <a:xfrm>
                    <a:off x="3661592" y="3056573"/>
                    <a:ext cx="565560" cy="45720"/>
                    <a:chOff x="3661592" y="3056573"/>
                    <a:chExt cx="565560" cy="45720"/>
                  </a:xfrm>
                </p:grpSpPr>
                <p:sp>
                  <p:nvSpPr>
                    <p:cNvPr id="278" name="Oval 277">
                      <a:extLst>
                        <a:ext uri="{FF2B5EF4-FFF2-40B4-BE49-F238E27FC236}">
                          <a16:creationId xmlns:a16="http://schemas.microsoft.com/office/drawing/2014/main" id="{27C091B9-5880-45F4-B140-5222DE51A3F5}"/>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9" name="Oval 278">
                      <a:extLst>
                        <a:ext uri="{FF2B5EF4-FFF2-40B4-BE49-F238E27FC236}">
                          <a16:creationId xmlns:a16="http://schemas.microsoft.com/office/drawing/2014/main" id="{E3964040-70C7-4E1A-AEDB-5900DF1F0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0" name="Oval 279">
                      <a:extLst>
                        <a:ext uri="{FF2B5EF4-FFF2-40B4-BE49-F238E27FC236}">
                          <a16:creationId xmlns:a16="http://schemas.microsoft.com/office/drawing/2014/main" id="{871DAFB6-2236-4491-9DF6-9A91DA8C0780}"/>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7A4F1335-A2C7-4201-870C-501FCC1D3A2B}"/>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72" name="Group 271">
                    <a:extLst>
                      <a:ext uri="{FF2B5EF4-FFF2-40B4-BE49-F238E27FC236}">
                        <a16:creationId xmlns:a16="http://schemas.microsoft.com/office/drawing/2014/main" id="{68CA0901-1359-4ADE-B568-2FC19A195F7B}"/>
                      </a:ext>
                    </a:extLst>
                  </p:cNvPr>
                  <p:cNvGrpSpPr/>
                  <p:nvPr/>
                </p:nvGrpSpPr>
                <p:grpSpPr>
                  <a:xfrm>
                    <a:off x="3661592" y="3526164"/>
                    <a:ext cx="565560" cy="45720"/>
                    <a:chOff x="3661592" y="3526164"/>
                    <a:chExt cx="565560" cy="45720"/>
                  </a:xfrm>
                </p:grpSpPr>
                <p:sp>
                  <p:nvSpPr>
                    <p:cNvPr id="274" name="Oval 273">
                      <a:extLst>
                        <a:ext uri="{FF2B5EF4-FFF2-40B4-BE49-F238E27FC236}">
                          <a16:creationId xmlns:a16="http://schemas.microsoft.com/office/drawing/2014/main" id="{678B3E5F-05A8-4A3E-9B74-865A4C344EBD}"/>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5" name="Oval 274">
                      <a:extLst>
                        <a:ext uri="{FF2B5EF4-FFF2-40B4-BE49-F238E27FC236}">
                          <a16:creationId xmlns:a16="http://schemas.microsoft.com/office/drawing/2014/main" id="{2754429C-0E98-4836-AEAE-171AD94D05C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F5781EE0-1795-44C2-BCE1-3C3C6ABB880B}"/>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C4EE4C32-1BCD-493D-B16D-3B5B8CAC65E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73" name="TextBox 272">
                        <a:extLst>
                          <a:ext uri="{FF2B5EF4-FFF2-40B4-BE49-F238E27FC236}">
                            <a16:creationId xmlns:a16="http://schemas.microsoft.com/office/drawing/2014/main" id="{8E168007-6FC1-4E9E-AA91-FECBDE45E805}"/>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270" name="Straight Arrow Connector 269">
                  <a:extLst>
                    <a:ext uri="{FF2B5EF4-FFF2-40B4-BE49-F238E27FC236}">
                      <a16:creationId xmlns:a16="http://schemas.microsoft.com/office/drawing/2014/main" id="{7037F8A5-6028-4FA0-8153-9ED1E16B8EF2}"/>
                    </a:ext>
                  </a:extLst>
                </p:cNvPr>
                <p:cNvCxnSpPr>
                  <a:stCxn id="278" idx="4"/>
                  <a:endCxn id="27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66" name="Straight Arrow Connector 265">
                <a:extLst>
                  <a:ext uri="{FF2B5EF4-FFF2-40B4-BE49-F238E27FC236}">
                    <a16:creationId xmlns:a16="http://schemas.microsoft.com/office/drawing/2014/main" id="{C9377966-3B12-40A4-95D3-80B00F77A9DE}"/>
                  </a:ext>
                </a:extLst>
              </p:cNvPr>
              <p:cNvCxnSpPr>
                <a:cxnSpLocks/>
                <a:stCxn id="278" idx="5"/>
                <a:endCxn id="275"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cxnSp>
            <p:nvCxnSpPr>
              <p:cNvPr id="267" name="Straight Arrow Connector 266">
                <a:extLst>
                  <a:ext uri="{FF2B5EF4-FFF2-40B4-BE49-F238E27FC236}">
                    <a16:creationId xmlns:a16="http://schemas.microsoft.com/office/drawing/2014/main" id="{3D07F7C0-C557-4862-B5FE-69B4383A013C}"/>
                  </a:ext>
                </a:extLst>
              </p:cNvPr>
              <p:cNvCxnSpPr>
                <a:cxnSpLocks/>
                <a:stCxn id="278" idx="5"/>
                <a:endCxn id="276"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grpSp>
        <p:sp>
          <p:nvSpPr>
            <p:cNvPr id="264" name="Rectangle 263">
              <a:extLst>
                <a:ext uri="{FF2B5EF4-FFF2-40B4-BE49-F238E27FC236}">
                  <a16:creationId xmlns:a16="http://schemas.microsoft.com/office/drawing/2014/main" id="{96566FEA-5985-4CD2-952F-FAADC92DEA30}"/>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54" name="Freeform: Shape 53">
            <a:extLst>
              <a:ext uri="{FF2B5EF4-FFF2-40B4-BE49-F238E27FC236}">
                <a16:creationId xmlns:a16="http://schemas.microsoft.com/office/drawing/2014/main" id="{44016402-6542-487E-949C-6457A9A8E316}"/>
              </a:ext>
            </a:extLst>
          </p:cNvPr>
          <p:cNvSpPr/>
          <p:nvPr/>
        </p:nvSpPr>
        <p:spPr bwMode="auto">
          <a:xfrm>
            <a:off x="2266408" y="2857500"/>
            <a:ext cx="568569" cy="2763715"/>
          </a:xfrm>
          <a:custGeom>
            <a:avLst/>
            <a:gdLst>
              <a:gd name="connsiteX0" fmla="*/ 0 w 568569"/>
              <a:gd name="connsiteY0" fmla="*/ 0 h 2763715"/>
              <a:gd name="connsiteX1" fmla="*/ 152400 w 568569"/>
              <a:gd name="connsiteY1" fmla="*/ 433754 h 2763715"/>
              <a:gd name="connsiteX2" fmla="*/ 509954 w 568569"/>
              <a:gd name="connsiteY2" fmla="*/ 846992 h 2763715"/>
              <a:gd name="connsiteX3" fmla="*/ 556846 w 568569"/>
              <a:gd name="connsiteY3" fmla="*/ 1160585 h 2763715"/>
              <a:gd name="connsiteX4" fmla="*/ 553915 w 568569"/>
              <a:gd name="connsiteY4" fmla="*/ 1541585 h 2763715"/>
              <a:gd name="connsiteX5" fmla="*/ 568569 w 568569"/>
              <a:gd name="connsiteY5" fmla="*/ 2763715 h 276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569" h="2763715">
                <a:moveTo>
                  <a:pt x="0" y="0"/>
                </a:moveTo>
                <a:cubicBezTo>
                  <a:pt x="33704" y="146294"/>
                  <a:pt x="67408" y="292589"/>
                  <a:pt x="152400" y="433754"/>
                </a:cubicBezTo>
                <a:cubicBezTo>
                  <a:pt x="237392" y="574919"/>
                  <a:pt x="442546" y="725854"/>
                  <a:pt x="509954" y="846992"/>
                </a:cubicBezTo>
                <a:cubicBezTo>
                  <a:pt x="577362" y="968130"/>
                  <a:pt x="549519" y="1044820"/>
                  <a:pt x="556846" y="1160585"/>
                </a:cubicBezTo>
                <a:cubicBezTo>
                  <a:pt x="564173" y="1276350"/>
                  <a:pt x="551961" y="1274397"/>
                  <a:pt x="553915" y="1541585"/>
                </a:cubicBezTo>
                <a:cubicBezTo>
                  <a:pt x="555869" y="1808773"/>
                  <a:pt x="562219" y="2286244"/>
                  <a:pt x="568569" y="2763715"/>
                </a:cubicBezTo>
              </a:path>
            </a:pathLst>
          </a:custGeom>
          <a:noFill/>
          <a:ln w="25400" cap="flat" cmpd="sng" algn="ctr">
            <a:solidFill>
              <a:srgbClr val="00B050"/>
            </a:solidFill>
            <a:prstDash val="solid"/>
            <a:round/>
            <a:headEnd type="none" w="med" len="med"/>
            <a:tailEnd type="stealth" w="lg" len="med"/>
          </a:ln>
          <a:effectLst/>
        </p:spPr>
        <p:txBody>
          <a:bodyPr rtlCol="0" anchor="ctr"/>
          <a:lstStyle/>
          <a:p>
            <a:pPr algn="ctr"/>
            <a:endParaRPr lang="en-US"/>
          </a:p>
        </p:txBody>
      </p:sp>
      <p:sp>
        <p:nvSpPr>
          <p:cNvPr id="61" name="Freeform: Shape 60">
            <a:extLst>
              <a:ext uri="{FF2B5EF4-FFF2-40B4-BE49-F238E27FC236}">
                <a16:creationId xmlns:a16="http://schemas.microsoft.com/office/drawing/2014/main" id="{0D185CAA-520A-42A2-975A-469A723E321F}"/>
              </a:ext>
            </a:extLst>
          </p:cNvPr>
          <p:cNvSpPr/>
          <p:nvPr/>
        </p:nvSpPr>
        <p:spPr bwMode="auto">
          <a:xfrm>
            <a:off x="623089" y="2859066"/>
            <a:ext cx="2004165" cy="2771383"/>
          </a:xfrm>
          <a:custGeom>
            <a:avLst/>
            <a:gdLst>
              <a:gd name="connsiteX0" fmla="*/ 1659699 w 2004165"/>
              <a:gd name="connsiteY0" fmla="*/ 0 h 2771383"/>
              <a:gd name="connsiteX1" fmla="*/ 2004165 w 2004165"/>
              <a:gd name="connsiteY1" fmla="*/ 463463 h 2771383"/>
              <a:gd name="connsiteX2" fmla="*/ 1659699 w 2004165"/>
              <a:gd name="connsiteY2" fmla="*/ 579329 h 2771383"/>
              <a:gd name="connsiteX3" fmla="*/ 1208762 w 2004165"/>
              <a:gd name="connsiteY3" fmla="*/ 494778 h 2771383"/>
              <a:gd name="connsiteX4" fmla="*/ 560540 w 2004165"/>
              <a:gd name="connsiteY4" fmla="*/ 310019 h 2771383"/>
              <a:gd name="connsiteX5" fmla="*/ 72025 w 2004165"/>
              <a:gd name="connsiteY5" fmla="*/ 494778 h 2771383"/>
              <a:gd name="connsiteX6" fmla="*/ 25052 w 2004165"/>
              <a:gd name="connsiteY6" fmla="*/ 1283918 h 2771383"/>
              <a:gd name="connsiteX7" fmla="*/ 0 w 2004165"/>
              <a:gd name="connsiteY7" fmla="*/ 2771383 h 277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4165" h="2771383">
                <a:moveTo>
                  <a:pt x="1659699" y="0"/>
                </a:moveTo>
                <a:cubicBezTo>
                  <a:pt x="1831932" y="183454"/>
                  <a:pt x="2004165" y="366908"/>
                  <a:pt x="2004165" y="463463"/>
                </a:cubicBezTo>
                <a:cubicBezTo>
                  <a:pt x="2004165" y="560018"/>
                  <a:pt x="1792266" y="574110"/>
                  <a:pt x="1659699" y="579329"/>
                </a:cubicBezTo>
                <a:cubicBezTo>
                  <a:pt x="1527132" y="584548"/>
                  <a:pt x="1391955" y="539663"/>
                  <a:pt x="1208762" y="494778"/>
                </a:cubicBezTo>
                <a:cubicBezTo>
                  <a:pt x="1025569" y="449893"/>
                  <a:pt x="749996" y="310019"/>
                  <a:pt x="560540" y="310019"/>
                </a:cubicBezTo>
                <a:cubicBezTo>
                  <a:pt x="371084" y="310019"/>
                  <a:pt x="161273" y="332462"/>
                  <a:pt x="72025" y="494778"/>
                </a:cubicBezTo>
                <a:cubicBezTo>
                  <a:pt x="-17223" y="657094"/>
                  <a:pt x="37056" y="904484"/>
                  <a:pt x="25052" y="1283918"/>
                </a:cubicBezTo>
                <a:cubicBezTo>
                  <a:pt x="13048" y="1663352"/>
                  <a:pt x="6524" y="2217367"/>
                  <a:pt x="0" y="2771383"/>
                </a:cubicBezTo>
              </a:path>
            </a:pathLst>
          </a:custGeom>
          <a:noFill/>
          <a:ln w="25400" cap="flat" cmpd="sng" algn="ctr">
            <a:solidFill>
              <a:srgbClr val="00B050"/>
            </a:solidFill>
            <a:prstDash val="solid"/>
            <a:round/>
            <a:headEnd type="none" w="med" len="med"/>
            <a:tailEnd type="stealth" w="lg"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3" name="Speech Bubble: Rectangle with Corners Rounded 2">
                <a:extLst>
                  <a:ext uri="{FF2B5EF4-FFF2-40B4-BE49-F238E27FC236}">
                    <a16:creationId xmlns:a16="http://schemas.microsoft.com/office/drawing/2014/main" id="{2707E478-E2B8-49A9-A707-0A70B2B0B355}"/>
                  </a:ext>
                </a:extLst>
              </p:cNvPr>
              <p:cNvSpPr/>
              <p:nvPr/>
            </p:nvSpPr>
            <p:spPr bwMode="auto">
              <a:xfrm>
                <a:off x="4417165" y="5435006"/>
                <a:ext cx="2980786" cy="742643"/>
              </a:xfrm>
              <a:prstGeom prst="wedgeRoundRectCallout">
                <a:avLst>
                  <a:gd name="adj1" fmla="val -60030"/>
                  <a:gd name="adj2" fmla="val 109092"/>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r>
                  <a:rPr lang="en-US" sz="2000" dirty="0">
                    <a:solidFill>
                      <a:srgbClr val="C00000"/>
                    </a:solidFill>
                    <a:latin typeface="Arial" charset="0"/>
                  </a:rPr>
                  <a:t>   No path </a:t>
                </a:r>
                <a14:m>
                  <m:oMath xmlns:m="http://schemas.openxmlformats.org/officeDocument/2006/math">
                    <m:r>
                      <m:rPr>
                        <m:sty m:val="p"/>
                      </m:rPr>
                      <a:rPr lang="en-US" sz="2000" b="0" i="0" smtClean="0">
                        <a:solidFill>
                          <a:srgbClr val="C00000"/>
                        </a:solidFill>
                        <a:latin typeface="Cambria Math" panose="02040503050406030204" pitchFamily="18" charset="0"/>
                      </a:rPr>
                      <m:t>Λ</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m:t>
                        </m:r>
                      </m:e>
                      <m:sup>
                        <m:r>
                          <a:rPr lang="en-US" sz="2000" b="0" i="1" smtClean="0">
                            <a:solidFill>
                              <a:srgbClr val="C00000"/>
                            </a:solidFill>
                            <a:latin typeface="Cambria Math" panose="02040503050406030204" pitchFamily="18" charset="0"/>
                          </a:rPr>
                          <m:t>∗</m:t>
                        </m:r>
                      </m:sup>
                    </m:sSup>
                    <m:r>
                      <a:rPr lang="en-US" sz="2000" b="0" i="1" smtClean="0">
                        <a:solidFill>
                          <a:srgbClr val="C00000"/>
                        </a:solidFill>
                        <a:latin typeface="Cambria Math" panose="02040503050406030204" pitchFamily="18" charset="0"/>
                      </a:rPr>
                      <m:t>𝑐</m:t>
                    </m:r>
                  </m:oMath>
                </a14:m>
                <a:endParaRPr lang="en-US" sz="2000" b="0" dirty="0">
                  <a:solidFill>
                    <a:srgbClr val="C00000"/>
                  </a:solidFill>
                  <a:latin typeface="Arial" charset="0"/>
                </a:endParaRPr>
              </a:p>
              <a:p>
                <a:pPr defTabSz="914400" eaLnBrk="0" fontAlgn="base" hangingPunct="0">
                  <a:spcBef>
                    <a:spcPct val="0"/>
                  </a:spcBef>
                  <a:spcAft>
                    <a:spcPct val="0"/>
                  </a:spcAft>
                </a:pPr>
                <a14:m>
                  <m:oMath xmlns:m="http://schemas.openxmlformats.org/officeDocument/2006/math">
                    <m:r>
                      <a:rPr lang="en-US" sz="2000" i="1" smtClean="0">
                        <a:solidFill>
                          <a:srgbClr val="C00000"/>
                        </a:solidFill>
                        <a:latin typeface="Cambria Math" panose="02040503050406030204" pitchFamily="18" charset="0"/>
                        <a:ea typeface="Cambria Math" panose="02040503050406030204" pitchFamily="18" charset="0"/>
                      </a:rPr>
                      <m:t>∴</m:t>
                    </m:r>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definitely initialized</a:t>
                </a:r>
              </a:p>
            </p:txBody>
          </p:sp>
        </mc:Choice>
        <mc:Fallback xmlns="">
          <p:sp>
            <p:nvSpPr>
              <p:cNvPr id="3" name="Speech Bubble: Rectangle with Corners Rounded 2">
                <a:extLst>
                  <a:ext uri="{FF2B5EF4-FFF2-40B4-BE49-F238E27FC236}">
                    <a16:creationId xmlns:a16="http://schemas.microsoft.com/office/drawing/2014/main" id="{2707E478-E2B8-49A9-A707-0A70B2B0B355}"/>
                  </a:ext>
                </a:extLst>
              </p:cNvPr>
              <p:cNvSpPr>
                <a:spLocks noRot="1" noChangeAspect="1" noMove="1" noResize="1" noEditPoints="1" noAdjustHandles="1" noChangeArrowheads="1" noChangeShapeType="1" noTextEdit="1"/>
              </p:cNvSpPr>
              <p:nvPr/>
            </p:nvSpPr>
            <p:spPr bwMode="auto">
              <a:xfrm>
                <a:off x="4417165" y="5435006"/>
                <a:ext cx="2980786" cy="742643"/>
              </a:xfrm>
              <a:prstGeom prst="wedgeRoundRectCallout">
                <a:avLst>
                  <a:gd name="adj1" fmla="val -60030"/>
                  <a:gd name="adj2" fmla="val 109092"/>
                  <a:gd name="adj3" fmla="val 16667"/>
                </a:avLst>
              </a:prstGeom>
              <a:blipFill>
                <a:blip r:embed="rId10"/>
                <a:stretch>
                  <a:fillRect r="-1473"/>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sp>
        <p:nvSpPr>
          <p:cNvPr id="211" name="TextBox 210">
            <a:extLst>
              <a:ext uri="{FF2B5EF4-FFF2-40B4-BE49-F238E27FC236}">
                <a16:creationId xmlns:a16="http://schemas.microsoft.com/office/drawing/2014/main" id="{751E7A68-8C03-4EFB-B4A3-F8ABD7A3DF1D}"/>
              </a:ext>
            </a:extLst>
          </p:cNvPr>
          <p:cNvSpPr txBox="1"/>
          <p:nvPr/>
        </p:nvSpPr>
        <p:spPr>
          <a:xfrm>
            <a:off x="1316078" y="2799511"/>
            <a:ext cx="413896" cy="307777"/>
          </a:xfrm>
          <a:prstGeom prst="rect">
            <a:avLst/>
          </a:prstGeom>
          <a:noFill/>
        </p:spPr>
        <p:txBody>
          <a:bodyPr wrap="none" rtlCol="0">
            <a:spAutoFit/>
          </a:bodyPr>
          <a:lstStyle/>
          <a:p>
            <a:pPr algn="just"/>
            <a:r>
              <a:rPr lang="en-US" sz="1400" dirty="0" err="1">
                <a:sym typeface="Symbol"/>
              </a:rPr>
              <a:t>init</a:t>
            </a:r>
            <a:endParaRPr lang="en-US" sz="1400" dirty="0">
              <a:sym typeface="Webdings"/>
            </a:endParaRPr>
          </a:p>
        </p:txBody>
      </p:sp>
      <p:grpSp>
        <p:nvGrpSpPr>
          <p:cNvPr id="63" name="Group 62"/>
          <p:cNvGrpSpPr/>
          <p:nvPr/>
        </p:nvGrpSpPr>
        <p:grpSpPr>
          <a:xfrm>
            <a:off x="5333215" y="672621"/>
            <a:ext cx="3746049" cy="1653586"/>
            <a:chOff x="4834323" y="2120590"/>
            <a:chExt cx="3746049" cy="1653586"/>
          </a:xfrm>
        </p:grpSpPr>
        <p:grpSp>
          <p:nvGrpSpPr>
            <p:cNvPr id="35" name="Group 34"/>
            <p:cNvGrpSpPr/>
            <p:nvPr/>
          </p:nvGrpSpPr>
          <p:grpSpPr>
            <a:xfrm>
              <a:off x="4834323" y="2120590"/>
              <a:ext cx="1580915" cy="1056936"/>
              <a:chOff x="-393460" y="16768"/>
              <a:chExt cx="1580915" cy="1056936"/>
            </a:xfrm>
          </p:grpSpPr>
          <p:sp>
            <p:nvSpPr>
              <p:cNvPr id="55" name="Oval 54"/>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57" name="Oval 56"/>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8" name="Straight Arrow Connector 57"/>
              <p:cNvCxnSpPr>
                <a:stCxn id="57" idx="4"/>
                <a:endCxn id="55"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p:cNvSpPr txBox="1"/>
                  <p:nvPr/>
                </p:nvSpPr>
                <p:spPr>
                  <a:xfrm>
                    <a:off x="-393460" y="493771"/>
                    <a:ext cx="1312915" cy="307777"/>
                  </a:xfrm>
                  <a:prstGeom prst="rect">
                    <a:avLst/>
                  </a:prstGeom>
                  <a:noFill/>
                </p:spPr>
                <p:txBody>
                  <a:bodyPr wrap="square" rtlCol="0">
                    <a:spAutoFit/>
                  </a:bodyPr>
                  <a:lstStyle/>
                  <a:p>
                    <a:pPr algn="just"/>
                    <a:r>
                      <a:rPr lang="en-US" sz="1400" dirty="0">
                        <a:sym typeface="Symbol"/>
                      </a:rPr>
                      <a:t>(</a:t>
                    </a:r>
                    <a:r>
                      <a:rPr lang="en-US" sz="1400" dirty="0" err="1">
                        <a:sym typeface="Symbol"/>
                      </a:rPr>
                      <a:t>skip</a:t>
                    </a:r>
                    <a:r>
                      <a:rPr lang="en-US" sz="1400" baseline="30000" dirty="0" err="1">
                        <a:sym typeface="Symbol"/>
                      </a:rPr>
                      <a:t>t</a:t>
                    </a:r>
                    <a14:m>
                      <m:oMath xmlns:m="http://schemas.openxmlformats.org/officeDocument/2006/math">
                        <m:r>
                          <a:rPr lang="en-US" sz="1400" b="0" i="0" smtClean="0">
                            <a:latin typeface="Cambria Math" panose="02040503050406030204" pitchFamily="18" charset="0"/>
                            <a:sym typeface="Symbol"/>
                          </a:rPr>
                          <m:t> </m:t>
                        </m:r>
                        <m:r>
                          <a:rPr lang="en-US" sz="1400" b="0" i="1" smtClean="0">
                            <a:latin typeface="Cambria Math" panose="02040503050406030204" pitchFamily="18" charset="0"/>
                            <a:sym typeface="Symbol"/>
                          </a:rPr>
                          <m:t>⊙ </m:t>
                        </m:r>
                      </m:oMath>
                    </a14:m>
                    <a:r>
                      <a:rPr lang="en-US" sz="1400" dirty="0">
                        <a:sym typeface="Symbol"/>
                      </a:rPr>
                      <a:t>skip)</a:t>
                    </a:r>
                    <a:endParaRPr lang="en-US" sz="1400" dirty="0">
                      <a:sym typeface="Webdings"/>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93460" y="493771"/>
                    <a:ext cx="1312915" cy="307777"/>
                  </a:xfrm>
                  <a:prstGeom prst="rect">
                    <a:avLst/>
                  </a:prstGeom>
                  <a:blipFill>
                    <a:blip r:embed="rId11"/>
                    <a:stretch>
                      <a:fillRect l="-1389" t="-4000" b="-20000"/>
                    </a:stretch>
                  </a:blipFill>
                </p:spPr>
                <p:txBody>
                  <a:bodyPr/>
                  <a:lstStyle/>
                  <a:p>
                    <a:r>
                      <a:rPr lang="en-US">
                        <a:noFill/>
                      </a:rPr>
                      <a:t> </a:t>
                    </a:r>
                  </a:p>
                </p:txBody>
              </p:sp>
            </mc:Fallback>
          </mc:AlternateContent>
        </p:grpSp>
        <p:sp>
          <p:nvSpPr>
            <p:cNvPr id="37" name="Oval 36"/>
            <p:cNvSpPr/>
            <p:nvPr/>
          </p:nvSpPr>
          <p:spPr>
            <a:xfrm>
              <a:off x="6578854"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p:cNvSpPr/>
            <p:nvPr/>
          </p:nvSpPr>
          <p:spPr>
            <a:xfrm>
              <a:off x="6834759"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p:cNvSpPr txBox="1"/>
            <p:nvPr/>
          </p:nvSpPr>
          <p:spPr>
            <a:xfrm>
              <a:off x="6375199"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40" name="TextBox 39"/>
            <p:cNvSpPr txBox="1"/>
            <p:nvPr/>
          </p:nvSpPr>
          <p:spPr>
            <a:xfrm>
              <a:off x="6531655"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42" name="Oval 41"/>
            <p:cNvSpPr/>
            <p:nvPr/>
          </p:nvSpPr>
          <p:spPr>
            <a:xfrm>
              <a:off x="6834759"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val 44"/>
            <p:cNvSpPr/>
            <p:nvPr/>
          </p:nvSpPr>
          <p:spPr>
            <a:xfrm>
              <a:off x="7061454"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6" name="Straight Arrow Connector 45"/>
            <p:cNvCxnSpPr>
              <a:stCxn id="42" idx="5"/>
              <a:endCxn id="45" idx="0"/>
            </p:cNvCxnSpPr>
            <p:nvPr/>
          </p:nvCxnSpPr>
          <p:spPr>
            <a:xfrm>
              <a:off x="6899800"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3"/>
              <a:endCxn id="37" idx="0"/>
            </p:cNvCxnSpPr>
            <p:nvPr/>
          </p:nvCxnSpPr>
          <p:spPr>
            <a:xfrm flipH="1">
              <a:off x="6616954"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6953887" y="3277187"/>
                  <a:ext cx="1626485"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b = 5)</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b)</a:t>
                  </a:r>
                  <a:endParaRPr lang="en-US" sz="1200" dirty="0">
                    <a:sym typeface="Webdings"/>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6953887" y="3277187"/>
                  <a:ext cx="1626485" cy="276999"/>
                </a:xfrm>
                <a:prstGeom prst="rect">
                  <a:avLst/>
                </a:prstGeom>
                <a:blipFill>
                  <a:blip r:embed="rId12"/>
                  <a:stretch>
                    <a:fillRect l="-376" t="-2174" b="-13043"/>
                  </a:stretch>
                </a:blipFill>
              </p:spPr>
              <p:txBody>
                <a:bodyPr/>
                <a:lstStyle/>
                <a:p>
                  <a:r>
                    <a:rPr lang="en-US">
                      <a:noFill/>
                    </a:rPr>
                    <a:t> </a:t>
                  </a:r>
                </a:p>
              </p:txBody>
            </p:sp>
          </mc:Fallback>
        </mc:AlternateContent>
        <p:sp>
          <p:nvSpPr>
            <p:cNvPr id="49" name="TextBox 48"/>
            <p:cNvSpPr txBox="1"/>
            <p:nvPr/>
          </p:nvSpPr>
          <p:spPr>
            <a:xfrm>
              <a:off x="6961066"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50" name="Straight Arrow Connector 49"/>
            <p:cNvCxnSpPr>
              <a:stCxn id="45" idx="4"/>
              <a:endCxn id="38" idx="7"/>
            </p:cNvCxnSpPr>
            <p:nvPr/>
          </p:nvCxnSpPr>
          <p:spPr>
            <a:xfrm flipH="1">
              <a:off x="6899800"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p:cNvSpPr txBox="1"/>
                <p:nvPr/>
              </p:nvSpPr>
              <p:spPr>
                <a:xfrm>
                  <a:off x="5157441" y="3302229"/>
                  <a:ext cx="1632208"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a = 3)</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a)</a:t>
                  </a:r>
                  <a:endParaRPr lang="en-US" sz="1200" baseline="-25000" dirty="0">
                    <a:sym typeface="Webdings"/>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5157441" y="3302229"/>
                  <a:ext cx="1632208" cy="276999"/>
                </a:xfrm>
                <a:prstGeom prst="rect">
                  <a:avLst/>
                </a:prstGeom>
                <a:blipFill>
                  <a:blip r:embed="rId13"/>
                  <a:stretch>
                    <a:fillRect l="-373" t="-2174" b="-13043"/>
                  </a:stretch>
                </a:blipFill>
              </p:spPr>
              <p:txBody>
                <a:bodyPr/>
                <a:lstStyle/>
                <a:p>
                  <a:r>
                    <a:rPr lang="en-US">
                      <a:noFill/>
                    </a:rPr>
                    <a:t> </a:t>
                  </a:r>
                </a:p>
              </p:txBody>
            </p:sp>
          </mc:Fallback>
        </mc:AlternateContent>
        <p:cxnSp>
          <p:nvCxnSpPr>
            <p:cNvPr id="53" name="Straight Arrow Connector 52"/>
            <p:cNvCxnSpPr>
              <a:stCxn id="37" idx="4"/>
              <a:endCxn id="38" idx="1"/>
            </p:cNvCxnSpPr>
            <p:nvPr/>
          </p:nvCxnSpPr>
          <p:spPr>
            <a:xfrm>
              <a:off x="6616954"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2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
                                            <p:txEl>
                                              <p:pRg st="0" end="0"/>
                                            </p:txEl>
                                          </p:spTgt>
                                        </p:tgtEl>
                                        <p:attrNameLst>
                                          <p:attrName>style.visibility</p:attrName>
                                        </p:attrNameLst>
                                      </p:cBhvr>
                                      <p:to>
                                        <p:strVal val="visible"/>
                                      </p:to>
                                    </p:set>
                                    <p:animEffect transition="in" filter="dissolve">
                                      <p:cBhvr>
                                        <p:cTn id="12" dur="500"/>
                                        <p:tgtEl>
                                          <p:spTgt spid="2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3">
                                            <p:txEl>
                                              <p:pRg st="1" end="1"/>
                                            </p:txEl>
                                          </p:spTgt>
                                        </p:tgtEl>
                                        <p:attrNameLst>
                                          <p:attrName>style.visibility</p:attrName>
                                        </p:attrNameLst>
                                      </p:cBhvr>
                                      <p:to>
                                        <p:strVal val="visible"/>
                                      </p:to>
                                    </p:set>
                                    <p:animEffect transition="in" filter="dissolve">
                                      <p:cBhvr>
                                        <p:cTn id="17" dur="500"/>
                                        <p:tgtEl>
                                          <p:spTgt spid="283">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84"/>
                                        </p:tgtEl>
                                        <p:attrNameLst>
                                          <p:attrName>style.visibility</p:attrName>
                                        </p:attrNameLst>
                                      </p:cBhvr>
                                      <p:to>
                                        <p:strVal val="visible"/>
                                      </p:to>
                                    </p:set>
                                    <p:animEffect transition="in" filter="dissolve">
                                      <p:cBhvr>
                                        <p:cTn id="20" dur="500"/>
                                        <p:tgtEl>
                                          <p:spTgt spid="28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85"/>
                                        </p:tgtEl>
                                        <p:attrNameLst>
                                          <p:attrName>style.visibility</p:attrName>
                                        </p:attrNameLst>
                                      </p:cBhvr>
                                      <p:to>
                                        <p:strVal val="visible"/>
                                      </p:to>
                                    </p:set>
                                    <p:animEffect transition="in" filter="dissolve">
                                      <p:cBhvr>
                                        <p:cTn id="23" dur="500"/>
                                        <p:tgtEl>
                                          <p:spTgt spid="28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86"/>
                                        </p:tgtEl>
                                        <p:attrNameLst>
                                          <p:attrName>style.visibility</p:attrName>
                                        </p:attrNameLst>
                                      </p:cBhvr>
                                      <p:to>
                                        <p:strVal val="visible"/>
                                      </p:to>
                                    </p:set>
                                    <p:animEffect transition="in" filter="dissolve">
                                      <p:cBhvr>
                                        <p:cTn id="26"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5" grpId="0" animBg="1"/>
      <p:bldP spid="286" grpId="0" animBg="1"/>
      <p:bldP spid="28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Kronecker Delivers . . . for PUV</a:t>
            </a:r>
          </a:p>
        </p:txBody>
      </p:sp>
      <p:sp>
        <p:nvSpPr>
          <p:cNvPr id="225" name="Rectangle 224">
            <a:extLst>
              <a:ext uri="{FF2B5EF4-FFF2-40B4-BE49-F238E27FC236}">
                <a16:creationId xmlns:a16="http://schemas.microsoft.com/office/drawing/2014/main" id="{E7F38E1D-1682-497E-A4ED-5A4A46488152}"/>
              </a:ext>
            </a:extLst>
          </p:cNvPr>
          <p:cNvSpPr/>
          <p:nvPr/>
        </p:nvSpPr>
        <p:spPr bwMode="auto">
          <a:xfrm>
            <a:off x="1708755" y="1440407"/>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18" name="Rectangle 217">
            <a:extLst>
              <a:ext uri="{FF2B5EF4-FFF2-40B4-BE49-F238E27FC236}">
                <a16:creationId xmlns:a16="http://schemas.microsoft.com/office/drawing/2014/main" id="{C037E0F4-3966-4802-9B43-52D7D636CEB0}"/>
              </a:ext>
            </a:extLst>
          </p:cNvPr>
          <p:cNvSpPr/>
          <p:nvPr/>
        </p:nvSpPr>
        <p:spPr bwMode="auto">
          <a:xfrm>
            <a:off x="1706141" y="3170114"/>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30" name="Rectangle 29">
            <a:extLst>
              <a:ext uri="{FF2B5EF4-FFF2-40B4-BE49-F238E27FC236}">
                <a16:creationId xmlns:a16="http://schemas.microsoft.com/office/drawing/2014/main" id="{9DFE5BB3-F3A6-44FA-BE5A-0566795C63AC}"/>
              </a:ext>
            </a:extLst>
          </p:cNvPr>
          <p:cNvSpPr/>
          <p:nvPr/>
        </p:nvSpPr>
        <p:spPr bwMode="auto">
          <a:xfrm>
            <a:off x="1709143" y="2575128"/>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83" name="TextBox 282">
                <a:extLst>
                  <a:ext uri="{FF2B5EF4-FFF2-40B4-BE49-F238E27FC236}">
                    <a16:creationId xmlns:a16="http://schemas.microsoft.com/office/drawing/2014/main" id="{9C9FAAE6-11AC-4736-94BB-DA69B77443D1}"/>
                  </a:ext>
                </a:extLst>
              </p:cNvPr>
              <p:cNvSpPr txBox="1"/>
              <p:nvPr/>
            </p:nvSpPr>
            <p:spPr>
              <a:xfrm>
                <a:off x="58661" y="722673"/>
                <a:ext cx="5161277" cy="3203954"/>
              </a:xfrm>
              <a:prstGeom prst="rect">
                <a:avLst/>
              </a:prstGeom>
              <a:noFill/>
            </p:spPr>
            <p:txBody>
              <a:bodyPr wrap="square" rtlCol="0">
                <a:spAutoFit/>
              </a:bodyPr>
              <a:lstStyle/>
              <a:p>
                <a:pPr algn="just"/>
                <a:r>
                  <a:rPr lang="en-US" sz="1400" dirty="0">
                    <a:solidFill>
                      <a:schemeClr val="tx1"/>
                    </a:solidFill>
                    <a:sym typeface="Symbol"/>
                  </a:rPr>
                  <a:t>((</a:t>
                </a:r>
                <a:r>
                  <a:rPr lang="en-US" sz="1400" dirty="0" err="1">
                    <a:solidFill>
                      <a:schemeClr val="tx1"/>
                    </a:solidFill>
                    <a:sym typeface="Symbol"/>
                  </a:rPr>
                  <a:t>init</a:t>
                </a:r>
                <a:r>
                  <a:rPr lang="en-US" sz="1400" dirty="0">
                    <a:solidFill>
                      <a:schemeClr val="tx1"/>
                    </a:solidFill>
                    <a:sym typeface="Symbol"/>
                  </a:rPr>
                  <a:t>; a = 3)</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i="1">
                        <a:solidFill>
                          <a:schemeClr val="tx1"/>
                        </a:solidFill>
                        <a:latin typeface="Cambria Math" panose="02040503050406030204" pitchFamily="18" charset="0"/>
                        <a:sym typeface="Symbol"/>
                      </a:rPr>
                      <m:t>⊙</m:t>
                    </m:r>
                  </m:oMath>
                </a14:m>
                <a:r>
                  <a:rPr lang="en-US" sz="1400" dirty="0">
                    <a:solidFill>
                      <a:schemeClr val="tx1"/>
                    </a:solidFill>
                    <a:sym typeface="Symbol"/>
                  </a:rPr>
                  <a:t> c = a) = </a:t>
                </a:r>
                <a14:m>
                  <m:oMath xmlns:m="http://schemas.openxmlformats.org/officeDocument/2006/math">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i="1">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m:rPr>
                                        <m:brk m:alnAt="7"/>
                                      </m:rPr>
                                      <a:rPr lang="en-US" sz="120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smtClean="0">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r>
                      <a:rPr lang="en-US" sz="1200" b="0" i="1" smtClean="0">
                        <a:solidFill>
                          <a:schemeClr val="tx1"/>
                        </a:solidFill>
                        <a:latin typeface="Cambria Math" panose="02040503050406030204" pitchFamily="18" charset="0"/>
                      </a:rPr>
                      <m:t>⊙</m:t>
                    </m:r>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i="1">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1</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i="1">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1</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oMath>
                </a14:m>
                <a:endParaRPr lang="en-US" sz="1400" dirty="0">
                  <a:solidFill>
                    <a:schemeClr val="tx1"/>
                  </a:solidFill>
                </a:endParaRPr>
              </a:p>
              <a:p>
                <a:pPr algn="just"/>
                <a:r>
                  <a:rPr lang="en-US" sz="1400" dirty="0">
                    <a:solidFill>
                      <a:schemeClr val="tx1"/>
                    </a:solidFill>
                  </a:rPr>
                  <a:t>                            = </a:t>
                </a:r>
                <a14:m>
                  <m:oMath xmlns:m="http://schemas.openxmlformats.org/officeDocument/2006/math">
                    <m:d>
                      <m:dPr>
                        <m:begChr m:val="["/>
                        <m:endChr m:val="]"/>
                        <m:ctrlPr>
                          <a:rPr lang="en-US" sz="1050" i="1">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solidFill>
                    <a:schemeClr val="tx1"/>
                  </a:solidFill>
                </a:endParaRPr>
              </a:p>
            </p:txBody>
          </p:sp>
        </mc:Choice>
        <mc:Fallback xmlns="">
          <p:sp>
            <p:nvSpPr>
              <p:cNvPr id="283" name="TextBox 282">
                <a:extLst>
                  <a:ext uri="{FF2B5EF4-FFF2-40B4-BE49-F238E27FC236}">
                    <a16:creationId xmlns:a16="http://schemas.microsoft.com/office/drawing/2014/main" id="{9C9FAAE6-11AC-4736-94BB-DA69B77443D1}"/>
                  </a:ext>
                </a:extLst>
              </p:cNvPr>
              <p:cNvSpPr txBox="1">
                <a:spLocks noRot="1" noChangeAspect="1" noMove="1" noResize="1" noEditPoints="1" noAdjustHandles="1" noChangeArrowheads="1" noChangeShapeType="1" noTextEdit="1"/>
              </p:cNvSpPr>
              <p:nvPr/>
            </p:nvSpPr>
            <p:spPr>
              <a:xfrm>
                <a:off x="58661" y="722673"/>
                <a:ext cx="5161277" cy="3203954"/>
              </a:xfrm>
              <a:prstGeom prst="rect">
                <a:avLst/>
              </a:prstGeom>
              <a:blipFill>
                <a:blip r:embed="rId2"/>
                <a:stretch>
                  <a:fillRect l="-355"/>
                </a:stretch>
              </a:blipFill>
            </p:spPr>
            <p:txBody>
              <a:bodyPr/>
              <a:lstStyle/>
              <a:p>
                <a:r>
                  <a:rPr lang="en-US">
                    <a:noFill/>
                  </a:rPr>
                  <a:t> </a:t>
                </a:r>
              </a:p>
            </p:txBody>
          </p:sp>
        </mc:Fallback>
      </mc:AlternateContent>
      <p:sp>
        <p:nvSpPr>
          <p:cNvPr id="232" name="Rectangle 231">
            <a:extLst>
              <a:ext uri="{FF2B5EF4-FFF2-40B4-BE49-F238E27FC236}">
                <a16:creationId xmlns:a16="http://schemas.microsoft.com/office/drawing/2014/main" id="{41834819-A787-4A82-88D8-488F230B3E1A}"/>
              </a:ext>
            </a:extLst>
          </p:cNvPr>
          <p:cNvSpPr/>
          <p:nvPr/>
        </p:nvSpPr>
        <p:spPr bwMode="auto">
          <a:xfrm>
            <a:off x="5750453" y="4464582"/>
            <a:ext cx="757825" cy="59498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31" name="Rectangle 230">
            <a:extLst>
              <a:ext uri="{FF2B5EF4-FFF2-40B4-BE49-F238E27FC236}">
                <a16:creationId xmlns:a16="http://schemas.microsoft.com/office/drawing/2014/main" id="{9B73D248-A4AE-45E5-82F9-466F4ECBE26C}"/>
              </a:ext>
            </a:extLst>
          </p:cNvPr>
          <p:cNvSpPr/>
          <p:nvPr/>
        </p:nvSpPr>
        <p:spPr bwMode="auto">
          <a:xfrm>
            <a:off x="5754870" y="2721730"/>
            <a:ext cx="757825" cy="59498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30" name="Rectangle 229">
            <a:extLst>
              <a:ext uri="{FF2B5EF4-FFF2-40B4-BE49-F238E27FC236}">
                <a16:creationId xmlns:a16="http://schemas.microsoft.com/office/drawing/2014/main" id="{5633C69D-6213-4E83-8E5A-0211AEEFAA92}"/>
              </a:ext>
            </a:extLst>
          </p:cNvPr>
          <p:cNvSpPr/>
          <p:nvPr/>
        </p:nvSpPr>
        <p:spPr bwMode="auto">
          <a:xfrm>
            <a:off x="5742903" y="3304493"/>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9" name="Rectangle 228">
            <a:extLst>
              <a:ext uri="{FF2B5EF4-FFF2-40B4-BE49-F238E27FC236}">
                <a16:creationId xmlns:a16="http://schemas.microsoft.com/office/drawing/2014/main" id="{DE0537C9-7AB4-4038-A7EF-B1D78A9F9F4E}"/>
              </a:ext>
            </a:extLst>
          </p:cNvPr>
          <p:cNvSpPr/>
          <p:nvPr/>
        </p:nvSpPr>
        <p:spPr bwMode="auto">
          <a:xfrm>
            <a:off x="1706140" y="6183220"/>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8" name="Rectangle 227">
            <a:extLst>
              <a:ext uri="{FF2B5EF4-FFF2-40B4-BE49-F238E27FC236}">
                <a16:creationId xmlns:a16="http://schemas.microsoft.com/office/drawing/2014/main" id="{7AA2B5E8-E0F1-4BFD-835E-697DE2D19C9E}"/>
              </a:ext>
            </a:extLst>
          </p:cNvPr>
          <p:cNvSpPr/>
          <p:nvPr/>
        </p:nvSpPr>
        <p:spPr bwMode="auto">
          <a:xfrm>
            <a:off x="1706141" y="5037779"/>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7" name="Rectangle 226">
            <a:extLst>
              <a:ext uri="{FF2B5EF4-FFF2-40B4-BE49-F238E27FC236}">
                <a16:creationId xmlns:a16="http://schemas.microsoft.com/office/drawing/2014/main" id="{587C4DDF-AA46-4F22-92C8-5F663B10205D}"/>
              </a:ext>
            </a:extLst>
          </p:cNvPr>
          <p:cNvSpPr/>
          <p:nvPr/>
        </p:nvSpPr>
        <p:spPr bwMode="auto">
          <a:xfrm>
            <a:off x="1706141" y="4445663"/>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6" name="Rectangle 225">
            <a:extLst>
              <a:ext uri="{FF2B5EF4-FFF2-40B4-BE49-F238E27FC236}">
                <a16:creationId xmlns:a16="http://schemas.microsoft.com/office/drawing/2014/main" id="{89FFFD98-5084-4969-92DF-4E8DA97E0DED}"/>
              </a:ext>
            </a:extLst>
          </p:cNvPr>
          <p:cNvSpPr/>
          <p:nvPr/>
        </p:nvSpPr>
        <p:spPr bwMode="auto">
          <a:xfrm>
            <a:off x="5755153" y="3883518"/>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B87C1337-4CB5-4C12-8B7B-077662CD4213}"/>
                  </a:ext>
                </a:extLst>
              </p:cNvPr>
              <p:cNvSpPr txBox="1"/>
              <p:nvPr/>
            </p:nvSpPr>
            <p:spPr>
              <a:xfrm>
                <a:off x="58661" y="3731007"/>
                <a:ext cx="5161277" cy="3203954"/>
              </a:xfrm>
              <a:prstGeom prst="rect">
                <a:avLst/>
              </a:prstGeom>
              <a:noFill/>
            </p:spPr>
            <p:txBody>
              <a:bodyPr wrap="square" rtlCol="0">
                <a:spAutoFit/>
              </a:bodyPr>
              <a:lstStyle/>
              <a:p>
                <a:pPr algn="just"/>
                <a:r>
                  <a:rPr lang="en-US" sz="1400" dirty="0">
                    <a:solidFill>
                      <a:schemeClr val="tx1"/>
                    </a:solidFill>
                    <a:sym typeface="Symbol"/>
                  </a:rPr>
                  <a:t>((</a:t>
                </a:r>
                <a:r>
                  <a:rPr lang="en-US" sz="1400" dirty="0" err="1">
                    <a:solidFill>
                      <a:schemeClr val="tx1"/>
                    </a:solidFill>
                    <a:sym typeface="Symbol"/>
                  </a:rPr>
                  <a:t>init</a:t>
                </a:r>
                <a:r>
                  <a:rPr lang="en-US" sz="1400" dirty="0">
                    <a:solidFill>
                      <a:schemeClr val="tx1"/>
                    </a:solidFill>
                    <a:sym typeface="Symbol"/>
                  </a:rPr>
                  <a:t>; b = 5)</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b="0" i="1">
                        <a:solidFill>
                          <a:schemeClr val="tx1"/>
                        </a:solidFill>
                        <a:latin typeface="Cambria Math" panose="02040503050406030204" pitchFamily="18" charset="0"/>
                        <a:sym typeface="Symbol"/>
                      </a:rPr>
                      <m:t>⊙</m:t>
                    </m:r>
                  </m:oMath>
                </a14:m>
                <a:r>
                  <a:rPr lang="en-US" sz="1400" dirty="0">
                    <a:solidFill>
                      <a:schemeClr val="tx1"/>
                    </a:solidFill>
                    <a:sym typeface="Symbol"/>
                  </a:rPr>
                  <a:t> c = b) = </a:t>
                </a:r>
                <a14:m>
                  <m:oMath xmlns:m="http://schemas.openxmlformats.org/officeDocument/2006/math">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1</m:t>
                                    </m:r>
                                  </m:e>
                                  <m:e>
                                    <m:r>
                                      <a:rPr lang="en-US" sz="1200" b="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r>
                      <a:rPr lang="en-US" sz="1200" b="0" i="1" smtClean="0">
                        <a:solidFill>
                          <a:schemeClr val="tx1"/>
                        </a:solidFill>
                        <a:latin typeface="Cambria Math" panose="02040503050406030204" pitchFamily="18" charset="0"/>
                      </a:rPr>
                      <m:t>⊙</m:t>
                    </m:r>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1</m:t>
                                    </m:r>
                                  </m:e>
                                  <m:e>
                                    <m:r>
                                      <a:rPr lang="en-US" sz="1200" b="0" i="1">
                                        <a:solidFill>
                                          <a:schemeClr val="tx1"/>
                                        </a:solidFill>
                                        <a:latin typeface="Cambria Math" panose="02040503050406030204" pitchFamily="18" charset="0"/>
                                      </a:rPr>
                                      <m:t>0</m:t>
                                    </m:r>
                                  </m:e>
                                </m:m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1</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1</m:t>
                                    </m:r>
                                  </m:e>
                                </m:m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oMath>
                </a14:m>
                <a:endParaRPr lang="en-US" sz="1400" dirty="0">
                  <a:solidFill>
                    <a:schemeClr val="tx1"/>
                  </a:solidFill>
                </a:endParaRPr>
              </a:p>
              <a:p>
                <a:pPr algn="just"/>
                <a:r>
                  <a:rPr lang="en-US" sz="1400" dirty="0">
                    <a:solidFill>
                      <a:schemeClr val="tx1"/>
                    </a:solidFill>
                  </a:rPr>
                  <a:t>                            = </a:t>
                </a:r>
                <a14:m>
                  <m:oMath xmlns:m="http://schemas.openxmlformats.org/officeDocument/2006/math">
                    <m:d>
                      <m:dPr>
                        <m:begChr m:val="["/>
                        <m:endChr m:val="]"/>
                        <m:ctrlPr>
                          <a:rPr lang="en-US" sz="1050" i="1">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solidFill>
                    <a:schemeClr val="tx1"/>
                  </a:solidFill>
                </a:endParaRPr>
              </a:p>
            </p:txBody>
          </p:sp>
        </mc:Choice>
        <mc:Fallback xmlns="">
          <p:sp>
            <p:nvSpPr>
              <p:cNvPr id="211" name="TextBox 210">
                <a:extLst>
                  <a:ext uri="{FF2B5EF4-FFF2-40B4-BE49-F238E27FC236}">
                    <a16:creationId xmlns:a16="http://schemas.microsoft.com/office/drawing/2014/main" id="{B87C1337-4CB5-4C12-8B7B-077662CD4213}"/>
                  </a:ext>
                </a:extLst>
              </p:cNvPr>
              <p:cNvSpPr txBox="1">
                <a:spLocks noRot="1" noChangeAspect="1" noMove="1" noResize="1" noEditPoints="1" noAdjustHandles="1" noChangeArrowheads="1" noChangeShapeType="1" noTextEdit="1"/>
              </p:cNvSpPr>
              <p:nvPr/>
            </p:nvSpPr>
            <p:spPr>
              <a:xfrm>
                <a:off x="58661" y="3731007"/>
                <a:ext cx="5161277" cy="3203954"/>
              </a:xfrm>
              <a:prstGeom prst="rect">
                <a:avLst/>
              </a:prstGeom>
              <a:blipFill>
                <a:blip r:embed="rId3"/>
                <a:stretch>
                  <a:fillRect l="-355"/>
                </a:stretch>
              </a:blipFill>
            </p:spPr>
            <p:txBody>
              <a:bodyPr/>
              <a:lstStyle/>
              <a:p>
                <a:r>
                  <a:rPr lang="en-US">
                    <a:noFill/>
                  </a:rPr>
                  <a:t> </a:t>
                </a:r>
              </a:p>
            </p:txBody>
          </p:sp>
        </mc:Fallback>
      </mc:AlternateContent>
      <p:sp>
        <p:nvSpPr>
          <p:cNvPr id="286" name="Rectangle 285">
            <a:extLst>
              <a:ext uri="{FF2B5EF4-FFF2-40B4-BE49-F238E27FC236}">
                <a16:creationId xmlns:a16="http://schemas.microsoft.com/office/drawing/2014/main" id="{C4A7DEEE-DB90-4625-A7D8-8FB5F99B9DA0}"/>
              </a:ext>
            </a:extLst>
          </p:cNvPr>
          <p:cNvSpPr/>
          <p:nvPr/>
        </p:nvSpPr>
        <p:spPr>
          <a:xfrm>
            <a:off x="5752782" y="2721730"/>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DEA195C6-B252-4A4E-85C2-0452024BB04F}"/>
              </a:ext>
            </a:extLst>
          </p:cNvPr>
          <p:cNvSpPr/>
          <p:nvPr/>
        </p:nvSpPr>
        <p:spPr>
          <a:xfrm>
            <a:off x="6575889" y="2721729"/>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88" name="Rectangle 287">
            <a:extLst>
              <a:ext uri="{FF2B5EF4-FFF2-40B4-BE49-F238E27FC236}">
                <a16:creationId xmlns:a16="http://schemas.microsoft.com/office/drawing/2014/main" id="{14C0B2D1-1CAC-4006-B9E0-D6E79F5BEE97}"/>
              </a:ext>
            </a:extLst>
          </p:cNvPr>
          <p:cNvSpPr/>
          <p:nvPr/>
        </p:nvSpPr>
        <p:spPr>
          <a:xfrm>
            <a:off x="7407031" y="2721728"/>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594BCE84-27C2-42E5-81B3-A3D9F032CD1C}"/>
              </a:ext>
            </a:extLst>
          </p:cNvPr>
          <p:cNvSpPr/>
          <p:nvPr/>
        </p:nvSpPr>
        <p:spPr>
          <a:xfrm>
            <a:off x="8232739" y="2721727"/>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0" name="Rectangle 289">
            <a:extLst>
              <a:ext uri="{FF2B5EF4-FFF2-40B4-BE49-F238E27FC236}">
                <a16:creationId xmlns:a16="http://schemas.microsoft.com/office/drawing/2014/main" id="{29FE4FCA-2226-454A-BD9E-3546914BBE5C}"/>
              </a:ext>
            </a:extLst>
          </p:cNvPr>
          <p:cNvSpPr/>
          <p:nvPr/>
        </p:nvSpPr>
        <p:spPr>
          <a:xfrm>
            <a:off x="5746568" y="3459515"/>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983AC50F-A155-422D-B4AC-E48EF25ACDAF}"/>
              </a:ext>
            </a:extLst>
          </p:cNvPr>
          <p:cNvSpPr/>
          <p:nvPr/>
        </p:nvSpPr>
        <p:spPr>
          <a:xfrm>
            <a:off x="5758041" y="4160105"/>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BCCFED71-6A8B-4B95-A526-230791495652}"/>
              </a:ext>
            </a:extLst>
          </p:cNvPr>
          <p:cNvSpPr/>
          <p:nvPr/>
        </p:nvSpPr>
        <p:spPr>
          <a:xfrm>
            <a:off x="5764539" y="4904935"/>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EF462307-5408-423F-B026-9BD717A56649}"/>
              </a:ext>
            </a:extLst>
          </p:cNvPr>
          <p:cNvSpPr/>
          <p:nvPr/>
        </p:nvSpPr>
        <p:spPr>
          <a:xfrm>
            <a:off x="6578816" y="3454427"/>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4" name="Rectangle 293">
            <a:extLst>
              <a:ext uri="{FF2B5EF4-FFF2-40B4-BE49-F238E27FC236}">
                <a16:creationId xmlns:a16="http://schemas.microsoft.com/office/drawing/2014/main" id="{1483E735-91F8-4B31-98BD-35BDCF828B78}"/>
              </a:ext>
            </a:extLst>
          </p:cNvPr>
          <p:cNvSpPr/>
          <p:nvPr/>
        </p:nvSpPr>
        <p:spPr>
          <a:xfrm>
            <a:off x="6584675" y="4172468"/>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5" name="Rectangle 294">
            <a:extLst>
              <a:ext uri="{FF2B5EF4-FFF2-40B4-BE49-F238E27FC236}">
                <a16:creationId xmlns:a16="http://schemas.microsoft.com/office/drawing/2014/main" id="{DBA9252B-4B4F-48C1-9BB3-67537EE248F2}"/>
              </a:ext>
            </a:extLst>
          </p:cNvPr>
          <p:cNvSpPr/>
          <p:nvPr/>
        </p:nvSpPr>
        <p:spPr>
          <a:xfrm>
            <a:off x="6587601" y="4902235"/>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6" name="Rectangle 295">
            <a:extLst>
              <a:ext uri="{FF2B5EF4-FFF2-40B4-BE49-F238E27FC236}">
                <a16:creationId xmlns:a16="http://schemas.microsoft.com/office/drawing/2014/main" id="{62697281-2D41-49B5-A220-A382DCB3FEAA}"/>
              </a:ext>
            </a:extLst>
          </p:cNvPr>
          <p:cNvSpPr/>
          <p:nvPr/>
        </p:nvSpPr>
        <p:spPr>
          <a:xfrm>
            <a:off x="7407033" y="3454426"/>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31513792-1991-4D75-B1DD-8E568A5D0F4A}"/>
              </a:ext>
            </a:extLst>
          </p:cNvPr>
          <p:cNvSpPr/>
          <p:nvPr/>
        </p:nvSpPr>
        <p:spPr>
          <a:xfrm>
            <a:off x="7412892" y="4166609"/>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BC95CE01-6BC0-4125-B54C-3FAA7C6D54A3}"/>
              </a:ext>
            </a:extLst>
          </p:cNvPr>
          <p:cNvSpPr/>
          <p:nvPr/>
        </p:nvSpPr>
        <p:spPr>
          <a:xfrm>
            <a:off x="7409958" y="4899309"/>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9B5807E5-9D65-4F19-BF9C-3E6244608433}"/>
              </a:ext>
            </a:extLst>
          </p:cNvPr>
          <p:cNvSpPr/>
          <p:nvPr/>
        </p:nvSpPr>
        <p:spPr>
          <a:xfrm>
            <a:off x="8235670" y="3457349"/>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0" name="Rectangle 299">
            <a:extLst>
              <a:ext uri="{FF2B5EF4-FFF2-40B4-BE49-F238E27FC236}">
                <a16:creationId xmlns:a16="http://schemas.microsoft.com/office/drawing/2014/main" id="{AF69F744-EB95-46BB-A34C-95691B19BA51}"/>
              </a:ext>
            </a:extLst>
          </p:cNvPr>
          <p:cNvSpPr/>
          <p:nvPr/>
        </p:nvSpPr>
        <p:spPr>
          <a:xfrm>
            <a:off x="8241523" y="4169542"/>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1" name="Rectangle 300">
            <a:extLst>
              <a:ext uri="{FF2B5EF4-FFF2-40B4-BE49-F238E27FC236}">
                <a16:creationId xmlns:a16="http://schemas.microsoft.com/office/drawing/2014/main" id="{9CDC3C75-B56C-4822-AD60-BA4F8B9C2D40}"/>
              </a:ext>
            </a:extLst>
          </p:cNvPr>
          <p:cNvSpPr/>
          <p:nvPr/>
        </p:nvSpPr>
        <p:spPr>
          <a:xfrm>
            <a:off x="8250309" y="4899303"/>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9019A95-B258-438E-85DD-49722A4CD152}"/>
                  </a:ext>
                </a:extLst>
              </p:cNvPr>
              <p:cNvSpPr txBox="1"/>
              <p:nvPr/>
            </p:nvSpPr>
            <p:spPr>
              <a:xfrm>
                <a:off x="5351583" y="5208636"/>
                <a:ext cx="2091214" cy="999441"/>
              </a:xfrm>
              <a:prstGeom prst="rect">
                <a:avLst/>
              </a:prstGeom>
              <a:noFill/>
            </p:spPr>
            <p:txBody>
              <a:bodyPr wrap="none" rtlCol="0">
                <a:spAutoFit/>
              </a:bodyPr>
              <a:lstStyle/>
              <a:p>
                <a14:m>
                  <m:oMath xmlns:m="http://schemas.openxmlformats.org/officeDocument/2006/math">
                    <m:groupChr>
                      <m:groupChrPr>
                        <m:chr m:val="→"/>
                        <m:vertJc m:val="bot"/>
                        <m:ctrlPr>
                          <a:rPr lang="en-US" sz="1600" i="1" smtClean="0">
                            <a:latin typeface="Cambria Math" panose="02040503050406030204" pitchFamily="18" charset="0"/>
                          </a:rPr>
                        </m:ctrlPr>
                      </m:groupChrPr>
                      <m:e>
                        <m:r>
                          <m:rPr>
                            <m:brk m:alnAt="2"/>
                          </m:rPr>
                          <a:rPr lang="en-US" sz="1600" b="0" i="1" smtClean="0">
                            <a:latin typeface="Cambria Math" panose="02040503050406030204" pitchFamily="18" charset="0"/>
                          </a:rPr>
                          <m:t>𝑟</m:t>
                        </m:r>
                        <m:r>
                          <a:rPr lang="en-US" sz="1600" b="0" i="1" smtClean="0">
                            <a:latin typeface="Cambria Math" panose="02040503050406030204" pitchFamily="18" charset="0"/>
                          </a:rPr>
                          <m:t>𝑒𝑎𝑑𝑜𝑢𝑡</m:t>
                        </m:r>
                      </m:e>
                    </m:groupChr>
                  </m:oMath>
                </a14:m>
                <a:r>
                  <a:rPr lang="en-US" sz="1600" dirty="0"/>
                  <a:t> </a:t>
                </a:r>
                <a14:m>
                  <m:oMath xmlns:m="http://schemas.openxmlformats.org/officeDocument/2006/math">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m>
                                <m:mPr>
                                  <m:mcs>
                                    <m:mc>
                                      <m:mcPr>
                                        <m:count m:val="2"/>
                                        <m:mcJc m:val="center"/>
                                      </m:mcPr>
                                    </m:mc>
                                  </m:mcs>
                                  <m:ctrlPr>
                                    <a:rPr lang="en-US" sz="1600" i="1">
                                      <a:latin typeface="Cambria Math" panose="02040503050406030204" pitchFamily="18" charset="0"/>
                                    </a:rPr>
                                  </m:ctrlPr>
                                </m:mPr>
                                <m:mr>
                                  <m:e>
                                    <m:r>
                                      <m:rPr>
                                        <m:brk m:alnAt="7"/>
                                      </m:rPr>
                                      <a:rPr lang="en-US" sz="1600" i="1">
                                        <a:latin typeface="Cambria Math" panose="02040503050406030204" pitchFamily="18" charset="0"/>
                                      </a:rPr>
                                      <m:t>1</m:t>
                                    </m:r>
                                  </m:e>
                                  <m:e>
                                    <m:r>
                                      <a:rPr lang="en-US" sz="1600" b="0" i="1" smtClean="0">
                                        <a:latin typeface="Cambria Math" panose="02040503050406030204" pitchFamily="18" charset="0"/>
                                      </a:rPr>
                                      <m:t>1</m:t>
                                    </m:r>
                                  </m:e>
                                </m:mr>
                                <m:mr>
                                  <m:e>
                                    <m:r>
                                      <a:rPr lang="en-US" sz="1600" i="1">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a:latin typeface="Cambria Math" panose="02040503050406030204" pitchFamily="18" charset="0"/>
                                    </a:rPr>
                                  </m:ctrlPr>
                                </m:mPr>
                                <m:mr>
                                  <m:e>
                                    <m:r>
                                      <a:rPr lang="en-US" sz="1600" b="0" i="1" smtClean="0">
                                        <a:latin typeface="Cambria Math" panose="02040503050406030204" pitchFamily="18" charset="0"/>
                                      </a:rPr>
                                      <m:t>1</m:t>
                                    </m:r>
                                  </m:e>
                                  <m:e>
                                    <m:r>
                                      <a:rPr lang="en-US" sz="1600" i="1">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0</m:t>
                                    </m:r>
                                  </m:e>
                                </m:mr>
                              </m:m>
                            </m:e>
                          </m:mr>
                          <m:mr>
                            <m:e>
                              <m:m>
                                <m:mPr>
                                  <m:mcs>
                                    <m:mc>
                                      <m:mcPr>
                                        <m:count m:val="2"/>
                                        <m:mcJc m:val="center"/>
                                      </m:mcPr>
                                    </m:mc>
                                  </m:mcs>
                                  <m:ctrlPr>
                                    <a:rPr lang="en-US" sz="1600" i="1">
                                      <a:latin typeface="Cambria Math" panose="02040503050406030204" pitchFamily="18" charset="0"/>
                                    </a:rPr>
                                  </m:ctrlPr>
                                </m:mPr>
                                <m:mr>
                                  <m:e>
                                    <m:r>
                                      <a:rPr lang="en-US" sz="1600" i="1">
                                        <a:latin typeface="Cambria Math" panose="02040503050406030204" pitchFamily="18" charset="0"/>
                                      </a:rPr>
                                      <m:t>0</m:t>
                                    </m:r>
                                  </m:e>
                                  <m:e>
                                    <m:r>
                                      <a:rPr lang="en-US" sz="1600" i="1">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0</m:t>
                                    </m:r>
                                  </m:e>
                                </m:mr>
                              </m:m>
                            </m:e>
                            <m:e>
                              <m:m>
                                <m:mPr>
                                  <m:mcs>
                                    <m:mc>
                                      <m:mcPr>
                                        <m:count m:val="2"/>
                                        <m:mcJc m:val="center"/>
                                      </m:mcPr>
                                    </m:mc>
                                  </m:mcs>
                                  <m:ctrlPr>
                                    <a:rPr lang="en-US" sz="1600" i="1">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0</m:t>
                                    </m:r>
                                  </m:e>
                                </m:mr>
                              </m:m>
                            </m:e>
                          </m:mr>
                        </m:m>
                      </m:e>
                    </m:d>
                  </m:oMath>
                </a14:m>
                <a:endParaRPr lang="en-US" dirty="0"/>
              </a:p>
            </p:txBody>
          </p:sp>
        </mc:Choice>
        <mc:Fallback xmlns="">
          <p:sp>
            <p:nvSpPr>
              <p:cNvPr id="33" name="TextBox 32">
                <a:extLst>
                  <a:ext uri="{FF2B5EF4-FFF2-40B4-BE49-F238E27FC236}">
                    <a16:creationId xmlns:a16="http://schemas.microsoft.com/office/drawing/2014/main" id="{09019A95-B258-438E-85DD-49722A4CD152}"/>
                  </a:ext>
                </a:extLst>
              </p:cNvPr>
              <p:cNvSpPr txBox="1">
                <a:spLocks noRot="1" noChangeAspect="1" noMove="1" noResize="1" noEditPoints="1" noAdjustHandles="1" noChangeArrowheads="1" noChangeShapeType="1" noTextEdit="1"/>
              </p:cNvSpPr>
              <p:nvPr/>
            </p:nvSpPr>
            <p:spPr>
              <a:xfrm>
                <a:off x="5351583" y="5208636"/>
                <a:ext cx="2091214" cy="999441"/>
              </a:xfrm>
              <a:prstGeom prst="rect">
                <a:avLst/>
              </a:prstGeom>
              <a:blipFill>
                <a:blip r:embed="rId4"/>
                <a:stretch>
                  <a:fillRect/>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0A71F72B-E6AB-4C0B-BE39-3DF4F4F8704E}"/>
              </a:ext>
            </a:extLst>
          </p:cNvPr>
          <p:cNvGrpSpPr/>
          <p:nvPr/>
        </p:nvGrpSpPr>
        <p:grpSpPr>
          <a:xfrm>
            <a:off x="7445277" y="5256149"/>
            <a:ext cx="1214327" cy="923584"/>
            <a:chOff x="7445277" y="5256149"/>
            <a:chExt cx="1214327" cy="923584"/>
          </a:xfrm>
        </p:grpSpPr>
        <p:grpSp>
          <p:nvGrpSpPr>
            <p:cNvPr id="302" name="Group 301">
              <a:extLst>
                <a:ext uri="{FF2B5EF4-FFF2-40B4-BE49-F238E27FC236}">
                  <a16:creationId xmlns:a16="http://schemas.microsoft.com/office/drawing/2014/main" id="{8E382054-1A75-433D-92CF-B181A60CC666}"/>
                </a:ext>
              </a:extLst>
            </p:cNvPr>
            <p:cNvGrpSpPr/>
            <p:nvPr/>
          </p:nvGrpSpPr>
          <p:grpSpPr>
            <a:xfrm>
              <a:off x="7821666" y="5256149"/>
              <a:ext cx="837938" cy="923584"/>
              <a:chOff x="7174" y="2312072"/>
              <a:chExt cx="837938" cy="923584"/>
            </a:xfrm>
          </p:grpSpPr>
          <p:grpSp>
            <p:nvGrpSpPr>
              <p:cNvPr id="303" name="Group 302">
                <a:extLst>
                  <a:ext uri="{FF2B5EF4-FFF2-40B4-BE49-F238E27FC236}">
                    <a16:creationId xmlns:a16="http://schemas.microsoft.com/office/drawing/2014/main" id="{2EEA845D-14F9-4B02-AD07-CF4F230EE9AA}"/>
                  </a:ext>
                </a:extLst>
              </p:cNvPr>
              <p:cNvGrpSpPr/>
              <p:nvPr/>
            </p:nvGrpSpPr>
            <p:grpSpPr>
              <a:xfrm>
                <a:off x="7174" y="2312072"/>
                <a:ext cx="778821" cy="873089"/>
                <a:chOff x="428175" y="3400378"/>
                <a:chExt cx="778821" cy="873089"/>
              </a:xfrm>
            </p:grpSpPr>
            <p:grpSp>
              <p:nvGrpSpPr>
                <p:cNvPr id="305" name="Group 304">
                  <a:extLst>
                    <a:ext uri="{FF2B5EF4-FFF2-40B4-BE49-F238E27FC236}">
                      <a16:creationId xmlns:a16="http://schemas.microsoft.com/office/drawing/2014/main" id="{3D5A7951-B586-47D5-85BF-92894FC3FE94}"/>
                    </a:ext>
                  </a:extLst>
                </p:cNvPr>
                <p:cNvGrpSpPr/>
                <p:nvPr/>
              </p:nvGrpSpPr>
              <p:grpSpPr>
                <a:xfrm>
                  <a:off x="428175" y="3400378"/>
                  <a:ext cx="778821" cy="873089"/>
                  <a:chOff x="3529447" y="2698795"/>
                  <a:chExt cx="778821" cy="873089"/>
                </a:xfrm>
              </p:grpSpPr>
              <p:grpSp>
                <p:nvGrpSpPr>
                  <p:cNvPr id="308" name="Group 307">
                    <a:extLst>
                      <a:ext uri="{FF2B5EF4-FFF2-40B4-BE49-F238E27FC236}">
                        <a16:creationId xmlns:a16="http://schemas.microsoft.com/office/drawing/2014/main" id="{776CE93C-C771-400A-A549-3EDC3D0B883D}"/>
                      </a:ext>
                    </a:extLst>
                  </p:cNvPr>
                  <p:cNvGrpSpPr/>
                  <p:nvPr/>
                </p:nvGrpSpPr>
                <p:grpSpPr>
                  <a:xfrm>
                    <a:off x="3529447" y="2698795"/>
                    <a:ext cx="778821" cy="873089"/>
                    <a:chOff x="3529447" y="2698795"/>
                    <a:chExt cx="778821" cy="873089"/>
                  </a:xfrm>
                </p:grpSpPr>
                <p:grpSp>
                  <p:nvGrpSpPr>
                    <p:cNvPr id="310" name="Group 309">
                      <a:extLst>
                        <a:ext uri="{FF2B5EF4-FFF2-40B4-BE49-F238E27FC236}">
                          <a16:creationId xmlns:a16="http://schemas.microsoft.com/office/drawing/2014/main" id="{CFA97878-0ACB-40C1-8454-361F1870D335}"/>
                        </a:ext>
                      </a:extLst>
                    </p:cNvPr>
                    <p:cNvGrpSpPr/>
                    <p:nvPr/>
                  </p:nvGrpSpPr>
                  <p:grpSpPr>
                    <a:xfrm>
                      <a:off x="3661592" y="3056573"/>
                      <a:ext cx="565560" cy="45720"/>
                      <a:chOff x="3661592" y="3056573"/>
                      <a:chExt cx="565560" cy="45720"/>
                    </a:xfrm>
                  </p:grpSpPr>
                  <p:sp>
                    <p:nvSpPr>
                      <p:cNvPr id="317" name="Oval 316">
                        <a:extLst>
                          <a:ext uri="{FF2B5EF4-FFF2-40B4-BE49-F238E27FC236}">
                            <a16:creationId xmlns:a16="http://schemas.microsoft.com/office/drawing/2014/main" id="{18E3A181-85FC-49FE-B8C8-897E1D21DB36}"/>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18" name="Oval 317">
                        <a:extLst>
                          <a:ext uri="{FF2B5EF4-FFF2-40B4-BE49-F238E27FC236}">
                            <a16:creationId xmlns:a16="http://schemas.microsoft.com/office/drawing/2014/main" id="{89865F54-CC7A-4147-90A0-93677DB33B2A}"/>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783A21B-33FC-4D47-ACE6-A70DF4F84CE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64BFA3C1-ACE2-4254-9D4C-02F947DBE415}"/>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11" name="Group 310">
                      <a:extLst>
                        <a:ext uri="{FF2B5EF4-FFF2-40B4-BE49-F238E27FC236}">
                          <a16:creationId xmlns:a16="http://schemas.microsoft.com/office/drawing/2014/main" id="{FAB18B17-0BE2-4DF4-886A-628EC9B47FE2}"/>
                        </a:ext>
                      </a:extLst>
                    </p:cNvPr>
                    <p:cNvGrpSpPr/>
                    <p:nvPr/>
                  </p:nvGrpSpPr>
                  <p:grpSpPr>
                    <a:xfrm>
                      <a:off x="3661592" y="3526164"/>
                      <a:ext cx="565560" cy="45720"/>
                      <a:chOff x="3661592" y="3526164"/>
                      <a:chExt cx="565560" cy="45720"/>
                    </a:xfrm>
                  </p:grpSpPr>
                  <p:sp>
                    <p:nvSpPr>
                      <p:cNvPr id="313" name="Oval 312">
                        <a:extLst>
                          <a:ext uri="{FF2B5EF4-FFF2-40B4-BE49-F238E27FC236}">
                            <a16:creationId xmlns:a16="http://schemas.microsoft.com/office/drawing/2014/main" id="{BC5F7925-B0AD-42A4-B058-0BB3348CE1C6}"/>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4" name="Oval 313">
                        <a:extLst>
                          <a:ext uri="{FF2B5EF4-FFF2-40B4-BE49-F238E27FC236}">
                            <a16:creationId xmlns:a16="http://schemas.microsoft.com/office/drawing/2014/main" id="{BF8C2F9F-C7B1-49D4-88E4-3D7192A14AB3}"/>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5" name="Oval 314">
                        <a:extLst>
                          <a:ext uri="{FF2B5EF4-FFF2-40B4-BE49-F238E27FC236}">
                            <a16:creationId xmlns:a16="http://schemas.microsoft.com/office/drawing/2014/main" id="{261894D9-7A35-45DF-B472-6629510D299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CA7ACD04-D601-44AB-9723-AFD6FEA1D4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12" name="TextBox 311">
                          <a:extLst>
                            <a:ext uri="{FF2B5EF4-FFF2-40B4-BE49-F238E27FC236}">
                              <a16:creationId xmlns:a16="http://schemas.microsoft.com/office/drawing/2014/main" id="{5607CAC5-98F3-49D0-99AE-2546D7B48620}"/>
                            </a:ext>
                          </a:extLst>
                        </p:cNvPr>
                        <p:cNvSpPr txBox="1"/>
                        <p:nvPr/>
                      </p:nvSpPr>
                      <p:spPr>
                        <a:xfrm>
                          <a:off x="3529447" y="2698795"/>
                          <a:ext cx="778821" cy="276999"/>
                        </a:xfrm>
                        <a:prstGeom prst="rect">
                          <a:avLst/>
                        </a:prstGeom>
                        <a:solidFill>
                          <a:schemeClr val="bg1"/>
                        </a:solidFill>
                      </p:spPr>
                      <p:txBody>
                        <a:bodyPr wrap="squar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312" name="TextBox 311">
                          <a:extLst>
                            <a:ext uri="{FF2B5EF4-FFF2-40B4-BE49-F238E27FC236}">
                              <a16:creationId xmlns:a16="http://schemas.microsoft.com/office/drawing/2014/main" id="{5607CAC5-98F3-49D0-99AE-2546D7B48620}"/>
                            </a:ext>
                          </a:extLst>
                        </p:cNvPr>
                        <p:cNvSpPr txBox="1">
                          <a:spLocks noRot="1" noChangeAspect="1" noMove="1" noResize="1" noEditPoints="1" noAdjustHandles="1" noChangeArrowheads="1" noChangeShapeType="1" noTextEdit="1"/>
                        </p:cNvSpPr>
                        <p:nvPr/>
                      </p:nvSpPr>
                      <p:spPr>
                        <a:xfrm>
                          <a:off x="3529447" y="2698795"/>
                          <a:ext cx="778821" cy="276999"/>
                        </a:xfrm>
                        <a:prstGeom prst="rect">
                          <a:avLst/>
                        </a:prstGeom>
                        <a:blipFill>
                          <a:blip r:embed="rId9"/>
                          <a:stretch>
                            <a:fillRect r="-3906" b="-8696"/>
                          </a:stretch>
                        </a:blipFill>
                      </p:spPr>
                      <p:txBody>
                        <a:bodyPr/>
                        <a:lstStyle/>
                        <a:p>
                          <a:r>
                            <a:rPr lang="en-US">
                              <a:noFill/>
                            </a:rPr>
                            <a:t> </a:t>
                          </a:r>
                        </a:p>
                      </p:txBody>
                    </p:sp>
                  </mc:Fallback>
                </mc:AlternateContent>
              </p:grpSp>
              <p:cxnSp>
                <p:nvCxnSpPr>
                  <p:cNvPr id="309" name="Straight Arrow Connector 308">
                    <a:extLst>
                      <a:ext uri="{FF2B5EF4-FFF2-40B4-BE49-F238E27FC236}">
                        <a16:creationId xmlns:a16="http://schemas.microsoft.com/office/drawing/2014/main" id="{A461AA77-D9B9-4C66-93F3-D6A9CEF0E18D}"/>
                      </a:ext>
                    </a:extLst>
                  </p:cNvPr>
                  <p:cNvCxnSpPr>
                    <a:stCxn id="317" idx="4"/>
                    <a:endCxn id="313"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306" name="Straight Arrow Connector 305">
                  <a:extLst>
                    <a:ext uri="{FF2B5EF4-FFF2-40B4-BE49-F238E27FC236}">
                      <a16:creationId xmlns:a16="http://schemas.microsoft.com/office/drawing/2014/main" id="{F1B54FCC-33AC-4E03-835E-935525717DA9}"/>
                    </a:ext>
                  </a:extLst>
                </p:cNvPr>
                <p:cNvCxnSpPr>
                  <a:cxnSpLocks/>
                  <a:stCxn id="317" idx="5"/>
                  <a:endCxn id="314"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cxnSp>
              <p:nvCxnSpPr>
                <p:cNvPr id="307" name="Straight Arrow Connector 306">
                  <a:extLst>
                    <a:ext uri="{FF2B5EF4-FFF2-40B4-BE49-F238E27FC236}">
                      <a16:creationId xmlns:a16="http://schemas.microsoft.com/office/drawing/2014/main" id="{01A7E954-05D8-4195-9D5E-A2CB073D6BC7}"/>
                    </a:ext>
                  </a:extLst>
                </p:cNvPr>
                <p:cNvCxnSpPr>
                  <a:cxnSpLocks/>
                  <a:stCxn id="317" idx="5"/>
                  <a:endCxn id="315"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grpSp>
          <p:sp>
            <p:nvSpPr>
              <p:cNvPr id="304" name="Rectangle 303">
                <a:extLst>
                  <a:ext uri="{FF2B5EF4-FFF2-40B4-BE49-F238E27FC236}">
                    <a16:creationId xmlns:a16="http://schemas.microsoft.com/office/drawing/2014/main" id="{BC4AE8F2-B843-4DAA-A9DD-4BF250CB8286}"/>
                  </a:ext>
                </a:extLst>
              </p:cNvPr>
              <p:cNvSpPr/>
              <p:nvPr/>
            </p:nvSpPr>
            <p:spPr bwMode="auto">
              <a:xfrm>
                <a:off x="36834" y="2312072"/>
                <a:ext cx="808278" cy="92358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34" name="TextBox 33">
              <a:extLst>
                <a:ext uri="{FF2B5EF4-FFF2-40B4-BE49-F238E27FC236}">
                  <a16:creationId xmlns:a16="http://schemas.microsoft.com/office/drawing/2014/main" id="{EA2B3743-AC93-445D-A44B-F9C49A5393F0}"/>
                </a:ext>
              </a:extLst>
            </p:cNvPr>
            <p:cNvSpPr txBox="1"/>
            <p:nvPr/>
          </p:nvSpPr>
          <p:spPr>
            <a:xfrm>
              <a:off x="7445277" y="5539463"/>
              <a:ext cx="319318" cy="369332"/>
            </a:xfrm>
            <a:prstGeom prst="rect">
              <a:avLst/>
            </a:prstGeom>
            <a:noFill/>
          </p:spPr>
          <p:txBody>
            <a:bodyPr wrap="none" rtlCol="0">
              <a:spAutoFit/>
            </a:bodyPr>
            <a:lstStyle/>
            <a:p>
              <a:r>
                <a:rPr lang="en-US" dirty="0"/>
                <a:t>=</a:t>
              </a:r>
            </a:p>
          </p:txBody>
        </p:sp>
      </p:grpSp>
      <p:cxnSp>
        <p:nvCxnSpPr>
          <p:cNvPr id="82" name="Straight Arrow Connector 81">
            <a:extLst>
              <a:ext uri="{FF2B5EF4-FFF2-40B4-BE49-F238E27FC236}">
                <a16:creationId xmlns:a16="http://schemas.microsoft.com/office/drawing/2014/main" id="{6583A24A-4B5D-41D1-9F68-D75DAE25A770}"/>
              </a:ext>
            </a:extLst>
          </p:cNvPr>
          <p:cNvCxnSpPr>
            <a:cxnSpLocks/>
            <a:stCxn id="88" idx="2"/>
            <a:endCxn id="83" idx="0"/>
          </p:cNvCxnSpPr>
          <p:nvPr/>
        </p:nvCxnSpPr>
        <p:spPr bwMode="auto">
          <a:xfrm>
            <a:off x="6432110" y="5059923"/>
            <a:ext cx="743361" cy="224204"/>
          </a:xfrm>
          <a:prstGeom prst="straightConnector1">
            <a:avLst/>
          </a:prstGeom>
          <a:noFill/>
          <a:ln w="19050">
            <a:solidFill>
              <a:srgbClr val="C00000"/>
            </a:solidFill>
            <a:tailEnd type="stealth"/>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83" name="Rectangle 82">
            <a:extLst>
              <a:ext uri="{FF2B5EF4-FFF2-40B4-BE49-F238E27FC236}">
                <a16:creationId xmlns:a16="http://schemas.microsoft.com/office/drawing/2014/main" id="{EF3BF1B2-128A-45A2-96C5-AD5712C7A7F8}"/>
              </a:ext>
            </a:extLst>
          </p:cNvPr>
          <p:cNvSpPr/>
          <p:nvPr/>
        </p:nvSpPr>
        <p:spPr>
          <a:xfrm>
            <a:off x="7078190" y="5284127"/>
            <a:ext cx="194561" cy="197902"/>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F90973E-D6FC-4B38-BB2B-E9A409C1B9E7}"/>
              </a:ext>
            </a:extLst>
          </p:cNvPr>
          <p:cNvSpPr/>
          <p:nvPr/>
        </p:nvSpPr>
        <p:spPr>
          <a:xfrm>
            <a:off x="7078190" y="5508702"/>
            <a:ext cx="194561" cy="197902"/>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86" name="Rectangle 85">
            <a:extLst>
              <a:ext uri="{FF2B5EF4-FFF2-40B4-BE49-F238E27FC236}">
                <a16:creationId xmlns:a16="http://schemas.microsoft.com/office/drawing/2014/main" id="{9732A095-5313-4888-8236-84097A538E49}"/>
              </a:ext>
            </a:extLst>
          </p:cNvPr>
          <p:cNvSpPr/>
          <p:nvPr/>
        </p:nvSpPr>
        <p:spPr>
          <a:xfrm>
            <a:off x="7078190" y="5733277"/>
            <a:ext cx="194561" cy="197902"/>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923544B-3034-4686-AEED-E07DE3D9FA57}"/>
              </a:ext>
            </a:extLst>
          </p:cNvPr>
          <p:cNvSpPr/>
          <p:nvPr/>
        </p:nvSpPr>
        <p:spPr>
          <a:xfrm>
            <a:off x="7078190" y="5957853"/>
            <a:ext cx="194561" cy="197902"/>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88" name="Rectangle 87">
            <a:extLst>
              <a:ext uri="{FF2B5EF4-FFF2-40B4-BE49-F238E27FC236}">
                <a16:creationId xmlns:a16="http://schemas.microsoft.com/office/drawing/2014/main" id="{309C0FCE-10F8-4622-9D3F-5221B5A87649}"/>
              </a:ext>
            </a:extLst>
          </p:cNvPr>
          <p:cNvSpPr/>
          <p:nvPr/>
        </p:nvSpPr>
        <p:spPr>
          <a:xfrm>
            <a:off x="6349437" y="2726788"/>
            <a:ext cx="165345" cy="2333135"/>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06C09F97-5EF2-4370-8C07-CB2F24D82943}"/>
              </a:ext>
            </a:extLst>
          </p:cNvPr>
          <p:cNvSpPr/>
          <p:nvPr/>
        </p:nvSpPr>
        <p:spPr>
          <a:xfrm>
            <a:off x="7181092" y="2716351"/>
            <a:ext cx="165345" cy="2333135"/>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93" name="Rectangle 92">
            <a:extLst>
              <a:ext uri="{FF2B5EF4-FFF2-40B4-BE49-F238E27FC236}">
                <a16:creationId xmlns:a16="http://schemas.microsoft.com/office/drawing/2014/main" id="{1EF2A452-E83F-4C44-B043-8E487D567007}"/>
              </a:ext>
            </a:extLst>
          </p:cNvPr>
          <p:cNvSpPr/>
          <p:nvPr/>
        </p:nvSpPr>
        <p:spPr>
          <a:xfrm>
            <a:off x="8005683" y="2721730"/>
            <a:ext cx="165345" cy="2333135"/>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C5FCC08A-116E-40F2-BA18-768DD9664E6F}"/>
              </a:ext>
            </a:extLst>
          </p:cNvPr>
          <p:cNvSpPr/>
          <p:nvPr/>
        </p:nvSpPr>
        <p:spPr>
          <a:xfrm>
            <a:off x="8838178" y="2721381"/>
            <a:ext cx="165345" cy="2333135"/>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4" name="Freeform: Shape 13">
            <a:extLst>
              <a:ext uri="{FF2B5EF4-FFF2-40B4-BE49-F238E27FC236}">
                <a16:creationId xmlns:a16="http://schemas.microsoft.com/office/drawing/2014/main" id="{7B06CB30-D42D-4B33-B314-9F1ADD2CF655}"/>
              </a:ext>
            </a:extLst>
          </p:cNvPr>
          <p:cNvSpPr/>
          <p:nvPr/>
        </p:nvSpPr>
        <p:spPr bwMode="auto">
          <a:xfrm>
            <a:off x="7273805" y="5046468"/>
            <a:ext cx="164689" cy="584023"/>
          </a:xfrm>
          <a:custGeom>
            <a:avLst/>
            <a:gdLst>
              <a:gd name="connsiteX0" fmla="*/ 0 w 182896"/>
              <a:gd name="connsiteY0" fmla="*/ 0 h 415636"/>
              <a:gd name="connsiteX1" fmla="*/ 182880 w 182896"/>
              <a:gd name="connsiteY1" fmla="*/ 224443 h 415636"/>
              <a:gd name="connsiteX2" fmla="*/ 8313 w 182896"/>
              <a:gd name="connsiteY2" fmla="*/ 415636 h 415636"/>
              <a:gd name="connsiteX0" fmla="*/ 0 w 183182"/>
              <a:gd name="connsiteY0" fmla="*/ 0 h 415636"/>
              <a:gd name="connsiteX1" fmla="*/ 49185 w 183182"/>
              <a:gd name="connsiteY1" fmla="*/ 89392 h 415636"/>
              <a:gd name="connsiteX2" fmla="*/ 182880 w 183182"/>
              <a:gd name="connsiteY2" fmla="*/ 224443 h 415636"/>
              <a:gd name="connsiteX3" fmla="*/ 8313 w 183182"/>
              <a:gd name="connsiteY3" fmla="*/ 415636 h 415636"/>
              <a:gd name="connsiteX0" fmla="*/ 0 w 145470"/>
              <a:gd name="connsiteY0" fmla="*/ 0 h 415636"/>
              <a:gd name="connsiteX1" fmla="*/ 49185 w 145470"/>
              <a:gd name="connsiteY1" fmla="*/ 89392 h 415636"/>
              <a:gd name="connsiteX2" fmla="*/ 145020 w 145470"/>
              <a:gd name="connsiteY2" fmla="*/ 224443 h 415636"/>
              <a:gd name="connsiteX3" fmla="*/ 8313 w 145470"/>
              <a:gd name="connsiteY3" fmla="*/ 415636 h 415636"/>
            </a:gdLst>
            <a:ahLst/>
            <a:cxnLst>
              <a:cxn ang="0">
                <a:pos x="connsiteX0" y="connsiteY0"/>
              </a:cxn>
              <a:cxn ang="0">
                <a:pos x="connsiteX1" y="connsiteY1"/>
              </a:cxn>
              <a:cxn ang="0">
                <a:pos x="connsiteX2" y="connsiteY2"/>
              </a:cxn>
              <a:cxn ang="0">
                <a:pos x="connsiteX3" y="connsiteY3"/>
              </a:cxn>
            </a:cxnLst>
            <a:rect l="l" t="t" r="r" b="b"/>
            <a:pathLst>
              <a:path w="145470" h="415636">
                <a:moveTo>
                  <a:pt x="0" y="0"/>
                </a:moveTo>
                <a:cubicBezTo>
                  <a:pt x="13105" y="12074"/>
                  <a:pt x="18705" y="51985"/>
                  <a:pt x="49185" y="89392"/>
                </a:cubicBezTo>
                <a:cubicBezTo>
                  <a:pt x="79665" y="126799"/>
                  <a:pt x="151832" y="170069"/>
                  <a:pt x="145020" y="224443"/>
                </a:cubicBezTo>
                <a:cubicBezTo>
                  <a:pt x="138208" y="278817"/>
                  <a:pt x="96289" y="354676"/>
                  <a:pt x="8313" y="415636"/>
                </a:cubicBezTo>
              </a:path>
            </a:pathLst>
          </a:custGeom>
          <a:noFill/>
          <a:ln w="19050">
            <a:solidFill>
              <a:srgbClr val="5C5CFF"/>
            </a:solidFill>
            <a:tailEnd type="stealth"/>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9A1E4A3D-75D4-462F-96D2-4502A2BCA42C}"/>
              </a:ext>
            </a:extLst>
          </p:cNvPr>
          <p:cNvCxnSpPr>
            <a:cxnSpLocks/>
            <a:stCxn id="286" idx="2"/>
            <a:endCxn id="90" idx="0"/>
          </p:cNvCxnSpPr>
          <p:nvPr/>
        </p:nvCxnSpPr>
        <p:spPr bwMode="auto">
          <a:xfrm>
            <a:off x="6133782" y="2868981"/>
            <a:ext cx="581026" cy="2404616"/>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90" name="Rectangle 89">
            <a:extLst>
              <a:ext uri="{FF2B5EF4-FFF2-40B4-BE49-F238E27FC236}">
                <a16:creationId xmlns:a16="http://schemas.microsoft.com/office/drawing/2014/main" id="{B9323D6F-8B0D-42EB-9A07-C5DD0A6DBF0C}"/>
              </a:ext>
            </a:extLst>
          </p:cNvPr>
          <p:cNvSpPr/>
          <p:nvPr/>
        </p:nvSpPr>
        <p:spPr>
          <a:xfrm>
            <a:off x="6168419" y="5273597"/>
            <a:ext cx="1092777" cy="213155"/>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cxnSp>
        <p:nvCxnSpPr>
          <p:cNvPr id="91" name="Straight Arrow Connector 90">
            <a:extLst>
              <a:ext uri="{FF2B5EF4-FFF2-40B4-BE49-F238E27FC236}">
                <a16:creationId xmlns:a16="http://schemas.microsoft.com/office/drawing/2014/main" id="{D1A6285F-8392-4F03-8BC1-2EDF93FBEBDF}"/>
              </a:ext>
            </a:extLst>
          </p:cNvPr>
          <p:cNvCxnSpPr>
            <a:cxnSpLocks/>
            <a:stCxn id="290" idx="2"/>
            <a:endCxn id="90" idx="0"/>
          </p:cNvCxnSpPr>
          <p:nvPr/>
        </p:nvCxnSpPr>
        <p:spPr bwMode="auto">
          <a:xfrm>
            <a:off x="6127568" y="3606766"/>
            <a:ext cx="587240" cy="1666831"/>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96" name="Straight Arrow Connector 95">
            <a:extLst>
              <a:ext uri="{FF2B5EF4-FFF2-40B4-BE49-F238E27FC236}">
                <a16:creationId xmlns:a16="http://schemas.microsoft.com/office/drawing/2014/main" id="{4DE0B19C-6E23-4A07-9114-E7E0A7668817}"/>
              </a:ext>
            </a:extLst>
          </p:cNvPr>
          <p:cNvCxnSpPr>
            <a:cxnSpLocks/>
            <a:stCxn id="291" idx="2"/>
            <a:endCxn id="90" idx="0"/>
          </p:cNvCxnSpPr>
          <p:nvPr/>
        </p:nvCxnSpPr>
        <p:spPr bwMode="auto">
          <a:xfrm>
            <a:off x="6139041" y="4307356"/>
            <a:ext cx="575767" cy="966241"/>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98" name="Straight Arrow Connector 97">
            <a:extLst>
              <a:ext uri="{FF2B5EF4-FFF2-40B4-BE49-F238E27FC236}">
                <a16:creationId xmlns:a16="http://schemas.microsoft.com/office/drawing/2014/main" id="{0970056F-12FB-4F80-90CB-9F3FF9B59864}"/>
              </a:ext>
            </a:extLst>
          </p:cNvPr>
          <p:cNvCxnSpPr>
            <a:cxnSpLocks/>
            <a:stCxn id="292" idx="2"/>
            <a:endCxn id="90" idx="0"/>
          </p:cNvCxnSpPr>
          <p:nvPr/>
        </p:nvCxnSpPr>
        <p:spPr bwMode="auto">
          <a:xfrm>
            <a:off x="6145539" y="5052186"/>
            <a:ext cx="569269" cy="221411"/>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12" name="TextBox 211">
                <a:extLst>
                  <a:ext uri="{FF2B5EF4-FFF2-40B4-BE49-F238E27FC236}">
                    <a16:creationId xmlns:a16="http://schemas.microsoft.com/office/drawing/2014/main" id="{F1175D55-4378-4038-A9B4-2BA216D2A816}"/>
                  </a:ext>
                </a:extLst>
              </p:cNvPr>
              <p:cNvSpPr txBox="1"/>
              <p:nvPr/>
            </p:nvSpPr>
            <p:spPr>
              <a:xfrm>
                <a:off x="5093409" y="2471498"/>
                <a:ext cx="4288684" cy="2625719"/>
              </a:xfrm>
              <a:prstGeom prst="rect">
                <a:avLst/>
              </a:prstGeom>
              <a:noFill/>
            </p:spPr>
            <p:txBody>
              <a:bodyPr wrap="square" rtlCol="0">
                <a:spAutoFit/>
              </a:bodyPr>
              <a:lstStyle/>
              <a:p>
                <a:pPr algn="just"/>
                <a:r>
                  <a:rPr lang="en-US" sz="1400" dirty="0">
                    <a:solidFill>
                      <a:schemeClr val="tx1"/>
                    </a:solidFill>
                    <a:sym typeface="Symbol"/>
                  </a:rPr>
                  <a:t>((</a:t>
                </a:r>
                <a:r>
                  <a:rPr lang="en-US" sz="1400" dirty="0" err="1">
                    <a:solidFill>
                      <a:schemeClr val="tx1"/>
                    </a:solidFill>
                    <a:sym typeface="Symbol"/>
                  </a:rPr>
                  <a:t>init</a:t>
                </a:r>
                <a:r>
                  <a:rPr lang="en-US" sz="1400" dirty="0">
                    <a:solidFill>
                      <a:schemeClr val="tx1"/>
                    </a:solidFill>
                    <a:sym typeface="Symbol"/>
                  </a:rPr>
                  <a:t>; a = 3)</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i="1">
                        <a:solidFill>
                          <a:schemeClr val="tx1"/>
                        </a:solidFill>
                        <a:latin typeface="Cambria Math" panose="02040503050406030204" pitchFamily="18" charset="0"/>
                        <a:sym typeface="Symbol"/>
                      </a:rPr>
                      <m:t>⊙</m:t>
                    </m:r>
                  </m:oMath>
                </a14:m>
                <a:r>
                  <a:rPr lang="en-US" sz="1400" dirty="0">
                    <a:solidFill>
                      <a:schemeClr val="tx1"/>
                    </a:solidFill>
                    <a:sym typeface="Symbol"/>
                  </a:rPr>
                  <a:t> c = a) </a:t>
                </a:r>
                <a14:m>
                  <m:oMath xmlns:m="http://schemas.openxmlformats.org/officeDocument/2006/math">
                    <m:r>
                      <a:rPr lang="en-US" sz="1400" b="0" i="1" dirty="0" smtClean="0">
                        <a:solidFill>
                          <a:schemeClr val="tx1"/>
                        </a:solidFill>
                        <a:latin typeface="Cambria Math" panose="02040503050406030204" pitchFamily="18" charset="0"/>
                        <a:sym typeface="Symbol"/>
                      </a:rPr>
                      <m:t>⊕</m:t>
                    </m:r>
                  </m:oMath>
                </a14:m>
                <a:r>
                  <a:rPr lang="en-US" sz="1400" dirty="0">
                    <a:solidFill>
                      <a:schemeClr val="tx1"/>
                    </a:solidFill>
                    <a:sym typeface="Symbol"/>
                  </a:rPr>
                  <a:t> ((</a:t>
                </a:r>
                <a:r>
                  <a:rPr lang="en-US" sz="1400" dirty="0" err="1">
                    <a:solidFill>
                      <a:schemeClr val="tx1"/>
                    </a:solidFill>
                    <a:sym typeface="Symbol"/>
                  </a:rPr>
                  <a:t>init</a:t>
                </a:r>
                <a:r>
                  <a:rPr lang="en-US" sz="1400" dirty="0">
                    <a:solidFill>
                      <a:schemeClr val="tx1"/>
                    </a:solidFill>
                    <a:sym typeface="Symbol"/>
                  </a:rPr>
                  <a:t>; b = 5)</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i="1">
                        <a:solidFill>
                          <a:schemeClr val="tx1"/>
                        </a:solidFill>
                        <a:latin typeface="Cambria Math" panose="02040503050406030204" pitchFamily="18" charset="0"/>
                        <a:sym typeface="Symbol"/>
                      </a:rPr>
                      <m:t>⊙</m:t>
                    </m:r>
                  </m:oMath>
                </a14:m>
                <a:r>
                  <a:rPr lang="en-US" sz="1400" dirty="0">
                    <a:solidFill>
                      <a:schemeClr val="tx1"/>
                    </a:solidFill>
                    <a:sym typeface="Symbol"/>
                  </a:rPr>
                  <a:t> c = b) </a:t>
                </a:r>
                <a:endParaRPr lang="en-US" sz="1400" dirty="0">
                  <a:solidFill>
                    <a:schemeClr val="tx1"/>
                  </a:solidFill>
                </a:endParaRPr>
              </a:p>
              <a:p>
                <a:pPr algn="just"/>
                <a:r>
                  <a:rPr lang="en-US" sz="1400" dirty="0">
                    <a:solidFill>
                      <a:schemeClr val="tx1"/>
                    </a:solidFill>
                  </a:rPr>
                  <a:t>        = </a:t>
                </a:r>
                <a14:m>
                  <m:oMath xmlns:m="http://schemas.openxmlformats.org/officeDocument/2006/math">
                    <m:d>
                      <m:dPr>
                        <m:begChr m:val="["/>
                        <m:endChr m:val="]"/>
                        <m:ctrlPr>
                          <a:rPr lang="en-US" sz="1050" i="1">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solidFill>
                    <a:schemeClr val="tx1"/>
                  </a:solidFill>
                </a:endParaRPr>
              </a:p>
            </p:txBody>
          </p:sp>
        </mc:Choice>
        <mc:Fallback xmlns="">
          <p:sp>
            <p:nvSpPr>
              <p:cNvPr id="212" name="TextBox 211">
                <a:extLst>
                  <a:ext uri="{FF2B5EF4-FFF2-40B4-BE49-F238E27FC236}">
                    <a16:creationId xmlns:a16="http://schemas.microsoft.com/office/drawing/2014/main" id="{F1175D55-4378-4038-A9B4-2BA216D2A816}"/>
                  </a:ext>
                </a:extLst>
              </p:cNvPr>
              <p:cNvSpPr txBox="1">
                <a:spLocks noRot="1" noChangeAspect="1" noMove="1" noResize="1" noEditPoints="1" noAdjustHandles="1" noChangeArrowheads="1" noChangeShapeType="1" noTextEdit="1"/>
              </p:cNvSpPr>
              <p:nvPr/>
            </p:nvSpPr>
            <p:spPr>
              <a:xfrm>
                <a:off x="5093409" y="2471498"/>
                <a:ext cx="4288684" cy="2625719"/>
              </a:xfrm>
              <a:prstGeom prst="rect">
                <a:avLst/>
              </a:prstGeom>
              <a:blipFill>
                <a:blip r:embed="rId10"/>
                <a:stretch>
                  <a:fillRect l="-427" t="-232"/>
                </a:stretch>
              </a:blipFill>
            </p:spPr>
            <p:txBody>
              <a:bodyPr/>
              <a:lstStyle/>
              <a:p>
                <a:r>
                  <a:rPr lang="en-US">
                    <a:noFill/>
                  </a:rPr>
                  <a:t> </a:t>
                </a:r>
              </a:p>
            </p:txBody>
          </p:sp>
        </mc:Fallback>
      </mc:AlternateContent>
      <p:grpSp>
        <p:nvGrpSpPr>
          <p:cNvPr id="99" name="Group 98">
            <a:extLst>
              <a:ext uri="{FF2B5EF4-FFF2-40B4-BE49-F238E27FC236}">
                <a16:creationId xmlns:a16="http://schemas.microsoft.com/office/drawing/2014/main" id="{DC4476F1-7108-4E5D-9245-47E204EB5193}"/>
              </a:ext>
            </a:extLst>
          </p:cNvPr>
          <p:cNvGrpSpPr/>
          <p:nvPr/>
        </p:nvGrpSpPr>
        <p:grpSpPr>
          <a:xfrm>
            <a:off x="5333215" y="672621"/>
            <a:ext cx="3746049" cy="1653586"/>
            <a:chOff x="4834323" y="2120590"/>
            <a:chExt cx="3746049" cy="1653586"/>
          </a:xfrm>
        </p:grpSpPr>
        <p:grpSp>
          <p:nvGrpSpPr>
            <p:cNvPr id="100" name="Group 99">
              <a:extLst>
                <a:ext uri="{FF2B5EF4-FFF2-40B4-BE49-F238E27FC236}">
                  <a16:creationId xmlns:a16="http://schemas.microsoft.com/office/drawing/2014/main" id="{69AC3AA1-1D58-4724-8386-763B57688CD3}"/>
                </a:ext>
              </a:extLst>
            </p:cNvPr>
            <p:cNvGrpSpPr/>
            <p:nvPr/>
          </p:nvGrpSpPr>
          <p:grpSpPr>
            <a:xfrm>
              <a:off x="4834323" y="2120590"/>
              <a:ext cx="1580915" cy="1056936"/>
              <a:chOff x="-393460" y="16768"/>
              <a:chExt cx="1580915" cy="1056936"/>
            </a:xfrm>
          </p:grpSpPr>
          <p:sp>
            <p:nvSpPr>
              <p:cNvPr id="114" name="Oval 113">
                <a:extLst>
                  <a:ext uri="{FF2B5EF4-FFF2-40B4-BE49-F238E27FC236}">
                    <a16:creationId xmlns:a16="http://schemas.microsoft.com/office/drawing/2014/main" id="{FD37943B-EE3E-48CC-B673-E7EFC168183F}"/>
                  </a:ext>
                </a:extLst>
              </p:cNvPr>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5" name="TextBox 114">
                <a:extLst>
                  <a:ext uri="{FF2B5EF4-FFF2-40B4-BE49-F238E27FC236}">
                    <a16:creationId xmlns:a16="http://schemas.microsoft.com/office/drawing/2014/main" id="{507C926B-E847-48A5-8EDD-41F83E351671}"/>
                  </a:ext>
                </a:extLst>
              </p:cNvPr>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116" name="Oval 115">
                <a:extLst>
                  <a:ext uri="{FF2B5EF4-FFF2-40B4-BE49-F238E27FC236}">
                    <a16:creationId xmlns:a16="http://schemas.microsoft.com/office/drawing/2014/main" id="{0400D237-A33B-47E5-A1AF-FA6B49779152}"/>
                  </a:ext>
                </a:extLst>
              </p:cNvPr>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7" name="Straight Arrow Connector 116">
                <a:extLst>
                  <a:ext uri="{FF2B5EF4-FFF2-40B4-BE49-F238E27FC236}">
                    <a16:creationId xmlns:a16="http://schemas.microsoft.com/office/drawing/2014/main" id="{8E4DEABC-8831-42F7-B772-D2C8969A701B}"/>
                  </a:ext>
                </a:extLst>
              </p:cNvPr>
              <p:cNvCxnSpPr>
                <a:stCxn id="116" idx="4"/>
                <a:endCxn id="114"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B2478847-9F06-4CD1-B6CE-03628DFF3584}"/>
                      </a:ext>
                    </a:extLst>
                  </p:cNvPr>
                  <p:cNvSpPr txBox="1"/>
                  <p:nvPr/>
                </p:nvSpPr>
                <p:spPr>
                  <a:xfrm>
                    <a:off x="-393460" y="493771"/>
                    <a:ext cx="1312915" cy="307777"/>
                  </a:xfrm>
                  <a:prstGeom prst="rect">
                    <a:avLst/>
                  </a:prstGeom>
                  <a:noFill/>
                </p:spPr>
                <p:txBody>
                  <a:bodyPr wrap="square" rtlCol="0">
                    <a:spAutoFit/>
                  </a:bodyPr>
                  <a:lstStyle/>
                  <a:p>
                    <a:pPr algn="just"/>
                    <a:r>
                      <a:rPr lang="en-US" sz="1400" dirty="0">
                        <a:sym typeface="Symbol"/>
                      </a:rPr>
                      <a:t>(</a:t>
                    </a:r>
                    <a:r>
                      <a:rPr lang="en-US" sz="1400" dirty="0" err="1">
                        <a:sym typeface="Symbol"/>
                      </a:rPr>
                      <a:t>skip</a:t>
                    </a:r>
                    <a:r>
                      <a:rPr lang="en-US" sz="1400" baseline="30000" dirty="0" err="1">
                        <a:sym typeface="Symbol"/>
                      </a:rPr>
                      <a:t>t</a:t>
                    </a:r>
                    <a14:m>
                      <m:oMath xmlns:m="http://schemas.openxmlformats.org/officeDocument/2006/math">
                        <m:r>
                          <a:rPr lang="en-US" sz="1400" b="0" i="0" smtClean="0">
                            <a:latin typeface="Cambria Math" panose="02040503050406030204" pitchFamily="18" charset="0"/>
                            <a:sym typeface="Symbol"/>
                          </a:rPr>
                          <m:t> </m:t>
                        </m:r>
                        <m:r>
                          <a:rPr lang="en-US" sz="1400" b="0" i="1" smtClean="0">
                            <a:latin typeface="Cambria Math" panose="02040503050406030204" pitchFamily="18" charset="0"/>
                            <a:sym typeface="Symbol"/>
                          </a:rPr>
                          <m:t>⊙ </m:t>
                        </m:r>
                      </m:oMath>
                    </a14:m>
                    <a:r>
                      <a:rPr lang="en-US" sz="1400" dirty="0">
                        <a:sym typeface="Symbol"/>
                      </a:rPr>
                      <a:t>skip)</a:t>
                    </a:r>
                    <a:endParaRPr lang="en-US" sz="1400" dirty="0">
                      <a:sym typeface="Webdings"/>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93460" y="493771"/>
                    <a:ext cx="1312915" cy="307777"/>
                  </a:xfrm>
                  <a:prstGeom prst="rect">
                    <a:avLst/>
                  </a:prstGeom>
                  <a:blipFill>
                    <a:blip r:embed="rId11"/>
                    <a:stretch>
                      <a:fillRect l="-1389" t="-4000" b="-20000"/>
                    </a:stretch>
                  </a:blipFill>
                </p:spPr>
                <p:txBody>
                  <a:bodyPr/>
                  <a:lstStyle/>
                  <a:p>
                    <a:r>
                      <a:rPr lang="en-US">
                        <a:noFill/>
                      </a:rPr>
                      <a:t> </a:t>
                    </a:r>
                  </a:p>
                </p:txBody>
              </p:sp>
            </mc:Fallback>
          </mc:AlternateContent>
        </p:grpSp>
        <p:sp>
          <p:nvSpPr>
            <p:cNvPr id="101" name="Oval 100">
              <a:extLst>
                <a:ext uri="{FF2B5EF4-FFF2-40B4-BE49-F238E27FC236}">
                  <a16:creationId xmlns:a16="http://schemas.microsoft.com/office/drawing/2014/main" id="{B9BEED5D-AE5B-4B82-867E-97BE442515A8}"/>
                </a:ext>
              </a:extLst>
            </p:cNvPr>
            <p:cNvSpPr/>
            <p:nvPr/>
          </p:nvSpPr>
          <p:spPr>
            <a:xfrm>
              <a:off x="6578854"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Oval 101">
              <a:extLst>
                <a:ext uri="{FF2B5EF4-FFF2-40B4-BE49-F238E27FC236}">
                  <a16:creationId xmlns:a16="http://schemas.microsoft.com/office/drawing/2014/main" id="{43C3E81B-200F-425E-8038-B428BCDE6E85}"/>
                </a:ext>
              </a:extLst>
            </p:cNvPr>
            <p:cNvSpPr/>
            <p:nvPr/>
          </p:nvSpPr>
          <p:spPr>
            <a:xfrm>
              <a:off x="6834759"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3" name="TextBox 102">
              <a:extLst>
                <a:ext uri="{FF2B5EF4-FFF2-40B4-BE49-F238E27FC236}">
                  <a16:creationId xmlns:a16="http://schemas.microsoft.com/office/drawing/2014/main" id="{7E54B05E-B47F-4B76-A37D-B460A1868D74}"/>
                </a:ext>
              </a:extLst>
            </p:cNvPr>
            <p:cNvSpPr txBox="1"/>
            <p:nvPr/>
          </p:nvSpPr>
          <p:spPr>
            <a:xfrm>
              <a:off x="6375199"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104" name="TextBox 103">
              <a:extLst>
                <a:ext uri="{FF2B5EF4-FFF2-40B4-BE49-F238E27FC236}">
                  <a16:creationId xmlns:a16="http://schemas.microsoft.com/office/drawing/2014/main" id="{C8DC78C3-0469-47D8-B0AB-FE3A984371C0}"/>
                </a:ext>
              </a:extLst>
            </p:cNvPr>
            <p:cNvSpPr txBox="1"/>
            <p:nvPr/>
          </p:nvSpPr>
          <p:spPr>
            <a:xfrm>
              <a:off x="6531655"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05" name="Oval 104">
              <a:extLst>
                <a:ext uri="{FF2B5EF4-FFF2-40B4-BE49-F238E27FC236}">
                  <a16:creationId xmlns:a16="http://schemas.microsoft.com/office/drawing/2014/main" id="{3E71D2A3-DD77-414C-8AAD-CA8EE5B33C9F}"/>
                </a:ext>
              </a:extLst>
            </p:cNvPr>
            <p:cNvSpPr/>
            <p:nvPr/>
          </p:nvSpPr>
          <p:spPr>
            <a:xfrm>
              <a:off x="6834759"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6" name="Oval 105">
              <a:extLst>
                <a:ext uri="{FF2B5EF4-FFF2-40B4-BE49-F238E27FC236}">
                  <a16:creationId xmlns:a16="http://schemas.microsoft.com/office/drawing/2014/main" id="{F7F37F18-4DFF-42D7-8908-42643E82974E}"/>
                </a:ext>
              </a:extLst>
            </p:cNvPr>
            <p:cNvSpPr/>
            <p:nvPr/>
          </p:nvSpPr>
          <p:spPr>
            <a:xfrm>
              <a:off x="7061454"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07" name="Straight Arrow Connector 106">
              <a:extLst>
                <a:ext uri="{FF2B5EF4-FFF2-40B4-BE49-F238E27FC236}">
                  <a16:creationId xmlns:a16="http://schemas.microsoft.com/office/drawing/2014/main" id="{41BA966B-6A4F-45A9-97AD-1474F29E09A7}"/>
                </a:ext>
              </a:extLst>
            </p:cNvPr>
            <p:cNvCxnSpPr>
              <a:stCxn id="105" idx="5"/>
              <a:endCxn id="106" idx="0"/>
            </p:cNvCxnSpPr>
            <p:nvPr/>
          </p:nvCxnSpPr>
          <p:spPr>
            <a:xfrm>
              <a:off x="6899800"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420F48E-9B01-4DBC-BE8A-E31FDF09B43D}"/>
                </a:ext>
              </a:extLst>
            </p:cNvPr>
            <p:cNvCxnSpPr>
              <a:stCxn id="105" idx="3"/>
              <a:endCxn id="101" idx="0"/>
            </p:cNvCxnSpPr>
            <p:nvPr/>
          </p:nvCxnSpPr>
          <p:spPr>
            <a:xfrm flipH="1">
              <a:off x="6616954"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EFCF88A-1896-4EF3-9DD4-CF8B733744A7}"/>
                    </a:ext>
                  </a:extLst>
                </p:cNvPr>
                <p:cNvSpPr txBox="1"/>
                <p:nvPr/>
              </p:nvSpPr>
              <p:spPr>
                <a:xfrm>
                  <a:off x="6953887" y="3277187"/>
                  <a:ext cx="1626485"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b = 5)</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b)</a:t>
                  </a:r>
                  <a:endParaRPr lang="en-US" sz="1200" dirty="0">
                    <a:sym typeface="Webdings"/>
                  </a:endParaRPr>
                </a:p>
              </p:txBody>
            </p:sp>
          </mc:Choice>
          <mc:Fallback xmlns="">
            <p:sp>
              <p:nvSpPr>
                <p:cNvPr id="109" name="TextBox 108">
                  <a:extLst>
                    <a:ext uri="{FF2B5EF4-FFF2-40B4-BE49-F238E27FC236}">
                      <a16:creationId xmlns:a16="http://schemas.microsoft.com/office/drawing/2014/main" id="{9EFCF88A-1896-4EF3-9DD4-CF8B733744A7}"/>
                    </a:ext>
                  </a:extLst>
                </p:cNvPr>
                <p:cNvSpPr txBox="1">
                  <a:spLocks noRot="1" noChangeAspect="1" noMove="1" noResize="1" noEditPoints="1" noAdjustHandles="1" noChangeArrowheads="1" noChangeShapeType="1" noTextEdit="1"/>
                </p:cNvSpPr>
                <p:nvPr/>
              </p:nvSpPr>
              <p:spPr>
                <a:xfrm>
                  <a:off x="6953887" y="3277187"/>
                  <a:ext cx="1626485" cy="276999"/>
                </a:xfrm>
                <a:prstGeom prst="rect">
                  <a:avLst/>
                </a:prstGeom>
                <a:blipFill>
                  <a:blip r:embed="rId12"/>
                  <a:stretch>
                    <a:fillRect l="-376" t="-2174" b="-13043"/>
                  </a:stretch>
                </a:blipFill>
              </p:spPr>
              <p:txBody>
                <a:bodyPr/>
                <a:lstStyle/>
                <a:p>
                  <a:r>
                    <a:rPr lang="en-US">
                      <a:noFill/>
                    </a:rPr>
                    <a:t> </a:t>
                  </a:r>
                </a:p>
              </p:txBody>
            </p:sp>
          </mc:Fallback>
        </mc:AlternateContent>
        <p:sp>
          <p:nvSpPr>
            <p:cNvPr id="110" name="TextBox 109">
              <a:extLst>
                <a:ext uri="{FF2B5EF4-FFF2-40B4-BE49-F238E27FC236}">
                  <a16:creationId xmlns:a16="http://schemas.microsoft.com/office/drawing/2014/main" id="{A6A94CB6-57C1-434D-AEC7-1CA0E9C32F88}"/>
                </a:ext>
              </a:extLst>
            </p:cNvPr>
            <p:cNvSpPr txBox="1"/>
            <p:nvPr/>
          </p:nvSpPr>
          <p:spPr>
            <a:xfrm>
              <a:off x="6961066"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111" name="Straight Arrow Connector 110">
              <a:extLst>
                <a:ext uri="{FF2B5EF4-FFF2-40B4-BE49-F238E27FC236}">
                  <a16:creationId xmlns:a16="http://schemas.microsoft.com/office/drawing/2014/main" id="{6852A37D-8EBB-4899-A4E8-A373DA071A00}"/>
                </a:ext>
              </a:extLst>
            </p:cNvPr>
            <p:cNvCxnSpPr>
              <a:stCxn id="106" idx="4"/>
              <a:endCxn id="102" idx="7"/>
            </p:cNvCxnSpPr>
            <p:nvPr/>
          </p:nvCxnSpPr>
          <p:spPr>
            <a:xfrm flipH="1">
              <a:off x="6899800"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5FC9371-55AC-4C14-9A79-2F01AF1BF0D7}"/>
                    </a:ext>
                  </a:extLst>
                </p:cNvPr>
                <p:cNvSpPr txBox="1"/>
                <p:nvPr/>
              </p:nvSpPr>
              <p:spPr>
                <a:xfrm>
                  <a:off x="5157441" y="3302229"/>
                  <a:ext cx="1632208"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a = 3)</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a)</a:t>
                  </a:r>
                  <a:endParaRPr lang="en-US" sz="1200" baseline="-25000" dirty="0">
                    <a:sym typeface="Webdings"/>
                  </a:endParaRPr>
                </a:p>
              </p:txBody>
            </p:sp>
          </mc:Choice>
          <mc:Fallback xmlns="">
            <p:sp>
              <p:nvSpPr>
                <p:cNvPr id="112" name="TextBox 111">
                  <a:extLst>
                    <a:ext uri="{FF2B5EF4-FFF2-40B4-BE49-F238E27FC236}">
                      <a16:creationId xmlns:a16="http://schemas.microsoft.com/office/drawing/2014/main" id="{25FC9371-55AC-4C14-9A79-2F01AF1BF0D7}"/>
                    </a:ext>
                  </a:extLst>
                </p:cNvPr>
                <p:cNvSpPr txBox="1">
                  <a:spLocks noRot="1" noChangeAspect="1" noMove="1" noResize="1" noEditPoints="1" noAdjustHandles="1" noChangeArrowheads="1" noChangeShapeType="1" noTextEdit="1"/>
                </p:cNvSpPr>
                <p:nvPr/>
              </p:nvSpPr>
              <p:spPr>
                <a:xfrm>
                  <a:off x="5157441" y="3302229"/>
                  <a:ext cx="1632208" cy="276999"/>
                </a:xfrm>
                <a:prstGeom prst="rect">
                  <a:avLst/>
                </a:prstGeom>
                <a:blipFill>
                  <a:blip r:embed="rId13"/>
                  <a:stretch>
                    <a:fillRect l="-373" t="-2174" b="-13043"/>
                  </a:stretch>
                </a:blipFill>
              </p:spPr>
              <p:txBody>
                <a:bodyPr/>
                <a:lstStyle/>
                <a:p>
                  <a:r>
                    <a:rPr lang="en-US">
                      <a:noFill/>
                    </a:rPr>
                    <a:t> </a:t>
                  </a:r>
                </a:p>
              </p:txBody>
            </p:sp>
          </mc:Fallback>
        </mc:AlternateContent>
        <p:cxnSp>
          <p:nvCxnSpPr>
            <p:cNvPr id="113" name="Straight Arrow Connector 112">
              <a:extLst>
                <a:ext uri="{FF2B5EF4-FFF2-40B4-BE49-F238E27FC236}">
                  <a16:creationId xmlns:a16="http://schemas.microsoft.com/office/drawing/2014/main" id="{2CAAB173-CDCF-4C9F-B0CD-C643686EE835}"/>
                </a:ext>
              </a:extLst>
            </p:cNvPr>
            <p:cNvCxnSpPr>
              <a:stCxn id="101" idx="4"/>
              <a:endCxn id="102" idx="1"/>
            </p:cNvCxnSpPr>
            <p:nvPr/>
          </p:nvCxnSpPr>
          <p:spPr>
            <a:xfrm>
              <a:off x="6616954"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21" name="Speech Bubble: Rectangle with Corners Rounded 320">
                <a:extLst>
                  <a:ext uri="{FF2B5EF4-FFF2-40B4-BE49-F238E27FC236}">
                    <a16:creationId xmlns:a16="http://schemas.microsoft.com/office/drawing/2014/main" id="{51B3EC2D-902F-454F-9291-5D231A99FAD7}"/>
                  </a:ext>
                </a:extLst>
              </p:cNvPr>
              <p:cNvSpPr/>
              <p:nvPr/>
            </p:nvSpPr>
            <p:spPr bwMode="auto">
              <a:xfrm>
                <a:off x="6069953" y="1463759"/>
                <a:ext cx="2980786" cy="742643"/>
              </a:xfrm>
              <a:prstGeom prst="wedgeRoundRectCallout">
                <a:avLst>
                  <a:gd name="adj1" fmla="val 31115"/>
                  <a:gd name="adj2" fmla="val 562929"/>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r>
                  <a:rPr lang="en-US" sz="2000" dirty="0">
                    <a:solidFill>
                      <a:srgbClr val="C00000"/>
                    </a:solidFill>
                    <a:latin typeface="Arial" charset="0"/>
                  </a:rPr>
                  <a:t>   No path </a:t>
                </a:r>
                <a14:m>
                  <m:oMath xmlns:m="http://schemas.openxmlformats.org/officeDocument/2006/math">
                    <m:r>
                      <m:rPr>
                        <m:sty m:val="p"/>
                      </m:rPr>
                      <a:rPr lang="en-US" sz="2000" b="0" i="0" smtClean="0">
                        <a:solidFill>
                          <a:srgbClr val="C00000"/>
                        </a:solidFill>
                        <a:latin typeface="Cambria Math" panose="02040503050406030204" pitchFamily="18" charset="0"/>
                      </a:rPr>
                      <m:t>Λ</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m:t>
                        </m:r>
                      </m:e>
                      <m:sup>
                        <m:r>
                          <a:rPr lang="en-US" sz="2000" b="0" i="1" smtClean="0">
                            <a:solidFill>
                              <a:srgbClr val="C00000"/>
                            </a:solidFill>
                            <a:latin typeface="Cambria Math" panose="02040503050406030204" pitchFamily="18" charset="0"/>
                          </a:rPr>
                          <m:t>∗</m:t>
                        </m:r>
                      </m:sup>
                    </m:sSup>
                    <m:r>
                      <a:rPr lang="en-US" sz="2000" b="0" i="1" smtClean="0">
                        <a:solidFill>
                          <a:srgbClr val="C00000"/>
                        </a:solidFill>
                        <a:latin typeface="Cambria Math" panose="02040503050406030204" pitchFamily="18" charset="0"/>
                      </a:rPr>
                      <m:t>𝑐</m:t>
                    </m:r>
                  </m:oMath>
                </a14:m>
                <a:endParaRPr lang="en-US" sz="2000" b="0" dirty="0">
                  <a:solidFill>
                    <a:srgbClr val="C00000"/>
                  </a:solidFill>
                  <a:latin typeface="Arial" charset="0"/>
                </a:endParaRPr>
              </a:p>
              <a:p>
                <a:pPr defTabSz="914400" eaLnBrk="0" fontAlgn="base" hangingPunct="0">
                  <a:spcBef>
                    <a:spcPct val="0"/>
                  </a:spcBef>
                  <a:spcAft>
                    <a:spcPct val="0"/>
                  </a:spcAft>
                </a:pPr>
                <a14:m>
                  <m:oMath xmlns:m="http://schemas.openxmlformats.org/officeDocument/2006/math">
                    <m:r>
                      <a:rPr lang="en-US" sz="2000" i="1" smtClean="0">
                        <a:solidFill>
                          <a:srgbClr val="C00000"/>
                        </a:solidFill>
                        <a:latin typeface="Cambria Math" panose="02040503050406030204" pitchFamily="18" charset="0"/>
                        <a:ea typeface="Cambria Math" panose="02040503050406030204" pitchFamily="18" charset="0"/>
                      </a:rPr>
                      <m:t>∴</m:t>
                    </m:r>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definitely initialized</a:t>
                </a:r>
              </a:p>
            </p:txBody>
          </p:sp>
        </mc:Choice>
        <mc:Fallback xmlns="">
          <p:sp>
            <p:nvSpPr>
              <p:cNvPr id="321" name="Speech Bubble: Rectangle with Corners Rounded 320">
                <a:extLst>
                  <a:ext uri="{FF2B5EF4-FFF2-40B4-BE49-F238E27FC236}">
                    <a16:creationId xmlns:a16="http://schemas.microsoft.com/office/drawing/2014/main" id="{51B3EC2D-902F-454F-9291-5D231A99FAD7}"/>
                  </a:ext>
                </a:extLst>
              </p:cNvPr>
              <p:cNvSpPr>
                <a:spLocks noRot="1" noChangeAspect="1" noMove="1" noResize="1" noEditPoints="1" noAdjustHandles="1" noChangeArrowheads="1" noChangeShapeType="1" noTextEdit="1"/>
              </p:cNvSpPr>
              <p:nvPr/>
            </p:nvSpPr>
            <p:spPr bwMode="auto">
              <a:xfrm>
                <a:off x="6069953" y="1463759"/>
                <a:ext cx="2980786" cy="742643"/>
              </a:xfrm>
              <a:prstGeom prst="wedgeRoundRectCallout">
                <a:avLst>
                  <a:gd name="adj1" fmla="val 31115"/>
                  <a:gd name="adj2" fmla="val 562929"/>
                  <a:gd name="adj3" fmla="val 16667"/>
                </a:avLst>
              </a:prstGeom>
              <a:blipFill>
                <a:blip r:embed="rId14"/>
                <a:stretch>
                  <a:fillRect r="-1623"/>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sp>
        <p:nvSpPr>
          <p:cNvPr id="3" name="Freeform: Shape 2">
            <a:extLst>
              <a:ext uri="{FF2B5EF4-FFF2-40B4-BE49-F238E27FC236}">
                <a16:creationId xmlns:a16="http://schemas.microsoft.com/office/drawing/2014/main" id="{4E4A684E-0154-45C8-BB9E-957EE6C44F74}"/>
              </a:ext>
            </a:extLst>
          </p:cNvPr>
          <p:cNvSpPr/>
          <p:nvPr/>
        </p:nvSpPr>
        <p:spPr bwMode="auto">
          <a:xfrm>
            <a:off x="7282832" y="5057522"/>
            <a:ext cx="793019" cy="784928"/>
          </a:xfrm>
          <a:custGeom>
            <a:avLst/>
            <a:gdLst>
              <a:gd name="connsiteX0" fmla="*/ 793019 w 793019"/>
              <a:gd name="connsiteY0" fmla="*/ 0 h 784928"/>
              <a:gd name="connsiteX1" fmla="*/ 687823 w 793019"/>
              <a:gd name="connsiteY1" fmla="*/ 97105 h 784928"/>
              <a:gd name="connsiteX2" fmla="*/ 412694 w 793019"/>
              <a:gd name="connsiteY2" fmla="*/ 121381 h 784928"/>
              <a:gd name="connsiteX3" fmla="*/ 153749 w 793019"/>
              <a:gd name="connsiteY3" fmla="*/ 631179 h 784928"/>
              <a:gd name="connsiteX4" fmla="*/ 0 w 793019"/>
              <a:gd name="connsiteY4" fmla="*/ 784928 h 784928"/>
              <a:gd name="connsiteX0" fmla="*/ 793019 w 793019"/>
              <a:gd name="connsiteY0" fmla="*/ 0 h 784928"/>
              <a:gd name="connsiteX1" fmla="*/ 687823 w 793019"/>
              <a:gd name="connsiteY1" fmla="*/ 97105 h 784928"/>
              <a:gd name="connsiteX2" fmla="*/ 347957 w 793019"/>
              <a:gd name="connsiteY2" fmla="*/ 202301 h 784928"/>
              <a:gd name="connsiteX3" fmla="*/ 153749 w 793019"/>
              <a:gd name="connsiteY3" fmla="*/ 631179 h 784928"/>
              <a:gd name="connsiteX4" fmla="*/ 0 w 793019"/>
              <a:gd name="connsiteY4" fmla="*/ 784928 h 784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019" h="784928">
                <a:moveTo>
                  <a:pt x="793019" y="0"/>
                </a:moveTo>
                <a:cubicBezTo>
                  <a:pt x="772115" y="38437"/>
                  <a:pt x="762000" y="63388"/>
                  <a:pt x="687823" y="97105"/>
                </a:cubicBezTo>
                <a:cubicBezTo>
                  <a:pt x="613646" y="130822"/>
                  <a:pt x="436969" y="113289"/>
                  <a:pt x="347957" y="202301"/>
                </a:cubicBezTo>
                <a:cubicBezTo>
                  <a:pt x="258945" y="291313"/>
                  <a:pt x="211742" y="534075"/>
                  <a:pt x="153749" y="631179"/>
                </a:cubicBezTo>
                <a:cubicBezTo>
                  <a:pt x="95756" y="728283"/>
                  <a:pt x="42483" y="763349"/>
                  <a:pt x="0" y="784928"/>
                </a:cubicBezTo>
              </a:path>
            </a:pathLst>
          </a:custGeom>
          <a:noFill/>
          <a:ln w="19050">
            <a:solidFill>
              <a:srgbClr val="00B05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EB59C19D-AA5D-4EF4-A3EC-04DC1A280D92}"/>
              </a:ext>
            </a:extLst>
          </p:cNvPr>
          <p:cNvSpPr/>
          <p:nvPr/>
        </p:nvSpPr>
        <p:spPr bwMode="auto">
          <a:xfrm>
            <a:off x="7282831" y="5065614"/>
            <a:ext cx="1642683" cy="995321"/>
          </a:xfrm>
          <a:custGeom>
            <a:avLst/>
            <a:gdLst>
              <a:gd name="connsiteX0" fmla="*/ 1634591 w 1671088"/>
              <a:gd name="connsiteY0" fmla="*/ 0 h 1003413"/>
              <a:gd name="connsiteX1" fmla="*/ 1610315 w 1671088"/>
              <a:gd name="connsiteY1" fmla="*/ 80920 h 1003413"/>
              <a:gd name="connsiteX2" fmla="*/ 1068149 w 1671088"/>
              <a:gd name="connsiteY2" fmla="*/ 113289 h 1003413"/>
              <a:gd name="connsiteX3" fmla="*/ 704007 w 1671088"/>
              <a:gd name="connsiteY3" fmla="*/ 153749 h 1003413"/>
              <a:gd name="connsiteX4" fmla="*/ 525982 w 1671088"/>
              <a:gd name="connsiteY4" fmla="*/ 169933 h 1003413"/>
              <a:gd name="connsiteX5" fmla="*/ 242761 w 1671088"/>
              <a:gd name="connsiteY5" fmla="*/ 542166 h 1003413"/>
              <a:gd name="connsiteX6" fmla="*/ 153749 w 1671088"/>
              <a:gd name="connsiteY6" fmla="*/ 898216 h 1003413"/>
              <a:gd name="connsiteX7" fmla="*/ 0 w 1671088"/>
              <a:gd name="connsiteY7" fmla="*/ 1003413 h 1003413"/>
              <a:gd name="connsiteX0" fmla="*/ 1634591 w 1671088"/>
              <a:gd name="connsiteY0" fmla="*/ 0 h 1003413"/>
              <a:gd name="connsiteX1" fmla="*/ 1610315 w 1671088"/>
              <a:gd name="connsiteY1" fmla="*/ 80920 h 1003413"/>
              <a:gd name="connsiteX2" fmla="*/ 1068149 w 1671088"/>
              <a:gd name="connsiteY2" fmla="*/ 113289 h 1003413"/>
              <a:gd name="connsiteX3" fmla="*/ 525982 w 1671088"/>
              <a:gd name="connsiteY3" fmla="*/ 169933 h 1003413"/>
              <a:gd name="connsiteX4" fmla="*/ 242761 w 1671088"/>
              <a:gd name="connsiteY4" fmla="*/ 542166 h 1003413"/>
              <a:gd name="connsiteX5" fmla="*/ 153749 w 1671088"/>
              <a:gd name="connsiteY5" fmla="*/ 898216 h 1003413"/>
              <a:gd name="connsiteX6" fmla="*/ 0 w 1671088"/>
              <a:gd name="connsiteY6" fmla="*/ 1003413 h 1003413"/>
              <a:gd name="connsiteX0" fmla="*/ 1634591 w 1671088"/>
              <a:gd name="connsiteY0" fmla="*/ 0 h 1003413"/>
              <a:gd name="connsiteX1" fmla="*/ 1610315 w 1671088"/>
              <a:gd name="connsiteY1" fmla="*/ 80920 h 1003413"/>
              <a:gd name="connsiteX2" fmla="*/ 1068149 w 1671088"/>
              <a:gd name="connsiteY2" fmla="*/ 113289 h 1003413"/>
              <a:gd name="connsiteX3" fmla="*/ 525982 w 1671088"/>
              <a:gd name="connsiteY3" fmla="*/ 169933 h 1003413"/>
              <a:gd name="connsiteX4" fmla="*/ 242761 w 1671088"/>
              <a:gd name="connsiteY4" fmla="*/ 542166 h 1003413"/>
              <a:gd name="connsiteX5" fmla="*/ 137565 w 1671088"/>
              <a:gd name="connsiteY5" fmla="*/ 817296 h 1003413"/>
              <a:gd name="connsiteX6" fmla="*/ 0 w 1671088"/>
              <a:gd name="connsiteY6" fmla="*/ 1003413 h 1003413"/>
              <a:gd name="connsiteX0" fmla="*/ 1634591 w 1671088"/>
              <a:gd name="connsiteY0" fmla="*/ 0 h 1003413"/>
              <a:gd name="connsiteX1" fmla="*/ 1610315 w 1671088"/>
              <a:gd name="connsiteY1" fmla="*/ 80920 h 1003413"/>
              <a:gd name="connsiteX2" fmla="*/ 1068149 w 1671088"/>
              <a:gd name="connsiteY2" fmla="*/ 113289 h 1003413"/>
              <a:gd name="connsiteX3" fmla="*/ 525982 w 1671088"/>
              <a:gd name="connsiteY3" fmla="*/ 169933 h 1003413"/>
              <a:gd name="connsiteX4" fmla="*/ 323681 w 1671088"/>
              <a:gd name="connsiteY4" fmla="*/ 372233 h 1003413"/>
              <a:gd name="connsiteX5" fmla="*/ 137565 w 1671088"/>
              <a:gd name="connsiteY5" fmla="*/ 817296 h 1003413"/>
              <a:gd name="connsiteX6" fmla="*/ 0 w 1671088"/>
              <a:gd name="connsiteY6" fmla="*/ 1003413 h 1003413"/>
              <a:gd name="connsiteX0" fmla="*/ 1610315 w 1610315"/>
              <a:gd name="connsiteY0" fmla="*/ 0 h 922493"/>
              <a:gd name="connsiteX1" fmla="*/ 1068149 w 1610315"/>
              <a:gd name="connsiteY1" fmla="*/ 32369 h 922493"/>
              <a:gd name="connsiteX2" fmla="*/ 525982 w 1610315"/>
              <a:gd name="connsiteY2" fmla="*/ 89013 h 922493"/>
              <a:gd name="connsiteX3" fmla="*/ 323681 w 1610315"/>
              <a:gd name="connsiteY3" fmla="*/ 291313 h 922493"/>
              <a:gd name="connsiteX4" fmla="*/ 137565 w 1610315"/>
              <a:gd name="connsiteY4" fmla="*/ 736376 h 922493"/>
              <a:gd name="connsiteX5" fmla="*/ 0 w 1610315"/>
              <a:gd name="connsiteY5" fmla="*/ 922493 h 922493"/>
              <a:gd name="connsiteX0" fmla="*/ 1642683 w 1642683"/>
              <a:gd name="connsiteY0" fmla="*/ 0 h 995321"/>
              <a:gd name="connsiteX1" fmla="*/ 1068149 w 1642683"/>
              <a:gd name="connsiteY1" fmla="*/ 105197 h 995321"/>
              <a:gd name="connsiteX2" fmla="*/ 525982 w 1642683"/>
              <a:gd name="connsiteY2" fmla="*/ 161841 h 995321"/>
              <a:gd name="connsiteX3" fmla="*/ 323681 w 1642683"/>
              <a:gd name="connsiteY3" fmla="*/ 364141 h 995321"/>
              <a:gd name="connsiteX4" fmla="*/ 137565 w 1642683"/>
              <a:gd name="connsiteY4" fmla="*/ 809204 h 995321"/>
              <a:gd name="connsiteX5" fmla="*/ 0 w 1642683"/>
              <a:gd name="connsiteY5" fmla="*/ 995321 h 995321"/>
              <a:gd name="connsiteX0" fmla="*/ 1642683 w 1642683"/>
              <a:gd name="connsiteY0" fmla="*/ 0 h 995321"/>
              <a:gd name="connsiteX1" fmla="*/ 1068149 w 1642683"/>
              <a:gd name="connsiteY1" fmla="*/ 105197 h 995321"/>
              <a:gd name="connsiteX2" fmla="*/ 525982 w 1642683"/>
              <a:gd name="connsiteY2" fmla="*/ 161841 h 995321"/>
              <a:gd name="connsiteX3" fmla="*/ 323681 w 1642683"/>
              <a:gd name="connsiteY3" fmla="*/ 364141 h 995321"/>
              <a:gd name="connsiteX4" fmla="*/ 137565 w 1642683"/>
              <a:gd name="connsiteY4" fmla="*/ 809204 h 995321"/>
              <a:gd name="connsiteX5" fmla="*/ 0 w 1642683"/>
              <a:gd name="connsiteY5" fmla="*/ 995321 h 995321"/>
              <a:gd name="connsiteX0" fmla="*/ 1642683 w 1642683"/>
              <a:gd name="connsiteY0" fmla="*/ 0 h 995321"/>
              <a:gd name="connsiteX1" fmla="*/ 1068149 w 1642683"/>
              <a:gd name="connsiteY1" fmla="*/ 105197 h 995321"/>
              <a:gd name="connsiteX2" fmla="*/ 525982 w 1642683"/>
              <a:gd name="connsiteY2" fmla="*/ 161841 h 995321"/>
              <a:gd name="connsiteX3" fmla="*/ 323681 w 1642683"/>
              <a:gd name="connsiteY3" fmla="*/ 364141 h 995321"/>
              <a:gd name="connsiteX4" fmla="*/ 137565 w 1642683"/>
              <a:gd name="connsiteY4" fmla="*/ 809204 h 995321"/>
              <a:gd name="connsiteX5" fmla="*/ 0 w 1642683"/>
              <a:gd name="connsiteY5" fmla="*/ 995321 h 99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2683" h="995321">
                <a:moveTo>
                  <a:pt x="1642683" y="0"/>
                </a:moveTo>
                <a:cubicBezTo>
                  <a:pt x="1532092" y="140262"/>
                  <a:pt x="1310911" y="94409"/>
                  <a:pt x="1068149" y="105197"/>
                </a:cubicBezTo>
                <a:cubicBezTo>
                  <a:pt x="825387" y="115985"/>
                  <a:pt x="650060" y="118684"/>
                  <a:pt x="525982" y="161841"/>
                </a:cubicBezTo>
                <a:cubicBezTo>
                  <a:pt x="401904" y="204998"/>
                  <a:pt x="388417" y="256247"/>
                  <a:pt x="323681" y="364141"/>
                </a:cubicBezTo>
                <a:cubicBezTo>
                  <a:pt x="258945" y="472035"/>
                  <a:pt x="191512" y="704007"/>
                  <a:pt x="137565" y="809204"/>
                </a:cubicBezTo>
                <a:cubicBezTo>
                  <a:pt x="83618" y="914401"/>
                  <a:pt x="56644" y="981159"/>
                  <a:pt x="0" y="995321"/>
                </a:cubicBezTo>
              </a:path>
            </a:pathLst>
          </a:custGeom>
          <a:noFill/>
          <a:ln w="19050">
            <a:solidFill>
              <a:srgbClr val="7030A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66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animEffect transition="in" filter="dissolve">
                                      <p:cBhvr>
                                        <p:cTn id="7" dur="500"/>
                                        <p:tgtEl>
                                          <p:spTgt spid="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1">
                                            <p:txEl>
                                              <p:pRg st="1" end="1"/>
                                            </p:txEl>
                                          </p:spTgt>
                                        </p:tgtEl>
                                        <p:attrNameLst>
                                          <p:attrName>style.visibility</p:attrName>
                                        </p:attrNameLst>
                                      </p:cBhvr>
                                      <p:to>
                                        <p:strVal val="visible"/>
                                      </p:to>
                                    </p:set>
                                    <p:animEffect transition="in" filter="dissolve">
                                      <p:cBhvr>
                                        <p:cTn id="12" dur="500"/>
                                        <p:tgtEl>
                                          <p:spTgt spid="211">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dissolve">
                                      <p:cBhvr>
                                        <p:cTn id="15" dur="500"/>
                                        <p:tgtEl>
                                          <p:spTgt spid="22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8"/>
                                        </p:tgtEl>
                                        <p:attrNameLst>
                                          <p:attrName>style.visibility</p:attrName>
                                        </p:attrNameLst>
                                      </p:cBhvr>
                                      <p:to>
                                        <p:strVal val="visible"/>
                                      </p:to>
                                    </p:set>
                                    <p:animEffect transition="in" filter="dissolve">
                                      <p:cBhvr>
                                        <p:cTn id="18" dur="500"/>
                                        <p:tgtEl>
                                          <p:spTgt spid="22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7"/>
                                        </p:tgtEl>
                                        <p:attrNameLst>
                                          <p:attrName>style.visibility</p:attrName>
                                        </p:attrNameLst>
                                      </p:cBhvr>
                                      <p:to>
                                        <p:strVal val="visible"/>
                                      </p:to>
                                    </p:set>
                                    <p:animEffect transition="in" filter="dissolve">
                                      <p:cBhvr>
                                        <p:cTn id="21" dur="500"/>
                                        <p:tgtEl>
                                          <p:spTgt spid="22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12">
                                            <p:txEl>
                                              <p:pRg st="0" end="0"/>
                                            </p:txEl>
                                          </p:spTgt>
                                        </p:tgtEl>
                                        <p:attrNameLst>
                                          <p:attrName>style.visibility</p:attrName>
                                        </p:attrNameLst>
                                      </p:cBhvr>
                                      <p:to>
                                        <p:strVal val="visible"/>
                                      </p:to>
                                    </p:set>
                                    <p:animEffect transition="in" filter="dissolve">
                                      <p:cBhvr>
                                        <p:cTn id="26" dur="500"/>
                                        <p:tgtEl>
                                          <p:spTgt spid="2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2">
                                            <p:txEl>
                                              <p:pRg st="1" end="1"/>
                                            </p:txEl>
                                          </p:spTgt>
                                        </p:tgtEl>
                                        <p:attrNameLst>
                                          <p:attrName>style.visibility</p:attrName>
                                        </p:attrNameLst>
                                      </p:cBhvr>
                                      <p:to>
                                        <p:strVal val="visible"/>
                                      </p:to>
                                    </p:set>
                                    <p:animEffect transition="in" filter="dissolve">
                                      <p:cBhvr>
                                        <p:cTn id="31" dur="500"/>
                                        <p:tgtEl>
                                          <p:spTgt spid="212">
                                            <p:txEl>
                                              <p:pRg st="1" end="1"/>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2"/>
                                        </p:tgtEl>
                                        <p:attrNameLst>
                                          <p:attrName>style.visibility</p:attrName>
                                        </p:attrNameLst>
                                      </p:cBhvr>
                                      <p:to>
                                        <p:strVal val="visible"/>
                                      </p:to>
                                    </p:set>
                                    <p:animEffect transition="in" filter="dissolve">
                                      <p:cBhvr>
                                        <p:cTn id="34" dur="500"/>
                                        <p:tgtEl>
                                          <p:spTgt spid="23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31"/>
                                        </p:tgtEl>
                                        <p:attrNameLst>
                                          <p:attrName>style.visibility</p:attrName>
                                        </p:attrNameLst>
                                      </p:cBhvr>
                                      <p:to>
                                        <p:strVal val="visible"/>
                                      </p:to>
                                    </p:set>
                                    <p:animEffect transition="in" filter="dissolve">
                                      <p:cBhvr>
                                        <p:cTn id="37" dur="500"/>
                                        <p:tgtEl>
                                          <p:spTgt spid="23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dissolve">
                                      <p:cBhvr>
                                        <p:cTn id="40" dur="500"/>
                                        <p:tgtEl>
                                          <p:spTgt spid="23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26"/>
                                        </p:tgtEl>
                                        <p:attrNameLst>
                                          <p:attrName>style.visibility</p:attrName>
                                        </p:attrNameLst>
                                      </p:cBhvr>
                                      <p:to>
                                        <p:strVal val="visible"/>
                                      </p:to>
                                    </p:set>
                                    <p:animEffect transition="in" filter="dissolve">
                                      <p:cBhvr>
                                        <p:cTn id="43" dur="500"/>
                                        <p:tgtEl>
                                          <p:spTgt spid="22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86"/>
                                        </p:tgtEl>
                                        <p:attrNameLst>
                                          <p:attrName>style.visibility</p:attrName>
                                        </p:attrNameLst>
                                      </p:cBhvr>
                                      <p:to>
                                        <p:strVal val="visible"/>
                                      </p:to>
                                    </p:set>
                                    <p:animEffect transition="in" filter="dissolve">
                                      <p:cBhvr>
                                        <p:cTn id="48" dur="500"/>
                                        <p:tgtEl>
                                          <p:spTgt spid="28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87"/>
                                        </p:tgtEl>
                                        <p:attrNameLst>
                                          <p:attrName>style.visibility</p:attrName>
                                        </p:attrNameLst>
                                      </p:cBhvr>
                                      <p:to>
                                        <p:strVal val="visible"/>
                                      </p:to>
                                    </p:set>
                                    <p:animEffect transition="in" filter="dissolve">
                                      <p:cBhvr>
                                        <p:cTn id="51" dur="500"/>
                                        <p:tgtEl>
                                          <p:spTgt spid="28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88"/>
                                        </p:tgtEl>
                                        <p:attrNameLst>
                                          <p:attrName>style.visibility</p:attrName>
                                        </p:attrNameLst>
                                      </p:cBhvr>
                                      <p:to>
                                        <p:strVal val="visible"/>
                                      </p:to>
                                    </p:set>
                                    <p:animEffect transition="in" filter="dissolve">
                                      <p:cBhvr>
                                        <p:cTn id="54" dur="500"/>
                                        <p:tgtEl>
                                          <p:spTgt spid="288"/>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89"/>
                                        </p:tgtEl>
                                        <p:attrNameLst>
                                          <p:attrName>style.visibility</p:attrName>
                                        </p:attrNameLst>
                                      </p:cBhvr>
                                      <p:to>
                                        <p:strVal val="visible"/>
                                      </p:to>
                                    </p:set>
                                    <p:animEffect transition="in" filter="dissolve">
                                      <p:cBhvr>
                                        <p:cTn id="57" dur="500"/>
                                        <p:tgtEl>
                                          <p:spTgt spid="289"/>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90"/>
                                        </p:tgtEl>
                                        <p:attrNameLst>
                                          <p:attrName>style.visibility</p:attrName>
                                        </p:attrNameLst>
                                      </p:cBhvr>
                                      <p:to>
                                        <p:strVal val="visible"/>
                                      </p:to>
                                    </p:set>
                                    <p:animEffect transition="in" filter="dissolve">
                                      <p:cBhvr>
                                        <p:cTn id="60" dur="500"/>
                                        <p:tgtEl>
                                          <p:spTgt spid="290"/>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91"/>
                                        </p:tgtEl>
                                        <p:attrNameLst>
                                          <p:attrName>style.visibility</p:attrName>
                                        </p:attrNameLst>
                                      </p:cBhvr>
                                      <p:to>
                                        <p:strVal val="visible"/>
                                      </p:to>
                                    </p:set>
                                    <p:animEffect transition="in" filter="dissolve">
                                      <p:cBhvr>
                                        <p:cTn id="63" dur="500"/>
                                        <p:tgtEl>
                                          <p:spTgt spid="291"/>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92"/>
                                        </p:tgtEl>
                                        <p:attrNameLst>
                                          <p:attrName>style.visibility</p:attrName>
                                        </p:attrNameLst>
                                      </p:cBhvr>
                                      <p:to>
                                        <p:strVal val="visible"/>
                                      </p:to>
                                    </p:set>
                                    <p:animEffect transition="in" filter="dissolve">
                                      <p:cBhvr>
                                        <p:cTn id="66" dur="500"/>
                                        <p:tgtEl>
                                          <p:spTgt spid="292"/>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93"/>
                                        </p:tgtEl>
                                        <p:attrNameLst>
                                          <p:attrName>style.visibility</p:attrName>
                                        </p:attrNameLst>
                                      </p:cBhvr>
                                      <p:to>
                                        <p:strVal val="visible"/>
                                      </p:to>
                                    </p:set>
                                    <p:animEffect transition="in" filter="dissolve">
                                      <p:cBhvr>
                                        <p:cTn id="69" dur="500"/>
                                        <p:tgtEl>
                                          <p:spTgt spid="293"/>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94"/>
                                        </p:tgtEl>
                                        <p:attrNameLst>
                                          <p:attrName>style.visibility</p:attrName>
                                        </p:attrNameLst>
                                      </p:cBhvr>
                                      <p:to>
                                        <p:strVal val="visible"/>
                                      </p:to>
                                    </p:set>
                                    <p:animEffect transition="in" filter="dissolve">
                                      <p:cBhvr>
                                        <p:cTn id="72" dur="500"/>
                                        <p:tgtEl>
                                          <p:spTgt spid="294"/>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95"/>
                                        </p:tgtEl>
                                        <p:attrNameLst>
                                          <p:attrName>style.visibility</p:attrName>
                                        </p:attrNameLst>
                                      </p:cBhvr>
                                      <p:to>
                                        <p:strVal val="visible"/>
                                      </p:to>
                                    </p:set>
                                    <p:animEffect transition="in" filter="dissolve">
                                      <p:cBhvr>
                                        <p:cTn id="75" dur="500"/>
                                        <p:tgtEl>
                                          <p:spTgt spid="295"/>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96"/>
                                        </p:tgtEl>
                                        <p:attrNameLst>
                                          <p:attrName>style.visibility</p:attrName>
                                        </p:attrNameLst>
                                      </p:cBhvr>
                                      <p:to>
                                        <p:strVal val="visible"/>
                                      </p:to>
                                    </p:set>
                                    <p:animEffect transition="in" filter="dissolve">
                                      <p:cBhvr>
                                        <p:cTn id="78" dur="500"/>
                                        <p:tgtEl>
                                          <p:spTgt spid="296"/>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97"/>
                                        </p:tgtEl>
                                        <p:attrNameLst>
                                          <p:attrName>style.visibility</p:attrName>
                                        </p:attrNameLst>
                                      </p:cBhvr>
                                      <p:to>
                                        <p:strVal val="visible"/>
                                      </p:to>
                                    </p:set>
                                    <p:animEffect transition="in" filter="dissolve">
                                      <p:cBhvr>
                                        <p:cTn id="81" dur="500"/>
                                        <p:tgtEl>
                                          <p:spTgt spid="297"/>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98"/>
                                        </p:tgtEl>
                                        <p:attrNameLst>
                                          <p:attrName>style.visibility</p:attrName>
                                        </p:attrNameLst>
                                      </p:cBhvr>
                                      <p:to>
                                        <p:strVal val="visible"/>
                                      </p:to>
                                    </p:set>
                                    <p:animEffect transition="in" filter="dissolve">
                                      <p:cBhvr>
                                        <p:cTn id="84" dur="500"/>
                                        <p:tgtEl>
                                          <p:spTgt spid="298"/>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99"/>
                                        </p:tgtEl>
                                        <p:attrNameLst>
                                          <p:attrName>style.visibility</p:attrName>
                                        </p:attrNameLst>
                                      </p:cBhvr>
                                      <p:to>
                                        <p:strVal val="visible"/>
                                      </p:to>
                                    </p:set>
                                    <p:animEffect transition="in" filter="dissolve">
                                      <p:cBhvr>
                                        <p:cTn id="87" dur="500"/>
                                        <p:tgtEl>
                                          <p:spTgt spid="299"/>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300"/>
                                        </p:tgtEl>
                                        <p:attrNameLst>
                                          <p:attrName>style.visibility</p:attrName>
                                        </p:attrNameLst>
                                      </p:cBhvr>
                                      <p:to>
                                        <p:strVal val="visible"/>
                                      </p:to>
                                    </p:set>
                                    <p:animEffect transition="in" filter="dissolve">
                                      <p:cBhvr>
                                        <p:cTn id="90" dur="500"/>
                                        <p:tgtEl>
                                          <p:spTgt spid="300"/>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301"/>
                                        </p:tgtEl>
                                        <p:attrNameLst>
                                          <p:attrName>style.visibility</p:attrName>
                                        </p:attrNameLst>
                                      </p:cBhvr>
                                      <p:to>
                                        <p:strVal val="visible"/>
                                      </p:to>
                                    </p:set>
                                    <p:animEffect transition="in" filter="dissolve">
                                      <p:cBhvr>
                                        <p:cTn id="93" dur="500"/>
                                        <p:tgtEl>
                                          <p:spTgt spid="30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left)">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wipe(up)">
                                      <p:cBhvr>
                                        <p:cTn id="103" dur="500"/>
                                        <p:tgtEl>
                                          <p:spTgt spid="89"/>
                                        </p:tgtEl>
                                      </p:cBhvr>
                                    </p:animEffect>
                                  </p:childTnLst>
                                </p:cTn>
                              </p:par>
                              <p:par>
                                <p:cTn id="104" presetID="22" presetClass="entr" presetSubtype="1" fill="hold" nodeType="withEffect">
                                  <p:stCondLst>
                                    <p:cond delay="0"/>
                                  </p:stCondLst>
                                  <p:childTnLst>
                                    <p:set>
                                      <p:cBhvr>
                                        <p:cTn id="105" dur="1" fill="hold">
                                          <p:stCondLst>
                                            <p:cond delay="0"/>
                                          </p:stCondLst>
                                        </p:cTn>
                                        <p:tgtEl>
                                          <p:spTgt spid="91"/>
                                        </p:tgtEl>
                                        <p:attrNameLst>
                                          <p:attrName>style.visibility</p:attrName>
                                        </p:attrNameLst>
                                      </p:cBhvr>
                                      <p:to>
                                        <p:strVal val="visible"/>
                                      </p:to>
                                    </p:set>
                                    <p:animEffect transition="in" filter="wipe(up)">
                                      <p:cBhvr>
                                        <p:cTn id="106" dur="500"/>
                                        <p:tgtEl>
                                          <p:spTgt spid="91"/>
                                        </p:tgtEl>
                                      </p:cBhvr>
                                    </p:animEffect>
                                  </p:childTnLst>
                                </p:cTn>
                              </p:par>
                              <p:par>
                                <p:cTn id="107" presetID="22" presetClass="entr" presetSubtype="1" fill="hold" nodeType="withEffect">
                                  <p:stCondLst>
                                    <p:cond delay="0"/>
                                  </p:stCondLst>
                                  <p:childTnLst>
                                    <p:set>
                                      <p:cBhvr>
                                        <p:cTn id="108" dur="1" fill="hold">
                                          <p:stCondLst>
                                            <p:cond delay="0"/>
                                          </p:stCondLst>
                                        </p:cTn>
                                        <p:tgtEl>
                                          <p:spTgt spid="96"/>
                                        </p:tgtEl>
                                        <p:attrNameLst>
                                          <p:attrName>style.visibility</p:attrName>
                                        </p:attrNameLst>
                                      </p:cBhvr>
                                      <p:to>
                                        <p:strVal val="visible"/>
                                      </p:to>
                                    </p:set>
                                    <p:animEffect transition="in" filter="wipe(up)">
                                      <p:cBhvr>
                                        <p:cTn id="109" dur="500"/>
                                        <p:tgtEl>
                                          <p:spTgt spid="96"/>
                                        </p:tgtEl>
                                      </p:cBhvr>
                                    </p:animEffect>
                                  </p:childTnLst>
                                </p:cTn>
                              </p:par>
                              <p:par>
                                <p:cTn id="110" presetID="22" presetClass="entr" presetSubtype="1" fill="hold" nodeType="withEffect">
                                  <p:stCondLst>
                                    <p:cond delay="0"/>
                                  </p:stCondLst>
                                  <p:childTnLst>
                                    <p:set>
                                      <p:cBhvr>
                                        <p:cTn id="111" dur="1" fill="hold">
                                          <p:stCondLst>
                                            <p:cond delay="0"/>
                                          </p:stCondLst>
                                        </p:cTn>
                                        <p:tgtEl>
                                          <p:spTgt spid="98"/>
                                        </p:tgtEl>
                                        <p:attrNameLst>
                                          <p:attrName>style.visibility</p:attrName>
                                        </p:attrNameLst>
                                      </p:cBhvr>
                                      <p:to>
                                        <p:strVal val="visible"/>
                                      </p:to>
                                    </p:set>
                                    <p:animEffect transition="in" filter="wipe(up)">
                                      <p:cBhvr>
                                        <p:cTn id="112" dur="500"/>
                                        <p:tgtEl>
                                          <p:spTgt spid="98"/>
                                        </p:tgtEl>
                                      </p:cBhvr>
                                    </p:animEffect>
                                  </p:childTnLst>
                                </p:cTn>
                              </p:par>
                            </p:childTnLst>
                          </p:cTn>
                        </p:par>
                        <p:par>
                          <p:cTn id="113" fill="hold">
                            <p:stCondLst>
                              <p:cond delay="500"/>
                            </p:stCondLst>
                            <p:childTnLst>
                              <p:par>
                                <p:cTn id="114" presetID="9" presetClass="entr" presetSubtype="0" fill="hold" grpId="0" nodeType="afterEffect">
                                  <p:stCondLst>
                                    <p:cond delay="0"/>
                                  </p:stCondLst>
                                  <p:childTnLst>
                                    <p:set>
                                      <p:cBhvr>
                                        <p:cTn id="115" dur="1" fill="hold">
                                          <p:stCondLst>
                                            <p:cond delay="0"/>
                                          </p:stCondLst>
                                        </p:cTn>
                                        <p:tgtEl>
                                          <p:spTgt spid="90"/>
                                        </p:tgtEl>
                                        <p:attrNameLst>
                                          <p:attrName>style.visibility</p:attrName>
                                        </p:attrNameLst>
                                      </p:cBhvr>
                                      <p:to>
                                        <p:strVal val="visible"/>
                                      </p:to>
                                    </p:set>
                                    <p:animEffect transition="in" filter="dissolve">
                                      <p:cBhvr>
                                        <p:cTn id="116" dur="500"/>
                                        <p:tgtEl>
                                          <p:spTgt spid="90"/>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nodeType="click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dissolve">
                                      <p:cBhvr>
                                        <p:cTn id="121" dur="500"/>
                                        <p:tgtEl>
                                          <p:spTgt spid="36"/>
                                        </p:tgtEl>
                                      </p:cBhvr>
                                    </p:animEffect>
                                  </p:childTnLst>
                                </p:cTn>
                              </p:par>
                              <p:par>
                                <p:cTn id="122" presetID="9" presetClass="exit" presetSubtype="0" fill="hold" nodeType="withEffect">
                                  <p:stCondLst>
                                    <p:cond delay="0"/>
                                  </p:stCondLst>
                                  <p:childTnLst>
                                    <p:animEffect transition="out" filter="dissolve">
                                      <p:cBhvr>
                                        <p:cTn id="123" dur="500"/>
                                        <p:tgtEl>
                                          <p:spTgt spid="89"/>
                                        </p:tgtEl>
                                      </p:cBhvr>
                                    </p:animEffect>
                                    <p:set>
                                      <p:cBhvr>
                                        <p:cTn id="124" dur="1" fill="hold">
                                          <p:stCondLst>
                                            <p:cond delay="499"/>
                                          </p:stCondLst>
                                        </p:cTn>
                                        <p:tgtEl>
                                          <p:spTgt spid="89"/>
                                        </p:tgtEl>
                                        <p:attrNameLst>
                                          <p:attrName>style.visibility</p:attrName>
                                        </p:attrNameLst>
                                      </p:cBhvr>
                                      <p:to>
                                        <p:strVal val="hidden"/>
                                      </p:to>
                                    </p:set>
                                  </p:childTnLst>
                                </p:cTn>
                              </p:par>
                              <p:par>
                                <p:cTn id="125" presetID="9" presetClass="exit" presetSubtype="0" fill="hold" nodeType="withEffect">
                                  <p:stCondLst>
                                    <p:cond delay="0"/>
                                  </p:stCondLst>
                                  <p:childTnLst>
                                    <p:animEffect transition="out" filter="dissolve">
                                      <p:cBhvr>
                                        <p:cTn id="126" dur="500"/>
                                        <p:tgtEl>
                                          <p:spTgt spid="91"/>
                                        </p:tgtEl>
                                      </p:cBhvr>
                                    </p:animEffect>
                                    <p:set>
                                      <p:cBhvr>
                                        <p:cTn id="127" dur="1" fill="hold">
                                          <p:stCondLst>
                                            <p:cond delay="499"/>
                                          </p:stCondLst>
                                        </p:cTn>
                                        <p:tgtEl>
                                          <p:spTgt spid="91"/>
                                        </p:tgtEl>
                                        <p:attrNameLst>
                                          <p:attrName>style.visibility</p:attrName>
                                        </p:attrNameLst>
                                      </p:cBhvr>
                                      <p:to>
                                        <p:strVal val="hidden"/>
                                      </p:to>
                                    </p:set>
                                  </p:childTnLst>
                                </p:cTn>
                              </p:par>
                              <p:par>
                                <p:cTn id="128" presetID="9" presetClass="exit" presetSubtype="0" fill="hold" nodeType="withEffect">
                                  <p:stCondLst>
                                    <p:cond delay="0"/>
                                  </p:stCondLst>
                                  <p:childTnLst>
                                    <p:animEffect transition="out" filter="dissolve">
                                      <p:cBhvr>
                                        <p:cTn id="129" dur="500"/>
                                        <p:tgtEl>
                                          <p:spTgt spid="96"/>
                                        </p:tgtEl>
                                      </p:cBhvr>
                                    </p:animEffect>
                                    <p:set>
                                      <p:cBhvr>
                                        <p:cTn id="130" dur="1" fill="hold">
                                          <p:stCondLst>
                                            <p:cond delay="499"/>
                                          </p:stCondLst>
                                        </p:cTn>
                                        <p:tgtEl>
                                          <p:spTgt spid="96"/>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98"/>
                                        </p:tgtEl>
                                      </p:cBhvr>
                                    </p:animEffect>
                                    <p:set>
                                      <p:cBhvr>
                                        <p:cTn id="133" dur="1" fill="hold">
                                          <p:stCondLst>
                                            <p:cond delay="499"/>
                                          </p:stCondLst>
                                        </p:cTn>
                                        <p:tgtEl>
                                          <p:spTgt spid="98"/>
                                        </p:tgtEl>
                                        <p:attrNameLst>
                                          <p:attrName>style.visibility</p:attrName>
                                        </p:attrNameLst>
                                      </p:cBhvr>
                                      <p:to>
                                        <p:strVal val="hidden"/>
                                      </p:to>
                                    </p:set>
                                  </p:childTnLst>
                                </p:cTn>
                              </p:par>
                              <p:par>
                                <p:cTn id="134" presetID="9" presetClass="exit" presetSubtype="0" fill="hold" grpId="1" nodeType="withEffect">
                                  <p:stCondLst>
                                    <p:cond delay="0"/>
                                  </p:stCondLst>
                                  <p:childTnLst>
                                    <p:animEffect transition="out" filter="dissolve">
                                      <p:cBhvr>
                                        <p:cTn id="135" dur="500"/>
                                        <p:tgtEl>
                                          <p:spTgt spid="90"/>
                                        </p:tgtEl>
                                      </p:cBhvr>
                                    </p:animEffect>
                                    <p:set>
                                      <p:cBhvr>
                                        <p:cTn id="136" dur="1" fill="hold">
                                          <p:stCondLst>
                                            <p:cond delay="499"/>
                                          </p:stCondLst>
                                        </p:cTn>
                                        <p:tgtEl>
                                          <p:spTgt spid="9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321"/>
                                        </p:tgtEl>
                                        <p:attrNameLst>
                                          <p:attrName>style.visibility</p:attrName>
                                        </p:attrNameLst>
                                      </p:cBhvr>
                                      <p:to>
                                        <p:strVal val="visible"/>
                                      </p:to>
                                    </p:set>
                                    <p:animEffect transition="in" filter="dissolve">
                                      <p:cBhvr>
                                        <p:cTn id="141" dur="500"/>
                                        <p:tgtEl>
                                          <p:spTgt spid="321"/>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dissolve">
                                      <p:cBhvr>
                                        <p:cTn id="146" dur="500"/>
                                        <p:tgtEl>
                                          <p:spTgt spid="88"/>
                                        </p:tgtEl>
                                      </p:cBhvr>
                                    </p:animEffect>
                                  </p:childTnLst>
                                </p:cTn>
                              </p:par>
                            </p:childTnLst>
                          </p:cTn>
                        </p:par>
                        <p:par>
                          <p:cTn id="147" fill="hold">
                            <p:stCondLst>
                              <p:cond delay="500"/>
                            </p:stCondLst>
                            <p:childTnLst>
                              <p:par>
                                <p:cTn id="148" presetID="22" presetClass="entr" presetSubtype="1" fill="hold" nodeType="afterEffect">
                                  <p:stCondLst>
                                    <p:cond delay="0"/>
                                  </p:stCondLst>
                                  <p:childTnLst>
                                    <p:set>
                                      <p:cBhvr>
                                        <p:cTn id="149" dur="1" fill="hold">
                                          <p:stCondLst>
                                            <p:cond delay="0"/>
                                          </p:stCondLst>
                                        </p:cTn>
                                        <p:tgtEl>
                                          <p:spTgt spid="82"/>
                                        </p:tgtEl>
                                        <p:attrNameLst>
                                          <p:attrName>style.visibility</p:attrName>
                                        </p:attrNameLst>
                                      </p:cBhvr>
                                      <p:to>
                                        <p:strVal val="visible"/>
                                      </p:to>
                                    </p:set>
                                    <p:animEffect transition="in" filter="wipe(up)">
                                      <p:cBhvr>
                                        <p:cTn id="150" dur="500"/>
                                        <p:tgtEl>
                                          <p:spTgt spid="82"/>
                                        </p:tgtEl>
                                      </p:cBhvr>
                                    </p:animEffect>
                                  </p:childTnLst>
                                </p:cTn>
                              </p:par>
                            </p:childTnLst>
                          </p:cTn>
                        </p:par>
                        <p:par>
                          <p:cTn id="151" fill="hold">
                            <p:stCondLst>
                              <p:cond delay="1000"/>
                            </p:stCondLst>
                            <p:childTnLst>
                              <p:par>
                                <p:cTn id="152" presetID="9" presetClass="entr" presetSubtype="0" fill="hold" grpId="0" nodeType="afterEffect">
                                  <p:stCondLst>
                                    <p:cond delay="0"/>
                                  </p:stCondLst>
                                  <p:childTnLst>
                                    <p:set>
                                      <p:cBhvr>
                                        <p:cTn id="153" dur="1" fill="hold">
                                          <p:stCondLst>
                                            <p:cond delay="0"/>
                                          </p:stCondLst>
                                        </p:cTn>
                                        <p:tgtEl>
                                          <p:spTgt spid="83"/>
                                        </p:tgtEl>
                                        <p:attrNameLst>
                                          <p:attrName>style.visibility</p:attrName>
                                        </p:attrNameLst>
                                      </p:cBhvr>
                                      <p:to>
                                        <p:strVal val="visible"/>
                                      </p:to>
                                    </p:set>
                                    <p:animEffect transition="in" filter="dissolve">
                                      <p:cBhvr>
                                        <p:cTn id="154" dur="500"/>
                                        <p:tgtEl>
                                          <p:spTgt spid="83"/>
                                        </p:tgtEl>
                                      </p:cBhvr>
                                    </p:animEffect>
                                  </p:childTnLst>
                                </p:cTn>
                              </p:par>
                            </p:childTnLst>
                          </p:cTn>
                        </p:par>
                      </p:childTnLst>
                    </p:cTn>
                  </p:par>
                  <p:par>
                    <p:cTn id="155" fill="hold">
                      <p:stCondLst>
                        <p:cond delay="indefinite"/>
                      </p:stCondLst>
                      <p:childTnLst>
                        <p:par>
                          <p:cTn id="156" fill="hold">
                            <p:stCondLst>
                              <p:cond delay="0"/>
                            </p:stCondLst>
                            <p:childTnLst>
                              <p:par>
                                <p:cTn id="157" presetID="9" presetClass="entr" presetSubtype="0" fill="hold" grpId="0" nodeType="clickEffect">
                                  <p:stCondLst>
                                    <p:cond delay="0"/>
                                  </p:stCondLst>
                                  <p:childTnLst>
                                    <p:set>
                                      <p:cBhvr>
                                        <p:cTn id="158" dur="1" fill="hold">
                                          <p:stCondLst>
                                            <p:cond delay="0"/>
                                          </p:stCondLst>
                                        </p:cTn>
                                        <p:tgtEl>
                                          <p:spTgt spid="92"/>
                                        </p:tgtEl>
                                        <p:attrNameLst>
                                          <p:attrName>style.visibility</p:attrName>
                                        </p:attrNameLst>
                                      </p:cBhvr>
                                      <p:to>
                                        <p:strVal val="visible"/>
                                      </p:to>
                                    </p:set>
                                    <p:animEffect transition="in" filter="dissolve">
                                      <p:cBhvr>
                                        <p:cTn id="159" dur="500"/>
                                        <p:tgtEl>
                                          <p:spTgt spid="92"/>
                                        </p:tgtEl>
                                      </p:cBhvr>
                                    </p:animEffect>
                                  </p:childTnLst>
                                </p:cTn>
                              </p:par>
                            </p:childTnLst>
                          </p:cTn>
                        </p:par>
                        <p:par>
                          <p:cTn id="160" fill="hold">
                            <p:stCondLst>
                              <p:cond delay="500"/>
                            </p:stCondLst>
                            <p:childTnLst>
                              <p:par>
                                <p:cTn id="161" presetID="22" presetClass="entr" presetSubtype="1" fill="hold" grpId="0" nodeType="afterEffect">
                                  <p:stCondLst>
                                    <p:cond delay="0"/>
                                  </p:stCondLst>
                                  <p:childTnLst>
                                    <p:set>
                                      <p:cBhvr>
                                        <p:cTn id="162" dur="1" fill="hold">
                                          <p:stCondLst>
                                            <p:cond delay="0"/>
                                          </p:stCondLst>
                                        </p:cTn>
                                        <p:tgtEl>
                                          <p:spTgt spid="14"/>
                                        </p:tgtEl>
                                        <p:attrNameLst>
                                          <p:attrName>style.visibility</p:attrName>
                                        </p:attrNameLst>
                                      </p:cBhvr>
                                      <p:to>
                                        <p:strVal val="visible"/>
                                      </p:to>
                                    </p:set>
                                    <p:animEffect transition="in" filter="wipe(up)">
                                      <p:cBhvr>
                                        <p:cTn id="163" dur="500"/>
                                        <p:tgtEl>
                                          <p:spTgt spid="14"/>
                                        </p:tgtEl>
                                      </p:cBhvr>
                                    </p:animEffect>
                                  </p:childTnLst>
                                </p:cTn>
                              </p:par>
                            </p:childTnLst>
                          </p:cTn>
                        </p:par>
                        <p:par>
                          <p:cTn id="164" fill="hold">
                            <p:stCondLst>
                              <p:cond delay="1000"/>
                            </p:stCondLst>
                            <p:childTnLst>
                              <p:par>
                                <p:cTn id="165" presetID="9" presetClass="entr" presetSubtype="0" fill="hold" grpId="0" nodeType="afterEffect">
                                  <p:stCondLst>
                                    <p:cond delay="0"/>
                                  </p:stCondLst>
                                  <p:childTnLst>
                                    <p:set>
                                      <p:cBhvr>
                                        <p:cTn id="166" dur="1" fill="hold">
                                          <p:stCondLst>
                                            <p:cond delay="0"/>
                                          </p:stCondLst>
                                        </p:cTn>
                                        <p:tgtEl>
                                          <p:spTgt spid="85"/>
                                        </p:tgtEl>
                                        <p:attrNameLst>
                                          <p:attrName>style.visibility</p:attrName>
                                        </p:attrNameLst>
                                      </p:cBhvr>
                                      <p:to>
                                        <p:strVal val="visible"/>
                                      </p:to>
                                    </p:set>
                                    <p:animEffect transition="in" filter="dissolve">
                                      <p:cBhvr>
                                        <p:cTn id="167" dur="500"/>
                                        <p:tgtEl>
                                          <p:spTgt spid="85"/>
                                        </p:tgtEl>
                                      </p:cBhvr>
                                    </p:animEffect>
                                  </p:childTnLst>
                                </p:cTn>
                              </p:par>
                            </p:childTnLst>
                          </p:cTn>
                        </p:par>
                      </p:childTnLst>
                    </p:cTn>
                  </p:par>
                  <p:par>
                    <p:cTn id="168" fill="hold">
                      <p:stCondLst>
                        <p:cond delay="indefinite"/>
                      </p:stCondLst>
                      <p:childTnLst>
                        <p:par>
                          <p:cTn id="169" fill="hold">
                            <p:stCondLst>
                              <p:cond delay="0"/>
                            </p:stCondLst>
                            <p:childTnLst>
                              <p:par>
                                <p:cTn id="170" presetID="9" presetClass="entr" presetSubtype="0" fill="hold" grpId="0" nodeType="clickEffect">
                                  <p:stCondLst>
                                    <p:cond delay="0"/>
                                  </p:stCondLst>
                                  <p:childTnLst>
                                    <p:set>
                                      <p:cBhvr>
                                        <p:cTn id="171" dur="1" fill="hold">
                                          <p:stCondLst>
                                            <p:cond delay="0"/>
                                          </p:stCondLst>
                                        </p:cTn>
                                        <p:tgtEl>
                                          <p:spTgt spid="93"/>
                                        </p:tgtEl>
                                        <p:attrNameLst>
                                          <p:attrName>style.visibility</p:attrName>
                                        </p:attrNameLst>
                                      </p:cBhvr>
                                      <p:to>
                                        <p:strVal val="visible"/>
                                      </p:to>
                                    </p:set>
                                    <p:animEffect transition="in" filter="dissolve">
                                      <p:cBhvr>
                                        <p:cTn id="172" dur="500"/>
                                        <p:tgtEl>
                                          <p:spTgt spid="93"/>
                                        </p:tgtEl>
                                      </p:cBhvr>
                                    </p:animEffect>
                                  </p:childTnLst>
                                </p:cTn>
                              </p:par>
                            </p:childTnLst>
                          </p:cTn>
                        </p:par>
                        <p:par>
                          <p:cTn id="173" fill="hold">
                            <p:stCondLst>
                              <p:cond delay="500"/>
                            </p:stCondLst>
                            <p:childTnLst>
                              <p:par>
                                <p:cTn id="174" presetID="22" presetClass="entr" presetSubtype="1" fill="hold" grpId="0" nodeType="afterEffect">
                                  <p:stCondLst>
                                    <p:cond delay="0"/>
                                  </p:stCondLst>
                                  <p:childTnLst>
                                    <p:set>
                                      <p:cBhvr>
                                        <p:cTn id="175" dur="1" fill="hold">
                                          <p:stCondLst>
                                            <p:cond delay="0"/>
                                          </p:stCondLst>
                                        </p:cTn>
                                        <p:tgtEl>
                                          <p:spTgt spid="3"/>
                                        </p:tgtEl>
                                        <p:attrNameLst>
                                          <p:attrName>style.visibility</p:attrName>
                                        </p:attrNameLst>
                                      </p:cBhvr>
                                      <p:to>
                                        <p:strVal val="visible"/>
                                      </p:to>
                                    </p:set>
                                    <p:animEffect transition="in" filter="wipe(up)">
                                      <p:cBhvr>
                                        <p:cTn id="176" dur="500"/>
                                        <p:tgtEl>
                                          <p:spTgt spid="3"/>
                                        </p:tgtEl>
                                      </p:cBhvr>
                                    </p:animEffect>
                                  </p:childTnLst>
                                </p:cTn>
                              </p:par>
                            </p:childTnLst>
                          </p:cTn>
                        </p:par>
                        <p:par>
                          <p:cTn id="177" fill="hold">
                            <p:stCondLst>
                              <p:cond delay="1000"/>
                            </p:stCondLst>
                            <p:childTnLst>
                              <p:par>
                                <p:cTn id="178" presetID="9" presetClass="entr" presetSubtype="0" fill="hold" grpId="0" nodeType="afterEffect">
                                  <p:stCondLst>
                                    <p:cond delay="0"/>
                                  </p:stCondLst>
                                  <p:childTnLst>
                                    <p:set>
                                      <p:cBhvr>
                                        <p:cTn id="179" dur="1" fill="hold">
                                          <p:stCondLst>
                                            <p:cond delay="0"/>
                                          </p:stCondLst>
                                        </p:cTn>
                                        <p:tgtEl>
                                          <p:spTgt spid="86"/>
                                        </p:tgtEl>
                                        <p:attrNameLst>
                                          <p:attrName>style.visibility</p:attrName>
                                        </p:attrNameLst>
                                      </p:cBhvr>
                                      <p:to>
                                        <p:strVal val="visible"/>
                                      </p:to>
                                    </p:set>
                                    <p:animEffect transition="in" filter="dissolve">
                                      <p:cBhvr>
                                        <p:cTn id="180" dur="500"/>
                                        <p:tgtEl>
                                          <p:spTgt spid="86"/>
                                        </p:tgtEl>
                                      </p:cBhvr>
                                    </p:animEffect>
                                  </p:childTnLst>
                                </p:cTn>
                              </p:par>
                            </p:childTnLst>
                          </p:cTn>
                        </p:par>
                      </p:childTnLst>
                    </p:cTn>
                  </p:par>
                  <p:par>
                    <p:cTn id="181" fill="hold">
                      <p:stCondLst>
                        <p:cond delay="indefinite"/>
                      </p:stCondLst>
                      <p:childTnLst>
                        <p:par>
                          <p:cTn id="182" fill="hold">
                            <p:stCondLst>
                              <p:cond delay="0"/>
                            </p:stCondLst>
                            <p:childTnLst>
                              <p:par>
                                <p:cTn id="183" presetID="9" presetClass="entr" presetSubtype="0" fill="hold" grpId="0" nodeType="clickEffect">
                                  <p:stCondLst>
                                    <p:cond delay="0"/>
                                  </p:stCondLst>
                                  <p:childTnLst>
                                    <p:set>
                                      <p:cBhvr>
                                        <p:cTn id="184" dur="1" fill="hold">
                                          <p:stCondLst>
                                            <p:cond delay="0"/>
                                          </p:stCondLst>
                                        </p:cTn>
                                        <p:tgtEl>
                                          <p:spTgt spid="94"/>
                                        </p:tgtEl>
                                        <p:attrNameLst>
                                          <p:attrName>style.visibility</p:attrName>
                                        </p:attrNameLst>
                                      </p:cBhvr>
                                      <p:to>
                                        <p:strVal val="visible"/>
                                      </p:to>
                                    </p:set>
                                    <p:animEffect transition="in" filter="dissolve">
                                      <p:cBhvr>
                                        <p:cTn id="185" dur="500"/>
                                        <p:tgtEl>
                                          <p:spTgt spid="94"/>
                                        </p:tgtEl>
                                      </p:cBhvr>
                                    </p:animEffect>
                                  </p:childTnLst>
                                </p:cTn>
                              </p:par>
                            </p:childTnLst>
                          </p:cTn>
                        </p:par>
                        <p:par>
                          <p:cTn id="186" fill="hold">
                            <p:stCondLst>
                              <p:cond delay="500"/>
                            </p:stCondLst>
                            <p:childTnLst>
                              <p:par>
                                <p:cTn id="187" presetID="22" presetClass="entr" presetSubtype="2" fill="hold" grpId="0" nodeType="afterEffect">
                                  <p:stCondLst>
                                    <p:cond delay="0"/>
                                  </p:stCondLst>
                                  <p:childTnLst>
                                    <p:set>
                                      <p:cBhvr>
                                        <p:cTn id="188" dur="1" fill="hold">
                                          <p:stCondLst>
                                            <p:cond delay="0"/>
                                          </p:stCondLst>
                                        </p:cTn>
                                        <p:tgtEl>
                                          <p:spTgt spid="4"/>
                                        </p:tgtEl>
                                        <p:attrNameLst>
                                          <p:attrName>style.visibility</p:attrName>
                                        </p:attrNameLst>
                                      </p:cBhvr>
                                      <p:to>
                                        <p:strVal val="visible"/>
                                      </p:to>
                                    </p:set>
                                    <p:animEffect transition="in" filter="wipe(right)">
                                      <p:cBhvr>
                                        <p:cTn id="189" dur="500"/>
                                        <p:tgtEl>
                                          <p:spTgt spid="4"/>
                                        </p:tgtEl>
                                      </p:cBhvr>
                                    </p:animEffect>
                                  </p:childTnLst>
                                </p:cTn>
                              </p:par>
                            </p:childTnLst>
                          </p:cTn>
                        </p:par>
                        <p:par>
                          <p:cTn id="190" fill="hold">
                            <p:stCondLst>
                              <p:cond delay="1000"/>
                            </p:stCondLst>
                            <p:childTnLst>
                              <p:par>
                                <p:cTn id="191" presetID="9" presetClass="entr" presetSubtype="0" fill="hold" grpId="0" nodeType="afterEffect">
                                  <p:stCondLst>
                                    <p:cond delay="0"/>
                                  </p:stCondLst>
                                  <p:childTnLst>
                                    <p:set>
                                      <p:cBhvr>
                                        <p:cTn id="192" dur="1" fill="hold">
                                          <p:stCondLst>
                                            <p:cond delay="0"/>
                                          </p:stCondLst>
                                        </p:cTn>
                                        <p:tgtEl>
                                          <p:spTgt spid="87"/>
                                        </p:tgtEl>
                                        <p:attrNameLst>
                                          <p:attrName>style.visibility</p:attrName>
                                        </p:attrNameLst>
                                      </p:cBhvr>
                                      <p:to>
                                        <p:strVal val="visible"/>
                                      </p:to>
                                    </p:set>
                                    <p:animEffect transition="in" filter="dissolve">
                                      <p:cBhvr>
                                        <p:cTn id="19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231" grpId="0" animBg="1"/>
      <p:bldP spid="230" grpId="0" animBg="1"/>
      <p:bldP spid="229" grpId="0" animBg="1"/>
      <p:bldP spid="228" grpId="0" animBg="1"/>
      <p:bldP spid="227" grpId="0" animBg="1"/>
      <p:bldP spid="226" grpId="0" animBg="1"/>
      <p:bldP spid="211" grpId="0" uiExpand="1" build="p"/>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3" grpId="0"/>
      <p:bldP spid="83" grpId="0" animBg="1"/>
      <p:bldP spid="85" grpId="0" animBg="1"/>
      <p:bldP spid="86" grpId="0" animBg="1"/>
      <p:bldP spid="87" grpId="0" animBg="1"/>
      <p:bldP spid="88" grpId="0" animBg="1"/>
      <p:bldP spid="92" grpId="0" animBg="1"/>
      <p:bldP spid="93" grpId="0" animBg="1"/>
      <p:bldP spid="94" grpId="0" animBg="1"/>
      <p:bldP spid="14" grpId="0" animBg="1"/>
      <p:bldP spid="90" grpId="0" animBg="1"/>
      <p:bldP spid="90" grpId="1" animBg="1"/>
      <p:bldP spid="212" grpId="0" uiExpand="1" build="p"/>
      <p:bldP spid="321" grpId="0" animBg="1"/>
      <p:bldP spid="3" grpId="0" animBg="1"/>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Revised Story in a Nutshell</a:t>
            </a:r>
          </a:p>
        </p:txBody>
      </p:sp>
      <p:sp>
        <p:nvSpPr>
          <p:cNvPr id="3" name="Content Placeholder 2"/>
          <p:cNvSpPr>
            <a:spLocks noGrp="1"/>
          </p:cNvSpPr>
          <p:nvPr>
            <p:ph idx="1"/>
          </p:nvPr>
        </p:nvSpPr>
        <p:spPr>
          <a:xfrm>
            <a:off x="457200" y="1400596"/>
            <a:ext cx="8229600" cy="5105399"/>
          </a:xfrm>
          <a:ln>
            <a:noFill/>
          </a:ln>
        </p:spPr>
        <p:txBody>
          <a:bodyPr>
            <a:normAutofit lnSpcReduction="10000"/>
          </a:bodyPr>
          <a:lstStyle/>
          <a:p>
            <a:r>
              <a:rPr lang="en-US" sz="2000" dirty="0"/>
              <a:t>In 1981, </a:t>
            </a:r>
            <a:r>
              <a:rPr lang="en-US" sz="2000" dirty="0" err="1"/>
              <a:t>Tarjan</a:t>
            </a:r>
            <a:r>
              <a:rPr lang="en-US" sz="2000" dirty="0"/>
              <a:t> found a fast way to solve </a:t>
            </a:r>
            <a:r>
              <a:rPr lang="en-US" sz="2000" i="1" u="sng" dirty="0" err="1"/>
              <a:t>intra</a:t>
            </a:r>
            <a:r>
              <a:rPr lang="en-US" sz="2000" dirty="0" err="1"/>
              <a:t>procedural</a:t>
            </a:r>
            <a:r>
              <a:rPr lang="en-US" sz="2000" dirty="0"/>
              <a:t> dataflow equations</a:t>
            </a:r>
          </a:p>
          <a:p>
            <a:r>
              <a:rPr lang="en-US" sz="2000" dirty="0"/>
              <a:t>In 2008, Esparza et al. used inspiration from Newton’s Method to solve </a:t>
            </a:r>
            <a:r>
              <a:rPr lang="en-US" sz="2000" i="1" u="sng" dirty="0" err="1"/>
              <a:t>inter</a:t>
            </a:r>
            <a:r>
              <a:rPr lang="en-US" sz="2000" dirty="0" err="1"/>
              <a:t>procedural</a:t>
            </a:r>
            <a:r>
              <a:rPr lang="en-US" sz="2000" dirty="0"/>
              <a:t> dataflow equations</a:t>
            </a:r>
          </a:p>
          <a:p>
            <a:r>
              <a:rPr lang="en-US" sz="2000" dirty="0"/>
              <a:t>Esparza and </a:t>
            </a:r>
            <a:r>
              <a:rPr lang="en-US" sz="2000" dirty="0" err="1"/>
              <a:t>Tarjan</a:t>
            </a:r>
            <a:r>
              <a:rPr lang="en-US" sz="2000" dirty="0"/>
              <a:t> do not create the same type of linear system</a:t>
            </a:r>
          </a:p>
          <a:p>
            <a:pPr lvl="1"/>
            <a:r>
              <a:rPr lang="en-US" sz="1800" dirty="0"/>
              <a:t>Cannot apply </a:t>
            </a:r>
            <a:r>
              <a:rPr lang="en-US" sz="1800" dirty="0" err="1"/>
              <a:t>Tarjan’s</a:t>
            </a:r>
            <a:r>
              <a:rPr lang="en-US" sz="1800" dirty="0"/>
              <a:t> algorithm to Esparza’s system</a:t>
            </a:r>
          </a:p>
          <a:p>
            <a:r>
              <a:rPr lang="en-US" sz="2000" dirty="0"/>
              <a:t>For predicate abstraction, we found a way to convert from a </a:t>
            </a:r>
            <a:r>
              <a:rPr lang="en-US" sz="2000" dirty="0">
                <a:solidFill>
                  <a:srgbClr val="C00000"/>
                </a:solidFill>
              </a:rPr>
              <a:t>linear system </a:t>
            </a:r>
            <a:r>
              <a:rPr lang="en-US" sz="2000" dirty="0"/>
              <a:t>of equations to a </a:t>
            </a:r>
            <a:r>
              <a:rPr lang="en-US" sz="2000" u="sng" dirty="0">
                <a:solidFill>
                  <a:srgbClr val="C00000"/>
                </a:solidFill>
              </a:rPr>
              <a:t>left</a:t>
            </a:r>
            <a:r>
              <a:rPr lang="en-US" sz="2000" dirty="0">
                <a:solidFill>
                  <a:srgbClr val="C00000"/>
                </a:solidFill>
              </a:rPr>
              <a:t>-linear system</a:t>
            </a:r>
            <a:r>
              <a:rPr lang="en-US" sz="2000" dirty="0"/>
              <a:t> of equations without a loss of precision</a:t>
            </a:r>
          </a:p>
          <a:p>
            <a:pPr lvl="1"/>
            <a:r>
              <a:rPr lang="en-US" sz="1800" dirty="0"/>
              <a:t>Use Kronecker products of dataflow transformers</a:t>
            </a:r>
          </a:p>
          <a:p>
            <a:r>
              <a:rPr lang="en-US" sz="2000" dirty="0" err="1"/>
              <a:t>Tarjan’s</a:t>
            </a:r>
            <a:r>
              <a:rPr lang="en-US" sz="2000" dirty="0"/>
              <a:t> algorithm can be used to find the least solution of the left-linear system on each Newton round</a:t>
            </a:r>
          </a:p>
          <a:p>
            <a:pPr lvl="1"/>
            <a:r>
              <a:rPr lang="en-US" sz="1800" dirty="0"/>
              <a:t>The answer is in Kronecker-form (a “coupled” value)</a:t>
            </a:r>
          </a:p>
          <a:p>
            <a:pPr lvl="1"/>
            <a:r>
              <a:rPr lang="en-US" sz="1800" dirty="0"/>
              <a:t>To finish a Newton round, apply “</a:t>
            </a:r>
            <a:r>
              <a:rPr lang="en-US" sz="1800" i="1" dirty="0"/>
              <a:t>readout</a:t>
            </a:r>
            <a:r>
              <a:rPr lang="en-US" sz="1800" dirty="0"/>
              <a:t>” to convert – </a:t>
            </a:r>
            <a:r>
              <a:rPr lang="en-US" sz="1800" dirty="0">
                <a:solidFill>
                  <a:srgbClr val="C00000"/>
                </a:solidFill>
              </a:rPr>
              <a:t>without loss of precision </a:t>
            </a:r>
            <a:r>
              <a:rPr lang="en-US" sz="1800" dirty="0"/>
              <a:t>– the Kronecker-form answer back into an ordinary value, which is what Esparza et al. need for the next Newton round</a:t>
            </a:r>
          </a:p>
        </p:txBody>
      </p:sp>
      <p:sp>
        <p:nvSpPr>
          <p:cNvPr id="5" name="Slide Number Placeholder 4"/>
          <p:cNvSpPr>
            <a:spLocks noGrp="1"/>
          </p:cNvSpPr>
          <p:nvPr>
            <p:ph type="sldNum" sz="quarter" idx="12"/>
          </p:nvPr>
        </p:nvSpPr>
        <p:spPr/>
        <p:txBody>
          <a:bodyPr/>
          <a:lstStyle/>
          <a:p>
            <a:fld id="{A65A0EED-6B89-664A-801E-D3FDD91C7C69}" type="slidenum">
              <a:rPr lang="en-US" smtClean="0"/>
              <a:pPr/>
              <a:t>75</a:t>
            </a:fld>
            <a:endParaRPr lang="en-US"/>
          </a:p>
        </p:txBody>
      </p:sp>
    </p:spTree>
    <p:extLst>
      <p:ext uri="{BB962C8B-B14F-4D97-AF65-F5344CB8AC3E}">
        <p14:creationId xmlns:p14="http://schemas.microsoft.com/office/powerpoint/2010/main" val="244917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dissolv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dissolv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dissolv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DAD5-53C6-4D72-9C1F-05137BBB0008}"/>
              </a:ext>
            </a:extLst>
          </p:cNvPr>
          <p:cNvSpPr>
            <a:spLocks noGrp="1"/>
          </p:cNvSpPr>
          <p:nvPr>
            <p:ph type="title"/>
          </p:nvPr>
        </p:nvSpPr>
        <p:spPr>
          <a:xfrm>
            <a:off x="0" y="228600"/>
            <a:ext cx="9144000" cy="646331"/>
          </a:xfrm>
        </p:spPr>
        <p:txBody>
          <a:bodyPr/>
          <a:lstStyle/>
          <a:p>
            <a:r>
              <a:rPr lang="en-US" sz="2800" dirty="0"/>
              <a:t>NPA-TP is a Nested Fixpoint Computation</a:t>
            </a:r>
            <a:br>
              <a:rPr lang="en-US" sz="2800" dirty="0"/>
            </a:br>
            <a:endParaRPr lang="en-US" sz="2800" dirty="0"/>
          </a:p>
        </p:txBody>
      </p:sp>
      <p:sp>
        <p:nvSpPr>
          <p:cNvPr id="3" name="Slide Number Placeholder 2">
            <a:extLst>
              <a:ext uri="{FF2B5EF4-FFF2-40B4-BE49-F238E27FC236}">
                <a16:creationId xmlns:a16="http://schemas.microsoft.com/office/drawing/2014/main" id="{223FBE5C-602C-4E09-B997-AAE3B7617CCB}"/>
              </a:ext>
            </a:extLst>
          </p:cNvPr>
          <p:cNvSpPr>
            <a:spLocks noGrp="1"/>
          </p:cNvSpPr>
          <p:nvPr>
            <p:ph type="sldNum" sz="quarter" idx="12"/>
          </p:nvPr>
        </p:nvSpPr>
        <p:spPr/>
        <p:txBody>
          <a:bodyPr/>
          <a:lstStyle/>
          <a:p>
            <a:fld id="{60AD1266-7CE3-2146-B859-359ABF1E0203}" type="slidenum">
              <a:rPr lang="en-US" smtClean="0"/>
              <a:t>76</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DF272D5-0372-4723-9F13-0654E4E901FC}"/>
                  </a:ext>
                </a:extLst>
              </p:cNvPr>
              <p:cNvSpPr txBox="1"/>
              <p:nvPr/>
            </p:nvSpPr>
            <p:spPr>
              <a:xfrm>
                <a:off x="2338764" y="3797358"/>
                <a:ext cx="4709238" cy="2302233"/>
              </a:xfrm>
              <a:prstGeom prst="rect">
                <a:avLst/>
              </a:prstGeom>
              <a:noFill/>
            </p:spPr>
            <p:txBody>
              <a:bodyPr wrap="none" rtlCol="0">
                <a:spAutoFit/>
              </a:bodyPr>
              <a:lstStyle/>
              <a:p>
                <a:pPr algn="ctr"/>
                <a:r>
                  <a:rPr lang="en-US" sz="3200" u="sng" dirty="0"/>
                  <a:t>NPA iteration</a:t>
                </a:r>
                <a:endParaRPr lang="en-US" sz="3200" dirty="0"/>
              </a:p>
              <a:p>
                <a:pPr algn="ctr"/>
                <a14:m>
                  <m:oMath xmlns:m="http://schemas.openxmlformats.org/officeDocument/2006/math">
                    <m:r>
                      <a:rPr lang="en-US" sz="2400" b="0" i="1" smtClean="0">
                        <a:latin typeface="Cambria Math"/>
                      </a:rPr>
                      <m:t>   </m:t>
                    </m:r>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m:t>
                    </m:r>
                  </m:oMath>
                </a14:m>
                <a:r>
                  <a:rPr lang="en-US" sz="2400" dirty="0"/>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𝑓</m:t>
                        </m:r>
                      </m:e>
                    </m:acc>
                    <m:r>
                      <a:rPr lang="en-US" sz="2400" i="1">
                        <a:latin typeface="Cambria Math"/>
                      </a:rPr>
                      <m:t>(</m:t>
                    </m:r>
                    <m:acc>
                      <m:accPr>
                        <m:chr m:val="⃗"/>
                        <m:ctrlPr>
                          <a:rPr lang="en-US" sz="2400" i="1" smtClean="0">
                            <a:latin typeface="Cambria Math" panose="02040503050406030204" pitchFamily="18" charset="0"/>
                          </a:rPr>
                        </m:ctrlPr>
                      </m:accPr>
                      <m:e>
                        <m:r>
                          <a:rPr lang="en-US" sz="2400" b="0" i="1" smtClean="0">
                            <a:latin typeface="Cambria Math"/>
                          </a:rPr>
                          <m:t>0</m:t>
                        </m:r>
                      </m:e>
                    </m:acc>
                    <m:r>
                      <a:rPr lang="en-US" sz="2400" i="1">
                        <a:latin typeface="Cambria Math"/>
                      </a:rPr>
                      <m:t>)</m:t>
                    </m:r>
                  </m:oMath>
                </a14:m>
                <a:endParaRPr lang="en-US" sz="2400" b="0" dirty="0"/>
              </a:p>
              <a:p>
                <a:pPr algn="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panose="02040503050406030204" pitchFamily="18" charset="0"/>
                        </a:rPr>
                        <m:t>𝑟𝑒𝑎𝑑𝑜𝑢𝑡</m:t>
                      </m:r>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b="0" i="1" smtClean="0">
                                  <a:latin typeface="Cambria Math"/>
                                </a:rPr>
                                <m:t>𝑌</m:t>
                              </m:r>
                            </m:e>
                          </m:acc>
                        </m:e>
                        <m:sup>
                          <m:d>
                            <m:dPr>
                              <m:ctrlPr>
                                <a:rPr lang="en-US" sz="2400" i="1">
                                  <a:latin typeface="Cambria Math" panose="02040503050406030204" pitchFamily="18" charset="0"/>
                                </a:rPr>
                              </m:ctrlPr>
                            </m:dPr>
                            <m:e>
                              <m:r>
                                <a:rPr lang="en-US" sz="2400" i="1">
                                  <a:latin typeface="Cambria Math"/>
                                </a:rPr>
                                <m:t>𝑖</m:t>
                              </m:r>
                            </m:e>
                          </m:d>
                        </m:sup>
                      </m:sSup>
                      <m:r>
                        <a:rPr lang="en-US" sz="2400" b="0" i="1" smtClean="0">
                          <a:latin typeface="Cambria Math" panose="02040503050406030204" pitchFamily="18" charset="0"/>
                        </a:rPr>
                        <m:t>)</m:t>
                      </m:r>
                    </m:oMath>
                  </m:oMathPara>
                </a14:m>
                <a:endParaRPr lang="en-US" sz="2400" i="1" dirty="0">
                  <a:latin typeface="Cambria Math"/>
                </a:endParaRPr>
              </a:p>
              <a:p>
                <a:pPr algn="ctr"/>
                <a:r>
                  <a:rPr lang="en-US" sz="2400" i="1" dirty="0">
                    <a:latin typeface="Cambria Math"/>
                  </a:rPr>
                  <a:t>where  </a:t>
                </a:r>
                <a14:m>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a14:m>
                <a:r>
                  <a:rPr lang="en-US" sz="2400" i="1" dirty="0">
                    <a:latin typeface="Cambria Math"/>
                  </a:rPr>
                  <a:t> is the least solution of</a:t>
                </a:r>
              </a:p>
              <a:p>
                <a:pPr algn="ct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𝑌</m:t>
                        </m:r>
                      </m:e>
                    </m:acc>
                  </m:oMath>
                </a14:m>
                <a:r>
                  <a:rPr lang="en-US" sz="2400" i="1" dirty="0">
                    <a:latin typeface="Cambria Math"/>
                  </a:rPr>
                  <a:t> </a:t>
                </a:r>
                <a:r>
                  <a:rPr lang="en-US" sz="2400" dirty="0">
                    <a:latin typeface="Cambria Math"/>
                  </a:rPr>
                  <a:t>=</a:t>
                </a:r>
                <a:r>
                  <a:rPr lang="en-US" sz="2400" i="1" dirty="0">
                    <a:latin typeface="Cambria Math"/>
                  </a:rPr>
                  <a:t> </a:t>
                </a:r>
                <a14:m>
                  <m:oMath xmlns:m="http://schemas.openxmlformats.org/officeDocument/2006/math">
                    <m:r>
                      <a:rPr lang="en-US" sz="2400" b="0" i="1" smtClean="0">
                        <a:latin typeface="Cambria Math" panose="02040503050406030204" pitchFamily="18" charset="0"/>
                      </a:rPr>
                      <m:t>(1⊙</m:t>
                    </m:r>
                    <m:acc>
                      <m:accPr>
                        <m:chr m:val="⃗"/>
                        <m:ctrlPr>
                          <a:rPr lang="en-US" sz="2400" b="0" i="1" smtClean="0">
                            <a:latin typeface="Cambria Math" panose="02040503050406030204" pitchFamily="18" charset="0"/>
                          </a:rPr>
                        </m:ctrlPr>
                      </m:accPr>
                      <m:e>
                        <m:r>
                          <a:rPr lang="en-US" sz="2400" b="0" i="1" smtClean="0">
                            <a:latin typeface="Cambria Math"/>
                          </a:rPr>
                          <m:t>𝑓</m:t>
                        </m:r>
                      </m:e>
                    </m:acc>
                    <m:d>
                      <m:dPr>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e>
                    </m:d>
                    <m:r>
                      <a:rPr lang="en-US" sz="2400" b="0" i="1" smtClean="0">
                        <a:latin typeface="Cambria Math" panose="02040503050406030204" pitchFamily="18" charset="0"/>
                      </a:rPr>
                      <m:t>)</m:t>
                    </m:r>
                    <m:r>
                      <a:rPr lang="en-US" sz="2400" b="0" i="1" smtClean="0">
                        <a:latin typeface="Cambria Math"/>
                      </a:rPr>
                      <m:t> </m:t>
                    </m:r>
                    <m:sSub>
                      <m:sSubPr>
                        <m:ctrlPr>
                          <a:rPr lang="en-US" sz="2400" b="0" i="1" smtClean="0">
                            <a:latin typeface="Cambria Math" panose="02040503050406030204" pitchFamily="18" charset="0"/>
                          </a:rPr>
                        </m:ctrlPr>
                      </m:sSubPr>
                      <m:e>
                        <m:r>
                          <a:rPr lang="en-US" sz="2400" i="1">
                            <a:latin typeface="Cambria Math"/>
                            <a:sym typeface="Symbol"/>
                          </a:rPr>
                          <m:t></m:t>
                        </m:r>
                      </m:e>
                      <m:sub>
                        <m:r>
                          <a:rPr lang="en-US" sz="2400" b="0" i="1" smtClean="0">
                            <a:latin typeface="Cambria Math" panose="02040503050406030204" pitchFamily="18" charset="0"/>
                          </a:rPr>
                          <m:t>𝑘</m:t>
                        </m:r>
                      </m:sub>
                    </m:sSub>
                    <m:r>
                      <a:rPr lang="en-US" sz="2400" b="0" i="1" smtClean="0">
                        <a:latin typeface="Cambria Math"/>
                        <a:sym typeface="Symbol"/>
                      </a:rPr>
                      <m:t> </m:t>
                    </m:r>
                    <m:sSup>
                      <m:sSupPr>
                        <m:ctrlPr>
                          <a:rPr lang="en-US" sz="2400" b="0" i="1" smtClean="0">
                            <a:latin typeface="Cambria Math" panose="02040503050406030204" pitchFamily="18" charset="0"/>
                            <a:sym typeface="Symbol"/>
                          </a:rPr>
                        </m:ctrlPr>
                      </m:sSupPr>
                      <m:e>
                        <m:r>
                          <a:rPr lang="en-US" sz="2400" i="1">
                            <a:latin typeface="Cambria Math"/>
                          </a:rPr>
                          <m:t>𝐷</m:t>
                        </m:r>
                      </m:e>
                      <m:sup>
                        <m:r>
                          <a:rPr lang="en-US" sz="2400" b="0" i="1" smtClean="0">
                            <a:latin typeface="Cambria Math" panose="02040503050406030204" pitchFamily="18" charset="0"/>
                            <a:ea typeface="Cambria Math" panose="02040503050406030204" pitchFamily="18" charset="0"/>
                            <a:sym typeface="Symbol"/>
                          </a:rPr>
                          <m:t>𝒯</m:t>
                        </m:r>
                      </m:sup>
                    </m:sSup>
                    <m:acc>
                      <m:accPr>
                        <m:chr m:val="⃗"/>
                        <m:ctrlPr>
                          <a:rPr lang="en-US" sz="2400" i="1">
                            <a:latin typeface="Cambria Math" panose="02040503050406030204" pitchFamily="18" charset="0"/>
                          </a:rPr>
                        </m:ctrlPr>
                      </m:accPr>
                      <m:e>
                        <m:r>
                          <a:rPr lang="en-US" sz="2400" i="1">
                            <a:latin typeface="Cambria Math"/>
                          </a:rPr>
                          <m:t>𝑓</m:t>
                        </m:r>
                      </m:e>
                    </m:acc>
                    <m:sSub>
                      <m:sSubPr>
                        <m:ctrlPr>
                          <a:rPr lang="en-US" sz="2400" i="1" smtClean="0">
                            <a:latin typeface="Cambria Math" panose="02040503050406030204" pitchFamily="18" charset="0"/>
                          </a:rPr>
                        </m:ctrlPr>
                      </m:sSubPr>
                      <m:e>
                        <m:r>
                          <a:rPr lang="en-US" sz="2400" b="0" i="1" smtClean="0">
                            <a:latin typeface="Cambria Math"/>
                          </a:rPr>
                          <m:t>|</m:t>
                        </m:r>
                      </m:e>
                      <m:sub>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sub>
                    </m:sSub>
                    <m:d>
                      <m:dPr>
                        <m:ctrlPr>
                          <a:rPr lang="en-US" sz="2400" b="0" i="1" smtClean="0">
                            <a:latin typeface="Cambria Math" panose="02040503050406030204" pitchFamily="18" charset="0"/>
                          </a:rPr>
                        </m:ctrlPr>
                      </m:dPr>
                      <m:e>
                        <m:acc>
                          <m:accPr>
                            <m:chr m:val="⃗"/>
                            <m:ctrlPr>
                              <a:rPr lang="en-US" sz="2400" b="0" i="1" smtClean="0">
                                <a:latin typeface="Cambria Math" panose="02040503050406030204" pitchFamily="18" charset="0"/>
                              </a:rPr>
                            </m:ctrlPr>
                          </m:accPr>
                          <m:e>
                            <m:r>
                              <a:rPr lang="en-US" sz="2400" b="0" i="1" smtClean="0">
                                <a:latin typeface="Cambria Math"/>
                              </a:rPr>
                              <m:t>𝑌</m:t>
                            </m:r>
                          </m:e>
                        </m:acc>
                      </m:e>
                    </m:d>
                  </m:oMath>
                </a14:m>
                <a:endParaRPr lang="en-US" sz="2400" b="0" i="1" dirty="0">
                  <a:latin typeface="Cambria Math"/>
                </a:endParaRPr>
              </a:p>
            </p:txBody>
          </p:sp>
        </mc:Choice>
        <mc:Fallback xmlns="">
          <p:sp>
            <p:nvSpPr>
              <p:cNvPr id="6" name="TextBox 5">
                <a:extLst>
                  <a:ext uri="{FF2B5EF4-FFF2-40B4-BE49-F238E27FC236}">
                    <a16:creationId xmlns:a16="http://schemas.microsoft.com/office/drawing/2014/main" id="{8DF272D5-0372-4723-9F13-0654E4E901FC}"/>
                  </a:ext>
                </a:extLst>
              </p:cNvPr>
              <p:cNvSpPr txBox="1">
                <a:spLocks noRot="1" noChangeAspect="1" noMove="1" noResize="1" noEditPoints="1" noAdjustHandles="1" noChangeArrowheads="1" noChangeShapeType="1" noTextEdit="1"/>
              </p:cNvSpPr>
              <p:nvPr/>
            </p:nvSpPr>
            <p:spPr>
              <a:xfrm>
                <a:off x="2338764" y="3797358"/>
                <a:ext cx="4709238" cy="2302233"/>
              </a:xfrm>
              <a:prstGeom prst="rect">
                <a:avLst/>
              </a:prstGeom>
              <a:blipFill>
                <a:blip r:embed="rId2"/>
                <a:stretch>
                  <a:fillRect l="-130" t="-3439" b="-3175"/>
                </a:stretch>
              </a:blipFill>
            </p:spPr>
            <p:txBody>
              <a:bodyPr/>
              <a:lstStyle/>
              <a:p>
                <a:r>
                  <a:rPr lang="en-US">
                    <a:noFill/>
                  </a:rPr>
                  <a:t> </a:t>
                </a:r>
              </a:p>
            </p:txBody>
          </p:sp>
        </mc:Fallback>
      </mc:AlternateContent>
      <p:sp>
        <p:nvSpPr>
          <p:cNvPr id="7" name="Speech Bubble: Rectangle with Corners Rounded 6">
            <a:extLst>
              <a:ext uri="{FF2B5EF4-FFF2-40B4-BE49-F238E27FC236}">
                <a16:creationId xmlns:a16="http://schemas.microsoft.com/office/drawing/2014/main" id="{ADCFC627-DB93-4CFB-AFAC-DD0E553BECCA}"/>
              </a:ext>
            </a:extLst>
          </p:cNvPr>
          <p:cNvSpPr/>
          <p:nvPr/>
        </p:nvSpPr>
        <p:spPr bwMode="auto">
          <a:xfrm>
            <a:off x="167916" y="3212538"/>
            <a:ext cx="2834229" cy="432776"/>
          </a:xfrm>
          <a:prstGeom prst="wedgeRoundRectCallout">
            <a:avLst>
              <a:gd name="adj1" fmla="val 60232"/>
              <a:gd name="adj2" fmla="val 299076"/>
              <a:gd name="adj3" fmla="val 16667"/>
            </a:avLst>
          </a:prstGeom>
          <a:no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a:ln>
                  <a:noFill/>
                </a:ln>
                <a:solidFill>
                  <a:srgbClr val="C00000"/>
                </a:solidFill>
                <a:effectLst/>
                <a:latin typeface="Arial" charset="0"/>
              </a:rPr>
              <a:t>Outer fixpoint: </a:t>
            </a:r>
            <a:r>
              <a:rPr lang="en-US" sz="2000" dirty="0">
                <a:solidFill>
                  <a:srgbClr val="C00000"/>
                </a:solidFill>
                <a:latin typeface="Arial" charset="0"/>
              </a:rPr>
              <a:t>iterative</a:t>
            </a:r>
            <a:endParaRPr kumimoji="0" lang="en-US" sz="2000" i="0" u="none" strike="noStrike" cap="none" normalizeH="0" baseline="0" dirty="0">
              <a:ln>
                <a:noFill/>
              </a:ln>
              <a:solidFill>
                <a:srgbClr val="C00000"/>
              </a:solidFill>
              <a:effectLst/>
              <a:latin typeface="Arial" charset="0"/>
            </a:endParaRPr>
          </a:p>
        </p:txBody>
      </p:sp>
      <p:sp>
        <p:nvSpPr>
          <p:cNvPr id="8" name="Speech Bubble: Rectangle with Corners Rounded 7">
            <a:extLst>
              <a:ext uri="{FF2B5EF4-FFF2-40B4-BE49-F238E27FC236}">
                <a16:creationId xmlns:a16="http://schemas.microsoft.com/office/drawing/2014/main" id="{4ADEDA22-C511-4A5F-AA2E-03F29D4B06A7}"/>
              </a:ext>
            </a:extLst>
          </p:cNvPr>
          <p:cNvSpPr/>
          <p:nvPr/>
        </p:nvSpPr>
        <p:spPr bwMode="auto">
          <a:xfrm>
            <a:off x="86995" y="4461926"/>
            <a:ext cx="2418638" cy="756125"/>
          </a:xfrm>
          <a:prstGeom prst="wedgeRoundRectCallout">
            <a:avLst>
              <a:gd name="adj1" fmla="val 47949"/>
              <a:gd name="adj2" fmla="val 97316"/>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a:ln>
                  <a:noFill/>
                </a:ln>
                <a:solidFill>
                  <a:srgbClr val="C00000"/>
                </a:solidFill>
                <a:effectLst/>
                <a:latin typeface="Arial" charset="0"/>
              </a:rPr>
              <a:t>Inner fixpoint:</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err="1">
                <a:solidFill>
                  <a:srgbClr val="C00000"/>
                </a:solidFill>
                <a:latin typeface="Arial" charset="0"/>
              </a:rPr>
              <a:t>Tarjan</a:t>
            </a:r>
            <a:r>
              <a:rPr lang="en-US" sz="2000" dirty="0">
                <a:solidFill>
                  <a:srgbClr val="C00000"/>
                </a:solidFill>
                <a:latin typeface="Arial" charset="0"/>
              </a:rPr>
              <a:t> (“algebraic”)</a:t>
            </a:r>
            <a:endParaRPr kumimoji="0" lang="en-US" sz="2000" i="0" u="none" strike="noStrike" cap="none" normalizeH="0" baseline="0" dirty="0">
              <a:ln>
                <a:noFill/>
              </a:ln>
              <a:solidFill>
                <a:srgbClr val="C00000"/>
              </a:solidFill>
              <a:effectLst/>
              <a:latin typeface="Arial" charset="0"/>
            </a:endParaRP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F27B33B2-1EF0-4BF0-B8D7-7751128BA53F}"/>
                  </a:ext>
                </a:extLst>
              </p:cNvPr>
              <p:cNvSpPr txBox="1">
                <a:spLocks/>
              </p:cNvSpPr>
              <p:nvPr/>
            </p:nvSpPr>
            <p:spPr>
              <a:xfrm>
                <a:off x="457200" y="1295400"/>
                <a:ext cx="8229600" cy="1593457"/>
              </a:xfrm>
              <a:prstGeom prst="rect">
                <a:avLst/>
              </a:prstGeom>
              <a:ln>
                <a:noFill/>
              </a:ln>
            </p:spPr>
            <p:txBody>
              <a:bodyPr/>
              <a:lstStyle>
                <a:lvl1pPr marL="285750" indent="-285750" algn="l" rtl="0" eaLnBrk="1" fontAlgn="base" hangingPunct="1">
                  <a:spcBef>
                    <a:spcPct val="20000"/>
                  </a:spcBef>
                  <a:spcAft>
                    <a:spcPct val="0"/>
                  </a:spcAft>
                  <a:buFont typeface="Wingdings" pitchFamily="2" charset="2"/>
                  <a:buChar char="§"/>
                  <a:defRPr sz="2400">
                    <a:solidFill>
                      <a:schemeClr val="tx1"/>
                    </a:solidFill>
                    <a:latin typeface="+mn-lt"/>
                    <a:ea typeface="+mn-ea"/>
                    <a:cs typeface="+mn-cs"/>
                  </a:defRPr>
                </a:lvl1pPr>
                <a:lvl2pPr marL="684213" indent="-227013"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defTabSz="914400"/>
                <a:r>
                  <a:rPr lang="en-US" kern="0" dirty="0" err="1"/>
                  <a:t>Tensored</a:t>
                </a:r>
                <a:r>
                  <a:rPr lang="en-US" kern="0" dirty="0"/>
                  <a:t> differential produces left-linear expressions</a:t>
                </a:r>
              </a:p>
              <a:p>
                <a:pPr marL="0" indent="0" defTabSz="914400">
                  <a:buNone/>
                </a:pPr>
                <a:r>
                  <a:rPr lang="en-US" kern="0" dirty="0"/>
                  <a:t>     </a:t>
                </a:r>
                <a14:m>
                  <m:oMath xmlns:m="http://schemas.openxmlformats.org/officeDocument/2006/math">
                    <m:sSup>
                      <m:sSupPr>
                        <m:ctrlPr>
                          <a:rPr lang="en-US"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smtClean="0">
                            <a:latin typeface="Cambria Math" panose="02040503050406030204" pitchFamily="18" charset="0"/>
                            <a:ea typeface="Cambria Math" panose="02040503050406030204" pitchFamily="18" charset="0"/>
                          </a:rPr>
                          <m:t>𝒯</m:t>
                        </m:r>
                      </m:sup>
                    </m:sSup>
                    <m:d>
                      <m:dPr>
                        <m:ctrlPr>
                          <a:rPr lang="en-US" b="0" i="1" kern="0" smtClean="0">
                            <a:latin typeface="Cambria Math" panose="02040503050406030204" pitchFamily="18" charset="0"/>
                          </a:rPr>
                        </m:ctrlPr>
                      </m:dPr>
                      <m:e>
                        <m:r>
                          <a:rPr lang="en-US" b="0" i="1" kern="0" smtClean="0">
                            <a:latin typeface="Cambria Math" panose="02040503050406030204" pitchFamily="18" charset="0"/>
                          </a:rPr>
                          <m:t>𝑓</m:t>
                        </m:r>
                        <m:r>
                          <a:rPr lang="en-US" b="0" i="1" kern="0" smtClean="0">
                            <a:latin typeface="Cambria Math" panose="02040503050406030204" pitchFamily="18" charset="0"/>
                          </a:rPr>
                          <m:t>⊕</m:t>
                        </m:r>
                        <m:r>
                          <a:rPr lang="en-US" b="0" i="1" kern="0" smtClean="0">
                            <a:latin typeface="Cambria Math" panose="02040503050406030204" pitchFamily="18" charset="0"/>
                          </a:rPr>
                          <m:t>𝑔</m:t>
                        </m:r>
                      </m:e>
                    </m:d>
                    <m:r>
                      <a:rPr lang="en-US" b="0" i="1" kern="0" smtClean="0">
                        <a:latin typeface="Cambria Math" panose="02040503050406030204" pitchFamily="18" charset="0"/>
                      </a:rPr>
                      <m:t>= </m:t>
                    </m:r>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𝑓</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𝑔</m:t>
                    </m:r>
                  </m:oMath>
                </a14:m>
                <a:endParaRPr lang="en-US" kern="0" dirty="0"/>
              </a:p>
              <a:p>
                <a:pPr marL="0" indent="0" defTabSz="914400">
                  <a:buNone/>
                </a:pPr>
                <a:r>
                  <a:rPr lang="en-US" kern="0" dirty="0"/>
                  <a:t>     </a:t>
                </a:r>
                <a14:m>
                  <m:oMath xmlns:m="http://schemas.openxmlformats.org/officeDocument/2006/math">
                    <m:sSup>
                      <m:sSupPr>
                        <m:ctrlPr>
                          <a:rPr lang="en-US"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d>
                      <m:dPr>
                        <m:ctrlPr>
                          <a:rPr lang="en-US" b="0" i="1" kern="0" smtClean="0">
                            <a:latin typeface="Cambria Math" panose="02040503050406030204" pitchFamily="18" charset="0"/>
                          </a:rPr>
                        </m:ctrlPr>
                      </m:dPr>
                      <m:e>
                        <m:r>
                          <a:rPr lang="en-US" b="0" i="1" kern="0" smtClean="0">
                            <a:latin typeface="Cambria Math" panose="02040503050406030204" pitchFamily="18" charset="0"/>
                          </a:rPr>
                          <m:t>𝑓</m:t>
                        </m:r>
                        <m:r>
                          <a:rPr lang="en-US" b="0" i="1" kern="0" smtClean="0">
                            <a:latin typeface="Cambria Math" panose="02040503050406030204" pitchFamily="18" charset="0"/>
                          </a:rPr>
                          <m:t>⊗</m:t>
                        </m:r>
                        <m:r>
                          <a:rPr lang="en-US" b="0" i="1" kern="0" smtClean="0">
                            <a:latin typeface="Cambria Math" panose="02040503050406030204" pitchFamily="18" charset="0"/>
                          </a:rPr>
                          <m:t>𝑔</m:t>
                        </m:r>
                      </m:e>
                    </m:d>
                    <m:r>
                      <a:rPr lang="en-US" b="0" i="1" kern="0" smtClean="0">
                        <a:latin typeface="Cambria Math" panose="02040503050406030204" pitchFamily="18" charset="0"/>
                      </a:rPr>
                      <m:t>=(</m:t>
                    </m:r>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𝑓</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d>
                      <m:dPr>
                        <m:ctrlPr>
                          <a:rPr lang="en-US" b="0" i="1" kern="0" smtClean="0">
                            <a:latin typeface="Cambria Math" panose="02040503050406030204" pitchFamily="18" charset="0"/>
                          </a:rPr>
                        </m:ctrlPr>
                      </m:dPr>
                      <m:e>
                        <m:r>
                          <a:rPr lang="en-US" b="0" i="1" kern="0" smtClean="0">
                            <a:latin typeface="Cambria Math" panose="02040503050406030204" pitchFamily="18" charset="0"/>
                          </a:rPr>
                          <m:t>1⊙</m:t>
                        </m:r>
                        <m:r>
                          <a:rPr lang="en-US" b="0" i="1" kern="0" smtClean="0">
                            <a:latin typeface="Cambria Math" panose="02040503050406030204" pitchFamily="18" charset="0"/>
                          </a:rPr>
                          <m:t>𝑔</m:t>
                        </m:r>
                      </m:e>
                    </m:d>
                    <m:r>
                      <a:rPr lang="en-US" b="0" i="1" kern="0" smtClean="0">
                        <a:latin typeface="Cambria Math" panose="02040503050406030204" pitchFamily="18" charset="0"/>
                      </a:rPr>
                      <m:t>)</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r>
                      <a:rPr lang="en-US" b="0" i="1" kern="0" smtClean="0">
                        <a:latin typeface="Cambria Math" panose="02040503050406030204" pitchFamily="18" charset="0"/>
                      </a:rPr>
                      <m:t>(</m:t>
                    </m:r>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𝑔</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d>
                      <m:dPr>
                        <m:ctrlPr>
                          <a:rPr lang="en-US" b="0" i="1" kern="0" smtClean="0">
                            <a:latin typeface="Cambria Math" panose="02040503050406030204" pitchFamily="18" charset="0"/>
                          </a:rPr>
                        </m:ctrlPr>
                      </m:dPr>
                      <m:e>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𝑓</m:t>
                            </m:r>
                          </m:e>
                          <m:sup>
                            <m:r>
                              <a:rPr lang="en-US" b="0" i="1" kern="0" smtClean="0">
                                <a:latin typeface="Cambria Math" panose="02040503050406030204" pitchFamily="18" charset="0"/>
                              </a:rPr>
                              <m:t>𝑡</m:t>
                            </m:r>
                          </m:sup>
                        </m:sSup>
                        <m:r>
                          <a:rPr lang="en-US" b="0" i="1" kern="0" smtClean="0">
                            <a:latin typeface="Cambria Math" panose="02040503050406030204" pitchFamily="18" charset="0"/>
                          </a:rPr>
                          <m:t>⊙1</m:t>
                        </m:r>
                      </m:e>
                    </m:d>
                    <m:r>
                      <a:rPr lang="en-US" b="0" i="1" kern="0" smtClean="0">
                        <a:latin typeface="Cambria Math" panose="02040503050406030204" pitchFamily="18" charset="0"/>
                      </a:rPr>
                      <m:t>)</m:t>
                    </m:r>
                  </m:oMath>
                </a14:m>
                <a:r>
                  <a:rPr lang="en-US" kern="0" dirty="0"/>
                  <a:t>               </a:t>
                </a:r>
              </a:p>
              <a:p>
                <a:pPr marL="0" indent="0" defTabSz="914400">
                  <a:buFont typeface="Wingdings" pitchFamily="2" charset="2"/>
                  <a:buNone/>
                </a:pPr>
                <a:endParaRPr lang="en-US" kern="0" dirty="0"/>
              </a:p>
            </p:txBody>
          </p:sp>
        </mc:Choice>
        <mc:Fallback xmlns="">
          <p:sp>
            <p:nvSpPr>
              <p:cNvPr id="9" name="Content Placeholder 2">
                <a:extLst>
                  <a:ext uri="{FF2B5EF4-FFF2-40B4-BE49-F238E27FC236}">
                    <a16:creationId xmlns:a16="http://schemas.microsoft.com/office/drawing/2014/main" id="{F27B33B2-1EF0-4BF0-B8D7-7751128BA53F}"/>
                  </a:ext>
                </a:extLst>
              </p:cNvPr>
              <p:cNvSpPr txBox="1">
                <a:spLocks noRot="1" noChangeAspect="1" noMove="1" noResize="1" noEditPoints="1" noAdjustHandles="1" noChangeArrowheads="1" noChangeShapeType="1" noTextEdit="1"/>
              </p:cNvSpPr>
              <p:nvPr/>
            </p:nvSpPr>
            <p:spPr>
              <a:xfrm>
                <a:off x="457200" y="1295400"/>
                <a:ext cx="8229600" cy="1593457"/>
              </a:xfrm>
              <a:prstGeom prst="rect">
                <a:avLst/>
              </a:prstGeom>
              <a:blipFill>
                <a:blip r:embed="rId3"/>
                <a:stretch>
                  <a:fillRect l="-963" t="-2682"/>
                </a:stretch>
              </a:blipFill>
              <a:ln>
                <a:noFill/>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624C388A-729E-4413-820F-6DC145878057}"/>
              </a:ext>
            </a:extLst>
          </p:cNvPr>
          <p:cNvGrpSpPr/>
          <p:nvPr/>
        </p:nvGrpSpPr>
        <p:grpSpPr>
          <a:xfrm>
            <a:off x="6143872" y="151472"/>
            <a:ext cx="2832212" cy="1861759"/>
            <a:chOff x="5041338" y="731836"/>
            <a:chExt cx="2832212" cy="1861759"/>
          </a:xfrm>
        </p:grpSpPr>
        <p:sp>
          <p:nvSpPr>
            <p:cNvPr id="11" name="Rounded Rectangular Callout 9">
              <a:extLst>
                <a:ext uri="{FF2B5EF4-FFF2-40B4-BE49-F238E27FC236}">
                  <a16:creationId xmlns:a16="http://schemas.microsoft.com/office/drawing/2014/main" id="{7D1F01E7-5D3E-4EBE-A75C-BE0A2862F3DE}"/>
                </a:ext>
              </a:extLst>
            </p:cNvPr>
            <p:cNvSpPr/>
            <p:nvPr/>
          </p:nvSpPr>
          <p:spPr>
            <a:xfrm>
              <a:off x="5041338" y="731836"/>
              <a:ext cx="2832212" cy="1861759"/>
            </a:xfrm>
            <a:prstGeom prst="wedgeRoundRectCallout">
              <a:avLst>
                <a:gd name="adj1" fmla="val -84908"/>
                <a:gd name="adj2" fmla="val 63137"/>
                <a:gd name="adj3" fmla="val 16667"/>
              </a:avLst>
            </a:prstGeom>
            <a:solidFill>
              <a:schemeClr val="bg1"/>
            </a:solidFill>
            <a:ln w="254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C00000"/>
                  </a:solidFill>
                </a:rPr>
                <a:t>Leibniz</a:t>
              </a:r>
            </a:p>
            <a:p>
              <a:r>
                <a:rPr lang="en-US" sz="2000" dirty="0">
                  <a:solidFill>
                    <a:srgbClr val="C00000"/>
                  </a:solidFill>
                </a:rPr>
                <a:t>product</a:t>
              </a:r>
            </a:p>
            <a:p>
              <a:r>
                <a:rPr lang="en-US" sz="2000" dirty="0">
                  <a:solidFill>
                    <a:srgbClr val="C00000"/>
                  </a:solidFill>
                </a:rPr>
                <a:t>rule in</a:t>
              </a:r>
            </a:p>
            <a:p>
              <a:r>
                <a:rPr lang="en-US" sz="2000" dirty="0" err="1">
                  <a:solidFill>
                    <a:srgbClr val="C00000"/>
                  </a:solidFill>
                </a:rPr>
                <a:t>tensored</a:t>
              </a:r>
              <a:endParaRPr lang="en-US" sz="2000" dirty="0">
                <a:solidFill>
                  <a:srgbClr val="C00000"/>
                </a:solidFill>
              </a:endParaRPr>
            </a:p>
            <a:p>
              <a:r>
                <a:rPr lang="en-US" sz="2000" dirty="0">
                  <a:solidFill>
                    <a:srgbClr val="C00000"/>
                  </a:solidFill>
                </a:rPr>
                <a:t> form</a:t>
              </a:r>
            </a:p>
          </p:txBody>
        </p:sp>
        <p:grpSp>
          <p:nvGrpSpPr>
            <p:cNvPr id="12" name="Group 11">
              <a:extLst>
                <a:ext uri="{FF2B5EF4-FFF2-40B4-BE49-F238E27FC236}">
                  <a16:creationId xmlns:a16="http://schemas.microsoft.com/office/drawing/2014/main" id="{2225BD8E-278E-4E7C-A876-C19E98CFB00E}"/>
                </a:ext>
              </a:extLst>
            </p:cNvPr>
            <p:cNvGrpSpPr/>
            <p:nvPr/>
          </p:nvGrpSpPr>
          <p:grpSpPr>
            <a:xfrm>
              <a:off x="6273098" y="861657"/>
              <a:ext cx="1538453" cy="1666924"/>
              <a:chOff x="5980588" y="958242"/>
              <a:chExt cx="1538453" cy="1666924"/>
            </a:xfrm>
          </p:grpSpPr>
          <p:pic>
            <p:nvPicPr>
              <p:cNvPr id="13" name="Picture 12">
                <a:extLst>
                  <a:ext uri="{FF2B5EF4-FFF2-40B4-BE49-F238E27FC236}">
                    <a16:creationId xmlns:a16="http://schemas.microsoft.com/office/drawing/2014/main" id="{37148EB1-F80C-45AC-8006-FA7DF5F32BFB}"/>
                  </a:ext>
                </a:extLst>
              </p:cNvPr>
              <p:cNvPicPr>
                <a:picLocks noChangeAspect="1"/>
              </p:cNvPicPr>
              <p:nvPr/>
            </p:nvPicPr>
            <p:blipFill>
              <a:blip r:embed="rId4"/>
              <a:stretch>
                <a:fillRect/>
              </a:stretch>
            </p:blipFill>
            <p:spPr>
              <a:xfrm>
                <a:off x="6265007" y="958242"/>
                <a:ext cx="968861" cy="1197864"/>
              </a:xfrm>
              <a:prstGeom prst="rect">
                <a:avLst/>
              </a:prstGeom>
            </p:spPr>
          </p:pic>
          <p:sp>
            <p:nvSpPr>
              <p:cNvPr id="14" name="TextBox 23">
                <a:extLst>
                  <a:ext uri="{FF2B5EF4-FFF2-40B4-BE49-F238E27FC236}">
                    <a16:creationId xmlns:a16="http://schemas.microsoft.com/office/drawing/2014/main" id="{B4F3C470-FDBA-4CDB-AE08-32958F79D528}"/>
                  </a:ext>
                </a:extLst>
              </p:cNvPr>
              <p:cNvSpPr txBox="1">
                <a:spLocks noChangeArrowheads="1"/>
              </p:cNvSpPr>
              <p:nvPr/>
            </p:nvSpPr>
            <p:spPr bwMode="auto">
              <a:xfrm>
                <a:off x="5980588" y="2184253"/>
                <a:ext cx="1538453" cy="4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Gottfried Wilhelm</a:t>
                </a:r>
              </a:p>
              <a:p>
                <a:pPr algn="ctr">
                  <a:lnSpc>
                    <a:spcPts val="1600"/>
                  </a:lnSpc>
                  <a:buFontTx/>
                  <a:buNone/>
                </a:pPr>
                <a:r>
                  <a:rPr lang="en-US" sz="1600" dirty="0">
                    <a:latin typeface="Calibri" pitchFamily="34" charset="0"/>
                  </a:rPr>
                  <a:t>Leibniz</a:t>
                </a:r>
              </a:p>
            </p:txBody>
          </p:sp>
        </p:grpSp>
      </p:grpSp>
    </p:spTree>
    <p:extLst>
      <p:ext uri="{BB962C8B-B14F-4D97-AF65-F5344CB8AC3E}">
        <p14:creationId xmlns:p14="http://schemas.microsoft.com/office/powerpoint/2010/main" val="26524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5A0EED-6B89-664A-801E-D3FDD91C7C69}" type="slidenum">
              <a:rPr lang="en-US" smtClean="0"/>
              <a:pPr/>
              <a:t>77</a:t>
            </a:fld>
            <a:endParaRPr lang="en-US"/>
          </a:p>
        </p:txBody>
      </p:sp>
      <p:pic>
        <p:nvPicPr>
          <p:cNvPr id="1027" name="Picture 3" descr="C:\Users\reps\Documents\Papers\submissions\SpeedingUpNewton\figures\NPA-TP-vs-N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204" y="796492"/>
            <a:ext cx="5339594" cy="53395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02965" y="3214510"/>
            <a:ext cx="697370" cy="461665"/>
          </a:xfrm>
          <a:prstGeom prst="rect">
            <a:avLst/>
          </a:prstGeom>
          <a:solidFill>
            <a:schemeClr val="bg1"/>
          </a:solidFill>
        </p:spPr>
        <p:txBody>
          <a:bodyPr wrap="none" rtlCol="0">
            <a:spAutoFit/>
          </a:bodyPr>
          <a:lstStyle/>
          <a:p>
            <a:r>
              <a:rPr lang="en-US" sz="2400" dirty="0"/>
              <a:t>NPA</a:t>
            </a:r>
          </a:p>
        </p:txBody>
      </p:sp>
      <p:sp>
        <p:nvSpPr>
          <p:cNvPr id="8" name="TextBox 7"/>
          <p:cNvSpPr txBox="1"/>
          <p:nvPr/>
        </p:nvSpPr>
        <p:spPr>
          <a:xfrm>
            <a:off x="3274109" y="5720613"/>
            <a:ext cx="2593082" cy="400110"/>
          </a:xfrm>
          <a:prstGeom prst="rect">
            <a:avLst/>
          </a:prstGeom>
          <a:solidFill>
            <a:schemeClr val="bg1"/>
          </a:solidFill>
        </p:spPr>
        <p:txBody>
          <a:bodyPr wrap="none" rtlCol="0">
            <a:spAutoFit/>
          </a:bodyPr>
          <a:lstStyle/>
          <a:p>
            <a:r>
              <a:rPr lang="en-US" sz="2000" dirty="0"/>
              <a:t>NPA via Tensor Product</a:t>
            </a:r>
          </a:p>
        </p:txBody>
      </p:sp>
      <p:sp>
        <p:nvSpPr>
          <p:cNvPr id="6" name="TextBox 5"/>
          <p:cNvSpPr txBox="1"/>
          <p:nvPr/>
        </p:nvSpPr>
        <p:spPr>
          <a:xfrm>
            <a:off x="50334" y="2272955"/>
            <a:ext cx="2418675" cy="584775"/>
          </a:xfrm>
          <a:prstGeom prst="rect">
            <a:avLst/>
          </a:prstGeom>
          <a:noFill/>
          <a:ln w="28575">
            <a:solidFill>
              <a:srgbClr val="C00000"/>
            </a:solidFill>
          </a:ln>
        </p:spPr>
        <p:txBody>
          <a:bodyPr wrap="none" rtlCol="0">
            <a:spAutoFit/>
          </a:bodyPr>
          <a:lstStyle/>
          <a:p>
            <a:r>
              <a:rPr lang="en-US" sz="1600" dirty="0"/>
              <a:t>NPA-TP better than NPA</a:t>
            </a:r>
          </a:p>
          <a:p>
            <a:r>
              <a:rPr lang="en-US" sz="1600" dirty="0"/>
              <a:t>Geometric mean: 1.62</a:t>
            </a:r>
          </a:p>
        </p:txBody>
      </p:sp>
      <p:cxnSp>
        <p:nvCxnSpPr>
          <p:cNvPr id="9" name="Straight Arrow Connector 8"/>
          <p:cNvCxnSpPr>
            <a:stCxn id="6" idx="3"/>
          </p:cNvCxnSpPr>
          <p:nvPr/>
        </p:nvCxnSpPr>
        <p:spPr>
          <a:xfrm>
            <a:off x="2469009" y="2565343"/>
            <a:ext cx="1515762" cy="353943"/>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Isosceles Triangle 10"/>
          <p:cNvSpPr/>
          <p:nvPr/>
        </p:nvSpPr>
        <p:spPr>
          <a:xfrm rot="10800000">
            <a:off x="2533467" y="1744449"/>
            <a:ext cx="3783439" cy="3909268"/>
          </a:xfrm>
          <a:prstGeom prst="triangle">
            <a:avLst>
              <a:gd name="adj" fmla="val 10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D26D138-3FBF-4C57-99F2-F9B4528E85F9}"/>
              </a:ext>
            </a:extLst>
          </p:cNvPr>
          <p:cNvSpPr>
            <a:spLocks noGrp="1"/>
          </p:cNvSpPr>
          <p:nvPr>
            <p:ph type="title"/>
          </p:nvPr>
        </p:nvSpPr>
        <p:spPr>
          <a:xfrm>
            <a:off x="115766" y="228600"/>
            <a:ext cx="8912469" cy="838200"/>
          </a:xfrm>
        </p:spPr>
        <p:txBody>
          <a:bodyPr>
            <a:normAutofit/>
          </a:bodyPr>
          <a:lstStyle/>
          <a:p>
            <a:r>
              <a:rPr lang="en-US" dirty="0"/>
              <a:t>Experimental Results (The Good News)</a:t>
            </a:r>
          </a:p>
        </p:txBody>
      </p:sp>
    </p:spTree>
    <p:extLst>
      <p:ext uri="{BB962C8B-B14F-4D97-AF65-F5344CB8AC3E}">
        <p14:creationId xmlns:p14="http://schemas.microsoft.com/office/powerpoint/2010/main" val="2350692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eps\Documents\Papers\submissions\SpeedingUpNewton\figures\EWPDS-vs-NPA-T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808" y="859298"/>
            <a:ext cx="5340096" cy="53400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Experimental Results (The Bad News)</a:t>
            </a:r>
          </a:p>
        </p:txBody>
      </p:sp>
      <p:sp>
        <p:nvSpPr>
          <p:cNvPr id="4" name="Slide Number Placeholder 3"/>
          <p:cNvSpPr>
            <a:spLocks noGrp="1"/>
          </p:cNvSpPr>
          <p:nvPr>
            <p:ph type="sldNum" sz="quarter" idx="12"/>
          </p:nvPr>
        </p:nvSpPr>
        <p:spPr/>
        <p:txBody>
          <a:bodyPr/>
          <a:lstStyle/>
          <a:p>
            <a:fld id="{A65A0EED-6B89-664A-801E-D3FDD91C7C69}" type="slidenum">
              <a:rPr lang="en-US" smtClean="0"/>
              <a:pPr/>
              <a:t>78</a:t>
            </a:fld>
            <a:endParaRPr lang="en-US"/>
          </a:p>
        </p:txBody>
      </p:sp>
      <p:sp>
        <p:nvSpPr>
          <p:cNvPr id="5" name="TextBox 4"/>
          <p:cNvSpPr txBox="1"/>
          <p:nvPr/>
        </p:nvSpPr>
        <p:spPr>
          <a:xfrm>
            <a:off x="3439484" y="5787927"/>
            <a:ext cx="2257669" cy="461665"/>
          </a:xfrm>
          <a:prstGeom prst="rect">
            <a:avLst/>
          </a:prstGeom>
          <a:solidFill>
            <a:schemeClr val="bg1"/>
          </a:solidFill>
        </p:spPr>
        <p:txBody>
          <a:bodyPr wrap="none" rtlCol="0">
            <a:spAutoFit/>
          </a:bodyPr>
          <a:lstStyle/>
          <a:p>
            <a:r>
              <a:rPr lang="en-US" sz="2400" dirty="0"/>
              <a:t>Chaotic iteration</a:t>
            </a:r>
          </a:p>
        </p:txBody>
      </p:sp>
      <p:sp>
        <p:nvSpPr>
          <p:cNvPr id="8" name="TextBox 7"/>
          <p:cNvSpPr txBox="1"/>
          <p:nvPr/>
        </p:nvSpPr>
        <p:spPr>
          <a:xfrm>
            <a:off x="568604" y="3146194"/>
            <a:ext cx="1808893" cy="707886"/>
          </a:xfrm>
          <a:prstGeom prst="rect">
            <a:avLst/>
          </a:prstGeom>
          <a:solidFill>
            <a:schemeClr val="bg1"/>
          </a:solidFill>
        </p:spPr>
        <p:txBody>
          <a:bodyPr wrap="none" rtlCol="0">
            <a:spAutoFit/>
          </a:bodyPr>
          <a:lstStyle/>
          <a:p>
            <a:r>
              <a:rPr lang="en-US" sz="2000" dirty="0"/>
              <a:t>NPA via</a:t>
            </a:r>
          </a:p>
          <a:p>
            <a:r>
              <a:rPr lang="en-US" sz="2000" dirty="0"/>
              <a:t>Tensor Product</a:t>
            </a:r>
          </a:p>
        </p:txBody>
      </p:sp>
      <p:sp>
        <p:nvSpPr>
          <p:cNvPr id="6" name="TextBox 5"/>
          <p:cNvSpPr txBox="1"/>
          <p:nvPr/>
        </p:nvSpPr>
        <p:spPr>
          <a:xfrm>
            <a:off x="67112" y="2124777"/>
            <a:ext cx="2249334" cy="830997"/>
          </a:xfrm>
          <a:prstGeom prst="rect">
            <a:avLst/>
          </a:prstGeom>
          <a:noFill/>
          <a:ln w="28575">
            <a:solidFill>
              <a:srgbClr val="C00000"/>
            </a:solidFill>
          </a:ln>
        </p:spPr>
        <p:txBody>
          <a:bodyPr wrap="none" rtlCol="0">
            <a:spAutoFit/>
          </a:bodyPr>
          <a:lstStyle/>
          <a:p>
            <a:r>
              <a:rPr lang="en-US" sz="1600" dirty="0"/>
              <a:t>Chaotic iteration better</a:t>
            </a:r>
          </a:p>
          <a:p>
            <a:r>
              <a:rPr lang="en-US" sz="1600" dirty="0"/>
              <a:t>than NPA-TP</a:t>
            </a:r>
          </a:p>
          <a:p>
            <a:r>
              <a:rPr lang="en-US" sz="1600" dirty="0"/>
              <a:t>Geometric mean: 5.20</a:t>
            </a:r>
          </a:p>
        </p:txBody>
      </p:sp>
      <p:cxnSp>
        <p:nvCxnSpPr>
          <p:cNvPr id="9" name="Straight Arrow Connector 8"/>
          <p:cNvCxnSpPr>
            <a:stCxn id="6" idx="3"/>
          </p:cNvCxnSpPr>
          <p:nvPr/>
        </p:nvCxnSpPr>
        <p:spPr>
          <a:xfrm>
            <a:off x="2316446" y="2540276"/>
            <a:ext cx="1685103" cy="230832"/>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2533873" y="1356617"/>
            <a:ext cx="4222673" cy="4334835"/>
          </a:xfrm>
          <a:custGeom>
            <a:avLst/>
            <a:gdLst>
              <a:gd name="connsiteX0" fmla="*/ 3228 w 4189335"/>
              <a:gd name="connsiteY0" fmla="*/ 0 h 4353886"/>
              <a:gd name="connsiteX1" fmla="*/ 4189335 w 4189335"/>
              <a:gd name="connsiteY1" fmla="*/ 8389 h 4353886"/>
              <a:gd name="connsiteX2" fmla="*/ 707903 w 4189335"/>
              <a:gd name="connsiteY2" fmla="*/ 4353886 h 4353886"/>
              <a:gd name="connsiteX3" fmla="*/ 3228 w 4189335"/>
              <a:gd name="connsiteY3" fmla="*/ 4353886 h 4353886"/>
              <a:gd name="connsiteX4" fmla="*/ 3228 w 4189335"/>
              <a:gd name="connsiteY4" fmla="*/ 0 h 4353886"/>
              <a:gd name="connsiteX0" fmla="*/ 3228 w 4189335"/>
              <a:gd name="connsiteY0" fmla="*/ 0 h 4353886"/>
              <a:gd name="connsiteX1" fmla="*/ 4189335 w 4189335"/>
              <a:gd name="connsiteY1" fmla="*/ 8389 h 4353886"/>
              <a:gd name="connsiteX2" fmla="*/ 722190 w 4189335"/>
              <a:gd name="connsiteY2" fmla="*/ 4320548 h 4353886"/>
              <a:gd name="connsiteX3" fmla="*/ 3228 w 4189335"/>
              <a:gd name="connsiteY3" fmla="*/ 4353886 h 4353886"/>
              <a:gd name="connsiteX4" fmla="*/ 3228 w 4189335"/>
              <a:gd name="connsiteY4" fmla="*/ 0 h 4353886"/>
              <a:gd name="connsiteX0" fmla="*/ 3228 w 4189335"/>
              <a:gd name="connsiteY0" fmla="*/ 0 h 4320548"/>
              <a:gd name="connsiteX1" fmla="*/ 4189335 w 4189335"/>
              <a:gd name="connsiteY1" fmla="*/ 8389 h 4320548"/>
              <a:gd name="connsiteX2" fmla="*/ 722190 w 4189335"/>
              <a:gd name="connsiteY2" fmla="*/ 4320548 h 4320548"/>
              <a:gd name="connsiteX3" fmla="*/ 3228 w 4189335"/>
              <a:gd name="connsiteY3" fmla="*/ 4320548 h 4320548"/>
              <a:gd name="connsiteX4" fmla="*/ 3228 w 4189335"/>
              <a:gd name="connsiteY4" fmla="*/ 0 h 4320548"/>
              <a:gd name="connsiteX0" fmla="*/ 3228 w 4208385"/>
              <a:gd name="connsiteY0" fmla="*/ 0 h 4320548"/>
              <a:gd name="connsiteX1" fmla="*/ 4208385 w 4208385"/>
              <a:gd name="connsiteY1" fmla="*/ 8389 h 4320548"/>
              <a:gd name="connsiteX2" fmla="*/ 722190 w 4208385"/>
              <a:gd name="connsiteY2" fmla="*/ 4320548 h 4320548"/>
              <a:gd name="connsiteX3" fmla="*/ 3228 w 4208385"/>
              <a:gd name="connsiteY3" fmla="*/ 4320548 h 4320548"/>
              <a:gd name="connsiteX4" fmla="*/ 3228 w 4208385"/>
              <a:gd name="connsiteY4" fmla="*/ 0 h 4320548"/>
              <a:gd name="connsiteX0" fmla="*/ 3228 w 4208385"/>
              <a:gd name="connsiteY0" fmla="*/ 0 h 4334835"/>
              <a:gd name="connsiteX1" fmla="*/ 4208385 w 4208385"/>
              <a:gd name="connsiteY1" fmla="*/ 22676 h 4334835"/>
              <a:gd name="connsiteX2" fmla="*/ 722190 w 4208385"/>
              <a:gd name="connsiteY2" fmla="*/ 4334835 h 4334835"/>
              <a:gd name="connsiteX3" fmla="*/ 3228 w 4208385"/>
              <a:gd name="connsiteY3" fmla="*/ 4334835 h 4334835"/>
              <a:gd name="connsiteX4" fmla="*/ 3228 w 4208385"/>
              <a:gd name="connsiteY4" fmla="*/ 0 h 4334835"/>
              <a:gd name="connsiteX0" fmla="*/ 3228 w 4222673"/>
              <a:gd name="connsiteY0" fmla="*/ 0 h 4334835"/>
              <a:gd name="connsiteX1" fmla="*/ 4222673 w 4222673"/>
              <a:gd name="connsiteY1" fmla="*/ 13151 h 4334835"/>
              <a:gd name="connsiteX2" fmla="*/ 722190 w 4222673"/>
              <a:gd name="connsiteY2" fmla="*/ 4334835 h 4334835"/>
              <a:gd name="connsiteX3" fmla="*/ 3228 w 4222673"/>
              <a:gd name="connsiteY3" fmla="*/ 4334835 h 4334835"/>
              <a:gd name="connsiteX4" fmla="*/ 3228 w 4222673"/>
              <a:gd name="connsiteY4" fmla="*/ 0 h 433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673" h="4334835">
                <a:moveTo>
                  <a:pt x="3228" y="0"/>
                </a:moveTo>
                <a:lnTo>
                  <a:pt x="4222673" y="13151"/>
                </a:lnTo>
                <a:lnTo>
                  <a:pt x="722190" y="4334835"/>
                </a:lnTo>
                <a:lnTo>
                  <a:pt x="3228" y="4334835"/>
                </a:lnTo>
                <a:cubicBezTo>
                  <a:pt x="432" y="2891929"/>
                  <a:pt x="-2365" y="1468073"/>
                  <a:pt x="3228" y="0"/>
                </a:cubicBezTo>
                <a:close/>
              </a:path>
            </a:pathLst>
          </a:cu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3324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65A0EED-6B89-664A-801E-D3FDD91C7C69}" type="slidenum">
              <a:rPr lang="en-US" smtClean="0"/>
              <a:pPr/>
              <a:t>79</a:t>
            </a:fld>
            <a:endParaRPr lang="en-US"/>
          </a:p>
        </p:txBody>
      </p:sp>
      <p:grpSp>
        <p:nvGrpSpPr>
          <p:cNvPr id="56" name="Group 55">
            <a:extLst>
              <a:ext uri="{FF2B5EF4-FFF2-40B4-BE49-F238E27FC236}">
                <a16:creationId xmlns:a16="http://schemas.microsoft.com/office/drawing/2014/main" id="{55227701-3A24-45ED-B768-F1FBC725CDE0}"/>
              </a:ext>
            </a:extLst>
          </p:cNvPr>
          <p:cNvGrpSpPr/>
          <p:nvPr/>
        </p:nvGrpSpPr>
        <p:grpSpPr>
          <a:xfrm>
            <a:off x="5931364" y="4769410"/>
            <a:ext cx="3169029" cy="1533318"/>
            <a:chOff x="2724993" y="2908555"/>
            <a:chExt cx="3169029" cy="1533318"/>
          </a:xfrm>
        </p:grpSpPr>
        <p:grpSp>
          <p:nvGrpSpPr>
            <p:cNvPr id="57" name="Group 56">
              <a:extLst>
                <a:ext uri="{FF2B5EF4-FFF2-40B4-BE49-F238E27FC236}">
                  <a16:creationId xmlns:a16="http://schemas.microsoft.com/office/drawing/2014/main" id="{871E264E-B34A-4A60-B85B-EE5C9F50FEB7}"/>
                </a:ext>
              </a:extLst>
            </p:cNvPr>
            <p:cNvGrpSpPr/>
            <p:nvPr/>
          </p:nvGrpSpPr>
          <p:grpSpPr>
            <a:xfrm>
              <a:off x="3723945" y="2908556"/>
              <a:ext cx="1051859" cy="1533316"/>
              <a:chOff x="4173066" y="3165761"/>
              <a:chExt cx="1051859" cy="1533316"/>
            </a:xfrm>
          </p:grpSpPr>
          <p:sp>
            <p:nvSpPr>
              <p:cNvPr id="73" name="Text Box 24">
                <a:extLst>
                  <a:ext uri="{FF2B5EF4-FFF2-40B4-BE49-F238E27FC236}">
                    <a16:creationId xmlns:a16="http://schemas.microsoft.com/office/drawing/2014/main" id="{F881DE67-35AC-4677-9186-19A9166BEEDF}"/>
                  </a:ext>
                </a:extLst>
              </p:cNvPr>
              <p:cNvSpPr txBox="1">
                <a:spLocks noChangeArrowheads="1"/>
              </p:cNvSpPr>
              <p:nvPr/>
            </p:nvSpPr>
            <p:spPr bwMode="auto">
              <a:xfrm>
                <a:off x="4262722" y="4196375"/>
                <a:ext cx="8847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defPPr>
                  <a:defRPr lang="en-US"/>
                </a:defPPr>
                <a:lvl1pPr algn="ctr">
                  <a:lnSpc>
                    <a:spcPct val="70000"/>
                  </a:lnSpc>
                  <a:spcBef>
                    <a:spcPct val="0"/>
                  </a:spcBef>
                  <a:defRPr sz="1400">
                    <a:latin typeface="Calibri" pitchFamily="34" charset="0"/>
                  </a:defRPr>
                </a:lvl1pPr>
                <a:lvl2pPr marL="742950" indent="-285750" defTabSz="3133725">
                  <a:spcBef>
                    <a:spcPct val="0"/>
                  </a:spcBef>
                  <a:defRPr>
                    <a:latin typeface="Arial" charset="0"/>
                  </a:defRPr>
                </a:lvl2pPr>
                <a:lvl3pPr marL="1143000" indent="-228600" defTabSz="3133725">
                  <a:spcBef>
                    <a:spcPct val="0"/>
                  </a:spcBef>
                  <a:defRPr>
                    <a:latin typeface="Arial" charset="0"/>
                  </a:defRPr>
                </a:lvl3pPr>
                <a:lvl4pPr marL="1600200" indent="-228600" defTabSz="3133725">
                  <a:spcBef>
                    <a:spcPct val="0"/>
                  </a:spcBef>
                  <a:defRPr>
                    <a:latin typeface="Arial" charset="0"/>
                  </a:defRPr>
                </a:lvl4pPr>
                <a:lvl5pPr marL="2057400" indent="-228600" defTabSz="3133725">
                  <a:spcBef>
                    <a:spcPct val="0"/>
                  </a:spcBef>
                  <a:defRPr>
                    <a:latin typeface="Arial" charset="0"/>
                  </a:defRPr>
                </a:lvl5pPr>
                <a:lvl6pPr marL="2514600" indent="-228600" defTabSz="3133725" fontAlgn="base">
                  <a:spcBef>
                    <a:spcPct val="0"/>
                  </a:spcBef>
                  <a:spcAft>
                    <a:spcPct val="0"/>
                  </a:spcAft>
                  <a:defRPr>
                    <a:latin typeface="Arial" charset="0"/>
                  </a:defRPr>
                </a:lvl6pPr>
                <a:lvl7pPr marL="2971800" indent="-228600" defTabSz="3133725" fontAlgn="base">
                  <a:spcBef>
                    <a:spcPct val="0"/>
                  </a:spcBef>
                  <a:spcAft>
                    <a:spcPct val="0"/>
                  </a:spcAft>
                  <a:defRPr>
                    <a:latin typeface="Arial" charset="0"/>
                  </a:defRPr>
                </a:lvl7pPr>
                <a:lvl8pPr marL="3429000" indent="-228600" defTabSz="3133725" fontAlgn="base">
                  <a:spcBef>
                    <a:spcPct val="0"/>
                  </a:spcBef>
                  <a:spcAft>
                    <a:spcPct val="0"/>
                  </a:spcAft>
                  <a:defRPr>
                    <a:latin typeface="Arial" charset="0"/>
                  </a:defRPr>
                </a:lvl8pPr>
                <a:lvl9pPr marL="3886200" indent="-228600" defTabSz="3133725" fontAlgn="base">
                  <a:spcBef>
                    <a:spcPct val="0"/>
                  </a:spcBef>
                  <a:spcAft>
                    <a:spcPct val="0"/>
                  </a:spcAft>
                  <a:defRPr>
                    <a:latin typeface="Arial" charset="0"/>
                  </a:defRPr>
                </a:lvl9pPr>
              </a:lstStyle>
              <a:p>
                <a:r>
                  <a:rPr lang="en-US" dirty="0"/>
                  <a:t>Emma</a:t>
                </a:r>
              </a:p>
              <a:p>
                <a:r>
                  <a:rPr lang="en-US" dirty="0" err="1"/>
                  <a:t>Turetsky</a:t>
                </a:r>
                <a:endParaRPr lang="en-US" dirty="0"/>
              </a:p>
            </p:txBody>
          </p:sp>
          <p:pic>
            <p:nvPicPr>
              <p:cNvPr id="74" name="Picture 2" descr="C:\Users\reps\Documents\personal\Susan\Obituary\2014-07-15\turetsky-emma.jpg">
                <a:extLst>
                  <a:ext uri="{FF2B5EF4-FFF2-40B4-BE49-F238E27FC236}">
                    <a16:creationId xmlns:a16="http://schemas.microsoft.com/office/drawing/2014/main" id="{4A304A33-3E1D-4A86-AE4E-7CB202BBB9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3066" y="3165761"/>
                <a:ext cx="1051859"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9D171F89-356E-4748-AC52-0A1378B14D31}"/>
                </a:ext>
              </a:extLst>
            </p:cNvPr>
            <p:cNvGrpSpPr/>
            <p:nvPr/>
          </p:nvGrpSpPr>
          <p:grpSpPr>
            <a:xfrm>
              <a:off x="2724993" y="2908555"/>
              <a:ext cx="1158875" cy="1533317"/>
              <a:chOff x="2963413" y="3165760"/>
              <a:chExt cx="1158875" cy="1533317"/>
            </a:xfrm>
          </p:grpSpPr>
          <p:sp>
            <p:nvSpPr>
              <p:cNvPr id="70" name="TextBox 23">
                <a:extLst>
                  <a:ext uri="{FF2B5EF4-FFF2-40B4-BE49-F238E27FC236}">
                    <a16:creationId xmlns:a16="http://schemas.microsoft.com/office/drawing/2014/main" id="{404DACC2-4C23-4A7B-B095-3CD03492FF52}"/>
                  </a:ext>
                </a:extLst>
              </p:cNvPr>
              <p:cNvSpPr txBox="1">
                <a:spLocks noChangeArrowheads="1"/>
              </p:cNvSpPr>
              <p:nvPr/>
            </p:nvSpPr>
            <p:spPr bwMode="auto">
              <a:xfrm>
                <a:off x="2963413" y="4196375"/>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Thomas</a:t>
                </a:r>
              </a:p>
              <a:p>
                <a:pPr algn="ctr" defTabSz="457200">
                  <a:lnSpc>
                    <a:spcPct val="70000"/>
                  </a:lnSpc>
                  <a:buFontTx/>
                  <a:buNone/>
                </a:pPr>
                <a:r>
                  <a:rPr lang="en-US" sz="1400" dirty="0">
                    <a:latin typeface="Calibri" pitchFamily="34" charset="0"/>
                  </a:rPr>
                  <a:t>Reps</a:t>
                </a:r>
              </a:p>
            </p:txBody>
          </p:sp>
          <p:pic>
            <p:nvPicPr>
              <p:cNvPr id="71" name="Picture 2" descr="C:\Users\reps\Documents\Papers\submissions\SpeedingUpNewton\Talk\reps.jpg">
                <a:extLst>
                  <a:ext uri="{FF2B5EF4-FFF2-40B4-BE49-F238E27FC236}">
                    <a16:creationId xmlns:a16="http://schemas.microsoft.com/office/drawing/2014/main" id="{BE8B712B-D12B-4B4E-BD53-B9B1C8B0E8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1651" y="3165760"/>
                <a:ext cx="739537"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3F485DF4-399E-4482-95B7-C4DDCF7EF23D}"/>
                </a:ext>
              </a:extLst>
            </p:cNvPr>
            <p:cNvGrpSpPr/>
            <p:nvPr/>
          </p:nvGrpSpPr>
          <p:grpSpPr>
            <a:xfrm>
              <a:off x="4735147" y="2908556"/>
              <a:ext cx="1158875" cy="1533317"/>
              <a:chOff x="5418184" y="3165761"/>
              <a:chExt cx="1158875" cy="1533317"/>
            </a:xfrm>
          </p:grpSpPr>
          <p:sp>
            <p:nvSpPr>
              <p:cNvPr id="65" name="TextBox 23">
                <a:extLst>
                  <a:ext uri="{FF2B5EF4-FFF2-40B4-BE49-F238E27FC236}">
                    <a16:creationId xmlns:a16="http://schemas.microsoft.com/office/drawing/2014/main" id="{FAFF045A-E18F-408D-B434-BD2277EED9E7}"/>
                  </a:ext>
                </a:extLst>
              </p:cNvPr>
              <p:cNvSpPr txBox="1">
                <a:spLocks noChangeArrowheads="1"/>
              </p:cNvSpPr>
              <p:nvPr/>
            </p:nvSpPr>
            <p:spPr bwMode="auto">
              <a:xfrm>
                <a:off x="5418184" y="4196375"/>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err="1">
                    <a:latin typeface="Calibri" pitchFamily="34" charset="0"/>
                  </a:rPr>
                  <a:t>Prathmesh</a:t>
                </a:r>
                <a:endParaRPr lang="en-US" sz="1400" dirty="0">
                  <a:latin typeface="Calibri" pitchFamily="34" charset="0"/>
                </a:endParaRPr>
              </a:p>
              <a:p>
                <a:pPr algn="ctr" defTabSz="457200">
                  <a:lnSpc>
                    <a:spcPct val="70000"/>
                  </a:lnSpc>
                </a:pPr>
                <a:r>
                  <a:rPr lang="en-US" sz="1400" dirty="0" err="1">
                    <a:latin typeface="Calibri" pitchFamily="34" charset="0"/>
                  </a:rPr>
                  <a:t>Prabhu</a:t>
                </a:r>
                <a:endParaRPr lang="en-US" sz="1400" dirty="0">
                  <a:latin typeface="Calibri" pitchFamily="34" charset="0"/>
                </a:endParaRPr>
              </a:p>
            </p:txBody>
          </p:sp>
          <p:pic>
            <p:nvPicPr>
              <p:cNvPr id="69" name="Picture 4" descr="C:\Users\reps\Documents\Papers\submissions\SpeedingUpNewton\Talk\prathmesh.JPG">
                <a:extLst>
                  <a:ext uri="{FF2B5EF4-FFF2-40B4-BE49-F238E27FC236}">
                    <a16:creationId xmlns:a16="http://schemas.microsoft.com/office/drawing/2014/main" id="{8621A27E-9C82-475F-A0D9-D9E034DED4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6851" y="3165761"/>
                <a:ext cx="899101"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grpSp>
        <p:nvGrpSpPr>
          <p:cNvPr id="75" name="Group 74">
            <a:extLst>
              <a:ext uri="{FF2B5EF4-FFF2-40B4-BE49-F238E27FC236}">
                <a16:creationId xmlns:a16="http://schemas.microsoft.com/office/drawing/2014/main" id="{0AE7489C-6864-4474-B390-016AC901C0E5}"/>
              </a:ext>
            </a:extLst>
          </p:cNvPr>
          <p:cNvGrpSpPr/>
          <p:nvPr/>
        </p:nvGrpSpPr>
        <p:grpSpPr>
          <a:xfrm>
            <a:off x="6072827" y="200912"/>
            <a:ext cx="3133112" cy="1533318"/>
            <a:chOff x="294966" y="394540"/>
            <a:chExt cx="3133112" cy="1533318"/>
          </a:xfrm>
        </p:grpSpPr>
        <p:grpSp>
          <p:nvGrpSpPr>
            <p:cNvPr id="76" name="Group 75">
              <a:extLst>
                <a:ext uri="{FF2B5EF4-FFF2-40B4-BE49-F238E27FC236}">
                  <a16:creationId xmlns:a16="http://schemas.microsoft.com/office/drawing/2014/main" id="{AD06AF0B-9A07-444D-93A2-A4036DC3175A}"/>
                </a:ext>
              </a:extLst>
            </p:cNvPr>
            <p:cNvGrpSpPr/>
            <p:nvPr/>
          </p:nvGrpSpPr>
          <p:grpSpPr>
            <a:xfrm>
              <a:off x="294966" y="394540"/>
              <a:ext cx="1158875" cy="1528700"/>
              <a:chOff x="1443431" y="784250"/>
              <a:chExt cx="1158875" cy="1528700"/>
            </a:xfrm>
          </p:grpSpPr>
          <p:sp>
            <p:nvSpPr>
              <p:cNvPr id="83" name="TextBox 23">
                <a:extLst>
                  <a:ext uri="{FF2B5EF4-FFF2-40B4-BE49-F238E27FC236}">
                    <a16:creationId xmlns:a16="http://schemas.microsoft.com/office/drawing/2014/main" id="{E71F9C18-2877-41D7-8DB1-86B783986AFD}"/>
                  </a:ext>
                </a:extLst>
              </p:cNvPr>
              <p:cNvSpPr txBox="1">
                <a:spLocks noChangeArrowheads="1"/>
              </p:cNvSpPr>
              <p:nvPr/>
            </p:nvSpPr>
            <p:spPr bwMode="auto">
              <a:xfrm>
                <a:off x="1443431" y="1810247"/>
                <a:ext cx="1158875" cy="502703"/>
              </a:xfrm>
              <a:prstGeom prst="rect">
                <a:avLst/>
              </a:prstGeom>
              <a:solidFill>
                <a:srgbClr val="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Javier</a:t>
                </a:r>
              </a:p>
              <a:p>
                <a:pPr algn="ctr" defTabSz="457200">
                  <a:lnSpc>
                    <a:spcPct val="70000"/>
                  </a:lnSpc>
                </a:pPr>
                <a:r>
                  <a:rPr lang="en-US" sz="1400" dirty="0">
                    <a:latin typeface="Calibri" pitchFamily="34" charset="0"/>
                  </a:rPr>
                  <a:t>Esparza</a:t>
                </a:r>
              </a:p>
            </p:txBody>
          </p:sp>
          <p:pic>
            <p:nvPicPr>
              <p:cNvPr id="84" name="Picture 3" descr="C:\Users\reps\Documents\Papers\submissions\SpeedingUpNewton\Talk\fotojavier-tum3.JPG">
                <a:extLst>
                  <a:ext uri="{FF2B5EF4-FFF2-40B4-BE49-F238E27FC236}">
                    <a16:creationId xmlns:a16="http://schemas.microsoft.com/office/drawing/2014/main" id="{49B1DC8C-D246-4179-8E48-FC7F564DE1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198" y="784250"/>
                <a:ext cx="783717"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77" name="Group 76">
              <a:extLst>
                <a:ext uri="{FF2B5EF4-FFF2-40B4-BE49-F238E27FC236}">
                  <a16:creationId xmlns:a16="http://schemas.microsoft.com/office/drawing/2014/main" id="{9E2F4E31-DBBF-45A4-AE66-3F4F9646A92A}"/>
                </a:ext>
              </a:extLst>
            </p:cNvPr>
            <p:cNvGrpSpPr/>
            <p:nvPr/>
          </p:nvGrpSpPr>
          <p:grpSpPr>
            <a:xfrm>
              <a:off x="2269203" y="394541"/>
              <a:ext cx="1158875" cy="1533317"/>
              <a:chOff x="7035499" y="2826711"/>
              <a:chExt cx="1158875" cy="1533317"/>
            </a:xfrm>
          </p:grpSpPr>
          <p:sp>
            <p:nvSpPr>
              <p:cNvPr id="81" name="TextBox 23">
                <a:extLst>
                  <a:ext uri="{FF2B5EF4-FFF2-40B4-BE49-F238E27FC236}">
                    <a16:creationId xmlns:a16="http://schemas.microsoft.com/office/drawing/2014/main" id="{96B1D050-A120-43BE-AC13-C5C3828403BD}"/>
                  </a:ext>
                </a:extLst>
              </p:cNvPr>
              <p:cNvSpPr txBox="1">
                <a:spLocks noChangeArrowheads="1"/>
              </p:cNvSpPr>
              <p:nvPr/>
            </p:nvSpPr>
            <p:spPr bwMode="auto">
              <a:xfrm>
                <a:off x="7035499" y="3857325"/>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Stefan</a:t>
                </a:r>
              </a:p>
              <a:p>
                <a:pPr algn="ctr" defTabSz="457200">
                  <a:lnSpc>
                    <a:spcPct val="70000"/>
                  </a:lnSpc>
                  <a:buFontTx/>
                  <a:buNone/>
                </a:pPr>
                <a:r>
                  <a:rPr lang="en-US" sz="1400" dirty="0">
                    <a:latin typeface="Calibri" pitchFamily="34" charset="0"/>
                  </a:rPr>
                  <a:t>Kiefer</a:t>
                </a:r>
              </a:p>
            </p:txBody>
          </p:sp>
          <p:pic>
            <p:nvPicPr>
              <p:cNvPr id="82" name="Picture 7" descr="C:\Users\reps\Documents\Papers\submissions\SpeedingUpNewton\Talk\StefanHead.jpg">
                <a:extLst>
                  <a:ext uri="{FF2B5EF4-FFF2-40B4-BE49-F238E27FC236}">
                    <a16:creationId xmlns:a16="http://schemas.microsoft.com/office/drawing/2014/main" id="{B1AE4788-0B49-4F4A-B750-695F0C930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5972" y="2826711"/>
                <a:ext cx="920236"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14F8599A-A89D-4849-82B5-2446CC862447}"/>
                </a:ext>
              </a:extLst>
            </p:cNvPr>
            <p:cNvGrpSpPr/>
            <p:nvPr/>
          </p:nvGrpSpPr>
          <p:grpSpPr>
            <a:xfrm>
              <a:off x="1287353" y="394540"/>
              <a:ext cx="1158875" cy="1533318"/>
              <a:chOff x="1920277" y="2826711"/>
              <a:chExt cx="1158875" cy="1533318"/>
            </a:xfrm>
          </p:grpSpPr>
          <p:sp>
            <p:nvSpPr>
              <p:cNvPr id="79" name="TextBox 23">
                <a:extLst>
                  <a:ext uri="{FF2B5EF4-FFF2-40B4-BE49-F238E27FC236}">
                    <a16:creationId xmlns:a16="http://schemas.microsoft.com/office/drawing/2014/main" id="{8A2EB2AA-486B-451B-B3D5-59DBE5605BAF}"/>
                  </a:ext>
                </a:extLst>
              </p:cNvPr>
              <p:cNvSpPr txBox="1">
                <a:spLocks noChangeArrowheads="1"/>
              </p:cNvSpPr>
              <p:nvPr/>
            </p:nvSpPr>
            <p:spPr bwMode="auto">
              <a:xfrm>
                <a:off x="1920277" y="3857326"/>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Michael</a:t>
                </a:r>
              </a:p>
              <a:p>
                <a:pPr algn="ctr" defTabSz="457200">
                  <a:lnSpc>
                    <a:spcPct val="70000"/>
                  </a:lnSpc>
                </a:pPr>
                <a:r>
                  <a:rPr lang="en-US" sz="1400" dirty="0" err="1">
                    <a:latin typeface="Calibri" pitchFamily="34" charset="0"/>
                  </a:rPr>
                  <a:t>Luttenberger</a:t>
                </a:r>
                <a:endParaRPr lang="en-US" sz="1400" dirty="0">
                  <a:latin typeface="Calibri" pitchFamily="34" charset="0"/>
                </a:endParaRPr>
              </a:p>
            </p:txBody>
          </p:sp>
          <p:pic>
            <p:nvPicPr>
              <p:cNvPr id="80" name="Picture 8" descr="C:\Users\reps\Documents\Papers\submissions\SpeedingUpNewton\Talk\michael-luttenberger-foto.1024x1024.jpg">
                <a:extLst>
                  <a:ext uri="{FF2B5EF4-FFF2-40B4-BE49-F238E27FC236}">
                    <a16:creationId xmlns:a16="http://schemas.microsoft.com/office/drawing/2014/main" id="{5C4D5313-2742-493F-B4F0-01A41FC415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0283" y="2826711"/>
                <a:ext cx="1005840"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grpSp>
        <p:nvGrpSpPr>
          <p:cNvPr id="85" name="Group 84">
            <a:extLst>
              <a:ext uri="{FF2B5EF4-FFF2-40B4-BE49-F238E27FC236}">
                <a16:creationId xmlns:a16="http://schemas.microsoft.com/office/drawing/2014/main" id="{5FE40C91-D87E-48EC-9860-3988CCF7178B}"/>
              </a:ext>
            </a:extLst>
          </p:cNvPr>
          <p:cNvGrpSpPr/>
          <p:nvPr/>
        </p:nvGrpSpPr>
        <p:grpSpPr>
          <a:xfrm>
            <a:off x="975370" y="2375144"/>
            <a:ext cx="2112771" cy="1543150"/>
            <a:chOff x="5114728" y="324202"/>
            <a:chExt cx="2112771" cy="1543150"/>
          </a:xfrm>
          <a:solidFill>
            <a:schemeClr val="bg1"/>
          </a:solidFill>
        </p:grpSpPr>
        <p:sp>
          <p:nvSpPr>
            <p:cNvPr id="86" name="TextBox 85">
              <a:extLst>
                <a:ext uri="{FF2B5EF4-FFF2-40B4-BE49-F238E27FC236}">
                  <a16:creationId xmlns:a16="http://schemas.microsoft.com/office/drawing/2014/main" id="{52CF128A-6DC7-40A3-8480-E94F8A33E4BA}"/>
                </a:ext>
              </a:extLst>
            </p:cNvPr>
            <p:cNvSpPr txBox="1">
              <a:spLocks noChangeArrowheads="1"/>
            </p:cNvSpPr>
            <p:nvPr/>
          </p:nvSpPr>
          <p:spPr bwMode="auto">
            <a:xfrm>
              <a:off x="6068624" y="1364649"/>
              <a:ext cx="1158875" cy="502703"/>
            </a:xfrm>
            <a:prstGeom prst="rect">
              <a:avLst/>
            </a:prstGeom>
            <a:grp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Dana</a:t>
              </a:r>
            </a:p>
            <a:p>
              <a:pPr algn="ctr" defTabSz="457200">
                <a:lnSpc>
                  <a:spcPct val="70000"/>
                </a:lnSpc>
              </a:pPr>
              <a:r>
                <a:rPr lang="en-US" sz="1400" dirty="0">
                  <a:latin typeface="Calibri" pitchFamily="34" charset="0"/>
                </a:rPr>
                <a:t>Scott</a:t>
              </a:r>
            </a:p>
          </p:txBody>
        </p:sp>
        <p:pic>
          <p:nvPicPr>
            <p:cNvPr id="87" name="Picture 9" descr="C:\Users\reps\Documents\Papers\submissions\SpeedingUpNewton\Talk\scott-dana.jpg">
              <a:extLst>
                <a:ext uri="{FF2B5EF4-FFF2-40B4-BE49-F238E27FC236}">
                  <a16:creationId xmlns:a16="http://schemas.microsoft.com/office/drawing/2014/main" id="{6B33782E-F2D1-4AA2-8A93-242B662303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2717" y="324202"/>
              <a:ext cx="778960" cy="1005840"/>
            </a:xfrm>
            <a:prstGeom prst="rect">
              <a:avLst/>
            </a:prstGeom>
            <a:grpFill/>
            <a:extLst/>
          </p:spPr>
        </p:pic>
        <p:sp>
          <p:nvSpPr>
            <p:cNvPr id="88" name="TextBox 23">
              <a:extLst>
                <a:ext uri="{FF2B5EF4-FFF2-40B4-BE49-F238E27FC236}">
                  <a16:creationId xmlns:a16="http://schemas.microsoft.com/office/drawing/2014/main" id="{A9B2B80D-91F4-4C30-811E-849E4D5D6909}"/>
                </a:ext>
              </a:extLst>
            </p:cNvPr>
            <p:cNvSpPr txBox="1">
              <a:spLocks noChangeArrowheads="1"/>
            </p:cNvSpPr>
            <p:nvPr/>
          </p:nvSpPr>
          <p:spPr bwMode="auto">
            <a:xfrm>
              <a:off x="5114728" y="1356431"/>
              <a:ext cx="1158875" cy="502703"/>
            </a:xfrm>
            <a:prstGeom prst="rect">
              <a:avLst/>
            </a:prstGeom>
            <a:grp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Michael</a:t>
              </a:r>
            </a:p>
            <a:p>
              <a:pPr algn="ctr" defTabSz="457200">
                <a:lnSpc>
                  <a:spcPct val="70000"/>
                </a:lnSpc>
              </a:pPr>
              <a:r>
                <a:rPr lang="en-US" sz="1400" dirty="0">
                  <a:latin typeface="Calibri" pitchFamily="34" charset="0"/>
                </a:rPr>
                <a:t>Rabin</a:t>
              </a:r>
            </a:p>
          </p:txBody>
        </p:sp>
        <p:pic>
          <p:nvPicPr>
            <p:cNvPr id="89" name="Picture 10" descr="C:\Users\reps\Documents\Papers\submissions\SpeedingUpNewton\Talk\rabin.jpg">
              <a:extLst>
                <a:ext uri="{FF2B5EF4-FFF2-40B4-BE49-F238E27FC236}">
                  <a16:creationId xmlns:a16="http://schemas.microsoft.com/office/drawing/2014/main" id="{AA511799-E26B-4419-879F-20D5476BC9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4950" y="324202"/>
              <a:ext cx="953403" cy="1005840"/>
            </a:xfrm>
            <a:prstGeom prst="rect">
              <a:avLst/>
            </a:prstGeom>
            <a:grpFill/>
            <a:extLst/>
          </p:spPr>
        </p:pic>
      </p:grpSp>
      <p:grpSp>
        <p:nvGrpSpPr>
          <p:cNvPr id="90" name="Group 89">
            <a:extLst>
              <a:ext uri="{FF2B5EF4-FFF2-40B4-BE49-F238E27FC236}">
                <a16:creationId xmlns:a16="http://schemas.microsoft.com/office/drawing/2014/main" id="{EC163571-AB33-4F3B-A0F1-FD54C2FBEDA4}"/>
              </a:ext>
            </a:extLst>
          </p:cNvPr>
          <p:cNvGrpSpPr/>
          <p:nvPr/>
        </p:nvGrpSpPr>
        <p:grpSpPr>
          <a:xfrm>
            <a:off x="3866906" y="2433841"/>
            <a:ext cx="1158875" cy="1552980"/>
            <a:chOff x="1945828" y="4354481"/>
            <a:chExt cx="1158875" cy="1552980"/>
          </a:xfrm>
        </p:grpSpPr>
        <p:sp>
          <p:nvSpPr>
            <p:cNvPr id="91" name="TextBox 23">
              <a:extLst>
                <a:ext uri="{FF2B5EF4-FFF2-40B4-BE49-F238E27FC236}">
                  <a16:creationId xmlns:a16="http://schemas.microsoft.com/office/drawing/2014/main" id="{B55C8A9D-FAFB-4684-94D8-B8FC8AD8EE8D}"/>
                </a:ext>
              </a:extLst>
            </p:cNvPr>
            <p:cNvSpPr txBox="1">
              <a:spLocks noChangeArrowheads="1"/>
            </p:cNvSpPr>
            <p:nvPr/>
          </p:nvSpPr>
          <p:spPr bwMode="auto">
            <a:xfrm>
              <a:off x="1945828" y="540475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Robert</a:t>
              </a:r>
            </a:p>
            <a:p>
              <a:pPr algn="ctr" defTabSz="457200">
                <a:lnSpc>
                  <a:spcPct val="70000"/>
                </a:lnSpc>
                <a:buFontTx/>
                <a:buNone/>
              </a:pPr>
              <a:r>
                <a:rPr lang="en-US" sz="1400" dirty="0" err="1">
                  <a:latin typeface="Calibri" pitchFamily="34" charset="0"/>
                </a:rPr>
                <a:t>Tarjan</a:t>
              </a:r>
              <a:endParaRPr lang="en-US" sz="1400" dirty="0">
                <a:latin typeface="Calibri" pitchFamily="34" charset="0"/>
              </a:endParaRPr>
            </a:p>
          </p:txBody>
        </p:sp>
        <p:pic>
          <p:nvPicPr>
            <p:cNvPr id="92" name="Picture 11" descr="C:\Users\reps\Documents\Papers\submissions\SpeedingUpNewton\Talk\tarjan.jpg">
              <a:extLst>
                <a:ext uri="{FF2B5EF4-FFF2-40B4-BE49-F238E27FC236}">
                  <a16:creationId xmlns:a16="http://schemas.microsoft.com/office/drawing/2014/main" id="{3B27DC6A-AAE5-4682-AE81-7DAE54BE65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4970" y="4354481"/>
              <a:ext cx="670560" cy="10058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3" name="Straight Arrow Connector 92">
            <a:extLst>
              <a:ext uri="{FF2B5EF4-FFF2-40B4-BE49-F238E27FC236}">
                <a16:creationId xmlns:a16="http://schemas.microsoft.com/office/drawing/2014/main" id="{C24D7C7E-19C7-4A8E-A2BD-1119452170DF}"/>
              </a:ext>
            </a:extLst>
          </p:cNvPr>
          <p:cNvCxnSpPr>
            <a:cxnSpLocks/>
          </p:cNvCxnSpPr>
          <p:nvPr/>
        </p:nvCxnSpPr>
        <p:spPr>
          <a:xfrm>
            <a:off x="2028995" y="3718063"/>
            <a:ext cx="4464" cy="933185"/>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BA561293-04A9-47F1-BD75-3B322BEF2B7D}"/>
              </a:ext>
            </a:extLst>
          </p:cNvPr>
          <p:cNvCxnSpPr>
            <a:cxnSpLocks/>
          </p:cNvCxnSpPr>
          <p:nvPr/>
        </p:nvCxnSpPr>
        <p:spPr>
          <a:xfrm>
            <a:off x="1644042" y="694924"/>
            <a:ext cx="389417" cy="485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5B0704C5-F8CC-43A8-B4CE-1B8B71A2955E}"/>
              </a:ext>
            </a:extLst>
          </p:cNvPr>
          <p:cNvCxnSpPr>
            <a:cxnSpLocks/>
          </p:cNvCxnSpPr>
          <p:nvPr/>
        </p:nvCxnSpPr>
        <p:spPr>
          <a:xfrm flipH="1">
            <a:off x="4893049" y="2911195"/>
            <a:ext cx="1712053" cy="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7B4A921B-7CF0-4648-A424-ADDA9FC103E3}"/>
              </a:ext>
            </a:extLst>
          </p:cNvPr>
          <p:cNvCxnSpPr>
            <a:cxnSpLocks/>
          </p:cNvCxnSpPr>
          <p:nvPr/>
        </p:nvCxnSpPr>
        <p:spPr>
          <a:xfrm flipV="1">
            <a:off x="4476911" y="5324126"/>
            <a:ext cx="1519864" cy="1"/>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15717E43-D6D2-4826-9D62-40F5BD72DBAC}"/>
              </a:ext>
            </a:extLst>
          </p:cNvPr>
          <p:cNvCxnSpPr>
            <a:cxnSpLocks/>
          </p:cNvCxnSpPr>
          <p:nvPr/>
        </p:nvCxnSpPr>
        <p:spPr>
          <a:xfrm>
            <a:off x="7568419" y="1650675"/>
            <a:ext cx="12172" cy="668853"/>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98" name="Group 97">
            <a:extLst>
              <a:ext uri="{FF2B5EF4-FFF2-40B4-BE49-F238E27FC236}">
                <a16:creationId xmlns:a16="http://schemas.microsoft.com/office/drawing/2014/main" id="{A8F8BC85-7B87-4C20-9CE3-C6F6BC8A6947}"/>
              </a:ext>
            </a:extLst>
          </p:cNvPr>
          <p:cNvGrpSpPr/>
          <p:nvPr/>
        </p:nvGrpSpPr>
        <p:grpSpPr>
          <a:xfrm>
            <a:off x="-91899" y="4763292"/>
            <a:ext cx="4666825" cy="1553147"/>
            <a:chOff x="3779085" y="83549"/>
            <a:chExt cx="4666825" cy="1553147"/>
          </a:xfrm>
        </p:grpSpPr>
        <p:grpSp>
          <p:nvGrpSpPr>
            <p:cNvPr id="99" name="Group 98">
              <a:extLst>
                <a:ext uri="{FF2B5EF4-FFF2-40B4-BE49-F238E27FC236}">
                  <a16:creationId xmlns:a16="http://schemas.microsoft.com/office/drawing/2014/main" id="{A6AF84BB-E112-4725-9006-19F35C0F67D4}"/>
                </a:ext>
              </a:extLst>
            </p:cNvPr>
            <p:cNvGrpSpPr/>
            <p:nvPr/>
          </p:nvGrpSpPr>
          <p:grpSpPr>
            <a:xfrm>
              <a:off x="3779085" y="83549"/>
              <a:ext cx="1158875" cy="1533316"/>
              <a:chOff x="1314938" y="2826711"/>
              <a:chExt cx="1158875" cy="1533316"/>
            </a:xfrm>
          </p:grpSpPr>
          <p:sp>
            <p:nvSpPr>
              <p:cNvPr id="112" name="TextBox 23">
                <a:extLst>
                  <a:ext uri="{FF2B5EF4-FFF2-40B4-BE49-F238E27FC236}">
                    <a16:creationId xmlns:a16="http://schemas.microsoft.com/office/drawing/2014/main" id="{FFF67415-8F32-4E10-A471-04D69430BE2F}"/>
                  </a:ext>
                </a:extLst>
              </p:cNvPr>
              <p:cNvSpPr txBox="1">
                <a:spLocks noChangeArrowheads="1"/>
              </p:cNvSpPr>
              <p:nvPr/>
            </p:nvSpPr>
            <p:spPr bwMode="auto">
              <a:xfrm>
                <a:off x="1314938" y="3857324"/>
                <a:ext cx="1158875" cy="502703"/>
              </a:xfrm>
              <a:prstGeom prst="rect">
                <a:avLst/>
              </a:prstGeom>
              <a:solidFill>
                <a:srgbClr val="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Leopold</a:t>
                </a:r>
              </a:p>
              <a:p>
                <a:pPr algn="ctr" defTabSz="457200">
                  <a:lnSpc>
                    <a:spcPct val="70000"/>
                  </a:lnSpc>
                  <a:buFontTx/>
                  <a:buNone/>
                </a:pPr>
                <a:r>
                  <a:rPr lang="en-US" sz="1400" dirty="0" err="1">
                    <a:latin typeface="Calibri" pitchFamily="34" charset="0"/>
                  </a:rPr>
                  <a:t>Kronecker</a:t>
                </a:r>
                <a:endParaRPr lang="en-US" sz="1400" dirty="0">
                  <a:latin typeface="Calibri" pitchFamily="34" charset="0"/>
                </a:endParaRPr>
              </a:p>
            </p:txBody>
          </p:sp>
          <p:pic>
            <p:nvPicPr>
              <p:cNvPr id="113" name="Picture 6" descr="C:\Users\reps\Documents\Papers\submissions\SpeedingUpNewton\Talk\kronecker.jpg">
                <a:extLst>
                  <a:ext uri="{FF2B5EF4-FFF2-40B4-BE49-F238E27FC236}">
                    <a16:creationId xmlns:a16="http://schemas.microsoft.com/office/drawing/2014/main" id="{F0284C5D-8C7A-4C17-9CAD-2D76D4FAF0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19003" y="2826711"/>
                <a:ext cx="762492"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100" name="Group 99">
              <a:extLst>
                <a:ext uri="{FF2B5EF4-FFF2-40B4-BE49-F238E27FC236}">
                  <a16:creationId xmlns:a16="http://schemas.microsoft.com/office/drawing/2014/main" id="{A9BF138B-D340-4348-9732-5BEE89BA0834}"/>
                </a:ext>
              </a:extLst>
            </p:cNvPr>
            <p:cNvGrpSpPr/>
            <p:nvPr/>
          </p:nvGrpSpPr>
          <p:grpSpPr>
            <a:xfrm>
              <a:off x="7287035" y="83549"/>
              <a:ext cx="1158875" cy="1533317"/>
              <a:chOff x="2167003" y="3165760"/>
              <a:chExt cx="1158875" cy="1533317"/>
            </a:xfrm>
          </p:grpSpPr>
          <p:sp>
            <p:nvSpPr>
              <p:cNvPr id="110" name="TextBox 23">
                <a:extLst>
                  <a:ext uri="{FF2B5EF4-FFF2-40B4-BE49-F238E27FC236}">
                    <a16:creationId xmlns:a16="http://schemas.microsoft.com/office/drawing/2014/main" id="{AB1B0CA3-B88B-49E2-8CA3-4EEE694E164D}"/>
                  </a:ext>
                </a:extLst>
              </p:cNvPr>
              <p:cNvSpPr txBox="1">
                <a:spLocks noChangeArrowheads="1"/>
              </p:cNvSpPr>
              <p:nvPr/>
            </p:nvSpPr>
            <p:spPr bwMode="auto">
              <a:xfrm>
                <a:off x="2167003" y="4196375"/>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Thomas</a:t>
                </a:r>
              </a:p>
              <a:p>
                <a:pPr algn="ctr" defTabSz="457200">
                  <a:lnSpc>
                    <a:spcPct val="70000"/>
                  </a:lnSpc>
                </a:pPr>
                <a:r>
                  <a:rPr lang="en-US" sz="1400" dirty="0">
                    <a:latin typeface="Calibri" pitchFamily="34" charset="0"/>
                  </a:rPr>
                  <a:t>Reps</a:t>
                </a:r>
              </a:p>
            </p:txBody>
          </p:sp>
          <p:pic>
            <p:nvPicPr>
              <p:cNvPr id="111" name="Picture 2" descr="C:\Users\reps\Documents\Papers\submissions\SpeedingUpNewton\Talk\reps.jpg">
                <a:extLst>
                  <a:ext uri="{FF2B5EF4-FFF2-40B4-BE49-F238E27FC236}">
                    <a16:creationId xmlns:a16="http://schemas.microsoft.com/office/drawing/2014/main" id="{8E57B38A-7574-46BE-94B7-6912ADE4E9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4738" y="3165760"/>
                <a:ext cx="739536"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07D6404A-EF89-4939-8EA1-6FA9AE341F22}"/>
                </a:ext>
              </a:extLst>
            </p:cNvPr>
            <p:cNvGrpSpPr/>
            <p:nvPr/>
          </p:nvGrpSpPr>
          <p:grpSpPr>
            <a:xfrm>
              <a:off x="4612857" y="83549"/>
              <a:ext cx="1158875" cy="1553147"/>
              <a:chOff x="5963486" y="250424"/>
              <a:chExt cx="1158875" cy="1553147"/>
            </a:xfrm>
          </p:grpSpPr>
          <p:pic>
            <p:nvPicPr>
              <p:cNvPr id="108" name="Picture 12" descr="C:\Users\reps\Documents\Papers\submissions\SpeedingUpNewton\Talk\akash.jpg">
                <a:extLst>
                  <a:ext uri="{FF2B5EF4-FFF2-40B4-BE49-F238E27FC236}">
                    <a16:creationId xmlns:a16="http://schemas.microsoft.com/office/drawing/2014/main" id="{0AB737EA-467D-4170-8DD7-FFAC3662240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2381" y="250424"/>
                <a:ext cx="754380"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09" name="TextBox 23">
                <a:extLst>
                  <a:ext uri="{FF2B5EF4-FFF2-40B4-BE49-F238E27FC236}">
                    <a16:creationId xmlns:a16="http://schemas.microsoft.com/office/drawing/2014/main" id="{0226E8A9-FA7B-4FE9-B3E7-73F3ABED3851}"/>
                  </a:ext>
                </a:extLst>
              </p:cNvPr>
              <p:cNvSpPr txBox="1">
                <a:spLocks noChangeArrowheads="1"/>
              </p:cNvSpPr>
              <p:nvPr/>
            </p:nvSpPr>
            <p:spPr bwMode="auto">
              <a:xfrm>
                <a:off x="5963486" y="130086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Akash</a:t>
                </a:r>
              </a:p>
              <a:p>
                <a:pPr algn="ctr" defTabSz="457200">
                  <a:lnSpc>
                    <a:spcPct val="70000"/>
                  </a:lnSpc>
                  <a:buFontTx/>
                  <a:buNone/>
                </a:pPr>
                <a:r>
                  <a:rPr lang="en-US" sz="1400" dirty="0">
                    <a:latin typeface="Calibri" pitchFamily="34" charset="0"/>
                  </a:rPr>
                  <a:t>Lal</a:t>
                </a:r>
              </a:p>
            </p:txBody>
          </p:sp>
        </p:grpSp>
        <p:grpSp>
          <p:nvGrpSpPr>
            <p:cNvPr id="102" name="Group 101">
              <a:extLst>
                <a:ext uri="{FF2B5EF4-FFF2-40B4-BE49-F238E27FC236}">
                  <a16:creationId xmlns:a16="http://schemas.microsoft.com/office/drawing/2014/main" id="{5D4B74CF-AA06-471D-960D-98275F0A37B1}"/>
                </a:ext>
              </a:extLst>
            </p:cNvPr>
            <p:cNvGrpSpPr/>
            <p:nvPr/>
          </p:nvGrpSpPr>
          <p:grpSpPr>
            <a:xfrm>
              <a:off x="5485617" y="83549"/>
              <a:ext cx="1158875" cy="1530262"/>
              <a:chOff x="7604597" y="1755698"/>
              <a:chExt cx="1158875" cy="1530262"/>
            </a:xfrm>
          </p:grpSpPr>
          <p:sp>
            <p:nvSpPr>
              <p:cNvPr id="106" name="TextBox 23">
                <a:extLst>
                  <a:ext uri="{FF2B5EF4-FFF2-40B4-BE49-F238E27FC236}">
                    <a16:creationId xmlns:a16="http://schemas.microsoft.com/office/drawing/2014/main" id="{A007B686-46CF-40C8-BD04-7C60CA9D4137}"/>
                  </a:ext>
                </a:extLst>
              </p:cNvPr>
              <p:cNvSpPr txBox="1">
                <a:spLocks noChangeArrowheads="1"/>
              </p:cNvSpPr>
              <p:nvPr/>
            </p:nvSpPr>
            <p:spPr bwMode="auto">
              <a:xfrm>
                <a:off x="7604597" y="2783258"/>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err="1">
                    <a:latin typeface="Calibri" pitchFamily="34" charset="0"/>
                  </a:rPr>
                  <a:t>Tayssir</a:t>
                </a:r>
                <a:endParaRPr lang="en-US" sz="1400" dirty="0">
                  <a:latin typeface="Calibri" pitchFamily="34" charset="0"/>
                </a:endParaRPr>
              </a:p>
              <a:p>
                <a:pPr algn="ctr" defTabSz="457200">
                  <a:lnSpc>
                    <a:spcPct val="70000"/>
                  </a:lnSpc>
                </a:pPr>
                <a:r>
                  <a:rPr lang="en-US" sz="1400" dirty="0" err="1">
                    <a:latin typeface="Calibri" pitchFamily="34" charset="0"/>
                  </a:rPr>
                  <a:t>Touili</a:t>
                </a:r>
                <a:endParaRPr lang="en-US" sz="1400" dirty="0">
                  <a:latin typeface="Calibri" pitchFamily="34" charset="0"/>
                </a:endParaRPr>
              </a:p>
            </p:txBody>
          </p:sp>
          <p:pic>
            <p:nvPicPr>
              <p:cNvPr id="107" name="Picture 13" descr="C:\Users\reps\Documents\Papers\submissions\SpeedingUpNewton\Talk\tayssir.JPG">
                <a:extLst>
                  <a:ext uri="{FF2B5EF4-FFF2-40B4-BE49-F238E27FC236}">
                    <a16:creationId xmlns:a16="http://schemas.microsoft.com/office/drawing/2014/main" id="{828E1B87-0ADE-4976-978D-577229CA792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45660" y="1755698"/>
                <a:ext cx="846713"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03" name="Group 102">
              <a:extLst>
                <a:ext uri="{FF2B5EF4-FFF2-40B4-BE49-F238E27FC236}">
                  <a16:creationId xmlns:a16="http://schemas.microsoft.com/office/drawing/2014/main" id="{A1F83FC6-D521-4F46-B01B-8D95C0AA3E98}"/>
                </a:ext>
              </a:extLst>
            </p:cNvPr>
            <p:cNvGrpSpPr/>
            <p:nvPr/>
          </p:nvGrpSpPr>
          <p:grpSpPr>
            <a:xfrm>
              <a:off x="6424421" y="83549"/>
              <a:ext cx="1158875" cy="1543973"/>
              <a:chOff x="6382667" y="1751013"/>
              <a:chExt cx="1158875" cy="1543973"/>
            </a:xfrm>
          </p:grpSpPr>
          <p:sp>
            <p:nvSpPr>
              <p:cNvPr id="104" name="TextBox 23">
                <a:extLst>
                  <a:ext uri="{FF2B5EF4-FFF2-40B4-BE49-F238E27FC236}">
                    <a16:creationId xmlns:a16="http://schemas.microsoft.com/office/drawing/2014/main" id="{34C6C318-3C8C-4833-8DD6-A74FA9C15972}"/>
                  </a:ext>
                </a:extLst>
              </p:cNvPr>
              <p:cNvSpPr txBox="1">
                <a:spLocks noChangeArrowheads="1"/>
              </p:cNvSpPr>
              <p:nvPr/>
            </p:nvSpPr>
            <p:spPr bwMode="auto">
              <a:xfrm>
                <a:off x="6382667" y="279228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Nick</a:t>
                </a:r>
              </a:p>
              <a:p>
                <a:pPr algn="ctr" defTabSz="457200">
                  <a:lnSpc>
                    <a:spcPct val="70000"/>
                  </a:lnSpc>
                  <a:buFontTx/>
                  <a:buNone/>
                </a:pPr>
                <a:r>
                  <a:rPr lang="en-US" sz="1400" dirty="0">
                    <a:latin typeface="Calibri" pitchFamily="34" charset="0"/>
                  </a:rPr>
                  <a:t>Kidd</a:t>
                </a:r>
              </a:p>
            </p:txBody>
          </p:sp>
          <p:pic>
            <p:nvPicPr>
              <p:cNvPr id="105" name="Picture 14" descr="C:\Users\reps\Documents\Papers\submissions\SpeedingUpNewton\Talk\nick-kidd.jpg">
                <a:extLst>
                  <a:ext uri="{FF2B5EF4-FFF2-40B4-BE49-F238E27FC236}">
                    <a16:creationId xmlns:a16="http://schemas.microsoft.com/office/drawing/2014/main" id="{61CD57DB-B9AB-4B86-B5F8-C01D74064B4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96809" y="1751013"/>
                <a:ext cx="913507"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grpSp>
        <p:nvGrpSpPr>
          <p:cNvPr id="114" name="Group 113">
            <a:extLst>
              <a:ext uri="{FF2B5EF4-FFF2-40B4-BE49-F238E27FC236}">
                <a16:creationId xmlns:a16="http://schemas.microsoft.com/office/drawing/2014/main" id="{1AD88B26-BBA0-4418-80EC-5B01F0083B48}"/>
              </a:ext>
            </a:extLst>
          </p:cNvPr>
          <p:cNvGrpSpPr/>
          <p:nvPr/>
        </p:nvGrpSpPr>
        <p:grpSpPr>
          <a:xfrm>
            <a:off x="69333" y="196854"/>
            <a:ext cx="1610704" cy="1420870"/>
            <a:chOff x="6979822" y="5136048"/>
            <a:chExt cx="1610704" cy="1420870"/>
          </a:xfrm>
        </p:grpSpPr>
        <p:grpSp>
          <p:nvGrpSpPr>
            <p:cNvPr id="115" name="Group 114">
              <a:extLst>
                <a:ext uri="{FF2B5EF4-FFF2-40B4-BE49-F238E27FC236}">
                  <a16:creationId xmlns:a16="http://schemas.microsoft.com/office/drawing/2014/main" id="{DBF6A762-2210-401D-8DDE-650C2F90636C}"/>
                </a:ext>
              </a:extLst>
            </p:cNvPr>
            <p:cNvGrpSpPr/>
            <p:nvPr/>
          </p:nvGrpSpPr>
          <p:grpSpPr>
            <a:xfrm>
              <a:off x="7753630" y="5143585"/>
              <a:ext cx="836896" cy="1413333"/>
              <a:chOff x="453616" y="3572911"/>
              <a:chExt cx="836896" cy="1413333"/>
            </a:xfrm>
          </p:grpSpPr>
          <p:pic>
            <p:nvPicPr>
              <p:cNvPr id="119" name="Picture 118">
                <a:extLst>
                  <a:ext uri="{FF2B5EF4-FFF2-40B4-BE49-F238E27FC236}">
                    <a16:creationId xmlns:a16="http://schemas.microsoft.com/office/drawing/2014/main" id="{46B1A24F-6679-4534-8336-19049FA414AB}"/>
                  </a:ext>
                </a:extLst>
              </p:cNvPr>
              <p:cNvPicPr>
                <a:picLocks noChangeAspect="1"/>
              </p:cNvPicPr>
              <p:nvPr/>
            </p:nvPicPr>
            <p:blipFill>
              <a:blip r:embed="rId16"/>
              <a:stretch>
                <a:fillRect/>
              </a:stretch>
            </p:blipFill>
            <p:spPr>
              <a:xfrm>
                <a:off x="534689" y="3572911"/>
                <a:ext cx="674751" cy="1005840"/>
              </a:xfrm>
              <a:prstGeom prst="rect">
                <a:avLst/>
              </a:prstGeom>
            </p:spPr>
          </p:pic>
          <p:sp>
            <p:nvSpPr>
              <p:cNvPr id="120" name="Text Box 47">
                <a:extLst>
                  <a:ext uri="{FF2B5EF4-FFF2-40B4-BE49-F238E27FC236}">
                    <a16:creationId xmlns:a16="http://schemas.microsoft.com/office/drawing/2014/main" id="{22E8555F-71D6-4CB1-841C-D4F7987B23CF}"/>
                  </a:ext>
                </a:extLst>
              </p:cNvPr>
              <p:cNvSpPr txBox="1">
                <a:spLocks noChangeArrowheads="1"/>
              </p:cNvSpPr>
              <p:nvPr/>
            </p:nvSpPr>
            <p:spPr bwMode="auto">
              <a:xfrm>
                <a:off x="453616" y="4582607"/>
                <a:ext cx="836896"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Mark</a:t>
                </a:r>
              </a:p>
              <a:p>
                <a:pPr algn="ctr">
                  <a:lnSpc>
                    <a:spcPct val="70000"/>
                  </a:lnSpc>
                  <a:buFontTx/>
                  <a:buNone/>
                </a:pPr>
                <a:r>
                  <a:rPr lang="en-US" sz="1400" dirty="0">
                    <a:latin typeface="Calibri" pitchFamily="34" charset="0"/>
                  </a:rPr>
                  <a:t>Wegman</a:t>
                </a:r>
              </a:p>
            </p:txBody>
          </p:sp>
        </p:grpSp>
        <p:grpSp>
          <p:nvGrpSpPr>
            <p:cNvPr id="116" name="Group 115">
              <a:extLst>
                <a:ext uri="{FF2B5EF4-FFF2-40B4-BE49-F238E27FC236}">
                  <a16:creationId xmlns:a16="http://schemas.microsoft.com/office/drawing/2014/main" id="{9F5EDBBD-194C-4BEB-B255-977FCBC0747C}"/>
                </a:ext>
              </a:extLst>
            </p:cNvPr>
            <p:cNvGrpSpPr/>
            <p:nvPr/>
          </p:nvGrpSpPr>
          <p:grpSpPr>
            <a:xfrm>
              <a:off x="6979822" y="5136048"/>
              <a:ext cx="776710" cy="1415684"/>
              <a:chOff x="753932" y="5145239"/>
              <a:chExt cx="776710" cy="1415684"/>
            </a:xfrm>
          </p:grpSpPr>
          <p:pic>
            <p:nvPicPr>
              <p:cNvPr id="117" name="Picture 116">
                <a:extLst>
                  <a:ext uri="{FF2B5EF4-FFF2-40B4-BE49-F238E27FC236}">
                    <a16:creationId xmlns:a16="http://schemas.microsoft.com/office/drawing/2014/main" id="{EB2C192D-830E-4407-9ABA-79B75EF7E084}"/>
                  </a:ext>
                </a:extLst>
              </p:cNvPr>
              <p:cNvPicPr>
                <a:picLocks noChangeAspect="1"/>
              </p:cNvPicPr>
              <p:nvPr/>
            </p:nvPicPr>
            <p:blipFill>
              <a:blip r:embed="rId17"/>
              <a:stretch>
                <a:fillRect/>
              </a:stretch>
            </p:blipFill>
            <p:spPr>
              <a:xfrm>
                <a:off x="753932" y="5145239"/>
                <a:ext cx="776710" cy="1005840"/>
              </a:xfrm>
              <a:prstGeom prst="rect">
                <a:avLst/>
              </a:prstGeom>
            </p:spPr>
          </p:pic>
          <p:sp>
            <p:nvSpPr>
              <p:cNvPr id="118" name="Text Box 47">
                <a:extLst>
                  <a:ext uri="{FF2B5EF4-FFF2-40B4-BE49-F238E27FC236}">
                    <a16:creationId xmlns:a16="http://schemas.microsoft.com/office/drawing/2014/main" id="{D53D6494-AD95-43BA-A50B-A7D7A2C2A7C2}"/>
                  </a:ext>
                </a:extLst>
              </p:cNvPr>
              <p:cNvSpPr txBox="1">
                <a:spLocks noChangeArrowheads="1"/>
              </p:cNvSpPr>
              <p:nvPr/>
            </p:nvSpPr>
            <p:spPr bwMode="auto">
              <a:xfrm>
                <a:off x="759156" y="6157286"/>
                <a:ext cx="767710"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Susan</a:t>
                </a:r>
              </a:p>
              <a:p>
                <a:pPr algn="ctr">
                  <a:lnSpc>
                    <a:spcPct val="70000"/>
                  </a:lnSpc>
                  <a:buFontTx/>
                  <a:buNone/>
                </a:pPr>
                <a:r>
                  <a:rPr lang="en-US" sz="1400" dirty="0">
                    <a:latin typeface="Calibri" pitchFamily="34" charset="0"/>
                  </a:rPr>
                  <a:t>Graham</a:t>
                </a:r>
              </a:p>
            </p:txBody>
          </p:sp>
        </p:grpSp>
      </p:grpSp>
      <p:grpSp>
        <p:nvGrpSpPr>
          <p:cNvPr id="121" name="Group 120">
            <a:extLst>
              <a:ext uri="{FF2B5EF4-FFF2-40B4-BE49-F238E27FC236}">
                <a16:creationId xmlns:a16="http://schemas.microsoft.com/office/drawing/2014/main" id="{8081B835-3C87-4200-9D0C-A2572D2BA6AB}"/>
              </a:ext>
            </a:extLst>
          </p:cNvPr>
          <p:cNvGrpSpPr/>
          <p:nvPr/>
        </p:nvGrpSpPr>
        <p:grpSpPr>
          <a:xfrm>
            <a:off x="2104248" y="187154"/>
            <a:ext cx="3645431" cy="1452534"/>
            <a:chOff x="618728" y="2171784"/>
            <a:chExt cx="3645431" cy="1452534"/>
          </a:xfrm>
        </p:grpSpPr>
        <p:grpSp>
          <p:nvGrpSpPr>
            <p:cNvPr id="122" name="Group 121">
              <a:extLst>
                <a:ext uri="{FF2B5EF4-FFF2-40B4-BE49-F238E27FC236}">
                  <a16:creationId xmlns:a16="http://schemas.microsoft.com/office/drawing/2014/main" id="{E4C4E98E-FC8B-4949-9F35-7BA77B8439EF}"/>
                </a:ext>
              </a:extLst>
            </p:cNvPr>
            <p:cNvGrpSpPr/>
            <p:nvPr/>
          </p:nvGrpSpPr>
          <p:grpSpPr>
            <a:xfrm>
              <a:off x="3429437" y="2184120"/>
              <a:ext cx="834722" cy="1416534"/>
              <a:chOff x="4151313" y="3546475"/>
              <a:chExt cx="834722" cy="1416534"/>
            </a:xfrm>
          </p:grpSpPr>
          <p:pic>
            <p:nvPicPr>
              <p:cNvPr id="132" name="Picture 4" descr="C:\Users\reps\Documents\Service\Meetings\Dagstuhl SMT-meets-AbsInt-2014\Talk\RadhiaCousot.jpg">
                <a:extLst>
                  <a:ext uri="{FF2B5EF4-FFF2-40B4-BE49-F238E27FC236}">
                    <a16:creationId xmlns:a16="http://schemas.microsoft.com/office/drawing/2014/main" id="{BEDC0F96-BF0C-4E2F-BE14-A7DFB06032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51313" y="3546475"/>
                <a:ext cx="834722"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3" name="Text Box 47">
                <a:extLst>
                  <a:ext uri="{FF2B5EF4-FFF2-40B4-BE49-F238E27FC236}">
                    <a16:creationId xmlns:a16="http://schemas.microsoft.com/office/drawing/2014/main" id="{DF0487B3-5EB3-4670-9320-3B0E3CD62C2F}"/>
                  </a:ext>
                </a:extLst>
              </p:cNvPr>
              <p:cNvSpPr txBox="1">
                <a:spLocks noChangeArrowheads="1"/>
              </p:cNvSpPr>
              <p:nvPr/>
            </p:nvSpPr>
            <p:spPr bwMode="auto">
              <a:xfrm>
                <a:off x="4198226" y="4559372"/>
                <a:ext cx="696024"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err="1">
                    <a:latin typeface="Calibri" pitchFamily="34" charset="0"/>
                  </a:rPr>
                  <a:t>Radhia</a:t>
                </a:r>
                <a:endParaRPr lang="en-US" sz="1400" dirty="0">
                  <a:latin typeface="Calibri" pitchFamily="34" charset="0"/>
                </a:endParaRPr>
              </a:p>
              <a:p>
                <a:pPr algn="ctr">
                  <a:lnSpc>
                    <a:spcPct val="70000"/>
                  </a:lnSpc>
                  <a:buFontTx/>
                  <a:buNone/>
                </a:pPr>
                <a:r>
                  <a:rPr lang="en-US" sz="1400" dirty="0" err="1">
                    <a:latin typeface="Calibri" pitchFamily="34" charset="0"/>
                  </a:rPr>
                  <a:t>Cousot</a:t>
                </a:r>
                <a:endParaRPr lang="en-US" sz="1400" dirty="0">
                  <a:latin typeface="Calibri" pitchFamily="34" charset="0"/>
                </a:endParaRPr>
              </a:p>
            </p:txBody>
          </p:sp>
        </p:grpSp>
        <p:grpSp>
          <p:nvGrpSpPr>
            <p:cNvPr id="123" name="Group 122">
              <a:extLst>
                <a:ext uri="{FF2B5EF4-FFF2-40B4-BE49-F238E27FC236}">
                  <a16:creationId xmlns:a16="http://schemas.microsoft.com/office/drawing/2014/main" id="{DE88D3AE-7662-4A53-918C-8AEE82C2162F}"/>
                </a:ext>
              </a:extLst>
            </p:cNvPr>
            <p:cNvGrpSpPr/>
            <p:nvPr/>
          </p:nvGrpSpPr>
          <p:grpSpPr>
            <a:xfrm>
              <a:off x="2588822" y="2171784"/>
              <a:ext cx="818707" cy="1452534"/>
              <a:chOff x="3266975" y="3510475"/>
              <a:chExt cx="818707" cy="1452534"/>
            </a:xfrm>
          </p:grpSpPr>
          <p:pic>
            <p:nvPicPr>
              <p:cNvPr id="130" name="Picture 2" descr="C:\Users\reps\Documents\Service\Meetings\Dagstuhl SMT-meets-AbsInt-2014\Talk\PatrickCousot.jpg">
                <a:extLst>
                  <a:ext uri="{FF2B5EF4-FFF2-40B4-BE49-F238E27FC236}">
                    <a16:creationId xmlns:a16="http://schemas.microsoft.com/office/drawing/2014/main" id="{FF4B2D66-6E7A-4770-A91D-BAEFB1BA7F1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66975" y="3510475"/>
                <a:ext cx="818707" cy="1005840"/>
              </a:xfrm>
              <a:prstGeom prst="rect">
                <a:avLst/>
              </a:prstGeom>
              <a:noFill/>
              <a:extLst>
                <a:ext uri="{909E8E84-426E-40DD-AFC4-6F175D3DCCD1}">
                  <a14:hiddenFill xmlns:a14="http://schemas.microsoft.com/office/drawing/2010/main">
                    <a:solidFill>
                      <a:srgbClr val="FFFFFF"/>
                    </a:solidFill>
                  </a14:hiddenFill>
                </a:ext>
              </a:extLst>
            </p:spPr>
          </p:pic>
          <p:sp>
            <p:nvSpPr>
              <p:cNvPr id="131" name="Text Box 47">
                <a:extLst>
                  <a:ext uri="{FF2B5EF4-FFF2-40B4-BE49-F238E27FC236}">
                    <a16:creationId xmlns:a16="http://schemas.microsoft.com/office/drawing/2014/main" id="{2BA1A961-52D3-4405-A3E7-334F4B7693BB}"/>
                  </a:ext>
                </a:extLst>
              </p:cNvPr>
              <p:cNvSpPr txBox="1">
                <a:spLocks noChangeArrowheads="1"/>
              </p:cNvSpPr>
              <p:nvPr/>
            </p:nvSpPr>
            <p:spPr bwMode="auto">
              <a:xfrm>
                <a:off x="3340305" y="4559372"/>
                <a:ext cx="696024"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Patrick</a:t>
                </a:r>
              </a:p>
              <a:p>
                <a:pPr algn="ctr">
                  <a:lnSpc>
                    <a:spcPct val="70000"/>
                  </a:lnSpc>
                  <a:buFontTx/>
                  <a:buNone/>
                </a:pPr>
                <a:r>
                  <a:rPr lang="en-US" sz="1400" dirty="0" err="1">
                    <a:latin typeface="Calibri" pitchFamily="34" charset="0"/>
                  </a:rPr>
                  <a:t>Cousot</a:t>
                </a:r>
                <a:endParaRPr lang="en-US" sz="1400" dirty="0">
                  <a:latin typeface="Calibri" pitchFamily="34" charset="0"/>
                </a:endParaRPr>
              </a:p>
            </p:txBody>
          </p:sp>
        </p:grpSp>
        <p:grpSp>
          <p:nvGrpSpPr>
            <p:cNvPr id="124" name="Group 123">
              <a:extLst>
                <a:ext uri="{FF2B5EF4-FFF2-40B4-BE49-F238E27FC236}">
                  <a16:creationId xmlns:a16="http://schemas.microsoft.com/office/drawing/2014/main" id="{BA1C2FA4-1554-4596-AD9E-84C132034320}"/>
                </a:ext>
              </a:extLst>
            </p:cNvPr>
            <p:cNvGrpSpPr/>
            <p:nvPr/>
          </p:nvGrpSpPr>
          <p:grpSpPr>
            <a:xfrm>
              <a:off x="618728" y="2195448"/>
              <a:ext cx="1005840" cy="1417842"/>
              <a:chOff x="2120396" y="5133679"/>
              <a:chExt cx="1005840" cy="1417842"/>
            </a:xfrm>
          </p:grpSpPr>
          <p:pic>
            <p:nvPicPr>
              <p:cNvPr id="128" name="Picture 127">
                <a:extLst>
                  <a:ext uri="{FF2B5EF4-FFF2-40B4-BE49-F238E27FC236}">
                    <a16:creationId xmlns:a16="http://schemas.microsoft.com/office/drawing/2014/main" id="{C224699E-3375-4A9F-AD5F-7F51BE4ABA66}"/>
                  </a:ext>
                </a:extLst>
              </p:cNvPr>
              <p:cNvPicPr>
                <a:picLocks noChangeAspect="1"/>
              </p:cNvPicPr>
              <p:nvPr/>
            </p:nvPicPr>
            <p:blipFill>
              <a:blip r:embed="rId20"/>
              <a:stretch>
                <a:fillRect/>
              </a:stretch>
            </p:blipFill>
            <p:spPr>
              <a:xfrm>
                <a:off x="2120396" y="5133679"/>
                <a:ext cx="1005840" cy="1005840"/>
              </a:xfrm>
              <a:prstGeom prst="rect">
                <a:avLst/>
              </a:prstGeom>
              <a:ln>
                <a:solidFill>
                  <a:schemeClr val="tx1"/>
                </a:solidFill>
              </a:ln>
            </p:spPr>
          </p:pic>
          <p:sp>
            <p:nvSpPr>
              <p:cNvPr id="129" name="Text Box 47">
                <a:extLst>
                  <a:ext uri="{FF2B5EF4-FFF2-40B4-BE49-F238E27FC236}">
                    <a16:creationId xmlns:a16="http://schemas.microsoft.com/office/drawing/2014/main" id="{3D679E25-1CD1-402A-B012-05480813EB57}"/>
                  </a:ext>
                </a:extLst>
              </p:cNvPr>
              <p:cNvSpPr txBox="1">
                <a:spLocks noChangeArrowheads="1"/>
              </p:cNvSpPr>
              <p:nvPr/>
            </p:nvSpPr>
            <p:spPr bwMode="auto">
              <a:xfrm>
                <a:off x="2307911" y="6147884"/>
                <a:ext cx="636713"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Micha</a:t>
                </a:r>
              </a:p>
              <a:p>
                <a:pPr algn="ctr">
                  <a:lnSpc>
                    <a:spcPct val="70000"/>
                  </a:lnSpc>
                  <a:buFontTx/>
                  <a:buNone/>
                </a:pPr>
                <a:r>
                  <a:rPr lang="en-US" sz="1400" dirty="0" err="1">
                    <a:latin typeface="Calibri" pitchFamily="34" charset="0"/>
                  </a:rPr>
                  <a:t>Sharir</a:t>
                </a:r>
                <a:endParaRPr lang="en-US" sz="1400" dirty="0">
                  <a:latin typeface="Calibri" pitchFamily="34" charset="0"/>
                </a:endParaRPr>
              </a:p>
            </p:txBody>
          </p:sp>
        </p:grpSp>
        <p:grpSp>
          <p:nvGrpSpPr>
            <p:cNvPr id="125" name="Group 124">
              <a:extLst>
                <a:ext uri="{FF2B5EF4-FFF2-40B4-BE49-F238E27FC236}">
                  <a16:creationId xmlns:a16="http://schemas.microsoft.com/office/drawing/2014/main" id="{04E72B3B-594C-4F18-8FCC-A61676826852}"/>
                </a:ext>
              </a:extLst>
            </p:cNvPr>
            <p:cNvGrpSpPr/>
            <p:nvPr/>
          </p:nvGrpSpPr>
          <p:grpSpPr>
            <a:xfrm>
              <a:off x="1670737" y="2195448"/>
              <a:ext cx="883176" cy="1417842"/>
              <a:chOff x="651760" y="5133679"/>
              <a:chExt cx="883176" cy="1417842"/>
            </a:xfrm>
          </p:grpSpPr>
          <p:pic>
            <p:nvPicPr>
              <p:cNvPr id="126" name="Picture 125">
                <a:extLst>
                  <a:ext uri="{FF2B5EF4-FFF2-40B4-BE49-F238E27FC236}">
                    <a16:creationId xmlns:a16="http://schemas.microsoft.com/office/drawing/2014/main" id="{F51F1F3C-4ACC-4A7B-B13B-38CC99062DFA}"/>
                  </a:ext>
                </a:extLst>
              </p:cNvPr>
              <p:cNvPicPr>
                <a:picLocks noChangeAspect="1"/>
              </p:cNvPicPr>
              <p:nvPr/>
            </p:nvPicPr>
            <p:blipFill>
              <a:blip r:embed="rId21"/>
              <a:stretch>
                <a:fillRect/>
              </a:stretch>
            </p:blipFill>
            <p:spPr>
              <a:xfrm>
                <a:off x="651760" y="5133679"/>
                <a:ext cx="883176" cy="1005840"/>
              </a:xfrm>
              <a:prstGeom prst="rect">
                <a:avLst/>
              </a:prstGeom>
              <a:ln w="9525">
                <a:solidFill>
                  <a:schemeClr val="tx1"/>
                </a:solidFill>
              </a:ln>
            </p:spPr>
          </p:pic>
          <p:sp>
            <p:nvSpPr>
              <p:cNvPr id="127" name="Text Box 47">
                <a:extLst>
                  <a:ext uri="{FF2B5EF4-FFF2-40B4-BE49-F238E27FC236}">
                    <a16:creationId xmlns:a16="http://schemas.microsoft.com/office/drawing/2014/main" id="{EC331DF9-1F55-4602-B7DE-7001E666D024}"/>
                  </a:ext>
                </a:extLst>
              </p:cNvPr>
              <p:cNvSpPr txBox="1">
                <a:spLocks noChangeArrowheads="1"/>
              </p:cNvSpPr>
              <p:nvPr/>
            </p:nvSpPr>
            <p:spPr bwMode="auto">
              <a:xfrm>
                <a:off x="765189" y="6147884"/>
                <a:ext cx="639919"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Amir</a:t>
                </a:r>
              </a:p>
              <a:p>
                <a:pPr algn="ctr">
                  <a:lnSpc>
                    <a:spcPct val="70000"/>
                  </a:lnSpc>
                  <a:buFontTx/>
                  <a:buNone/>
                </a:pPr>
                <a:r>
                  <a:rPr lang="en-US" sz="1400" dirty="0" err="1">
                    <a:latin typeface="Calibri" pitchFamily="34" charset="0"/>
                  </a:rPr>
                  <a:t>Pnueli</a:t>
                </a:r>
                <a:endParaRPr lang="en-US" sz="1400" dirty="0">
                  <a:latin typeface="Calibri" pitchFamily="34" charset="0"/>
                </a:endParaRPr>
              </a:p>
            </p:txBody>
          </p:sp>
        </p:grpSp>
      </p:grpSp>
      <p:grpSp>
        <p:nvGrpSpPr>
          <p:cNvPr id="134" name="Group 133">
            <a:extLst>
              <a:ext uri="{FF2B5EF4-FFF2-40B4-BE49-F238E27FC236}">
                <a16:creationId xmlns:a16="http://schemas.microsoft.com/office/drawing/2014/main" id="{DA4B054A-4949-4C26-94C6-A0F114AE4ED4}"/>
              </a:ext>
            </a:extLst>
          </p:cNvPr>
          <p:cNvGrpSpPr/>
          <p:nvPr/>
        </p:nvGrpSpPr>
        <p:grpSpPr>
          <a:xfrm>
            <a:off x="6605102" y="2408275"/>
            <a:ext cx="2042406" cy="1543148"/>
            <a:chOff x="479137" y="5016633"/>
            <a:chExt cx="2042406" cy="1543148"/>
          </a:xfrm>
        </p:grpSpPr>
        <p:grpSp>
          <p:nvGrpSpPr>
            <p:cNvPr id="135" name="Group 134">
              <a:extLst>
                <a:ext uri="{FF2B5EF4-FFF2-40B4-BE49-F238E27FC236}">
                  <a16:creationId xmlns:a16="http://schemas.microsoft.com/office/drawing/2014/main" id="{19C0DDD9-9151-41BF-9B76-AC795CF22F01}"/>
                </a:ext>
              </a:extLst>
            </p:cNvPr>
            <p:cNvGrpSpPr/>
            <p:nvPr/>
          </p:nvGrpSpPr>
          <p:grpSpPr>
            <a:xfrm>
              <a:off x="479137" y="5016633"/>
              <a:ext cx="975489" cy="1496433"/>
              <a:chOff x="479137" y="5016633"/>
              <a:chExt cx="975489" cy="1496433"/>
            </a:xfrm>
          </p:grpSpPr>
          <p:pic>
            <p:nvPicPr>
              <p:cNvPr id="139" name="Picture 138">
                <a:extLst>
                  <a:ext uri="{FF2B5EF4-FFF2-40B4-BE49-F238E27FC236}">
                    <a16:creationId xmlns:a16="http://schemas.microsoft.com/office/drawing/2014/main" id="{E1D053D4-642A-4605-B691-62EF18F80B57}"/>
                  </a:ext>
                </a:extLst>
              </p:cNvPr>
              <p:cNvPicPr>
                <a:picLocks noChangeAspect="1"/>
              </p:cNvPicPr>
              <p:nvPr/>
            </p:nvPicPr>
            <p:blipFill>
              <a:blip r:embed="rId22"/>
              <a:stretch>
                <a:fillRect/>
              </a:stretch>
            </p:blipFill>
            <p:spPr>
              <a:xfrm>
                <a:off x="567289" y="5016633"/>
                <a:ext cx="813547" cy="1005840"/>
              </a:xfrm>
              <a:prstGeom prst="rect">
                <a:avLst/>
              </a:prstGeom>
            </p:spPr>
          </p:pic>
          <p:sp>
            <p:nvSpPr>
              <p:cNvPr id="140" name="TextBox 23">
                <a:extLst>
                  <a:ext uri="{FF2B5EF4-FFF2-40B4-BE49-F238E27FC236}">
                    <a16:creationId xmlns:a16="http://schemas.microsoft.com/office/drawing/2014/main" id="{3BA5E95D-5DE8-4C5A-950A-7A4E2196DA3E}"/>
                  </a:ext>
                </a:extLst>
              </p:cNvPr>
              <p:cNvSpPr txBox="1">
                <a:spLocks noChangeArrowheads="1"/>
              </p:cNvSpPr>
              <p:nvPr/>
            </p:nvSpPr>
            <p:spPr bwMode="auto">
              <a:xfrm>
                <a:off x="479137" y="6072153"/>
                <a:ext cx="975489" cy="4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Gottfried</a:t>
                </a:r>
              </a:p>
              <a:p>
                <a:pPr algn="ctr" defTabSz="457200">
                  <a:lnSpc>
                    <a:spcPct val="70000"/>
                  </a:lnSpc>
                  <a:buFontTx/>
                  <a:buNone/>
                </a:pPr>
                <a:r>
                  <a:rPr lang="en-US" sz="1400" dirty="0">
                    <a:latin typeface="Calibri" pitchFamily="34" charset="0"/>
                  </a:rPr>
                  <a:t>Wilhelm</a:t>
                </a:r>
              </a:p>
              <a:p>
                <a:pPr algn="ctr" defTabSz="457200">
                  <a:lnSpc>
                    <a:spcPct val="70000"/>
                  </a:lnSpc>
                  <a:buFontTx/>
                  <a:buNone/>
                </a:pPr>
                <a:r>
                  <a:rPr lang="en-US" sz="1400" dirty="0">
                    <a:latin typeface="Calibri" pitchFamily="34" charset="0"/>
                  </a:rPr>
                  <a:t>Leibniz</a:t>
                </a:r>
              </a:p>
            </p:txBody>
          </p:sp>
        </p:grpSp>
        <p:grpSp>
          <p:nvGrpSpPr>
            <p:cNvPr id="136" name="Group 135">
              <a:extLst>
                <a:ext uri="{FF2B5EF4-FFF2-40B4-BE49-F238E27FC236}">
                  <a16:creationId xmlns:a16="http://schemas.microsoft.com/office/drawing/2014/main" id="{6F42055D-C96A-4E29-93DF-673DB1E1D1BF}"/>
                </a:ext>
              </a:extLst>
            </p:cNvPr>
            <p:cNvGrpSpPr/>
            <p:nvPr/>
          </p:nvGrpSpPr>
          <p:grpSpPr>
            <a:xfrm>
              <a:off x="1362668" y="5016633"/>
              <a:ext cx="1158875" cy="1543148"/>
              <a:chOff x="1266480" y="2826711"/>
              <a:chExt cx="1158875" cy="1543148"/>
            </a:xfrm>
          </p:grpSpPr>
          <p:sp>
            <p:nvSpPr>
              <p:cNvPr id="137" name="TextBox 23">
                <a:extLst>
                  <a:ext uri="{FF2B5EF4-FFF2-40B4-BE49-F238E27FC236}">
                    <a16:creationId xmlns:a16="http://schemas.microsoft.com/office/drawing/2014/main" id="{BF6BF01B-1F26-48C9-A90B-D9CC47B188FE}"/>
                  </a:ext>
                </a:extLst>
              </p:cNvPr>
              <p:cNvSpPr txBox="1">
                <a:spLocks noChangeArrowheads="1"/>
              </p:cNvSpPr>
              <p:nvPr/>
            </p:nvSpPr>
            <p:spPr bwMode="auto">
              <a:xfrm>
                <a:off x="1266480" y="3867156"/>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Isaac</a:t>
                </a:r>
              </a:p>
              <a:p>
                <a:pPr algn="ctr" defTabSz="457200">
                  <a:lnSpc>
                    <a:spcPct val="70000"/>
                  </a:lnSpc>
                </a:pPr>
                <a:r>
                  <a:rPr lang="en-US" sz="1400" dirty="0">
                    <a:latin typeface="Calibri" pitchFamily="34" charset="0"/>
                  </a:rPr>
                  <a:t>Newton</a:t>
                </a:r>
              </a:p>
            </p:txBody>
          </p:sp>
          <p:pic>
            <p:nvPicPr>
              <p:cNvPr id="138" name="Picture 5" descr="C:\Users\reps\Documents\Papers\submissions\SpeedingUpNewton\Talk\Newton.jpg">
                <a:extLst>
                  <a:ext uri="{FF2B5EF4-FFF2-40B4-BE49-F238E27FC236}">
                    <a16:creationId xmlns:a16="http://schemas.microsoft.com/office/drawing/2014/main" id="{342B0A73-A7B0-4D6F-849E-25788A600E2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91700" y="2826711"/>
                <a:ext cx="795830"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cxnSp>
        <p:nvCxnSpPr>
          <p:cNvPr id="141" name="Straight Arrow Connector 140">
            <a:extLst>
              <a:ext uri="{FF2B5EF4-FFF2-40B4-BE49-F238E27FC236}">
                <a16:creationId xmlns:a16="http://schemas.microsoft.com/office/drawing/2014/main" id="{DE899647-A83D-40EB-B1BD-381FEC6216BA}"/>
              </a:ext>
            </a:extLst>
          </p:cNvPr>
          <p:cNvCxnSpPr>
            <a:cxnSpLocks/>
          </p:cNvCxnSpPr>
          <p:nvPr/>
        </p:nvCxnSpPr>
        <p:spPr>
          <a:xfrm>
            <a:off x="5842555" y="687231"/>
            <a:ext cx="373048" cy="1"/>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223FBB12-7D87-4498-9313-6E65DA0CD257}"/>
              </a:ext>
            </a:extLst>
          </p:cNvPr>
          <p:cNvCxnSpPr>
            <a:cxnSpLocks/>
          </p:cNvCxnSpPr>
          <p:nvPr/>
        </p:nvCxnSpPr>
        <p:spPr>
          <a:xfrm flipH="1">
            <a:off x="3018503" y="2911195"/>
            <a:ext cx="877217" cy="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6207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7250" name="Group 2"/>
          <p:cNvGrpSpPr>
            <a:grpSpLocks/>
          </p:cNvGrpSpPr>
          <p:nvPr/>
        </p:nvGrpSpPr>
        <p:grpSpPr bwMode="auto">
          <a:xfrm>
            <a:off x="1644650" y="1779987"/>
            <a:ext cx="6940550" cy="4468813"/>
            <a:chOff x="1036" y="1445"/>
            <a:chExt cx="4372" cy="2815"/>
          </a:xfrm>
        </p:grpSpPr>
        <p:grpSp>
          <p:nvGrpSpPr>
            <p:cNvPr id="437251" name="Group 3"/>
            <p:cNvGrpSpPr>
              <a:grpSpLocks/>
            </p:cNvGrpSpPr>
            <p:nvPr/>
          </p:nvGrpSpPr>
          <p:grpSpPr bwMode="auto">
            <a:xfrm>
              <a:off x="1412" y="2516"/>
              <a:ext cx="314" cy="492"/>
              <a:chOff x="1756" y="3024"/>
              <a:chExt cx="314" cy="492"/>
            </a:xfrm>
          </p:grpSpPr>
          <p:sp>
            <p:nvSpPr>
              <p:cNvPr id="437252" name="Line 4"/>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3" name="Text Box 5"/>
              <p:cNvSpPr txBox="1">
                <a:spLocks noChangeArrowheads="1"/>
              </p:cNvSpPr>
              <p:nvPr/>
            </p:nvSpPr>
            <p:spPr bwMode="auto">
              <a:xfrm>
                <a:off x="1860" y="3118"/>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latin typeface="Comic Sans MS" pitchFamily="66" charset="0"/>
                  </a:rPr>
                  <a:t>)</a:t>
                </a:r>
              </a:p>
            </p:txBody>
          </p:sp>
        </p:grpSp>
        <p:grpSp>
          <p:nvGrpSpPr>
            <p:cNvPr id="437254" name="Group 6"/>
            <p:cNvGrpSpPr>
              <a:grpSpLocks/>
            </p:cNvGrpSpPr>
            <p:nvPr/>
          </p:nvGrpSpPr>
          <p:grpSpPr bwMode="auto">
            <a:xfrm>
              <a:off x="1760" y="2548"/>
              <a:ext cx="308" cy="540"/>
              <a:chOff x="1960" y="2160"/>
              <a:chExt cx="308" cy="540"/>
            </a:xfrm>
          </p:grpSpPr>
          <p:sp>
            <p:nvSpPr>
              <p:cNvPr id="437255" name="Line 7"/>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6" name="Text Box 8"/>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57" name="Group 9"/>
            <p:cNvGrpSpPr>
              <a:grpSpLocks/>
            </p:cNvGrpSpPr>
            <p:nvPr/>
          </p:nvGrpSpPr>
          <p:grpSpPr bwMode="auto">
            <a:xfrm>
              <a:off x="3944" y="3708"/>
              <a:ext cx="308" cy="540"/>
              <a:chOff x="1960" y="2160"/>
              <a:chExt cx="308" cy="540"/>
            </a:xfrm>
          </p:grpSpPr>
          <p:sp>
            <p:nvSpPr>
              <p:cNvPr id="437258" name="Line 10"/>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9" name="Text Box 11"/>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latin typeface="Comic Sans MS" pitchFamily="66" charset="0"/>
                  </a:rPr>
                  <a:t>(</a:t>
                </a:r>
              </a:p>
            </p:txBody>
          </p:sp>
        </p:grpSp>
        <p:grpSp>
          <p:nvGrpSpPr>
            <p:cNvPr id="437260" name="Group 12"/>
            <p:cNvGrpSpPr>
              <a:grpSpLocks/>
            </p:cNvGrpSpPr>
            <p:nvPr/>
          </p:nvGrpSpPr>
          <p:grpSpPr bwMode="auto">
            <a:xfrm>
              <a:off x="3028" y="3128"/>
              <a:ext cx="308" cy="540"/>
              <a:chOff x="1960" y="2160"/>
              <a:chExt cx="308" cy="540"/>
            </a:xfrm>
          </p:grpSpPr>
          <p:sp>
            <p:nvSpPr>
              <p:cNvPr id="437261" name="Line 13"/>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2" name="Text Box 14"/>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63" name="Group 15"/>
            <p:cNvGrpSpPr>
              <a:grpSpLocks/>
            </p:cNvGrpSpPr>
            <p:nvPr/>
          </p:nvGrpSpPr>
          <p:grpSpPr bwMode="auto">
            <a:xfrm>
              <a:off x="1856" y="3132"/>
              <a:ext cx="308" cy="540"/>
              <a:chOff x="1960" y="2160"/>
              <a:chExt cx="308" cy="540"/>
            </a:xfrm>
          </p:grpSpPr>
          <p:sp>
            <p:nvSpPr>
              <p:cNvPr id="437264" name="Line 16"/>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5" name="Text Box 17"/>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66" name="Group 18"/>
            <p:cNvGrpSpPr>
              <a:grpSpLocks/>
            </p:cNvGrpSpPr>
            <p:nvPr/>
          </p:nvGrpSpPr>
          <p:grpSpPr bwMode="auto">
            <a:xfrm>
              <a:off x="1036" y="2484"/>
              <a:ext cx="308" cy="540"/>
              <a:chOff x="1960" y="2160"/>
              <a:chExt cx="308" cy="540"/>
            </a:xfrm>
          </p:grpSpPr>
          <p:sp>
            <p:nvSpPr>
              <p:cNvPr id="437267" name="Line 19"/>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8" name="Text Box 20"/>
              <p:cNvSpPr txBox="1">
                <a:spLocks noChangeArrowheads="1"/>
              </p:cNvSpPr>
              <p:nvPr/>
            </p:nvSpPr>
            <p:spPr bwMode="auto">
              <a:xfrm>
                <a:off x="1960" y="2280"/>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latin typeface="Comic Sans MS" pitchFamily="66" charset="0"/>
                  </a:rPr>
                  <a:t>(</a:t>
                </a:r>
              </a:p>
            </p:txBody>
          </p:sp>
        </p:grpSp>
        <p:grpSp>
          <p:nvGrpSpPr>
            <p:cNvPr id="437269" name="Group 21"/>
            <p:cNvGrpSpPr>
              <a:grpSpLocks/>
            </p:cNvGrpSpPr>
            <p:nvPr/>
          </p:nvGrpSpPr>
          <p:grpSpPr bwMode="auto">
            <a:xfrm>
              <a:off x="3516" y="3116"/>
              <a:ext cx="314" cy="492"/>
              <a:chOff x="1756" y="3024"/>
              <a:chExt cx="314" cy="492"/>
            </a:xfrm>
          </p:grpSpPr>
          <p:sp>
            <p:nvSpPr>
              <p:cNvPr id="437270" name="Line 22"/>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1" name="Text Box 23"/>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72" name="Group 24"/>
            <p:cNvGrpSpPr>
              <a:grpSpLocks/>
            </p:cNvGrpSpPr>
            <p:nvPr/>
          </p:nvGrpSpPr>
          <p:grpSpPr bwMode="auto">
            <a:xfrm>
              <a:off x="4416" y="3708"/>
              <a:ext cx="314" cy="492"/>
              <a:chOff x="1756" y="3024"/>
              <a:chExt cx="314" cy="492"/>
            </a:xfrm>
          </p:grpSpPr>
          <p:sp>
            <p:nvSpPr>
              <p:cNvPr id="437273" name="Line 25"/>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4" name="Text Box 26"/>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75" name="Group 27"/>
            <p:cNvGrpSpPr>
              <a:grpSpLocks/>
            </p:cNvGrpSpPr>
            <p:nvPr/>
          </p:nvGrpSpPr>
          <p:grpSpPr bwMode="auto">
            <a:xfrm>
              <a:off x="2648" y="3120"/>
              <a:ext cx="314" cy="492"/>
              <a:chOff x="1756" y="3024"/>
              <a:chExt cx="314" cy="492"/>
            </a:xfrm>
          </p:grpSpPr>
          <p:sp>
            <p:nvSpPr>
              <p:cNvPr id="437276" name="Line 28"/>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7" name="Text Box 29"/>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78" name="Group 30"/>
            <p:cNvGrpSpPr>
              <a:grpSpLocks/>
            </p:cNvGrpSpPr>
            <p:nvPr/>
          </p:nvGrpSpPr>
          <p:grpSpPr bwMode="auto">
            <a:xfrm>
              <a:off x="2000" y="3720"/>
              <a:ext cx="308" cy="540"/>
              <a:chOff x="1960" y="2160"/>
              <a:chExt cx="308" cy="540"/>
            </a:xfrm>
          </p:grpSpPr>
          <p:sp>
            <p:nvSpPr>
              <p:cNvPr id="437279" name="Line 31"/>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80" name="Text Box 32"/>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81" name="Group 33"/>
            <p:cNvGrpSpPr>
              <a:grpSpLocks/>
            </p:cNvGrpSpPr>
            <p:nvPr/>
          </p:nvGrpSpPr>
          <p:grpSpPr bwMode="auto">
            <a:xfrm>
              <a:off x="2436" y="3704"/>
              <a:ext cx="314" cy="492"/>
              <a:chOff x="1756" y="3024"/>
              <a:chExt cx="314" cy="492"/>
            </a:xfrm>
          </p:grpSpPr>
          <p:sp>
            <p:nvSpPr>
              <p:cNvPr id="437282" name="Line 34"/>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83" name="Text Box 35"/>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84" name="Group 36"/>
            <p:cNvGrpSpPr>
              <a:grpSpLocks/>
            </p:cNvGrpSpPr>
            <p:nvPr/>
          </p:nvGrpSpPr>
          <p:grpSpPr bwMode="auto">
            <a:xfrm>
              <a:off x="3848" y="3136"/>
              <a:ext cx="308" cy="540"/>
              <a:chOff x="1960" y="2160"/>
              <a:chExt cx="308" cy="540"/>
            </a:xfrm>
          </p:grpSpPr>
          <p:sp>
            <p:nvSpPr>
              <p:cNvPr id="437285" name="Line 37"/>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86" name="Text Box 38"/>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87" name="Group 39"/>
            <p:cNvGrpSpPr>
              <a:grpSpLocks/>
            </p:cNvGrpSpPr>
            <p:nvPr/>
          </p:nvGrpSpPr>
          <p:grpSpPr bwMode="auto">
            <a:xfrm>
              <a:off x="4689" y="1445"/>
              <a:ext cx="719" cy="2230"/>
              <a:chOff x="4689" y="1445"/>
              <a:chExt cx="719" cy="2230"/>
            </a:xfrm>
          </p:grpSpPr>
          <p:sp>
            <p:nvSpPr>
              <p:cNvPr id="437288" name="Text Box 40"/>
              <p:cNvSpPr txBox="1">
                <a:spLocks noChangeArrowheads="1"/>
              </p:cNvSpPr>
              <p:nvPr/>
            </p:nvSpPr>
            <p:spPr bwMode="auto">
              <a:xfrm>
                <a:off x="4689" y="1445"/>
                <a:ext cx="719" cy="2230"/>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t>stack</a:t>
                </a:r>
              </a:p>
              <a:p>
                <a:pPr algn="ctr"/>
                <a:endParaRPr lang="en-US" altLang="en-US" sz="3200"/>
              </a:p>
              <a:p>
                <a:pPr algn="ctr"/>
                <a:endParaRPr lang="en-US" altLang="en-US" sz="3200"/>
              </a:p>
              <a:p>
                <a:pPr algn="ctr"/>
                <a:endParaRPr lang="en-US" altLang="en-US" sz="3200"/>
              </a:p>
              <a:p>
                <a:pPr algn="ctr"/>
                <a:endParaRPr lang="en-US" altLang="en-US" sz="3200"/>
              </a:p>
              <a:p>
                <a:pPr algn="ctr"/>
                <a:endParaRPr lang="en-US" altLang="en-US" sz="3200"/>
              </a:p>
              <a:p>
                <a:pPr algn="ctr"/>
                <a:endParaRPr lang="en-US" altLang="en-US" sz="3200"/>
              </a:p>
            </p:txBody>
          </p:sp>
          <p:sp>
            <p:nvSpPr>
              <p:cNvPr id="437289" name="Line 41"/>
              <p:cNvSpPr>
                <a:spLocks noChangeShapeType="1"/>
              </p:cNvSpPr>
              <p:nvPr/>
            </p:nvSpPr>
            <p:spPr bwMode="auto">
              <a:xfrm>
                <a:off x="5052" y="1812"/>
                <a:ext cx="0" cy="181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7290" name="Group 42"/>
          <p:cNvGrpSpPr>
            <a:grpSpLocks/>
          </p:cNvGrpSpPr>
          <p:nvPr/>
        </p:nvGrpSpPr>
        <p:grpSpPr bwMode="auto">
          <a:xfrm>
            <a:off x="2794001" y="3530999"/>
            <a:ext cx="3803651" cy="1790700"/>
            <a:chOff x="1760" y="2548"/>
            <a:chExt cx="2396" cy="1128"/>
          </a:xfrm>
        </p:grpSpPr>
        <p:grpSp>
          <p:nvGrpSpPr>
            <p:cNvPr id="437291" name="Group 43"/>
            <p:cNvGrpSpPr>
              <a:grpSpLocks/>
            </p:cNvGrpSpPr>
            <p:nvPr/>
          </p:nvGrpSpPr>
          <p:grpSpPr bwMode="auto">
            <a:xfrm>
              <a:off x="1760" y="2548"/>
              <a:ext cx="308" cy="540"/>
              <a:chOff x="1760" y="2548"/>
              <a:chExt cx="308" cy="540"/>
            </a:xfrm>
          </p:grpSpPr>
          <p:sp>
            <p:nvSpPr>
              <p:cNvPr id="437292" name="Line 44"/>
              <p:cNvSpPr>
                <a:spLocks noChangeShapeType="1"/>
              </p:cNvSpPr>
              <p:nvPr/>
            </p:nvSpPr>
            <p:spPr bwMode="auto">
              <a:xfrm>
                <a:off x="1984" y="2548"/>
                <a:ext cx="84" cy="54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93" name="Text Box 45"/>
              <p:cNvSpPr txBox="1">
                <a:spLocks noChangeArrowheads="1"/>
              </p:cNvSpPr>
              <p:nvPr/>
            </p:nvSpPr>
            <p:spPr bwMode="auto">
              <a:xfrm>
                <a:off x="1760" y="26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00B050"/>
                    </a:solidFill>
                    <a:latin typeface="Comic Sans MS" pitchFamily="66" charset="0"/>
                  </a:rPr>
                  <a:t>(</a:t>
                </a:r>
              </a:p>
            </p:txBody>
          </p:sp>
        </p:grpSp>
        <p:grpSp>
          <p:nvGrpSpPr>
            <p:cNvPr id="437294" name="Group 46"/>
            <p:cNvGrpSpPr>
              <a:grpSpLocks/>
            </p:cNvGrpSpPr>
            <p:nvPr/>
          </p:nvGrpSpPr>
          <p:grpSpPr bwMode="auto">
            <a:xfrm>
              <a:off x="3848" y="3136"/>
              <a:ext cx="308" cy="540"/>
              <a:chOff x="3848" y="3136"/>
              <a:chExt cx="308" cy="540"/>
            </a:xfrm>
          </p:grpSpPr>
          <p:sp>
            <p:nvSpPr>
              <p:cNvPr id="437295" name="Line 47"/>
              <p:cNvSpPr>
                <a:spLocks noChangeShapeType="1"/>
              </p:cNvSpPr>
              <p:nvPr/>
            </p:nvSpPr>
            <p:spPr bwMode="auto">
              <a:xfrm>
                <a:off x="4072" y="3136"/>
                <a:ext cx="84" cy="54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96" name="Text Box 48"/>
              <p:cNvSpPr txBox="1">
                <a:spLocks noChangeArrowheads="1"/>
              </p:cNvSpPr>
              <p:nvPr/>
            </p:nvSpPr>
            <p:spPr bwMode="auto">
              <a:xfrm>
                <a:off x="3848" y="3230"/>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00B050"/>
                    </a:solidFill>
                    <a:latin typeface="Comic Sans MS" pitchFamily="66" charset="0"/>
                  </a:rPr>
                  <a:t>(</a:t>
                </a:r>
              </a:p>
            </p:txBody>
          </p:sp>
        </p:grpSp>
      </p:grpSp>
      <p:grpSp>
        <p:nvGrpSpPr>
          <p:cNvPr id="437298" name="Group 50"/>
          <p:cNvGrpSpPr>
            <a:grpSpLocks/>
          </p:cNvGrpSpPr>
          <p:nvPr/>
        </p:nvGrpSpPr>
        <p:grpSpPr bwMode="auto">
          <a:xfrm>
            <a:off x="706438" y="1779986"/>
            <a:ext cx="1141412" cy="1617663"/>
            <a:chOff x="445" y="1475"/>
            <a:chExt cx="719" cy="989"/>
          </a:xfrm>
        </p:grpSpPr>
        <p:sp>
          <p:nvSpPr>
            <p:cNvPr id="437299" name="Text Box 51"/>
            <p:cNvSpPr txBox="1">
              <a:spLocks noChangeArrowheads="1"/>
            </p:cNvSpPr>
            <p:nvPr/>
          </p:nvSpPr>
          <p:spPr bwMode="auto">
            <a:xfrm>
              <a:off x="445" y="1475"/>
              <a:ext cx="719" cy="989"/>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t>stack</a:t>
              </a:r>
            </a:p>
            <a:p>
              <a:pPr algn="ctr"/>
              <a:endParaRPr lang="en-US" altLang="en-US" sz="3200" dirty="0"/>
            </a:p>
            <a:p>
              <a:pPr algn="ctr"/>
              <a:endParaRPr lang="en-US" altLang="en-US" sz="3200" dirty="0">
                <a:solidFill>
                  <a:schemeClr val="bg1"/>
                </a:solidFill>
              </a:endParaRPr>
            </a:p>
          </p:txBody>
        </p:sp>
        <p:sp>
          <p:nvSpPr>
            <p:cNvPr id="437300" name="Line 52"/>
            <p:cNvSpPr>
              <a:spLocks noChangeShapeType="1"/>
            </p:cNvSpPr>
            <p:nvPr/>
          </p:nvSpPr>
          <p:spPr bwMode="auto">
            <a:xfrm flipH="1">
              <a:off x="788" y="1832"/>
              <a:ext cx="4" cy="52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7301" name="Group 53"/>
          <p:cNvGrpSpPr>
            <a:grpSpLocks/>
          </p:cNvGrpSpPr>
          <p:nvPr/>
        </p:nvGrpSpPr>
        <p:grpSpPr bwMode="auto">
          <a:xfrm>
            <a:off x="1885950" y="1772049"/>
            <a:ext cx="5505450" cy="1619250"/>
            <a:chOff x="1188" y="1440"/>
            <a:chExt cx="3468" cy="1020"/>
          </a:xfrm>
        </p:grpSpPr>
        <p:sp>
          <p:nvSpPr>
            <p:cNvPr id="437302" name="Rectangle 54" descr="Wide upward diagonal"/>
            <p:cNvSpPr>
              <a:spLocks noChangeArrowheads="1"/>
            </p:cNvSpPr>
            <p:nvPr/>
          </p:nvSpPr>
          <p:spPr bwMode="auto">
            <a:xfrm>
              <a:off x="1188" y="1440"/>
              <a:ext cx="3468" cy="1020"/>
            </a:xfrm>
            <a:prstGeom prst="rect">
              <a:avLst/>
            </a:prstGeom>
            <a:pattFill prst="wdUpDiag">
              <a:fgClr>
                <a:srgbClr val="FFCCFF"/>
              </a:fgClr>
              <a:bgClr>
                <a:srgbClr val="FFFFFF"/>
              </a:bgClr>
            </a:pattFill>
            <a:ln w="9525">
              <a:solidFill>
                <a:srgbClr val="FF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a:t>Off Limits!</a:t>
              </a:r>
            </a:p>
          </p:txBody>
        </p:sp>
        <p:sp>
          <p:nvSpPr>
            <p:cNvPr id="437303" name="AutoShape 55"/>
            <p:cNvSpPr>
              <a:spLocks noChangeArrowheads="1"/>
            </p:cNvSpPr>
            <p:nvPr/>
          </p:nvSpPr>
          <p:spPr bwMode="auto">
            <a:xfrm>
              <a:off x="4056" y="1452"/>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4" name="AutoShape 56"/>
            <p:cNvSpPr>
              <a:spLocks noChangeArrowheads="1"/>
            </p:cNvSpPr>
            <p:nvPr/>
          </p:nvSpPr>
          <p:spPr bwMode="auto">
            <a:xfrm>
              <a:off x="1608" y="1440"/>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 name="Text Box 49">
            <a:extLst>
              <a:ext uri="{FF2B5EF4-FFF2-40B4-BE49-F238E27FC236}">
                <a16:creationId xmlns:a16="http://schemas.microsoft.com/office/drawing/2014/main" id="{62BB24C1-D773-4B17-B5E0-60D3A7EB2BD1}"/>
              </a:ext>
            </a:extLst>
          </p:cNvPr>
          <p:cNvSpPr txBox="1">
            <a:spLocks noChangeArrowheads="1"/>
          </p:cNvSpPr>
          <p:nvPr/>
        </p:nvSpPr>
        <p:spPr bwMode="auto">
          <a:xfrm>
            <a:off x="851251" y="222061"/>
            <a:ext cx="695575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2400" i="1" dirty="0" err="1"/>
              <a:t>unbalLeft</a:t>
            </a:r>
            <a:r>
              <a:rPr lang="en-US" altLang="en-US" sz="2400" i="1" dirty="0"/>
              <a:t> </a:t>
            </a:r>
            <a:r>
              <a:rPr lang="en-US" altLang="en-US" sz="2400" dirty="0"/>
              <a:t> </a:t>
            </a:r>
            <a:r>
              <a:rPr lang="en-US" altLang="en-US" sz="2400" dirty="0">
                <a:sym typeface="Math C" pitchFamily="2" charset="2"/>
              </a:rPr>
              <a:t></a:t>
            </a:r>
            <a:r>
              <a:rPr lang="en-US" altLang="en-US" sz="2400" dirty="0"/>
              <a:t>  </a:t>
            </a:r>
            <a:r>
              <a:rPr lang="en-US" altLang="en-US" sz="2400" dirty="0">
                <a:sym typeface="Math A" pitchFamily="18" charset="2"/>
              </a:rPr>
              <a:t></a:t>
            </a:r>
            <a:endParaRPr lang="en-US" altLang="en-US" sz="2400" dirty="0"/>
          </a:p>
          <a:p>
            <a:pPr>
              <a:lnSpc>
                <a:spcPct val="90000"/>
              </a:lnSpc>
            </a:pPr>
            <a:r>
              <a:rPr lang="en-US" altLang="en-US" sz="2400" i="1" dirty="0"/>
              <a:t>                   | </a:t>
            </a:r>
            <a:r>
              <a:rPr lang="en-US" altLang="en-US" sz="2400" i="1" dirty="0" err="1"/>
              <a:t>unbalLeft</a:t>
            </a:r>
            <a:r>
              <a:rPr lang="en-US" altLang="en-US" sz="2400" i="1" dirty="0"/>
              <a:t>  matched</a:t>
            </a:r>
            <a:endParaRPr lang="en-US" altLang="en-US" sz="2400" dirty="0"/>
          </a:p>
          <a:p>
            <a:pPr>
              <a:lnSpc>
                <a:spcPct val="90000"/>
              </a:lnSpc>
            </a:pPr>
            <a:r>
              <a:rPr lang="en-US" altLang="en-US" sz="2400" dirty="0"/>
              <a:t>                   </a:t>
            </a:r>
            <a:r>
              <a:rPr lang="en-US" altLang="en-US" sz="2400" i="1" dirty="0"/>
              <a:t>| </a:t>
            </a:r>
            <a:r>
              <a:rPr lang="en-US" altLang="en-US" sz="2400" i="1" dirty="0" err="1"/>
              <a:t>unbalLeft</a:t>
            </a:r>
            <a:r>
              <a:rPr lang="en-US" altLang="en-US" sz="2400" i="1" dirty="0"/>
              <a:t>  </a:t>
            </a:r>
            <a:r>
              <a:rPr lang="en-US" altLang="en-US" sz="2400" dirty="0"/>
              <a:t>(</a:t>
            </a:r>
            <a:r>
              <a:rPr lang="en-US" altLang="en-US" sz="2800" baseline="-25000" dirty="0" err="1"/>
              <a:t>i</a:t>
            </a:r>
            <a:r>
              <a:rPr lang="en-US" altLang="en-US" sz="2400" i="1" dirty="0"/>
              <a:t>             1 </a:t>
            </a:r>
            <a:r>
              <a:rPr lang="en-US" altLang="en-US" sz="2400" i="1" dirty="0">
                <a:sym typeface="Math B" pitchFamily="2" charset="2"/>
              </a:rPr>
              <a:t> </a:t>
            </a:r>
            <a:r>
              <a:rPr lang="en-US" altLang="en-US" sz="2400" dirty="0" err="1">
                <a:sym typeface="Math B" pitchFamily="2" charset="2"/>
              </a:rPr>
              <a:t>i</a:t>
            </a:r>
            <a:r>
              <a:rPr lang="en-US" altLang="en-US" sz="2400" i="1" dirty="0">
                <a:sym typeface="Math B" pitchFamily="2" charset="2"/>
              </a:rPr>
              <a:t>  |</a:t>
            </a:r>
            <a:r>
              <a:rPr lang="en-US" altLang="en-US" sz="2400" i="1" dirty="0" err="1">
                <a:sym typeface="Math B" pitchFamily="2" charset="2"/>
              </a:rPr>
              <a:t>CallSites</a:t>
            </a:r>
            <a:r>
              <a:rPr lang="en-US" altLang="en-US" sz="2400" i="1" dirty="0">
                <a:sym typeface="Math B" pitchFamily="2" charset="2"/>
              </a:rPr>
              <a:t>|</a:t>
            </a:r>
          </a:p>
        </p:txBody>
      </p:sp>
    </p:spTree>
    <p:extLst>
      <p:ext uri="{BB962C8B-B14F-4D97-AF65-F5344CB8AC3E}">
        <p14:creationId xmlns:p14="http://schemas.microsoft.com/office/powerpoint/2010/main" val="38834959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7298"/>
                                        </p:tgtEl>
                                        <p:attrNameLst>
                                          <p:attrName>style.visibility</p:attrName>
                                        </p:attrNameLst>
                                      </p:cBhvr>
                                      <p:to>
                                        <p:strVal val="visible"/>
                                      </p:to>
                                    </p:set>
                                    <p:animEffect transition="in" filter="dissolve">
                                      <p:cBhvr>
                                        <p:cTn id="7" dur="500"/>
                                        <p:tgtEl>
                                          <p:spTgt spid="437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37250"/>
                                        </p:tgtEl>
                                        <p:attrNameLst>
                                          <p:attrName>style.visibility</p:attrName>
                                        </p:attrNameLst>
                                      </p:cBhvr>
                                      <p:to>
                                        <p:strVal val="visible"/>
                                      </p:to>
                                    </p:set>
                                    <p:animEffect transition="in" filter="wipe(left)">
                                      <p:cBhvr>
                                        <p:cTn id="12" dur="500"/>
                                        <p:tgtEl>
                                          <p:spTgt spid="4372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7301"/>
                                        </p:tgtEl>
                                        <p:attrNameLst>
                                          <p:attrName>style.visibility</p:attrName>
                                        </p:attrNameLst>
                                      </p:cBhvr>
                                      <p:to>
                                        <p:strVal val="visible"/>
                                      </p:to>
                                    </p:set>
                                    <p:animEffect transition="in" filter="dissolve">
                                      <p:cBhvr>
                                        <p:cTn id="17" dur="500"/>
                                        <p:tgtEl>
                                          <p:spTgt spid="4373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7290"/>
                                        </p:tgtEl>
                                        <p:attrNameLst>
                                          <p:attrName>style.visibility</p:attrName>
                                        </p:attrNameLst>
                                      </p:cBhvr>
                                      <p:to>
                                        <p:strVal val="visible"/>
                                      </p:to>
                                    </p:set>
                                    <p:animEffect transition="in" filter="dissolve">
                                      <p:cBhvr>
                                        <p:cTn id="22" dur="500"/>
                                        <p:tgtEl>
                                          <p:spTgt spid="437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0277"/>
          </a:xfrm>
        </p:spPr>
        <p:txBody>
          <a:bodyPr>
            <a:normAutofit/>
          </a:bodyPr>
          <a:lstStyle/>
          <a:p>
            <a:r>
              <a:rPr lang="en-US" sz="3200" dirty="0"/>
              <a:t>NPA-TP Review</a:t>
            </a:r>
          </a:p>
        </p:txBody>
      </p:sp>
      <p:sp>
        <p:nvSpPr>
          <p:cNvPr id="3" name="Content Placeholder 2"/>
          <p:cNvSpPr>
            <a:spLocks noGrp="1"/>
          </p:cNvSpPr>
          <p:nvPr>
            <p:ph idx="1"/>
          </p:nvPr>
        </p:nvSpPr>
        <p:spPr>
          <a:xfrm>
            <a:off x="125835" y="975232"/>
            <a:ext cx="8858774" cy="5465745"/>
          </a:xfrm>
          <a:ln>
            <a:noFill/>
          </a:ln>
        </p:spPr>
        <p:txBody>
          <a:bodyPr>
            <a:normAutofit/>
          </a:bodyPr>
          <a:lstStyle/>
          <a:p>
            <a:r>
              <a:rPr lang="en-US" sz="2400" dirty="0"/>
              <a:t>Goal:</a:t>
            </a:r>
          </a:p>
          <a:p>
            <a:pPr lvl="1"/>
            <a:r>
              <a:rPr lang="en-US" sz="2000" dirty="0"/>
              <a:t>Use </a:t>
            </a:r>
            <a:r>
              <a:rPr lang="en-US" sz="2000" dirty="0" err="1"/>
              <a:t>Tarjan’s</a:t>
            </a:r>
            <a:r>
              <a:rPr lang="en-US" sz="2000" dirty="0"/>
              <a:t> algorithm for each Newton round of Esparza et al.</a:t>
            </a:r>
          </a:p>
          <a:p>
            <a:r>
              <a:rPr lang="en-US" sz="2400" dirty="0"/>
              <a:t>Obstacle:</a:t>
            </a:r>
          </a:p>
          <a:p>
            <a:pPr lvl="1"/>
            <a:r>
              <a:rPr lang="en-US" sz="2000" dirty="0"/>
              <a:t>Esparza’s linear system not compatible with </a:t>
            </a:r>
            <a:r>
              <a:rPr lang="en-US" sz="2000" dirty="0" err="1"/>
              <a:t>Tarjan’s</a:t>
            </a:r>
            <a:r>
              <a:rPr lang="en-US" sz="2000" dirty="0"/>
              <a:t> algorithm</a:t>
            </a:r>
          </a:p>
          <a:p>
            <a:r>
              <a:rPr lang="en-US" sz="2400" dirty="0"/>
              <a:t>Overcoming the obstacle:</a:t>
            </a:r>
          </a:p>
          <a:p>
            <a:pPr lvl="1"/>
            <a:r>
              <a:rPr lang="en-US" sz="2000" dirty="0"/>
              <a:t>Chief technical challenge: “turn LCFL path problem into a regular-language path problem”</a:t>
            </a:r>
          </a:p>
          <a:p>
            <a:pPr lvl="1"/>
            <a:r>
              <a:rPr lang="en-US" sz="2000" dirty="0">
                <a:sym typeface="Symbol"/>
              </a:rPr>
              <a:t>Some algebraic magic (</a:t>
            </a:r>
            <a:r>
              <a:rPr lang="en-US" sz="2000" dirty="0" err="1">
                <a:sym typeface="Symbol"/>
              </a:rPr>
              <a:t>Kronecker</a:t>
            </a:r>
            <a:r>
              <a:rPr lang="en-US" sz="2000" dirty="0">
                <a:sym typeface="Symbol"/>
              </a:rPr>
              <a:t> product + transpose)</a:t>
            </a:r>
          </a:p>
          <a:p>
            <a:r>
              <a:rPr lang="en-US" sz="2400" dirty="0"/>
              <a:t>Evaluation (for predicate-abstraction of device drivers)</a:t>
            </a:r>
          </a:p>
          <a:p>
            <a:pPr lvl="1"/>
            <a:r>
              <a:rPr lang="en-US" sz="2000" dirty="0"/>
              <a:t>NPA via Tensor Product is faster than NPA</a:t>
            </a:r>
          </a:p>
          <a:p>
            <a:pPr lvl="1"/>
            <a:r>
              <a:rPr lang="en-US" sz="2000" dirty="0"/>
              <a:t>Chaotic iteration the method of choice overall</a:t>
            </a:r>
          </a:p>
          <a:p>
            <a:r>
              <a:rPr lang="en-US" sz="2400" dirty="0"/>
              <a:t>See the paper for several additional contributions</a:t>
            </a:r>
          </a:p>
          <a:p>
            <a:pPr lvl="1"/>
            <a:r>
              <a:rPr lang="en-US" sz="2000" dirty="0"/>
              <a:t>Alternative way to handle loops</a:t>
            </a:r>
          </a:p>
          <a:p>
            <a:pPr lvl="1"/>
            <a:r>
              <a:rPr lang="en-US" sz="2000" dirty="0"/>
              <a:t>Merge functions (for local variables) </a:t>
            </a:r>
          </a:p>
          <a:p>
            <a:endParaRPr lang="en-US" sz="2400" dirty="0">
              <a:sym typeface="Symbol"/>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pPr/>
              <a:t>80</a:t>
            </a:fld>
            <a:endParaRPr lang="en-US"/>
          </a:p>
        </p:txBody>
      </p:sp>
    </p:spTree>
    <p:extLst>
      <p:ext uri="{BB962C8B-B14F-4D97-AF65-F5344CB8AC3E}">
        <p14:creationId xmlns:p14="http://schemas.microsoft.com/office/powerpoint/2010/main" val="421305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500"/>
                                        <p:tgtEl>
                                          <p:spTgt spid="3">
                                            <p:txEl>
                                              <p:pRg st="10" end="1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fade">
                                      <p:cBhvr>
                                        <p:cTn id="28" dur="500"/>
                                        <p:tgtEl>
                                          <p:spTgt spid="3">
                                            <p:txEl>
                                              <p:pRg st="11" end="1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fade">
                                      <p:cBhvr>
                                        <p:cTn id="3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0277"/>
          </a:xfrm>
        </p:spPr>
        <p:txBody>
          <a:bodyPr>
            <a:normAutofit/>
          </a:bodyPr>
          <a:lstStyle/>
          <a:p>
            <a:r>
              <a:rPr lang="en-US" sz="3200" dirty="0"/>
              <a:t>Final Words</a:t>
            </a:r>
          </a:p>
        </p:txBody>
      </p:sp>
      <p:sp>
        <p:nvSpPr>
          <p:cNvPr id="3" name="Content Placeholder 2"/>
          <p:cNvSpPr>
            <a:spLocks noGrp="1"/>
          </p:cNvSpPr>
          <p:nvPr>
            <p:ph idx="1"/>
          </p:nvPr>
        </p:nvSpPr>
        <p:spPr>
          <a:xfrm>
            <a:off x="125835" y="975232"/>
            <a:ext cx="8858774" cy="5465745"/>
          </a:xfrm>
          <a:ln>
            <a:noFill/>
          </a:ln>
        </p:spPr>
        <p:txBody>
          <a:bodyPr>
            <a:normAutofit/>
          </a:bodyPr>
          <a:lstStyle/>
          <a:p>
            <a:r>
              <a:rPr lang="en-US" sz="2400" dirty="0"/>
              <a:t>Follow-on work</a:t>
            </a:r>
          </a:p>
          <a:p>
            <a:pPr lvl="1"/>
            <a:r>
              <a:rPr lang="en-US" sz="1600" dirty="0"/>
              <a:t>Applied similar ideas (solve a sequence of simpler “regularize” models of the original equation system, obtained by rearranging expressions using tensor product) to a domain more complex than a predicate-abstraction domain</a:t>
            </a:r>
          </a:p>
          <a:p>
            <a:pPr lvl="1"/>
            <a:r>
              <a:rPr lang="en-US" sz="1600" dirty="0">
                <a:sym typeface="Symbol"/>
              </a:rPr>
              <a:t>No other known method for solving equations over the domain</a:t>
            </a:r>
          </a:p>
          <a:p>
            <a:pPr lvl="1"/>
            <a:r>
              <a:rPr lang="en-US" sz="1600" dirty="0">
                <a:sym typeface="Symbol"/>
              </a:rPr>
              <a:t>Competitive with verification tools based on abstraction refinement</a:t>
            </a:r>
          </a:p>
          <a:p>
            <a:pPr lvl="2"/>
            <a:r>
              <a:rPr lang="en-US" sz="1600" dirty="0">
                <a:sym typeface="Symbol"/>
              </a:rPr>
              <a:t>Encouraging because abstraction refinement has a 20-year head start</a:t>
            </a:r>
          </a:p>
          <a:p>
            <a:endParaRPr lang="en-US" sz="2400" dirty="0">
              <a:sym typeface="Symbol"/>
            </a:endParaRPr>
          </a:p>
          <a:p>
            <a:r>
              <a:rPr lang="en-US" sz="2400" dirty="0">
                <a:sym typeface="Symbol"/>
              </a:rPr>
              <a:t>Main message</a:t>
            </a:r>
          </a:p>
          <a:p>
            <a:pPr lvl="1"/>
            <a:r>
              <a:rPr lang="en-US" sz="2000" dirty="0">
                <a:sym typeface="Symbol"/>
              </a:rPr>
              <a:t>Beware of sanity checks!</a:t>
            </a:r>
            <a:endParaRPr lang="en-US" sz="1600" dirty="0">
              <a:sym typeface="Symbol"/>
            </a:endParaRPr>
          </a:p>
          <a:p>
            <a:pPr marL="914400" lvl="2" indent="0">
              <a:buNone/>
            </a:pPr>
            <a:endParaRPr lang="en-US" sz="1600" dirty="0">
              <a:sym typeface="Symbol"/>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pPr/>
              <a:t>81</a:t>
            </a:fld>
            <a:endParaRPr lang="en-US"/>
          </a:p>
        </p:txBody>
      </p:sp>
    </p:spTree>
    <p:extLst>
      <p:ext uri="{BB962C8B-B14F-4D97-AF65-F5344CB8AC3E}">
        <p14:creationId xmlns:p14="http://schemas.microsoft.com/office/powerpoint/2010/main" val="3130485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65A0EED-6B89-664A-801E-D3FDD91C7C69}" type="slidenum">
              <a:rPr lang="en-US" smtClean="0"/>
              <a:pPr/>
              <a:t>82</a:t>
            </a:fld>
            <a:endParaRPr lang="en-US"/>
          </a:p>
        </p:txBody>
      </p:sp>
    </p:spTree>
    <p:extLst>
      <p:ext uri="{BB962C8B-B14F-4D97-AF65-F5344CB8AC3E}">
        <p14:creationId xmlns:p14="http://schemas.microsoft.com/office/powerpoint/2010/main" val="1411203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Related Work</a:t>
            </a:r>
          </a:p>
        </p:txBody>
      </p:sp>
      <p:sp>
        <p:nvSpPr>
          <p:cNvPr id="3" name="Content Placeholder 2"/>
          <p:cNvSpPr>
            <a:spLocks noGrp="1"/>
          </p:cNvSpPr>
          <p:nvPr>
            <p:ph idx="1"/>
          </p:nvPr>
        </p:nvSpPr>
        <p:spPr>
          <a:xfrm>
            <a:off x="457199" y="1600200"/>
            <a:ext cx="8480323" cy="4859594"/>
          </a:xfrm>
          <a:ln>
            <a:noFill/>
          </a:ln>
        </p:spPr>
        <p:txBody>
          <a:bodyPr>
            <a:normAutofit/>
          </a:bodyPr>
          <a:lstStyle/>
          <a:p>
            <a:r>
              <a:rPr lang="en-US" sz="2400" dirty="0"/>
              <a:t>One previous use of </a:t>
            </a:r>
            <a:r>
              <a:rPr lang="en-US" sz="2400" dirty="0" err="1"/>
              <a:t>Kronecker</a:t>
            </a:r>
            <a:r>
              <a:rPr lang="en-US" sz="2400" dirty="0"/>
              <a:t> product + </a:t>
            </a:r>
            <a:r>
              <a:rPr lang="en-US" sz="2400" i="1" dirty="0"/>
              <a:t>readout</a:t>
            </a:r>
            <a:r>
              <a:rPr lang="en-US" sz="2400" dirty="0"/>
              <a:t> </a:t>
            </a:r>
            <a:r>
              <a:rPr lang="en-US" sz="2000" dirty="0"/>
              <a:t>[Lal et al. TACAS 2008]</a:t>
            </a:r>
            <a:endParaRPr lang="en-US" sz="2400" dirty="0"/>
          </a:p>
          <a:p>
            <a:r>
              <a:rPr lang="en-US" sz="2400" dirty="0"/>
              <a:t>The </a:t>
            </a:r>
            <a:r>
              <a:rPr lang="en-US" sz="2400" dirty="0">
                <a:solidFill>
                  <a:srgbClr val="C00000"/>
                </a:solidFill>
              </a:rPr>
              <a:t>tensor-product principle</a:t>
            </a:r>
          </a:p>
          <a:p>
            <a:pPr marL="457200" lvl="1" indent="0">
              <a:lnSpc>
                <a:spcPts val="2640"/>
              </a:lnSpc>
              <a:buNone/>
            </a:pPr>
            <a:r>
              <a:rPr lang="en-US" sz="2000" dirty="0">
                <a:solidFill>
                  <a:srgbClr val="C00000"/>
                </a:solidFill>
              </a:rPr>
              <a:t>Tensor products</a:t>
            </a:r>
            <a:r>
              <a:rPr lang="en-US" sz="2000" dirty="0"/>
              <a:t>—plus an appropriate readout operation—</a:t>
            </a:r>
            <a:r>
              <a:rPr lang="en-US" sz="2000" dirty="0">
                <a:solidFill>
                  <a:srgbClr val="C00000"/>
                </a:solidFill>
              </a:rPr>
              <a:t>allow computations to be rearranged in certain ways</a:t>
            </a:r>
            <a:r>
              <a:rPr lang="en-US" sz="2000" dirty="0"/>
              <a:t>; they can be used to delay performing every multiplication in a sequence of multiplications, which is useful if either</a:t>
            </a:r>
          </a:p>
          <a:p>
            <a:pPr marL="400050" lvl="1" indent="0">
              <a:buNone/>
            </a:pPr>
            <a:r>
              <a:rPr lang="en-US" sz="2000" dirty="0"/>
              <a:t>  (a) a value that is only obtainable at a later time needs to be  </a:t>
            </a:r>
          </a:p>
          <a:p>
            <a:pPr marL="400050" lvl="1" indent="0">
              <a:buNone/>
            </a:pPr>
            <a:r>
              <a:rPr lang="en-US" sz="2000" dirty="0"/>
              <a:t>       placed in the middle of the sequence, or</a:t>
            </a:r>
          </a:p>
          <a:p>
            <a:pPr marL="400050" lvl="1" indent="0">
              <a:buNone/>
            </a:pPr>
            <a:r>
              <a:rPr lang="en-US" sz="2000" dirty="0"/>
              <a:t> (b) a subsequence of values in the middle of the sequence</a:t>
            </a:r>
          </a:p>
          <a:p>
            <a:pPr marL="400050" lvl="1" indent="0">
              <a:buNone/>
            </a:pPr>
            <a:r>
              <a:rPr lang="en-US" sz="2000" dirty="0"/>
              <a:t>       needs to be adjusted in certain ways before contributing to the</a:t>
            </a:r>
          </a:p>
          <a:p>
            <a:pPr marL="400050" lvl="1" indent="0">
              <a:buNone/>
            </a:pPr>
            <a:r>
              <a:rPr lang="en-US" sz="2000" dirty="0"/>
              <a:t>       overall product</a:t>
            </a:r>
          </a:p>
        </p:txBody>
      </p:sp>
      <p:sp>
        <p:nvSpPr>
          <p:cNvPr id="4" name="Slide Number Placeholder 3"/>
          <p:cNvSpPr>
            <a:spLocks noGrp="1"/>
          </p:cNvSpPr>
          <p:nvPr>
            <p:ph type="sldNum" sz="quarter" idx="12"/>
          </p:nvPr>
        </p:nvSpPr>
        <p:spPr/>
        <p:txBody>
          <a:bodyPr/>
          <a:lstStyle/>
          <a:p>
            <a:fld id="{A65A0EED-6B89-664A-801E-D3FDD91C7C69}" type="slidenum">
              <a:rPr lang="en-US" smtClean="0"/>
              <a:pPr/>
              <a:t>83</a:t>
            </a:fld>
            <a:endParaRPr lang="en-US"/>
          </a:p>
        </p:txBody>
      </p:sp>
      <p:sp>
        <p:nvSpPr>
          <p:cNvPr id="5" name="Rectangle 4"/>
          <p:cNvSpPr/>
          <p:nvPr/>
        </p:nvSpPr>
        <p:spPr>
          <a:xfrm>
            <a:off x="457199" y="2399951"/>
            <a:ext cx="8462075" cy="3602264"/>
          </a:xfrm>
          <a:prstGeom prst="rect">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6965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 of Talk</a:t>
            </a:r>
          </a:p>
        </p:txBody>
      </p:sp>
      <p:sp>
        <p:nvSpPr>
          <p:cNvPr id="3" name="Content Placeholder 2"/>
          <p:cNvSpPr>
            <a:spLocks noGrp="1"/>
          </p:cNvSpPr>
          <p:nvPr>
            <p:ph idx="1"/>
          </p:nvPr>
        </p:nvSpPr>
        <p:spPr>
          <a:xfrm>
            <a:off x="457200" y="1600200"/>
            <a:ext cx="8502242" cy="4525963"/>
          </a:xfrm>
          <a:ln>
            <a:noFill/>
          </a:ln>
        </p:spPr>
        <p:txBody>
          <a:bodyPr/>
          <a:lstStyle/>
          <a:p>
            <a:r>
              <a:rPr lang="en-US" dirty="0"/>
              <a:t>Newtonian Program Analysis </a:t>
            </a:r>
            <a:r>
              <a:rPr lang="en-US" sz="2400" dirty="0"/>
              <a:t>(Esparza et al. [JACM10])</a:t>
            </a:r>
          </a:p>
          <a:p>
            <a:r>
              <a:rPr lang="en-US" dirty="0"/>
              <a:t>A misconception on my part</a:t>
            </a:r>
          </a:p>
          <a:p>
            <a:r>
              <a:rPr lang="en-US" dirty="0"/>
              <a:t>A promising step: Pairing</a:t>
            </a:r>
          </a:p>
          <a:p>
            <a:r>
              <a:rPr lang="en-US" dirty="0"/>
              <a:t>Pairing fails to deliver</a:t>
            </a:r>
          </a:p>
          <a:p>
            <a:r>
              <a:rPr lang="en-US" dirty="0"/>
              <a:t>A different kind of pairing</a:t>
            </a:r>
          </a:p>
          <a:p>
            <a:r>
              <a:rPr lang="en-US" dirty="0"/>
              <a:t>Experimental results</a:t>
            </a:r>
          </a:p>
          <a:p>
            <a:r>
              <a:rPr lang="en-US" dirty="0"/>
              <a:t>Wrap-up</a:t>
            </a:r>
          </a:p>
        </p:txBody>
      </p:sp>
      <p:sp>
        <p:nvSpPr>
          <p:cNvPr id="5" name="Slide Number Placeholder 4"/>
          <p:cNvSpPr>
            <a:spLocks noGrp="1"/>
          </p:cNvSpPr>
          <p:nvPr>
            <p:ph type="sldNum" sz="quarter" idx="12"/>
          </p:nvPr>
        </p:nvSpPr>
        <p:spPr/>
        <p:txBody>
          <a:bodyPr/>
          <a:lstStyle/>
          <a:p>
            <a:fld id="{A65A0EED-6B89-664A-801E-D3FDD91C7C69}" type="slidenum">
              <a:rPr lang="en-US" smtClean="0"/>
              <a:pPr/>
              <a:t>84</a:t>
            </a:fld>
            <a:endParaRPr lang="en-US"/>
          </a:p>
        </p:txBody>
      </p:sp>
    </p:spTree>
    <p:extLst>
      <p:ext uri="{BB962C8B-B14F-4D97-AF65-F5344CB8AC3E}">
        <p14:creationId xmlns:p14="http://schemas.microsoft.com/office/powerpoint/2010/main" val="3734322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 of Tutorial</a:t>
            </a:r>
          </a:p>
        </p:txBody>
      </p:sp>
      <p:sp>
        <p:nvSpPr>
          <p:cNvPr id="3" name="Content Placeholder 2"/>
          <p:cNvSpPr>
            <a:spLocks noGrp="1"/>
          </p:cNvSpPr>
          <p:nvPr>
            <p:ph idx="1"/>
          </p:nvPr>
        </p:nvSpPr>
        <p:spPr>
          <a:xfrm>
            <a:off x="152406" y="1008522"/>
            <a:ext cx="8860115" cy="5236885"/>
          </a:xfrm>
          <a:ln>
            <a:noFill/>
          </a:ln>
        </p:spPr>
        <p:txBody>
          <a:bodyPr>
            <a:normAutofit/>
          </a:bodyPr>
          <a:lstStyle/>
          <a:p>
            <a:r>
              <a:rPr lang="en-US" dirty="0"/>
              <a:t>Background</a:t>
            </a:r>
          </a:p>
          <a:p>
            <a:pPr lvl="1"/>
            <a:r>
              <a:rPr lang="en-US" dirty="0"/>
              <a:t>Iterative dataflow analysis</a:t>
            </a:r>
          </a:p>
          <a:p>
            <a:pPr lvl="1"/>
            <a:r>
              <a:rPr lang="en-US" dirty="0"/>
              <a:t>Abstract interpretation</a:t>
            </a:r>
          </a:p>
          <a:p>
            <a:r>
              <a:rPr lang="en-US" dirty="0"/>
              <a:t>Intraprocedural analysis</a:t>
            </a:r>
          </a:p>
          <a:p>
            <a:pPr lvl="1"/>
            <a:r>
              <a:rPr lang="en-US" dirty="0" err="1"/>
              <a:t>Tarjan’s</a:t>
            </a:r>
            <a:r>
              <a:rPr lang="en-US" dirty="0"/>
              <a:t> path-expression method</a:t>
            </a:r>
          </a:p>
          <a:p>
            <a:r>
              <a:rPr lang="en-US" dirty="0" err="1"/>
              <a:t>Interprocedural</a:t>
            </a:r>
            <a:r>
              <a:rPr lang="en-US" dirty="0"/>
              <a:t> analysis</a:t>
            </a:r>
          </a:p>
          <a:p>
            <a:pPr lvl="1"/>
            <a:r>
              <a:rPr lang="en-US" dirty="0">
                <a:solidFill>
                  <a:srgbClr val="C00000"/>
                </a:solidFill>
              </a:rPr>
              <a:t>Functional approach</a:t>
            </a:r>
          </a:p>
          <a:p>
            <a:pPr lvl="1"/>
            <a:r>
              <a:rPr lang="en-US" dirty="0"/>
              <a:t>Newtonian program analysis</a:t>
            </a:r>
          </a:p>
          <a:p>
            <a:pPr lvl="1"/>
            <a:r>
              <a:rPr lang="en-US" dirty="0"/>
              <a:t>Newtonian program analysis via tensor product</a:t>
            </a:r>
          </a:p>
          <a:p>
            <a:pPr lvl="1"/>
            <a:r>
              <a:rPr lang="en-US" dirty="0"/>
              <a:t>Newtonian program analysis and Gauss-Jordan elimination</a:t>
            </a:r>
          </a:p>
          <a:p>
            <a:pPr lvl="1"/>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9</a:t>
            </a:fld>
            <a:endParaRPr lang="en-US"/>
          </a:p>
        </p:txBody>
      </p:sp>
    </p:spTree>
    <p:extLst>
      <p:ext uri="{BB962C8B-B14F-4D97-AF65-F5344CB8AC3E}">
        <p14:creationId xmlns:p14="http://schemas.microsoft.com/office/powerpoint/2010/main" val="4120787666"/>
      </p:ext>
    </p:extLst>
  </p:cSld>
  <p:clrMapOvr>
    <a:masterClrMapping/>
  </p:clrMapOvr>
</p:sld>
</file>

<file path=ppt/theme/theme1.xml><?xml version="1.0" encoding="utf-8"?>
<a:theme xmlns:a="http://schemas.openxmlformats.org/drawingml/2006/main" name="POPL18Tutorial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1" i="0" u="none" strike="noStrike" cap="none" normalizeH="0" baseline="0" smtClean="0">
            <a:ln>
              <a:noFill/>
            </a:ln>
            <a:solidFill>
              <a:schemeClr val="bg2"/>
            </a:solidFill>
            <a:effectLst/>
            <a:latin typeface="Arial" charset="0"/>
          </a:defRPr>
        </a:defPPr>
      </a:lstStyle>
    </a:spDef>
    <a:lnDef>
      <a:spPr bwMode="auto">
        <a:solidFill>
          <a:schemeClr val="accent1"/>
        </a:solidFill>
        <a:ln w="9525" cap="flat" cmpd="sng" algn="ctr">
          <a:solidFill>
            <a:schemeClr val="tx1"/>
          </a:solidFill>
          <a:prstDash val="solid"/>
          <a:round/>
          <a:headEnd type="none" w="med" len="med"/>
          <a:tailEnd type="triangle" w="lg"/>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PL18TutorialTheme1" id="{A582DBA5-F38B-4DDA-AD04-63977A0EC127}" vid="{ADB6E06D-6D69-4B93-8835-92FDD21683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2263</TotalTime>
  <Words>9692</Words>
  <Application>Microsoft Office PowerPoint</Application>
  <PresentationFormat>On-screen Show (4:3)</PresentationFormat>
  <Paragraphs>2023</Paragraphs>
  <Slides>84</Slides>
  <Notes>25</Notes>
  <HiddenSlides>11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84</vt:i4>
      </vt:variant>
    </vt:vector>
  </HeadingPairs>
  <TitlesOfParts>
    <vt:vector size="101" baseType="lpstr">
      <vt:lpstr>Comic Sans MS</vt:lpstr>
      <vt:lpstr>Wingdings</vt:lpstr>
      <vt:lpstr>Helvetica</vt:lpstr>
      <vt:lpstr>Math B</vt:lpstr>
      <vt:lpstr>Arial</vt:lpstr>
      <vt:lpstr>Georgia</vt:lpstr>
      <vt:lpstr>Times New Roman</vt:lpstr>
      <vt:lpstr>Cambria Math</vt:lpstr>
      <vt:lpstr>宋体</vt:lpstr>
      <vt:lpstr>Lucida Calligraphy</vt:lpstr>
      <vt:lpstr>Math C</vt:lpstr>
      <vt:lpstr>Math A</vt:lpstr>
      <vt:lpstr>Symbol</vt:lpstr>
      <vt:lpstr>Calibri</vt:lpstr>
      <vt:lpstr>Webdings</vt:lpstr>
      <vt:lpstr>Arial Black</vt:lpstr>
      <vt:lpstr>POPL18TutorialTheme1</vt:lpstr>
      <vt:lpstr>Outline of Tutorial</vt:lpstr>
      <vt:lpstr>Path Semantics for Intraprocedural Analysis</vt:lpstr>
      <vt:lpstr>Path Semantics for Intraprocedural Analysis</vt:lpstr>
      <vt:lpstr>PowerPoint Presentation</vt:lpstr>
      <vt:lpstr>Path Semantics for Interprocedural Analysis</vt:lpstr>
      <vt:lpstr>PowerPoint Presentation</vt:lpstr>
      <vt:lpstr>PowerPoint Presentation</vt:lpstr>
      <vt:lpstr>PowerPoint Presentation</vt:lpstr>
      <vt:lpstr>Outline of Tutorial</vt:lpstr>
      <vt:lpstr>Big Picture: Dataflow Analysis</vt:lpstr>
      <vt:lpstr>From Path Semantics to Equational Semantics</vt:lpstr>
      <vt:lpstr>Equational Semantics</vt:lpstr>
      <vt:lpstr>Equational Semantics, Cont’d</vt:lpstr>
      <vt:lpstr>Local Variables</vt:lpstr>
      <vt:lpstr>Conventional Approach (Phase I)</vt:lpstr>
      <vt:lpstr>Gen-Kill Problems: Reaching Defs</vt:lpstr>
      <vt:lpstr>“Inter” Becomes “Intra” When Procedure Summaries are in Hand</vt:lpstr>
      <vt:lpstr>“Inter” Becomes “Intra” When Procedure Summaries are in Hand</vt:lpstr>
      <vt:lpstr>“Inter” Becomes “Intra” When Procedure Summaries are in Hand</vt:lpstr>
      <vt:lpstr>Swap Procedure</vt:lpstr>
      <vt:lpstr>Predicate Abstraction (Boolean Programs)</vt:lpstr>
      <vt:lpstr>Swap Procedure</vt:lpstr>
      <vt:lpstr>Predicate Abstraction (Boolean Programs)</vt:lpstr>
      <vt:lpstr>Predicate Abstraction (Boolean Programs)</vt:lpstr>
      <vt:lpstr>Swap Procedure</vt:lpstr>
      <vt:lpstr>Predicate Abstraction</vt:lpstr>
      <vt:lpstr>Predicate Abstraction (Boolean Programs)</vt:lpstr>
      <vt:lpstr>Swap Procedure</vt:lpstr>
      <vt:lpstr>Swap Procedure</vt:lpstr>
      <vt:lpstr>Representing Dataflow Functions</vt:lpstr>
      <vt:lpstr>Representing Dataflow Functions</vt:lpstr>
      <vt:lpstr>Gen-Kill Problems: Reaching Defs</vt:lpstr>
      <vt:lpstr>Possibly Uninitialized Variables (PUV)</vt:lpstr>
      <vt:lpstr>Possibly Uninitialized Variables (PUV)</vt:lpstr>
      <vt:lpstr>Equational Semantics, Phase II</vt:lpstr>
      <vt:lpstr>Equational Semantics, Phase II</vt:lpstr>
      <vt:lpstr>Two Approaches to Phase II</vt:lpstr>
      <vt:lpstr>Phase III</vt:lpstr>
      <vt:lpstr>Gen-Kill Problems: Reaching Defs</vt:lpstr>
      <vt:lpstr>Outline of Tutorial</vt:lpstr>
      <vt:lpstr>Big Picture: Dataflow Analysis</vt:lpstr>
      <vt:lpstr>Newton’s Method for Finding Roots</vt:lpstr>
      <vt:lpstr>Newton’s Method for Programs [Esparza et al.]</vt:lpstr>
      <vt:lpstr>Newton’s Method for Programs [Esparza et al.]</vt:lpstr>
      <vt:lpstr>Polynomial Equations for Summary Functions</vt:lpstr>
      <vt:lpstr>From Fixed Points to Roots</vt:lpstr>
      <vt:lpstr>Newton’s Method for Programs [Esparza et al.]</vt:lpstr>
      <vt:lpstr>NPA is a Nested Fixpoint Computation </vt:lpstr>
      <vt:lpstr>Polynomial Equations for Summary Functions</vt:lpstr>
      <vt:lpstr>Polynomial Equations for Summary Functions</vt:lpstr>
      <vt:lpstr>Outline of Tutorial</vt:lpstr>
      <vt:lpstr>Big Picture: Dataflow Analysis</vt:lpstr>
      <vt:lpstr>Tarjan’s Path-Expression Method</vt:lpstr>
      <vt:lpstr>A Misconception on My Part</vt:lpstr>
      <vt:lpstr>A Misconception on My Part</vt:lpstr>
      <vt:lpstr>Doesn’t the Pumping Lemma Imply . . . Fuggedaboutit?</vt:lpstr>
      <vt:lpstr>Story in a Nutshell</vt:lpstr>
      <vt:lpstr>Example: An LCFL Program</vt:lpstr>
      <vt:lpstr>Converting to Tarjan</vt:lpstr>
      <vt:lpstr>Converting to Tarjan</vt:lpstr>
      <vt:lpstr>Converting to Tarjan</vt:lpstr>
      <vt:lpstr>Converting to Tarjan</vt:lpstr>
      <vt:lpstr>Pairing Fails to Deliver . . .</vt:lpstr>
      <vt:lpstr>Pairing Fails to Deliver . . . for PUV</vt:lpstr>
      <vt:lpstr>Doesn’t the Pumping Lemma Imply . . . Fuggedaboutit?</vt:lpstr>
      <vt:lpstr>A Glimmer of Hope . . .</vt:lpstr>
      <vt:lpstr>Converting to Tarjan</vt:lpstr>
      <vt:lpstr>Converting to Tarjan</vt:lpstr>
      <vt:lpstr>Some Intuition About Kronecker Product</vt:lpstr>
      <vt:lpstr>Kronecker Product from a Logical Perspective</vt:lpstr>
      <vt:lpstr>Converting to Tarjan</vt:lpstr>
      <vt:lpstr>Why Does This Trick Work?</vt:lpstr>
      <vt:lpstr>Kronecker Delivers . . . for PUV</vt:lpstr>
      <vt:lpstr>Kronecker Delivers . . . for PUV</vt:lpstr>
      <vt:lpstr>Revised Story in a Nutshell</vt:lpstr>
      <vt:lpstr>NPA-TP is a Nested Fixpoint Computation </vt:lpstr>
      <vt:lpstr>Experimental Results (The Good News)</vt:lpstr>
      <vt:lpstr>Experimental Results (The Bad News)</vt:lpstr>
      <vt:lpstr>PowerPoint Presentation</vt:lpstr>
      <vt:lpstr>NPA-TP Review</vt:lpstr>
      <vt:lpstr>Final Words</vt:lpstr>
      <vt:lpstr>PowerPoint Presentation</vt:lpstr>
      <vt:lpstr>Related Work</vt:lpstr>
      <vt:lpstr>Outline of Talk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Thomas Reps</cp:lastModifiedBy>
  <cp:revision>276</cp:revision>
  <cp:lastPrinted>2015-10-20T02:53:17Z</cp:lastPrinted>
  <dcterms:created xsi:type="dcterms:W3CDTF">2015-10-19T12:39:45Z</dcterms:created>
  <dcterms:modified xsi:type="dcterms:W3CDTF">2018-02-23T03:43:45Z</dcterms:modified>
</cp:coreProperties>
</file>