
<file path=[Content_Types].xml><?xml version="1.0" encoding="utf-8"?>
<Types xmlns="http://schemas.openxmlformats.org/package/2006/content-types">
  <Default Extension="fntdata" ContentType="application/x-fontdata"/>
  <Default Extension="jfif"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 id="2147483691" r:id="rId2"/>
  </p:sldMasterIdLst>
  <p:notesMasterIdLst>
    <p:notesMasterId r:id="rId70"/>
  </p:notesMasterIdLst>
  <p:sldIdLst>
    <p:sldId id="1080" r:id="rId3"/>
    <p:sldId id="1082" r:id="rId4"/>
    <p:sldId id="1083" r:id="rId5"/>
    <p:sldId id="1084" r:id="rId6"/>
    <p:sldId id="1085" r:id="rId7"/>
    <p:sldId id="1097" r:id="rId8"/>
    <p:sldId id="1096" r:id="rId9"/>
    <p:sldId id="1133" r:id="rId10"/>
    <p:sldId id="1106" r:id="rId11"/>
    <p:sldId id="1101" r:id="rId12"/>
    <p:sldId id="1100" r:id="rId13"/>
    <p:sldId id="1103" r:id="rId14"/>
    <p:sldId id="1086" r:id="rId15"/>
    <p:sldId id="1088" r:id="rId16"/>
    <p:sldId id="263" r:id="rId17"/>
    <p:sldId id="271" r:id="rId18"/>
    <p:sldId id="264" r:id="rId19"/>
    <p:sldId id="1089" r:id="rId20"/>
    <p:sldId id="265" r:id="rId21"/>
    <p:sldId id="1090" r:id="rId22"/>
    <p:sldId id="268" r:id="rId23"/>
    <p:sldId id="1107" r:id="rId24"/>
    <p:sldId id="1091" r:id="rId25"/>
    <p:sldId id="1079" r:id="rId26"/>
    <p:sldId id="1076" r:id="rId27"/>
    <p:sldId id="1077" r:id="rId28"/>
    <p:sldId id="1110" r:id="rId29"/>
    <p:sldId id="1111" r:id="rId30"/>
    <p:sldId id="273" r:id="rId31"/>
    <p:sldId id="1092" r:id="rId32"/>
    <p:sldId id="1108" r:id="rId33"/>
    <p:sldId id="1081" r:id="rId34"/>
    <p:sldId id="1109" r:id="rId35"/>
    <p:sldId id="1112" r:id="rId36"/>
    <p:sldId id="260" r:id="rId37"/>
    <p:sldId id="1093" r:id="rId38"/>
    <p:sldId id="1099" r:id="rId39"/>
    <p:sldId id="1114" r:id="rId40"/>
    <p:sldId id="1115" r:id="rId41"/>
    <p:sldId id="1116" r:id="rId42"/>
    <p:sldId id="1117" r:id="rId43"/>
    <p:sldId id="828" r:id="rId44"/>
    <p:sldId id="1118" r:id="rId45"/>
    <p:sldId id="1119" r:id="rId46"/>
    <p:sldId id="1120" r:id="rId47"/>
    <p:sldId id="1121" r:id="rId48"/>
    <p:sldId id="1122" r:id="rId49"/>
    <p:sldId id="1123" r:id="rId50"/>
    <p:sldId id="1124" r:id="rId51"/>
    <p:sldId id="1125" r:id="rId52"/>
    <p:sldId id="1126" r:id="rId53"/>
    <p:sldId id="1127" r:id="rId54"/>
    <p:sldId id="1128" r:id="rId55"/>
    <p:sldId id="967" r:id="rId56"/>
    <p:sldId id="1131" r:id="rId57"/>
    <p:sldId id="1132" r:id="rId58"/>
    <p:sldId id="375" r:id="rId59"/>
    <p:sldId id="1134" r:id="rId60"/>
    <p:sldId id="1129" r:id="rId61"/>
    <p:sldId id="1094" r:id="rId62"/>
    <p:sldId id="1105" r:id="rId63"/>
    <p:sldId id="1095" r:id="rId64"/>
    <p:sldId id="1087" r:id="rId65"/>
    <p:sldId id="1135" r:id="rId66"/>
    <p:sldId id="785" r:id="rId67"/>
    <p:sldId id="1102" r:id="rId68"/>
    <p:sldId id="1104" r:id="rId69"/>
  </p:sldIdLst>
  <p:sldSz cx="9144000" cy="6858000" type="screen4x3"/>
  <p:notesSz cx="6985000" cy="9283700"/>
  <p:embeddedFontLst>
    <p:embeddedFont>
      <p:font typeface="Arial Black" panose="020B0A04020102020204" pitchFamily="34" charset="0"/>
      <p:bold r:id="rId71"/>
    </p:embeddedFont>
    <p:embeddedFont>
      <p:font typeface="Cambria Math" panose="02040503050406030204" pitchFamily="18" charset="0"/>
      <p:regular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59F3D38-5726-408A-8E24-9DF03ACAAB60}">
          <p14:sldIdLst>
            <p14:sldId id="1080"/>
            <p14:sldId id="1082"/>
            <p14:sldId id="1083"/>
            <p14:sldId id="1084"/>
            <p14:sldId id="1085"/>
            <p14:sldId id="1097"/>
            <p14:sldId id="1096"/>
            <p14:sldId id="1133"/>
          </p14:sldIdLst>
        </p14:section>
        <p14:section name="What this talk is about" id="{568657FA-B5D9-4854-ACFC-1F06B2B5FC22}">
          <p14:sldIdLst>
            <p14:sldId id="1106"/>
            <p14:sldId id="1101"/>
            <p14:sldId id="1100"/>
            <p14:sldId id="1103"/>
            <p14:sldId id="1086"/>
          </p14:sldIdLst>
        </p14:section>
        <p14:section name="A Bit of Back-Story" id="{48792445-C888-4B00-8866-D364518B553D}">
          <p14:sldIdLst>
            <p14:sldId id="1088"/>
            <p14:sldId id="263"/>
            <p14:sldId id="271"/>
            <p14:sldId id="264"/>
            <p14:sldId id="1089"/>
            <p14:sldId id="265"/>
            <p14:sldId id="1090"/>
            <p14:sldId id="268"/>
            <p14:sldId id="1107"/>
          </p14:sldIdLst>
        </p14:section>
        <p14:section name="Hamming Mode" id="{586018F6-519E-43EE-9959-2F39A542FA9F}">
          <p14:sldIdLst>
            <p14:sldId id="1091"/>
            <p14:sldId id="1079"/>
            <p14:sldId id="1076"/>
            <p14:sldId id="1077"/>
            <p14:sldId id="1110"/>
            <p14:sldId id="1111"/>
            <p14:sldId id="273"/>
          </p14:sldIdLst>
        </p14:section>
        <p14:section name="Amoeba Mode" id="{3832E785-5A7A-407E-859C-4B67F719FCDB}">
          <p14:sldIdLst>
            <p14:sldId id="1092"/>
            <p14:sldId id="1108"/>
            <p14:sldId id="1081"/>
            <p14:sldId id="1109"/>
            <p14:sldId id="1112"/>
            <p14:sldId id="260"/>
          </p14:sldIdLst>
        </p14:section>
        <p14:section name="Frog Mode" id="{470CD1A1-1F35-49BE-AC3F-5E884D62A190}">
          <p14:sldIdLst>
            <p14:sldId id="1093"/>
            <p14:sldId id="1099"/>
            <p14:sldId id="1114"/>
            <p14:sldId id="1115"/>
            <p14:sldId id="1116"/>
            <p14:sldId id="1117"/>
            <p14:sldId id="828"/>
            <p14:sldId id="1118"/>
            <p14:sldId id="1119"/>
            <p14:sldId id="1120"/>
            <p14:sldId id="1121"/>
            <p14:sldId id="1122"/>
            <p14:sldId id="1123"/>
            <p14:sldId id="1124"/>
            <p14:sldId id="1125"/>
            <p14:sldId id="1126"/>
            <p14:sldId id="1127"/>
            <p14:sldId id="1128"/>
            <p14:sldId id="967"/>
          </p14:sldIdLst>
        </p14:section>
        <p14:section name="Two observations about frameworks" id="{492C0D12-DF91-400C-94D7-C8222D15603A}">
          <p14:sldIdLst>
            <p14:sldId id="1131"/>
            <p14:sldId id="1132"/>
            <p14:sldId id="375"/>
            <p14:sldId id="1134"/>
          </p14:sldIdLst>
        </p14:section>
        <p14:section name="Academia vs. Industry" id="{FB873491-AA65-4CF9-B4BA-E302A0A8E439}">
          <p14:sldIdLst>
            <p14:sldId id="1129"/>
          </p14:sldIdLst>
        </p14:section>
        <p14:section name="What Is Amplifiable via LLMs" id="{376EC014-31BD-40A1-8464-BC2E98A7E2E9}">
          <p14:sldIdLst>
            <p14:sldId id="1094"/>
          </p14:sldIdLst>
        </p14:section>
        <p14:section name="Conclusion" id="{E97483FF-97AE-4AE7-B007-198C66DB3EF9}">
          <p14:sldIdLst>
            <p14:sldId id="1105"/>
            <p14:sldId id="1095"/>
            <p14:sldId id="1087"/>
            <p14:sldId id="1135"/>
            <p14:sldId id="785"/>
            <p14:sldId id="1102"/>
          </p14:sldIdLst>
        </p14:section>
        <p14:section name="Miscellaneous" id="{71AD613E-3FCE-4C5B-B18F-C6031F284C82}">
          <p14:sldIdLst>
            <p14:sldId id="11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FF"/>
    <a:srgbClr val="CFCFCF"/>
    <a:srgbClr val="FF33CC"/>
    <a:srgbClr val="FF9393"/>
    <a:srgbClr val="FF8181"/>
    <a:srgbClr val="5C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3716" autoAdjust="0"/>
  </p:normalViewPr>
  <p:slideViewPr>
    <p:cSldViewPr snapToGrid="0" snapToObjects="1">
      <p:cViewPr varScale="1">
        <p:scale>
          <a:sx n="104" d="100"/>
          <a:sy n="104" d="100"/>
        </p:scale>
        <p:origin x="1524" y="96"/>
      </p:cViewPr>
      <p:guideLst>
        <p:guide orient="horz" pos="2160"/>
        <p:guide pos="2880"/>
      </p:guideLst>
    </p:cSldViewPr>
  </p:slideViewPr>
  <p:notesTextViewPr>
    <p:cViewPr>
      <p:scale>
        <a:sx n="3" d="2"/>
        <a:sy n="3" d="2"/>
      </p:scale>
      <p:origin x="0" y="0"/>
    </p:cViewPr>
  </p:notesTextViewPr>
  <p:sorterViewPr>
    <p:cViewPr varScale="1">
      <p:scale>
        <a:sx n="1" d="1"/>
        <a:sy n="1" d="1"/>
      </p:scale>
      <p:origin x="0" y="-150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62884DC-C8C1-4C47-B66B-B6D88F1739E9}" type="datetimeFigureOut">
              <a:rPr lang="en-US" smtClean="0"/>
              <a:t>6/24/2026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40C6E2-70C1-443C-BB08-BC593A738F75}" type="slidenum">
              <a:rPr lang="en-US" smtClean="0"/>
              <a:t>‹#›</a:t>
            </a:fld>
            <a:endParaRPr lang="en-US"/>
          </a:p>
        </p:txBody>
      </p:sp>
    </p:spTree>
    <p:extLst>
      <p:ext uri="{BB962C8B-B14F-4D97-AF65-F5344CB8AC3E}">
        <p14:creationId xmlns:p14="http://schemas.microsoft.com/office/powerpoint/2010/main" val="172635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a sea change, and things could be so different in the future that I almost bailed on this talk.</a:t>
            </a:r>
          </a:p>
          <a:p>
            <a:r>
              <a:rPr lang="en-US" dirty="0"/>
              <a:t>Loris D’Antoni: “your experience is still useful”.  We’ll have to see – there is a saying that …</a:t>
            </a:r>
          </a:p>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1</a:t>
            </a:fld>
            <a:endParaRPr lang="en-US"/>
          </a:p>
        </p:txBody>
      </p:sp>
    </p:spTree>
    <p:extLst>
      <p:ext uri="{BB962C8B-B14F-4D97-AF65-F5344CB8AC3E}">
        <p14:creationId xmlns:p14="http://schemas.microsoft.com/office/powerpoint/2010/main" val="23938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screen-shot</a:t>
            </a:r>
            <a:r>
              <a:rPr lang="en-US" baseline="0" dirty="0"/>
              <a:t> of a program written using the Cornell Program Synthesizer.</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16</a:t>
            </a:fld>
            <a:endParaRPr lang="en-US"/>
          </a:p>
        </p:txBody>
      </p:sp>
    </p:spTree>
    <p:extLst>
      <p:ext uri="{BB962C8B-B14F-4D97-AF65-F5344CB8AC3E}">
        <p14:creationId xmlns:p14="http://schemas.microsoft.com/office/powerpoint/2010/main" val="68309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slides illustrates</a:t>
            </a:r>
            <a:r>
              <a:rPr lang="en-US" baseline="0" dirty="0"/>
              <a:t> execution with all debugging aids turned on.  The cursor shows the location of the program counter; variable values are shown in the right-hand pane; and the output is shown in the bottom pane.</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17</a:t>
            </a:fld>
            <a:endParaRPr lang="en-US"/>
          </a:p>
        </p:txBody>
      </p:sp>
    </p:spTree>
    <p:extLst>
      <p:ext uri="{BB962C8B-B14F-4D97-AF65-F5344CB8AC3E}">
        <p14:creationId xmlns:p14="http://schemas.microsoft.com/office/powerpoint/2010/main" val="98244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On-the-fly, the</a:t>
            </a:r>
            <a:r>
              <a:rPr lang="en-US" baseline="0" dirty="0"/>
              <a:t> Cornell Program Synthesizer </a:t>
            </a:r>
            <a:r>
              <a:rPr lang="en-US" dirty="0"/>
              <a:t>also performed what</a:t>
            </a:r>
            <a:r>
              <a:rPr lang="en-US" baseline="0" dirty="0"/>
              <a:t> used to be called static-semantic analysis.  For instance, here the cursor is at the identifier “j” in the first declaration statement.  When the identifier is deleted &lt;CLICK&gt; . . .</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18</a:t>
            </a:fld>
            <a:endParaRPr lang="en-US"/>
          </a:p>
        </p:txBody>
      </p:sp>
    </p:spTree>
    <p:extLst>
      <p:ext uri="{BB962C8B-B14F-4D97-AF65-F5344CB8AC3E}">
        <p14:creationId xmlns:p14="http://schemas.microsoft.com/office/powerpoint/2010/main" val="181860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the places where “j” is used light up to show that they are uses of a variable that has not been declared. When “j” is declared, &lt;CLICK&gt;</a:t>
            </a:r>
            <a:r>
              <a:rPr lang="en-US" baseline="0" dirty="0"/>
              <a:t> . . .</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19</a:t>
            </a:fld>
            <a:endParaRPr lang="en-US"/>
          </a:p>
        </p:txBody>
      </p:sp>
    </p:spTree>
    <p:extLst>
      <p:ext uri="{BB962C8B-B14F-4D97-AF65-F5344CB8AC3E}">
        <p14:creationId xmlns:p14="http://schemas.microsoft.com/office/powerpoint/2010/main" val="235997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the highlighting goes away.  The paper about the Cornell Program Synthesizer</a:t>
            </a:r>
            <a:r>
              <a:rPr lang="en-US" baseline="0" dirty="0"/>
              <a:t> appeared in the September 1981 issue of CACM &lt;CLICK&gt;, where it started with the ringing slogan that Tim composed: “</a:t>
            </a:r>
            <a:r>
              <a:rPr lang="en-US" u="sng" baseline="0" dirty="0"/>
              <a:t>Programs are not text</a:t>
            </a:r>
            <a:r>
              <a:rPr lang="en-US" u="none" baseline="0" dirty="0"/>
              <a:t>,</a:t>
            </a:r>
            <a:r>
              <a:rPr lang="en-US" baseline="0" dirty="0"/>
              <a:t>” and went on to elaborate, “</a:t>
            </a:r>
            <a:r>
              <a:rPr lang="en-US" sz="1200" dirty="0"/>
              <a:t>they are hierarchical compositions of computational structures and should be edited, executed, and debugged in an environment that consistently acknowledges and reinforces this viewpoint.”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 </a:t>
            </a:r>
            <a:r>
              <a:rPr lang="en-US" sz="1200" b="0" i="0" u="none" strike="noStrike" kern="1200" dirty="0">
                <a:solidFill>
                  <a:schemeClr val="tx1"/>
                </a:solidFill>
                <a:effectLst/>
                <a:latin typeface="+mn-lt"/>
                <a:ea typeface="+mn-ea"/>
                <a:cs typeface="+mn-cs"/>
              </a:rPr>
              <a:t>Oops, in 2026 we now know that programs </a:t>
            </a:r>
            <a:r>
              <a:rPr lang="en-US" sz="1200" b="1" i="0" u="none" strike="noStrike" kern="1200" dirty="0">
                <a:solidFill>
                  <a:schemeClr val="tx1"/>
                </a:solidFill>
                <a:effectLst/>
                <a:latin typeface="+mn-lt"/>
                <a:ea typeface="+mn-ea"/>
                <a:cs typeface="+mn-cs"/>
              </a:rPr>
              <a:t>are</a:t>
            </a:r>
            <a:r>
              <a:rPr lang="en-US" sz="1200" b="0" i="0" u="none" strike="noStrike" kern="1200" dirty="0">
                <a:solidFill>
                  <a:schemeClr val="tx1"/>
                </a:solidFill>
                <a:effectLst/>
                <a:latin typeface="+mn-lt"/>
                <a:ea typeface="+mn-ea"/>
                <a:cs typeface="+mn-cs"/>
              </a:rPr>
              <a:t> text . . .</a:t>
            </a:r>
          </a:p>
        </p:txBody>
      </p:sp>
      <p:sp>
        <p:nvSpPr>
          <p:cNvPr id="4" name="Slide Number Placeholder 3"/>
          <p:cNvSpPr>
            <a:spLocks noGrp="1"/>
          </p:cNvSpPr>
          <p:nvPr>
            <p:ph type="sldNum" sz="quarter" idx="10"/>
          </p:nvPr>
        </p:nvSpPr>
        <p:spPr/>
        <p:txBody>
          <a:bodyPr/>
          <a:lstStyle/>
          <a:p>
            <a:fld id="{E39A9BEE-009E-47AE-B72D-DF28A1A989C6}" type="slidenum">
              <a:rPr lang="en-US" smtClean="0"/>
              <a:t>20</a:t>
            </a:fld>
            <a:endParaRPr lang="en-US"/>
          </a:p>
        </p:txBody>
      </p:sp>
    </p:spTree>
    <p:extLst>
      <p:ext uri="{BB962C8B-B14F-4D97-AF65-F5344CB8AC3E}">
        <p14:creationId xmlns:p14="http://schemas.microsoft.com/office/powerpoint/2010/main" val="66451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was that for my master’s degree,</a:t>
            </a:r>
            <a:r>
              <a:rPr lang="en-US" baseline="0" dirty="0"/>
              <a:t> I would </a:t>
            </a:r>
            <a:r>
              <a:rPr lang="en-US" dirty="0"/>
              <a:t>implement a system to generate systems</a:t>
            </a:r>
            <a:r>
              <a:rPr lang="en-US" baseline="0" dirty="0"/>
              <a:t> like the Cornell Program Synthesizer from some kind of formal specification. Obviously one would use a context-free grammar for the basic language part, but it wasn’t at all clear what kind of specification to use for static-semantic checks. Eventually, I learned what an attribute grammar was, and we decided to adopt them as the mechanism for the new system, the Synthesizer Generator.</a:t>
            </a:r>
          </a:p>
          <a:p>
            <a:endParaRPr lang="en-US" baseline="0" dirty="0"/>
          </a:p>
          <a:p>
            <a:r>
              <a:rPr lang="en-US" baseline="0" dirty="0"/>
              <a:t>A key moment was the realization that there was an </a:t>
            </a:r>
            <a:r>
              <a:rPr lang="en-US" u="sng" baseline="0" dirty="0"/>
              <a:t>optimal</a:t>
            </a:r>
            <a:r>
              <a:rPr lang="en-US" u="none" baseline="0" dirty="0"/>
              <a:t> method to update the attributes in an attributed tree after some subtree U is replaced by some other subtree U’. By optimal, we meant that after the new tree has been updated, there is some set (which we called the AFFECTED set) that </a:t>
            </a:r>
            <a:r>
              <a:rPr lang="en-US" u="sng" baseline="0" dirty="0"/>
              <a:t>actually needed</a:t>
            </a:r>
            <a:r>
              <a:rPr lang="en-US" u="none" baseline="0" dirty="0"/>
              <a:t> new values – as opposed to the attributes that an algorithm might choose to give new values – possibly only temporarily, until it can establish what the final correct value is. The algorithm actually has to go one step beyond the AFFECTED set to be able to determine that updating has </a:t>
            </a:r>
            <a:r>
              <a:rPr lang="en-US" u="none" baseline="0" dirty="0" err="1"/>
              <a:t>quiesced</a:t>
            </a:r>
            <a:r>
              <a:rPr lang="en-US" u="none" baseline="0" dirty="0"/>
              <a:t>.</a:t>
            </a:r>
          </a:p>
          <a:p>
            <a:endParaRPr lang="en-US" u="none" baseline="0" dirty="0"/>
          </a:p>
          <a:p>
            <a:r>
              <a:rPr lang="en-US" u="none" baseline="0" dirty="0"/>
              <a:t>This algorithm was so unexpected that Tim said, “Forget about writing a master’s thesis; write it up for a Ph.D.,” which I did, and ended up finishing my Ph.D. three years after enrolling in the Cornell CS graduate program. I was still very green: I’d only taken two CS courses as an undergrad, and I only took about seven courses as a Cornell grad student. Fortunately, I had met Susan, who was still in the process of searching for a Ph.D. topic when I finished, and Tim had gotten tenure, was ready for a sabbatical, and offered to take us to INRIA, outside of Paris, for a year. After that, I came back to Cornell for two years as a post-doc, still working with Tim, until Susan finished her Ph.D. and we both took faculty positions at Wisconsin.</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21</a:t>
            </a:fld>
            <a:endParaRPr lang="en-US"/>
          </a:p>
        </p:txBody>
      </p:sp>
    </p:spTree>
    <p:extLst>
      <p:ext uri="{BB962C8B-B14F-4D97-AF65-F5344CB8AC3E}">
        <p14:creationId xmlns:p14="http://schemas.microsoft.com/office/powerpoint/2010/main" val="38385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A6B0-8CF6-4E0E-A314-B149D7600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150C8-24CE-D9C5-DBA6-B1015D71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BBB9F-57A5-5EA7-B3A1-8F3482657000}"/>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discussion of the Synthesizer Generator brings me to what I’m calling “Hamming mode,” and the Synthesizer Generator will also show us what amoeba mode is all about.</a:t>
            </a:r>
            <a:endParaRPr lang="en-US" dirty="0"/>
          </a:p>
        </p:txBody>
      </p:sp>
      <p:sp>
        <p:nvSpPr>
          <p:cNvPr id="4" name="Slide Number Placeholder 3">
            <a:extLst>
              <a:ext uri="{FF2B5EF4-FFF2-40B4-BE49-F238E27FC236}">
                <a16:creationId xmlns:a16="http://schemas.microsoft.com/office/drawing/2014/main" id="{E93E8905-3B76-0BB3-E4BE-FEA0E54C473C}"/>
              </a:ext>
            </a:extLst>
          </p:cNvPr>
          <p:cNvSpPr>
            <a:spLocks noGrp="1"/>
          </p:cNvSpPr>
          <p:nvPr>
            <p:ph type="sldNum" sz="quarter" idx="5"/>
          </p:nvPr>
        </p:nvSpPr>
        <p:spPr/>
        <p:txBody>
          <a:bodyPr/>
          <a:lstStyle/>
          <a:p>
            <a:fld id="{5E40C6E2-70C1-443C-BB08-BC593A738F75}" type="slidenum">
              <a:rPr lang="en-US" smtClean="0"/>
              <a:t>23</a:t>
            </a:fld>
            <a:endParaRPr lang="en-US"/>
          </a:p>
        </p:txBody>
      </p:sp>
    </p:spTree>
    <p:extLst>
      <p:ext uri="{BB962C8B-B14F-4D97-AF65-F5344CB8AC3E}">
        <p14:creationId xmlns:p14="http://schemas.microsoft.com/office/powerpoint/2010/main" val="398333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AA29C7-B801-5896-8FD9-DD011DECF5DE}"/>
              </a:ext>
            </a:extLst>
          </p:cNvPr>
          <p:cNvSpPr>
            <a:spLocks noGrp="1" noChangeArrowheads="1"/>
          </p:cNvSpPr>
          <p:nvPr>
            <p:ph type="sldNum" sz="quarter" idx="5"/>
          </p:nvPr>
        </p:nvSpPr>
        <p:spPr>
          <a:ln/>
        </p:spPr>
        <p:txBody>
          <a:bodyPr/>
          <a:lstStyle/>
          <a:p>
            <a:fld id="{842C5C2E-2E6F-4202-98A5-BBA21AB56316}" type="slidenum">
              <a:rPr lang="en-US" altLang="en-US"/>
              <a:pPr/>
              <a:t>25</a:t>
            </a:fld>
            <a:endParaRPr lang="en-US" altLang="en-US"/>
          </a:p>
        </p:txBody>
      </p:sp>
      <p:sp>
        <p:nvSpPr>
          <p:cNvPr id="1632258" name="Rectangle 2">
            <a:extLst>
              <a:ext uri="{FF2B5EF4-FFF2-40B4-BE49-F238E27FC236}">
                <a16:creationId xmlns:a16="http://schemas.microsoft.com/office/drawing/2014/main" id="{DA7B6953-898E-C8C9-BA82-A3FC7CC10AED}"/>
              </a:ext>
            </a:extLst>
          </p:cNvPr>
          <p:cNvSpPr>
            <a:spLocks noGrp="1" noRot="1" noChangeAspect="1" noChangeArrowheads="1" noTextEdit="1"/>
          </p:cNvSpPr>
          <p:nvPr>
            <p:ph type="sldImg"/>
          </p:nvPr>
        </p:nvSpPr>
        <p:spPr>
          <a:ln/>
        </p:spPr>
      </p:sp>
      <p:sp>
        <p:nvSpPr>
          <p:cNvPr id="1632259" name="Rectangle 3">
            <a:extLst>
              <a:ext uri="{FF2B5EF4-FFF2-40B4-BE49-F238E27FC236}">
                <a16:creationId xmlns:a16="http://schemas.microsoft.com/office/drawing/2014/main" id="{D7BE4A19-0B60-C44D-306E-1D918B837E8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038774-E337-D128-0EAF-B303F1975CAF}"/>
              </a:ext>
            </a:extLst>
          </p:cNvPr>
          <p:cNvSpPr>
            <a:spLocks noGrp="1" noChangeArrowheads="1"/>
          </p:cNvSpPr>
          <p:nvPr>
            <p:ph type="sldNum" sz="quarter" idx="5"/>
          </p:nvPr>
        </p:nvSpPr>
        <p:spPr>
          <a:ln/>
        </p:spPr>
        <p:txBody>
          <a:bodyPr/>
          <a:lstStyle/>
          <a:p>
            <a:fld id="{4C58AEC8-5395-46AD-86BC-0D2062E56220}" type="slidenum">
              <a:rPr lang="en-US" altLang="en-US"/>
              <a:pPr/>
              <a:t>26</a:t>
            </a:fld>
            <a:endParaRPr lang="en-US" altLang="en-US"/>
          </a:p>
        </p:txBody>
      </p:sp>
      <p:sp>
        <p:nvSpPr>
          <p:cNvPr id="1634306" name="Rectangle 2">
            <a:extLst>
              <a:ext uri="{FF2B5EF4-FFF2-40B4-BE49-F238E27FC236}">
                <a16:creationId xmlns:a16="http://schemas.microsoft.com/office/drawing/2014/main" id="{81D4DF09-E793-EF4C-9B43-9693D44BE804}"/>
              </a:ext>
            </a:extLst>
          </p:cNvPr>
          <p:cNvSpPr>
            <a:spLocks noGrp="1" noRot="1" noChangeAspect="1" noChangeArrowheads="1" noTextEdit="1"/>
          </p:cNvSpPr>
          <p:nvPr>
            <p:ph type="sldImg"/>
          </p:nvPr>
        </p:nvSpPr>
        <p:spPr>
          <a:ln/>
        </p:spPr>
      </p:sp>
      <p:sp>
        <p:nvSpPr>
          <p:cNvPr id="1634307" name="Rectangle 3">
            <a:extLst>
              <a:ext uri="{FF2B5EF4-FFF2-40B4-BE49-F238E27FC236}">
                <a16:creationId xmlns:a16="http://schemas.microsoft.com/office/drawing/2014/main" id="{42B39A5D-5AB4-7EEB-E977-CB1DA47F0E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different</a:t>
            </a:r>
            <a:r>
              <a:rPr lang="en-US" baseline="0" dirty="0"/>
              <a:t> slice of the problems on which I’ve worked shows another theme that goes back to the work with Tim on the Synthesizer Generator, namely, an emphasis on creating frameworks and generators that apply to whole classes of problems.  I think of these as “let’s create a </a:t>
            </a:r>
            <a:r>
              <a:rPr lang="en-US" baseline="0" dirty="0" err="1"/>
              <a:t>Yacc</a:t>
            </a:r>
            <a:r>
              <a:rPr lang="en-US" baseline="0" dirty="0"/>
              <a:t> for X” – an idea that was applied to program-development environments, shape analyzers, equation solvers, a general attempt at abstract interpretation in general, machine-code analyzers, and program synthesizers.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A9BEE-009E-47AE-B72D-DF28A1A98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70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about reflecting on some of the exploration modes of my career, and I wanted to end with an overall reflection – something inspiring.</a:t>
            </a:r>
          </a:p>
        </p:txBody>
      </p:sp>
      <p:sp>
        <p:nvSpPr>
          <p:cNvPr id="4" name="Slide Number Placeholder 3"/>
          <p:cNvSpPr>
            <a:spLocks noGrp="1"/>
          </p:cNvSpPr>
          <p:nvPr>
            <p:ph type="sldNum" sz="quarter" idx="5"/>
          </p:nvPr>
        </p:nvSpPr>
        <p:spPr/>
        <p:txBody>
          <a:bodyPr/>
          <a:lstStyle/>
          <a:p>
            <a:fld id="{5E40C6E2-70C1-443C-BB08-BC593A738F75}" type="slidenum">
              <a:rPr lang="en-US" smtClean="0"/>
              <a:t>3</a:t>
            </a:fld>
            <a:endParaRPr lang="en-US"/>
          </a:p>
        </p:txBody>
      </p:sp>
    </p:spTree>
    <p:extLst>
      <p:ext uri="{BB962C8B-B14F-4D97-AF65-F5344CB8AC3E}">
        <p14:creationId xmlns:p14="http://schemas.microsoft.com/office/powerpoint/2010/main" val="2346572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65B81-2ADF-A9B3-510D-0B1E412C6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F4BA6-4318-CEB3-B176-CFD61E3FE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E4AD5-5C80-50A6-49CF-C0615ED49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6E8D9B-D15A-FBD8-3819-A029306B0CFB}"/>
              </a:ext>
            </a:extLst>
          </p:cNvPr>
          <p:cNvSpPr>
            <a:spLocks noGrp="1"/>
          </p:cNvSpPr>
          <p:nvPr>
            <p:ph type="sldNum" sz="quarter" idx="5"/>
          </p:nvPr>
        </p:nvSpPr>
        <p:spPr/>
        <p:txBody>
          <a:bodyPr/>
          <a:lstStyle/>
          <a:p>
            <a:fld id="{5E40C6E2-70C1-443C-BB08-BC593A738F75}" type="slidenum">
              <a:rPr lang="en-US" smtClean="0"/>
              <a:t>30</a:t>
            </a:fld>
            <a:endParaRPr lang="en-US"/>
          </a:p>
        </p:txBody>
      </p:sp>
    </p:spTree>
    <p:extLst>
      <p:ext uri="{BB962C8B-B14F-4D97-AF65-F5344CB8AC3E}">
        <p14:creationId xmlns:p14="http://schemas.microsoft.com/office/powerpoint/2010/main" val="1044784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experience with Tim at Cornell had a huge impact on my life. The interests I developed there had a lot to do with a number of the things I’ve worked on ever since. For instance, incremental attribute updating is an example of an incremental-computing problem, and Incremental computing is something I’ve come back to at several different periods.  Also, the background on attribute grammars led directly to the work on </a:t>
            </a:r>
            <a:r>
              <a:rPr lang="en-US" baseline="0" dirty="0" err="1"/>
              <a:t>interprocedural</a:t>
            </a:r>
            <a:r>
              <a:rPr lang="en-US" baseline="0" dirty="0"/>
              <a:t> slicing, which then got me interested in using </a:t>
            </a:r>
            <a:r>
              <a:rPr lang="en-US" baseline="0" dirty="0" err="1"/>
              <a:t>Datalog</a:t>
            </a:r>
            <a:r>
              <a:rPr lang="en-US" baseline="0" dirty="0"/>
              <a:t> for </a:t>
            </a:r>
            <a:r>
              <a:rPr lang="en-US" baseline="0" dirty="0" err="1"/>
              <a:t>interprocedural</a:t>
            </a:r>
            <a:r>
              <a:rPr lang="en-US" baseline="0" dirty="0"/>
              <a:t> dataflow analysis.  One thing led to another, also with some interplay between the two threads.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A9BEE-009E-47AE-B72D-DF28A1A98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351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DEDF-A220-DE30-3DA2-30C6696C0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C5705-8A74-C4B1-E267-5B41059C1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27291-170B-E6CB-D6BB-50F2D5CA4C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E203EC-2DA2-5F1A-8382-9694C01F08B2}"/>
              </a:ext>
            </a:extLst>
          </p:cNvPr>
          <p:cNvSpPr>
            <a:spLocks noGrp="1"/>
          </p:cNvSpPr>
          <p:nvPr>
            <p:ph type="sldNum" sz="quarter" idx="5"/>
          </p:nvPr>
        </p:nvSpPr>
        <p:spPr/>
        <p:txBody>
          <a:bodyPr/>
          <a:lstStyle/>
          <a:p>
            <a:fld id="{5E40C6E2-70C1-443C-BB08-BC593A738F75}" type="slidenum">
              <a:rPr lang="en-US" smtClean="0"/>
              <a:t>36</a:t>
            </a:fld>
            <a:endParaRPr lang="en-US"/>
          </a:p>
        </p:txBody>
      </p:sp>
    </p:spTree>
    <p:extLst>
      <p:ext uri="{BB962C8B-B14F-4D97-AF65-F5344CB8AC3E}">
        <p14:creationId xmlns:p14="http://schemas.microsoft.com/office/powerpoint/2010/main" val="206588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42</a:t>
            </a:fld>
            <a:endParaRPr lang="en-US"/>
          </a:p>
        </p:txBody>
      </p:sp>
    </p:spTree>
    <p:extLst>
      <p:ext uri="{BB962C8B-B14F-4D97-AF65-F5344CB8AC3E}">
        <p14:creationId xmlns:p14="http://schemas.microsoft.com/office/powerpoint/2010/main" val="2677653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43</a:t>
            </a:fld>
            <a:endParaRPr lang="en-US"/>
          </a:p>
        </p:txBody>
      </p:sp>
    </p:spTree>
    <p:extLst>
      <p:ext uri="{BB962C8B-B14F-4D97-AF65-F5344CB8AC3E}">
        <p14:creationId xmlns:p14="http://schemas.microsoft.com/office/powerpoint/2010/main" val="453216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49</a:t>
            </a:fld>
            <a:endParaRPr lang="en-US"/>
          </a:p>
        </p:txBody>
      </p:sp>
    </p:spTree>
    <p:extLst>
      <p:ext uri="{BB962C8B-B14F-4D97-AF65-F5344CB8AC3E}">
        <p14:creationId xmlns:p14="http://schemas.microsoft.com/office/powerpoint/2010/main" val="2820875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53</a:t>
            </a:fld>
            <a:endParaRPr lang="en-US"/>
          </a:p>
        </p:txBody>
      </p:sp>
    </p:spTree>
    <p:extLst>
      <p:ext uri="{BB962C8B-B14F-4D97-AF65-F5344CB8AC3E}">
        <p14:creationId xmlns:p14="http://schemas.microsoft.com/office/powerpoint/2010/main" val="2950364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2CEC0-8660-519A-18C8-E8EDD73A3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CBB3A-74B5-673A-F2A4-A62FB63DD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BA833-7D74-C92B-576D-0CA1F12852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EB6067-0A8E-6BEA-5280-917A466DBEB9}"/>
              </a:ext>
            </a:extLst>
          </p:cNvPr>
          <p:cNvSpPr>
            <a:spLocks noGrp="1"/>
          </p:cNvSpPr>
          <p:nvPr>
            <p:ph type="sldNum" sz="quarter" idx="10"/>
          </p:nvPr>
        </p:nvSpPr>
        <p:spPr/>
        <p:txBody>
          <a:bodyPr/>
          <a:lstStyle/>
          <a:p>
            <a:fld id="{A653C67F-5F47-4676-8317-6D98E8EDA3D3}" type="slidenum">
              <a:rPr lang="en-US" smtClean="0"/>
              <a:t>54</a:t>
            </a:fld>
            <a:endParaRPr lang="en-US"/>
          </a:p>
        </p:txBody>
      </p:sp>
    </p:spTree>
    <p:extLst>
      <p:ext uri="{BB962C8B-B14F-4D97-AF65-F5344CB8AC3E}">
        <p14:creationId xmlns:p14="http://schemas.microsoft.com/office/powerpoint/2010/main" val="320606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58</a:t>
            </a:fld>
            <a:endParaRPr lang="en-US"/>
          </a:p>
        </p:txBody>
      </p:sp>
    </p:spTree>
    <p:extLst>
      <p:ext uri="{BB962C8B-B14F-4D97-AF65-F5344CB8AC3E}">
        <p14:creationId xmlns:p14="http://schemas.microsoft.com/office/powerpoint/2010/main" val="1693786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C416-DB73-DDD6-DF92-4393D83FD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40BE4-41AA-68D2-18F6-FD77D5A76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4484-7843-8C9B-9601-B52A384F514E}"/>
              </a:ext>
            </a:extLst>
          </p:cNvPr>
          <p:cNvSpPr>
            <a:spLocks noGrp="1"/>
          </p:cNvSpPr>
          <p:nvPr>
            <p:ph type="body" idx="1"/>
          </p:nvPr>
        </p:nvSpPr>
        <p:spPr/>
        <p:txBody>
          <a:bodyPr/>
          <a:lstStyle/>
          <a:p>
            <a:r>
              <a:rPr lang="en-US" dirty="0"/>
              <a:t>All three modes should be amplifiable via LLMs; you just have to ask the right questions to go down those roads.</a:t>
            </a:r>
          </a:p>
        </p:txBody>
      </p:sp>
      <p:sp>
        <p:nvSpPr>
          <p:cNvPr id="4" name="Slide Number Placeholder 3">
            <a:extLst>
              <a:ext uri="{FF2B5EF4-FFF2-40B4-BE49-F238E27FC236}">
                <a16:creationId xmlns:a16="http://schemas.microsoft.com/office/drawing/2014/main" id="{822AE220-1DA0-DBBE-7D9E-739971945DAE}"/>
              </a:ext>
            </a:extLst>
          </p:cNvPr>
          <p:cNvSpPr>
            <a:spLocks noGrp="1"/>
          </p:cNvSpPr>
          <p:nvPr>
            <p:ph type="sldNum" sz="quarter" idx="5"/>
          </p:nvPr>
        </p:nvSpPr>
        <p:spPr/>
        <p:txBody>
          <a:bodyPr/>
          <a:lstStyle/>
          <a:p>
            <a:fld id="{5E40C6E2-70C1-443C-BB08-BC593A738F75}" type="slidenum">
              <a:rPr lang="en-US" smtClean="0"/>
              <a:t>60</a:t>
            </a:fld>
            <a:endParaRPr lang="en-US"/>
          </a:p>
        </p:txBody>
      </p:sp>
    </p:spTree>
    <p:extLst>
      <p:ext uri="{BB962C8B-B14F-4D97-AF65-F5344CB8AC3E}">
        <p14:creationId xmlns:p14="http://schemas.microsoft.com/office/powerpoint/2010/main" val="87982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Taylor said is much closer to the Unix “fortune” program’s quote, but not as memorably stated.  &lt;Click&gt;  Moreover, he had an additional sentence that completely deflates it from standpoint of being inspirational.  However, in the context of the present day, it is relevant because – at least in the medium term – LLMs are the “new tool” that Taylor find at the root of success.</a:t>
            </a:r>
          </a:p>
        </p:txBody>
      </p:sp>
      <p:sp>
        <p:nvSpPr>
          <p:cNvPr id="4" name="Slide Number Placeholder 3"/>
          <p:cNvSpPr>
            <a:spLocks noGrp="1"/>
          </p:cNvSpPr>
          <p:nvPr>
            <p:ph type="sldNum" sz="quarter" idx="5"/>
          </p:nvPr>
        </p:nvSpPr>
        <p:spPr/>
        <p:txBody>
          <a:bodyPr/>
          <a:lstStyle/>
          <a:p>
            <a:fld id="{5E40C6E2-70C1-443C-BB08-BC593A738F75}" type="slidenum">
              <a:rPr lang="en-US" smtClean="0"/>
              <a:t>5</a:t>
            </a:fld>
            <a:endParaRPr lang="en-US"/>
          </a:p>
        </p:txBody>
      </p:sp>
    </p:spTree>
    <p:extLst>
      <p:ext uri="{BB962C8B-B14F-4D97-AF65-F5344CB8AC3E}">
        <p14:creationId xmlns:p14="http://schemas.microsoft.com/office/powerpoint/2010/main" val="246336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62</a:t>
            </a:fld>
            <a:endParaRPr lang="en-US"/>
          </a:p>
        </p:txBody>
      </p:sp>
    </p:spTree>
    <p:extLst>
      <p:ext uri="{BB962C8B-B14F-4D97-AF65-F5344CB8AC3E}">
        <p14:creationId xmlns:p14="http://schemas.microsoft.com/office/powerpoint/2010/main" val="1063037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wanted to close with something inspiring, and I found it in Einstein’s tribute to Max Planck.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probably won’t achieve anything at the level that Max Planck did, but no matter what your level of contribution, be the kind of researcher who would not be driven from the temple by Einstein’s angel.</a:t>
            </a:r>
          </a:p>
          <a:p>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63</a:t>
            </a:fld>
            <a:endParaRPr lang="en-US"/>
          </a:p>
        </p:txBody>
      </p:sp>
    </p:spTree>
    <p:extLst>
      <p:ext uri="{BB962C8B-B14F-4D97-AF65-F5344CB8AC3E}">
        <p14:creationId xmlns:p14="http://schemas.microsoft.com/office/powerpoint/2010/main" val="351965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9882-3C8A-17BF-5B5B-98A6F538A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8C7BA-183E-CCDD-DC04-DA67C3799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265DD-65C5-6AB2-6640-33D716F92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6E06EA-F67E-8CF0-02E7-8B2542513952}"/>
              </a:ext>
            </a:extLst>
          </p:cNvPr>
          <p:cNvSpPr>
            <a:spLocks noGrp="1"/>
          </p:cNvSpPr>
          <p:nvPr>
            <p:ph type="sldNum" sz="quarter" idx="5"/>
          </p:nvPr>
        </p:nvSpPr>
        <p:spPr/>
        <p:txBody>
          <a:bodyPr/>
          <a:lstStyle/>
          <a:p>
            <a:fld id="{5E40C6E2-70C1-443C-BB08-BC593A738F75}" type="slidenum">
              <a:rPr lang="en-US" smtClean="0"/>
              <a:t>64</a:t>
            </a:fld>
            <a:endParaRPr lang="en-US"/>
          </a:p>
        </p:txBody>
      </p:sp>
    </p:spTree>
    <p:extLst>
      <p:ext uri="{BB962C8B-B14F-4D97-AF65-F5344CB8AC3E}">
        <p14:creationId xmlns:p14="http://schemas.microsoft.com/office/powerpoint/2010/main" val="139244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course, t</a:t>
            </a:r>
            <a:r>
              <a:rPr lang="en-US" sz="1200" kern="1200" dirty="0">
                <a:solidFill>
                  <a:schemeClr val="tx1"/>
                </a:solidFill>
                <a:effectLst/>
                <a:latin typeface="+mn-lt"/>
                <a:ea typeface="+mn-ea"/>
                <a:cs typeface="+mn-cs"/>
              </a:rPr>
              <a:t>he way that Claude achieves its magic has nothing to do with the methods the Programmer’s Apprentice group explored back in the days of GOFAI, e.g., cliches for Claude are just natural-language phrases used in prompts.</a:t>
            </a:r>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6</a:t>
            </a:fld>
            <a:endParaRPr lang="en-US"/>
          </a:p>
        </p:txBody>
      </p:sp>
    </p:spTree>
    <p:extLst>
      <p:ext uri="{BB962C8B-B14F-4D97-AF65-F5344CB8AC3E}">
        <p14:creationId xmlns:p14="http://schemas.microsoft.com/office/powerpoint/2010/main" val="180742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Dijkstra’s advice about academic research contains the following (one of 10 points of advice), https://www.cs.utexas.edu/~EWD/transcriptions/EWD10xx/EWD1055A.html.  I find his phrasing awkward, because read literally you might interpret it as filtering out all problems to work on – there is almost always going to be someone as competent or well-equipped as you are.  But boiled down to its essence, it means “look in a direction other than where the herd is looking.”</a:t>
            </a:r>
          </a:p>
        </p:txBody>
      </p:sp>
      <p:sp>
        <p:nvSpPr>
          <p:cNvPr id="4" name="Slide Number Placeholder 3"/>
          <p:cNvSpPr>
            <a:spLocks noGrp="1"/>
          </p:cNvSpPr>
          <p:nvPr>
            <p:ph type="sldNum" sz="quarter" idx="5"/>
          </p:nvPr>
        </p:nvSpPr>
        <p:spPr/>
        <p:txBody>
          <a:bodyPr/>
          <a:lstStyle/>
          <a:p>
            <a:fld id="{5E40C6E2-70C1-443C-BB08-BC593A738F75}" type="slidenum">
              <a:rPr lang="en-US" smtClean="0"/>
              <a:t>10</a:t>
            </a:fld>
            <a:endParaRPr lang="en-US"/>
          </a:p>
        </p:txBody>
      </p:sp>
    </p:spTree>
    <p:extLst>
      <p:ext uri="{BB962C8B-B14F-4D97-AF65-F5344CB8AC3E}">
        <p14:creationId xmlns:p14="http://schemas.microsoft.com/office/powerpoint/2010/main" val="305137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explain the issue to my grad students by means of something I learned racing sailboats with crews of 6, 7, 8 people. When sailing downwind with spinnakers up on a windy day, a big gust would sometimes come through the fleet causing some of the boats to wipe out.  Someone on my boat would point, and say “Oh my god, look at those guys!!”  Everybody’s head would swivel to look at the carnage, and that was usually when the gust would hit your own boat and you would wipe out.  I trained myself that when I heard “look at those guys” I would look in the other direction, where the wind was coming from so that I could warn our skipper before the gust hit.</a:t>
            </a:r>
          </a:p>
        </p:txBody>
      </p:sp>
      <p:sp>
        <p:nvSpPr>
          <p:cNvPr id="4" name="Slide Number Placeholder 3"/>
          <p:cNvSpPr>
            <a:spLocks noGrp="1"/>
          </p:cNvSpPr>
          <p:nvPr>
            <p:ph type="sldNum" sz="quarter" idx="5"/>
          </p:nvPr>
        </p:nvSpPr>
        <p:spPr/>
        <p:txBody>
          <a:bodyPr/>
          <a:lstStyle/>
          <a:p>
            <a:fld id="{5E40C6E2-70C1-443C-BB08-BC593A738F75}" type="slidenum">
              <a:rPr lang="en-US" smtClean="0"/>
              <a:t>11</a:t>
            </a:fld>
            <a:endParaRPr lang="en-US"/>
          </a:p>
        </p:txBody>
      </p:sp>
    </p:spTree>
    <p:extLst>
      <p:ext uri="{BB962C8B-B14F-4D97-AF65-F5344CB8AC3E}">
        <p14:creationId xmlns:p14="http://schemas.microsoft.com/office/powerpoint/2010/main" val="379881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mostly technique-driven, problem-agnostic.</a:t>
            </a:r>
          </a:p>
          <a:p>
            <a:r>
              <a:rPr lang="en-US" dirty="0"/>
              <a:t>But one problem-driven case: DARPA “scout” for techniques to ameliorate the Y2K problem</a:t>
            </a:r>
          </a:p>
        </p:txBody>
      </p:sp>
      <p:sp>
        <p:nvSpPr>
          <p:cNvPr id="4" name="Slide Number Placeholder 3"/>
          <p:cNvSpPr>
            <a:spLocks noGrp="1"/>
          </p:cNvSpPr>
          <p:nvPr>
            <p:ph type="sldNum" sz="quarter" idx="5"/>
          </p:nvPr>
        </p:nvSpPr>
        <p:spPr/>
        <p:txBody>
          <a:bodyPr/>
          <a:lstStyle/>
          <a:p>
            <a:fld id="{5E40C6E2-70C1-443C-BB08-BC593A738F75}" type="slidenum">
              <a:rPr lang="en-US" smtClean="0"/>
              <a:t>12</a:t>
            </a:fld>
            <a:endParaRPr lang="en-US"/>
          </a:p>
        </p:txBody>
      </p:sp>
    </p:spTree>
    <p:extLst>
      <p:ext uri="{BB962C8B-B14F-4D97-AF65-F5344CB8AC3E}">
        <p14:creationId xmlns:p14="http://schemas.microsoft.com/office/powerpoint/2010/main" val="321151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can come back to discussing LLMs in the question period.  I’m going to spend most of the time talking about three modes of thinking that have been successful during my career.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but first, a bit of backstory that will set up Hamming mode and Amoeba mode</a:t>
            </a:r>
            <a:endParaRPr lang="en-US" dirty="0"/>
          </a:p>
        </p:txBody>
      </p:sp>
      <p:sp>
        <p:nvSpPr>
          <p:cNvPr id="4" name="Slide Number Placeholder 3"/>
          <p:cNvSpPr>
            <a:spLocks noGrp="1"/>
          </p:cNvSpPr>
          <p:nvPr>
            <p:ph type="sldNum" sz="quarter" idx="5"/>
          </p:nvPr>
        </p:nvSpPr>
        <p:spPr/>
        <p:txBody>
          <a:bodyPr/>
          <a:lstStyle/>
          <a:p>
            <a:fld id="{5E40C6E2-70C1-443C-BB08-BC593A738F75}" type="slidenum">
              <a:rPr lang="en-US" smtClean="0"/>
              <a:t>13</a:t>
            </a:fld>
            <a:endParaRPr lang="en-US"/>
          </a:p>
        </p:txBody>
      </p:sp>
    </p:spTree>
    <p:extLst>
      <p:ext uri="{BB962C8B-B14F-4D97-AF65-F5344CB8AC3E}">
        <p14:creationId xmlns:p14="http://schemas.microsoft.com/office/powerpoint/2010/main" val="1538806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a:t>
            </a:r>
            <a:r>
              <a:rPr lang="en-US" baseline="0" dirty="0"/>
              <a:t> in 1978, the fabled Cornell Computer Science Department, apparently after endless discussions, had decided that they were willing to sully themselves by actually purchasing their own computer.  They bought a PDP-11/60, and earlier in the year one of the graduate students had written a very nice screen-oriented text editor.  At that time, Tim Teitelbaum had not done very much research, had no students working with him, but had started teaching the introductory CS class, CS 100. Tim was very effective and very popular with the 500+ students who were taking the class each semester.  All of the programming exercises were done using punch cards. Tim had a dream one night in which the idea came to him for an integrated system in which one could create, edit, run, and debug programs. At the time, there were a few such systems – </a:t>
            </a:r>
            <a:r>
              <a:rPr lang="en-US" baseline="0" dirty="0" err="1"/>
              <a:t>InterLisp</a:t>
            </a:r>
            <a:r>
              <a:rPr lang="en-US" baseline="0" dirty="0"/>
              <a:t> for Lisp, and the </a:t>
            </a:r>
            <a:r>
              <a:rPr lang="en-US" baseline="0" dirty="0" err="1"/>
              <a:t>SmallTalk</a:t>
            </a:r>
            <a:r>
              <a:rPr lang="en-US" baseline="0" dirty="0"/>
              <a:t> system – but apparently people thought that that kind of interactive capability wasn’t possible for imperative, statically typed programming languages.  (Communication of scientific results was a lot harder in those days, and he had not heard of the Mentor system of Kahn, </a:t>
            </a:r>
            <a:r>
              <a:rPr lang="en-US" baseline="0" dirty="0" err="1"/>
              <a:t>Huet</a:t>
            </a:r>
            <a:r>
              <a:rPr lang="en-US" baseline="0" dirty="0"/>
              <a:t>, Lang, and </a:t>
            </a:r>
            <a:r>
              <a:rPr lang="en-US" baseline="0" dirty="0" err="1"/>
              <a:t>Donzeau</a:t>
            </a:r>
            <a:r>
              <a:rPr lang="en-US" baseline="0" dirty="0"/>
              <a:t>-Gouge.)</a:t>
            </a:r>
          </a:p>
          <a:p>
            <a:endParaRPr lang="en-US" baseline="0" dirty="0"/>
          </a:p>
          <a:p>
            <a:r>
              <a:rPr lang="en-US" baseline="0" dirty="0"/>
              <a:t>During my very first week in the PL/C group (a group of about 7), led by Dick Conway, Tim gave a presentation in which he described the vision, and said that he was looking for help. Conway said, “Tom just joined us; he’s not doing anything yet; he can go work with you.”</a:t>
            </a:r>
          </a:p>
          <a:p>
            <a:endParaRPr lang="en-US" baseline="0" dirty="0"/>
          </a:p>
          <a:p>
            <a:r>
              <a:rPr lang="en-US" baseline="0" dirty="0"/>
              <a:t>What was important for me was that I had fallen into an incredibly interesting research project – the Cornell Program Synthesizer – right as it got off the ground, and because Tim was jazzed about it and had no students, I had 100% of the mindshare of a private tutor!</a:t>
            </a:r>
          </a:p>
          <a:p>
            <a:endParaRPr lang="en-US" baseline="0" dirty="0"/>
          </a:p>
          <a:p>
            <a:r>
              <a:rPr lang="en-US" baseline="0" dirty="0"/>
              <a:t>Within about 18 months, all of CS100 had been converted to use the Cornell Program Synthesizer, running on 27 </a:t>
            </a:r>
            <a:r>
              <a:rPr lang="en-US" baseline="0" dirty="0" err="1"/>
              <a:t>Terak</a:t>
            </a:r>
            <a:r>
              <a:rPr lang="en-US" baseline="0" dirty="0"/>
              <a:t> microcomputers.  In essence, the Cornell students jumped in 1979 or 1980 from a stone-age computing method to the rough equivalent of Eclipse or </a:t>
            </a:r>
            <a:r>
              <a:rPr lang="en-US" baseline="0" dirty="0" err="1"/>
              <a:t>VisualStudio</a:t>
            </a:r>
            <a:r>
              <a:rPr lang="en-US" baseline="0" dirty="0"/>
              <a: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15</a:t>
            </a:fld>
            <a:endParaRPr lang="en-US"/>
          </a:p>
        </p:txBody>
      </p:sp>
    </p:spTree>
    <p:extLst>
      <p:ext uri="{BB962C8B-B14F-4D97-AF65-F5344CB8AC3E}">
        <p14:creationId xmlns:p14="http://schemas.microsoft.com/office/powerpoint/2010/main" val="14237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5" name="Rectangle 3"/>
          <p:cNvSpPr>
            <a:spLocks noGrp="1" noChangeArrowheads="1"/>
          </p:cNvSpPr>
          <p:nvPr>
            <p:ph type="ctrTitle"/>
          </p:nvPr>
        </p:nvSpPr>
        <p:spPr>
          <a:xfrm>
            <a:off x="457200" y="1981200"/>
            <a:ext cx="8229600" cy="685800"/>
          </a:xfrm>
        </p:spPr>
        <p:txBody>
          <a:bodyPr/>
          <a:lstStyle>
            <a:lvl1pPr>
              <a:defRPr sz="3200"/>
            </a:lvl1pPr>
          </a:lstStyle>
          <a:p>
            <a:r>
              <a:rPr lang="en-US"/>
              <a:t>Click to edit Master title style</a:t>
            </a:r>
            <a:endParaRPr lang="en-US" dirty="0"/>
          </a:p>
        </p:txBody>
      </p:sp>
      <p:sp>
        <p:nvSpPr>
          <p:cNvPr id="525316" name="Rectangle 4"/>
          <p:cNvSpPr>
            <a:spLocks noGrp="1" noChangeArrowheads="1"/>
          </p:cNvSpPr>
          <p:nvPr>
            <p:ph type="subTitle" idx="1"/>
          </p:nvPr>
        </p:nvSpPr>
        <p:spPr>
          <a:xfrm>
            <a:off x="457200" y="2514600"/>
            <a:ext cx="8229600" cy="533400"/>
          </a:xfrm>
          <a:ln>
            <a:noFill/>
          </a:ln>
        </p:spPr>
        <p:txBody>
          <a:bodyPr wrap="none"/>
          <a:lstStyle>
            <a:lvl1pPr marL="0" indent="0">
              <a:buFont typeface="Wingdings" pitchFamily="2" charset="2"/>
              <a:buNone/>
              <a:defRPr sz="2000" b="1">
                <a:solidFill>
                  <a:srgbClr val="11242F"/>
                </a:solidFill>
              </a:defRPr>
            </a:lvl1pPr>
          </a:lstStyle>
          <a:p>
            <a:r>
              <a:rPr lang="en-US"/>
              <a:t>Click to edit Master subtitle style</a:t>
            </a:r>
          </a:p>
        </p:txBody>
      </p:sp>
    </p:spTree>
    <p:extLst>
      <p:ext uri="{BB962C8B-B14F-4D97-AF65-F5344CB8AC3E}">
        <p14:creationId xmlns:p14="http://schemas.microsoft.com/office/powerpoint/2010/main" val="113771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AEA28-C396-416C-A229-EB998F31A13E}" type="datetimeFigureOut">
              <a:rPr lang="en-US" smtClean="0"/>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20950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AEA28-C396-416C-A229-EB998F31A13E}" type="datetimeFigureOut">
              <a:rPr lang="en-US" smtClean="0"/>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1944332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DEAEA28-C396-416C-A229-EB998F31A13E}"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1474200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DEAEA28-C396-416C-A229-EB998F31A13E}"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50335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1418377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95287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a:extLst>
              <a:ext uri="{FF2B5EF4-FFF2-40B4-BE49-F238E27FC236}">
                <a16:creationId xmlns:a16="http://schemas.microsoft.com/office/drawing/2014/main" id="{9296856D-469F-141A-E396-FD18A9BD1EB8}"/>
              </a:ext>
            </a:extLst>
          </p:cNvPr>
          <p:cNvSpPr txBox="1">
            <a:spLocks noChangeArrowheads="1"/>
          </p:cNvSpPr>
          <p:nvPr userDrawn="1"/>
        </p:nvSpPr>
        <p:spPr bwMode="auto">
          <a:xfrm>
            <a:off x="8763000" y="6446838"/>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defPPr>
              <a:defRPr lang="en-US"/>
            </a:defPPr>
            <a:lvl1pPr marL="0" algn="r" defTabSz="457200" rtl="0" eaLnBrk="0" fontAlgn="auto" latinLnBrk="0" hangingPunct="0">
              <a:spcBef>
                <a:spcPts val="0"/>
              </a:spcBef>
              <a:spcAft>
                <a:spcPts val="0"/>
              </a:spcAft>
              <a:defRPr sz="8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041AE-F0CF-4FE6-90EC-654C4BA75C7A}" type="slidenum">
              <a:rPr lang="en-US" smtClean="0"/>
              <a:pPr/>
              <a:t>‹#›</a:t>
            </a:fld>
            <a:endParaRPr lang="en-US" dirty="0"/>
          </a:p>
        </p:txBody>
      </p:sp>
    </p:spTree>
    <p:extLst>
      <p:ext uri="{BB962C8B-B14F-4D97-AF65-F5344CB8AC3E}">
        <p14:creationId xmlns:p14="http://schemas.microsoft.com/office/powerpoint/2010/main" val="2453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04AD047-8811-7FA6-DC0F-13A9CA0ADE5D}"/>
              </a:ext>
            </a:extLst>
          </p:cNvPr>
          <p:cNvSpPr txBox="1">
            <a:spLocks noChangeArrowheads="1"/>
          </p:cNvSpPr>
          <p:nvPr userDrawn="1"/>
        </p:nvSpPr>
        <p:spPr bwMode="auto">
          <a:xfrm>
            <a:off x="8763000" y="6446838"/>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defPPr>
              <a:defRPr lang="en-US"/>
            </a:defPPr>
            <a:lvl1pPr marL="0" algn="r" defTabSz="457200" rtl="0" eaLnBrk="0" fontAlgn="auto" latinLnBrk="0" hangingPunct="0">
              <a:spcBef>
                <a:spcPts val="0"/>
              </a:spcBef>
              <a:spcAft>
                <a:spcPts val="0"/>
              </a:spcAft>
              <a:defRPr sz="8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041AE-F0CF-4FE6-90EC-654C4BA75C7A}" type="slidenum">
              <a:rPr lang="en-US" smtClean="0"/>
              <a:pPr/>
              <a:t>‹#›</a:t>
            </a:fld>
            <a:endParaRPr lang="en-US" dirty="0"/>
          </a:p>
        </p:txBody>
      </p:sp>
    </p:spTree>
    <p:extLst>
      <p:ext uri="{BB962C8B-B14F-4D97-AF65-F5344CB8AC3E}">
        <p14:creationId xmlns:p14="http://schemas.microsoft.com/office/powerpoint/2010/main" val="12806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859682E-954A-517B-91A3-7CA870CA6DDF}"/>
              </a:ext>
            </a:extLst>
          </p:cNvPr>
          <p:cNvSpPr txBox="1">
            <a:spLocks noChangeArrowheads="1"/>
          </p:cNvSpPr>
          <p:nvPr userDrawn="1"/>
        </p:nvSpPr>
        <p:spPr bwMode="auto">
          <a:xfrm>
            <a:off x="8763000" y="6446838"/>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defPPr>
              <a:defRPr lang="en-US"/>
            </a:defPPr>
            <a:lvl1pPr marL="0" algn="r" defTabSz="457200" rtl="0" eaLnBrk="0" fontAlgn="auto" latinLnBrk="0" hangingPunct="0">
              <a:spcBef>
                <a:spcPts val="0"/>
              </a:spcBef>
              <a:spcAft>
                <a:spcPts val="0"/>
              </a:spcAft>
              <a:defRPr sz="8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041AE-F0CF-4FE6-90EC-654C4BA75C7A}" type="slidenum">
              <a:rPr lang="en-US" smtClean="0"/>
              <a:pPr/>
              <a:t>‹#›</a:t>
            </a:fld>
            <a:endParaRPr lang="en-US" dirty="0"/>
          </a:p>
        </p:txBody>
      </p:sp>
    </p:spTree>
    <p:extLst>
      <p:ext uri="{BB962C8B-B14F-4D97-AF65-F5344CB8AC3E}">
        <p14:creationId xmlns:p14="http://schemas.microsoft.com/office/powerpoint/2010/main" val="15589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DEAEA28-C396-416C-A229-EB998F31A13E}"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307990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0600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EAEA28-C396-416C-A229-EB998F31A13E}"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409803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AEA28-C396-416C-A229-EB998F31A13E}"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418063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AEA28-C396-416C-A229-EB998F31A13E}" type="datetimeFigureOut">
              <a:rPr lang="en-US" smtClean="0"/>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7258389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19200"/>
            <a:ext cx="8610600" cy="4953000"/>
          </a:xfrm>
          <a:prstGeom prst="rect">
            <a:avLst/>
          </a:prstGeom>
          <a:noFill/>
          <a:ln w="63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4293" name="Rectangle 5"/>
          <p:cNvSpPr>
            <a:spLocks noGrp="1" noChangeArrowheads="1"/>
          </p:cNvSpPr>
          <p:nvPr>
            <p:ph type="sldNum" sz="quarter" idx="4"/>
          </p:nvPr>
        </p:nvSpPr>
        <p:spPr bwMode="auto">
          <a:xfrm>
            <a:off x="8763000" y="6446838"/>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lvl1pPr algn="r" eaLnBrk="0" fontAlgn="auto" hangingPunct="0">
              <a:spcBef>
                <a:spcPts val="0"/>
              </a:spcBef>
              <a:spcAft>
                <a:spcPts val="0"/>
              </a:spcAft>
              <a:defRPr sz="800">
                <a:solidFill>
                  <a:schemeClr val="tx1">
                    <a:lumMod val="65000"/>
                    <a:lumOff val="35000"/>
                  </a:schemeClr>
                </a:solidFill>
                <a:latin typeface="+mn-lt"/>
              </a:defRPr>
            </a:lvl1pPr>
          </a:lstStyle>
          <a:p>
            <a:fld id="{D91041AE-F0CF-4FE6-90EC-654C4BA75C7A}" type="slidenum">
              <a:rPr lang="en-US" smtClean="0"/>
              <a:pPr/>
              <a:t>‹#›</a:t>
            </a:fld>
            <a:endParaRPr lang="en-US" dirty="0"/>
          </a:p>
        </p:txBody>
      </p:sp>
      <p:sp>
        <p:nvSpPr>
          <p:cNvPr id="1029" name="Line 6"/>
          <p:cNvSpPr>
            <a:spLocks noChangeShapeType="1"/>
          </p:cNvSpPr>
          <p:nvPr/>
        </p:nvSpPr>
        <p:spPr bwMode="auto">
          <a:xfrm>
            <a:off x="914400" y="6446838"/>
            <a:ext cx="0" cy="182562"/>
          </a:xfrm>
          <a:prstGeom prst="line">
            <a:avLst/>
          </a:prstGeom>
          <a:noFill/>
          <a:ln w="3175">
            <a:solidFill>
              <a:schemeClr val="bg2"/>
            </a:solidFill>
            <a:round/>
            <a:headEnd/>
            <a:tailEnd/>
          </a:ln>
        </p:spPr>
        <p:txBody>
          <a:bodyPr wrap="none" anchor="ct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1880318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p:titleStyle>
    <p:body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EAEA28-C396-416C-A229-EB998F31A13E}" type="datetimeFigureOut">
              <a:rPr lang="en-US" smtClean="0"/>
              <a:t>6/24/2026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BDBA67-C422-4EF6-A57F-BF4320312052}" type="slidenum">
              <a:rPr lang="en-US" smtClean="0"/>
              <a:t>‹#›</a:t>
            </a:fld>
            <a:endParaRPr lang="en-US"/>
          </a:p>
        </p:txBody>
      </p:sp>
    </p:spTree>
    <p:extLst>
      <p:ext uri="{BB962C8B-B14F-4D97-AF65-F5344CB8AC3E}">
        <p14:creationId xmlns:p14="http://schemas.microsoft.com/office/powerpoint/2010/main" val="2938787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14.jpg"/><Relationship Id="rId7" Type="http://schemas.openxmlformats.org/officeDocument/2006/relationships/image" Target="../media/image24.jp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9.xml"/><Relationship Id="rId16"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4.jpg"/><Relationship Id="rId18" Type="http://schemas.openxmlformats.org/officeDocument/2006/relationships/image" Target="../media/image28.jpeg"/><Relationship Id="rId3" Type="http://schemas.openxmlformats.org/officeDocument/2006/relationships/image" Target="../media/image39.jpeg"/><Relationship Id="rId7" Type="http://schemas.openxmlformats.org/officeDocument/2006/relationships/image" Target="../media/image30.jpeg"/><Relationship Id="rId12" Type="http://schemas.openxmlformats.org/officeDocument/2006/relationships/image" Target="../media/image22.jpg"/><Relationship Id="rId17" Type="http://schemas.openxmlformats.org/officeDocument/2006/relationships/image" Target="../media/image27.jpeg"/><Relationship Id="rId2" Type="http://schemas.openxmlformats.org/officeDocument/2006/relationships/notesSlide" Target="../notesSlides/notesSlide21.xml"/><Relationship Id="rId16"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9.jpeg"/><Relationship Id="rId11" Type="http://schemas.openxmlformats.org/officeDocument/2006/relationships/image" Target="../media/image43.jpg"/><Relationship Id="rId5" Type="http://schemas.openxmlformats.org/officeDocument/2006/relationships/image" Target="../media/image41.jpeg"/><Relationship Id="rId15" Type="http://schemas.openxmlformats.org/officeDocument/2006/relationships/image" Target="../media/image46.JPG"/><Relationship Id="rId10" Type="http://schemas.openxmlformats.org/officeDocument/2006/relationships/image" Target="../media/image14.jpg"/><Relationship Id="rId19" Type="http://schemas.openxmlformats.org/officeDocument/2006/relationships/image" Target="../media/image47.jpg"/><Relationship Id="rId4" Type="http://schemas.openxmlformats.org/officeDocument/2006/relationships/image" Target="../media/image40.jpeg"/><Relationship Id="rId9" Type="http://schemas.openxmlformats.org/officeDocument/2006/relationships/image" Target="../media/image21.jpg"/><Relationship Id="rId14"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1.jpg"/><Relationship Id="rId7"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0.jpg"/><Relationship Id="rId9"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9.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10.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4.png"/><Relationship Id="rId7" Type="http://schemas.openxmlformats.org/officeDocument/2006/relationships/image" Target="../media/image7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5.png"/><Relationship Id="rId9"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jf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hyperlink" Target="https://www.publicdomainpictures.net/en/view-image.php?image=192379&amp;picture=green-frog" TargetMode="Externa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13.png"/><Relationship Id="rId7"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hyperlink" Target="https://openclipart.org/detail/110407/frog-prince-by-tzunghaor" TargetMode="External"/><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publicdomainpictures.net/en/view-image.php?image=192379&amp;picture=green-frog" TargetMode="External"/><Relationship Id="rId5" Type="http://schemas.openxmlformats.org/officeDocument/2006/relationships/image" Target="../media/image58.jpg"/><Relationship Id="rId4" Type="http://schemas.openxmlformats.org/officeDocument/2006/relationships/image" Target="../media/image59.svg"/><Relationship Id="rId9" Type="http://schemas.openxmlformats.org/officeDocument/2006/relationships/image" Target="../media/image60.jfif"/></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1660.png"/><Relationship Id="rId4" Type="http://schemas.openxmlformats.org/officeDocument/2006/relationships/image" Target="../media/image1640.png"/></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jpeg"/><Relationship Id="rId7" Type="http://schemas.openxmlformats.org/officeDocument/2006/relationships/image" Target="../media/image6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60.png"/><Relationship Id="rId5" Type="http://schemas.openxmlformats.org/officeDocument/2006/relationships/image" Target="../media/image1640.png"/><Relationship Id="rId4" Type="http://schemas.openxmlformats.org/officeDocument/2006/relationships/image" Target="../media/image69.png"/><Relationship Id="rId9"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hyperlink" Target="https://www.red-gate.com/simple-talk/opinion/geek-of-the-week/stephen-curtis-johnson-geek-of-the-week/" TargetMode="External"/><Relationship Id="rId3" Type="http://schemas.openxmlformats.org/officeDocument/2006/relationships/hyperlink" Target="https://en.wikipedia.org/wiki/Isaac_Asimov" TargetMode="External"/><Relationship Id="rId7" Type="http://schemas.openxmlformats.org/officeDocument/2006/relationships/hyperlink" Target="https://www.madgik.di.uoa.gr/people/faculty/yioannidis" TargetMode="External"/><Relationship Id="rId12" Type="http://schemas.openxmlformats.org/officeDocument/2006/relationships/hyperlink" Target="https://www2.eecs.berkeley.edu/Faculty/Homepages/wong.html" TargetMode="External"/><Relationship Id="rId2" Type="http://schemas.openxmlformats.org/officeDocument/2006/relationships/hyperlink" Target="https://theory.stanford.edu/~aiken/" TargetMode="External"/><Relationship Id="rId1" Type="http://schemas.openxmlformats.org/officeDocument/2006/relationships/slideLayout" Target="../slideLayouts/slideLayout2.xml"/><Relationship Id="rId6" Type="http://schemas.openxmlformats.org/officeDocument/2006/relationships/hyperlink" Target="https://www.optica.org/History/Biographies/bios/George_H_Heilmeier" TargetMode="External"/><Relationship Id="rId11" Type="http://schemas.openxmlformats.org/officeDocument/2006/relationships/hyperlink" Target="https://www.merl.com/people/dick" TargetMode="External"/><Relationship Id="rId5" Type="http://schemas.openxmlformats.org/officeDocument/2006/relationships/hyperlink" Target="https://nps.edu/web/cs/hamming-resources" TargetMode="External"/><Relationship Id="rId10" Type="http://schemas.openxmlformats.org/officeDocument/2006/relationships/hyperlink" Target="https://en.wikipedia.org/wiki/Gordon_Rattray_Taylor" TargetMode="External"/><Relationship Id="rId4" Type="http://schemas.openxmlformats.org/officeDocument/2006/relationships/hyperlink" Target="https://ls.wisc.edu/faculty-staff/ls-tenure/loris-dantoni-l-s-tenured-faculty" TargetMode="External"/><Relationship Id="rId9" Type="http://schemas.openxmlformats.org/officeDocument/2006/relationships/hyperlink" Target="https://www.wpi.edu/news/memoriam-charles-rich-computer-science-professor-and-artificial-intelligence-pioneer"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s://www.cs.utexas.edu/~EWD/transcriptions/EWD10xx/EWD1055A.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EF93-E563-3F64-C8C5-5373B2E057E1}"/>
              </a:ext>
            </a:extLst>
          </p:cNvPr>
          <p:cNvSpPr>
            <a:spLocks noGrp="1"/>
          </p:cNvSpPr>
          <p:nvPr>
            <p:ph type="ctrTitle"/>
          </p:nvPr>
        </p:nvSpPr>
        <p:spPr>
          <a:xfrm>
            <a:off x="457200" y="1981200"/>
            <a:ext cx="8229600" cy="1177636"/>
          </a:xfrm>
        </p:spPr>
        <p:txBody>
          <a:bodyPr/>
          <a:lstStyle/>
          <a:p>
            <a:pPr algn="ctr"/>
            <a:r>
              <a:rPr lang="en-US" dirty="0"/>
              <a:t>Roses Are Blue, Violets Are Red; With Future AI, Is Research Dead?</a:t>
            </a:r>
          </a:p>
        </p:txBody>
      </p:sp>
      <p:grpSp>
        <p:nvGrpSpPr>
          <p:cNvPr id="4" name="Group 3">
            <a:extLst>
              <a:ext uri="{FF2B5EF4-FFF2-40B4-BE49-F238E27FC236}">
                <a16:creationId xmlns:a16="http://schemas.microsoft.com/office/drawing/2014/main" id="{81B6B04D-C502-6974-9B61-9B882F6FEAE4}"/>
              </a:ext>
            </a:extLst>
          </p:cNvPr>
          <p:cNvGrpSpPr/>
          <p:nvPr/>
        </p:nvGrpSpPr>
        <p:grpSpPr>
          <a:xfrm>
            <a:off x="2875098" y="6137401"/>
            <a:ext cx="3393804" cy="548640"/>
            <a:chOff x="1813168" y="6251694"/>
            <a:chExt cx="3393804" cy="548640"/>
          </a:xfrm>
        </p:grpSpPr>
        <p:pic>
          <p:nvPicPr>
            <p:cNvPr id="5" name="Picture 4">
              <a:extLst>
                <a:ext uri="{FF2B5EF4-FFF2-40B4-BE49-F238E27FC236}">
                  <a16:creationId xmlns:a16="http://schemas.microsoft.com/office/drawing/2014/main" id="{1FD37368-7F48-4264-3FF9-FB99404517C0}"/>
                </a:ext>
              </a:extLst>
            </p:cNvPr>
            <p:cNvPicPr>
              <a:picLocks noChangeAspect="1"/>
            </p:cNvPicPr>
            <p:nvPr/>
          </p:nvPicPr>
          <p:blipFill>
            <a:blip r:embed="rId3"/>
            <a:stretch>
              <a:fillRect/>
            </a:stretch>
          </p:blipFill>
          <p:spPr>
            <a:xfrm>
              <a:off x="3812950" y="6306558"/>
              <a:ext cx="1394022" cy="438912"/>
            </a:xfrm>
            <a:prstGeom prst="rect">
              <a:avLst/>
            </a:prstGeom>
          </p:spPr>
        </p:pic>
        <p:pic>
          <p:nvPicPr>
            <p:cNvPr id="6" name="Picture 5">
              <a:extLst>
                <a:ext uri="{FF2B5EF4-FFF2-40B4-BE49-F238E27FC236}">
                  <a16:creationId xmlns:a16="http://schemas.microsoft.com/office/drawing/2014/main" id="{5BD29A49-304E-3004-FBE1-0695E752CE12}"/>
                </a:ext>
              </a:extLst>
            </p:cNvPr>
            <p:cNvPicPr>
              <a:picLocks noChangeAspect="1"/>
            </p:cNvPicPr>
            <p:nvPr/>
          </p:nvPicPr>
          <p:blipFill>
            <a:blip r:embed="rId4"/>
            <a:stretch>
              <a:fillRect/>
            </a:stretch>
          </p:blipFill>
          <p:spPr>
            <a:xfrm>
              <a:off x="1813168" y="6251694"/>
              <a:ext cx="1604038" cy="548640"/>
            </a:xfrm>
            <a:prstGeom prst="rect">
              <a:avLst/>
            </a:prstGeom>
          </p:spPr>
        </p:pic>
      </p:grpSp>
      <p:sp>
        <p:nvSpPr>
          <p:cNvPr id="7" name="Subtitle 2">
            <a:extLst>
              <a:ext uri="{FF2B5EF4-FFF2-40B4-BE49-F238E27FC236}">
                <a16:creationId xmlns:a16="http://schemas.microsoft.com/office/drawing/2014/main" id="{AA77B973-DD65-0A0D-C7B8-A9EABCD32E17}"/>
              </a:ext>
            </a:extLst>
          </p:cNvPr>
          <p:cNvSpPr>
            <a:spLocks noGrp="1"/>
          </p:cNvSpPr>
          <p:nvPr>
            <p:ph type="subTitle" idx="1"/>
          </p:nvPr>
        </p:nvSpPr>
        <p:spPr>
          <a:xfrm>
            <a:off x="457200" y="3870585"/>
            <a:ext cx="8229600" cy="786955"/>
          </a:xfrm>
        </p:spPr>
        <p:txBody>
          <a:bodyPr/>
          <a:lstStyle/>
          <a:p>
            <a:pPr algn="ctr"/>
            <a:r>
              <a:rPr lang="en-US" dirty="0"/>
              <a:t>Thomas Reps</a:t>
            </a:r>
            <a:br>
              <a:rPr lang="en-US" dirty="0"/>
            </a:br>
            <a:r>
              <a:rPr lang="en-US" dirty="0"/>
              <a:t>University of Wisconsin</a:t>
            </a:r>
          </a:p>
        </p:txBody>
      </p:sp>
    </p:spTree>
    <p:extLst>
      <p:ext uri="{BB962C8B-B14F-4D97-AF65-F5344CB8AC3E}">
        <p14:creationId xmlns:p14="http://schemas.microsoft.com/office/powerpoint/2010/main" val="251753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5635-908F-925F-F16A-7925EFC741E8}"/>
              </a:ext>
            </a:extLst>
          </p:cNvPr>
          <p:cNvSpPr>
            <a:spLocks noGrp="1"/>
          </p:cNvSpPr>
          <p:nvPr>
            <p:ph type="title"/>
          </p:nvPr>
        </p:nvSpPr>
        <p:spPr/>
        <p:txBody>
          <a:bodyPr/>
          <a:lstStyle/>
          <a:p>
            <a:r>
              <a:rPr lang="en-US" dirty="0"/>
              <a:t>Picking Problems</a:t>
            </a:r>
          </a:p>
        </p:txBody>
      </p:sp>
      <p:sp>
        <p:nvSpPr>
          <p:cNvPr id="3" name="Content Placeholder 2">
            <a:extLst>
              <a:ext uri="{FF2B5EF4-FFF2-40B4-BE49-F238E27FC236}">
                <a16:creationId xmlns:a16="http://schemas.microsoft.com/office/drawing/2014/main" id="{765D9727-3038-7F46-E30C-008E841039A1}"/>
              </a:ext>
            </a:extLst>
          </p:cNvPr>
          <p:cNvSpPr>
            <a:spLocks noGrp="1"/>
          </p:cNvSpPr>
          <p:nvPr>
            <p:ph idx="1"/>
          </p:nvPr>
        </p:nvSpPr>
        <p:spPr>
          <a:ln>
            <a:noFill/>
          </a:ln>
        </p:spPr>
        <p:txBody>
          <a:bodyPr/>
          <a:lstStyle/>
          <a:p>
            <a:r>
              <a:rPr lang="en-US" dirty="0" err="1"/>
              <a:t>Edsger</a:t>
            </a:r>
            <a:r>
              <a:rPr lang="en-US" dirty="0"/>
              <a:t> Dijkstra (1 of 10 points of advice)</a:t>
            </a:r>
          </a:p>
          <a:p>
            <a:pPr marL="457200" lvl="1" indent="0">
              <a:buNone/>
            </a:pPr>
            <a:endParaRPr lang="en-US" dirty="0"/>
          </a:p>
          <a:p>
            <a:pPr marL="457200" lvl="1" indent="0">
              <a:buNone/>
            </a:pPr>
            <a:r>
              <a:rPr lang="en-US" dirty="0"/>
              <a:t>“Never tackle a problem of which you can be pretty sure that (now or in the near future) it will be tackled by others who are, in relation to that problem, at least as competent and well-equipped as you are.”</a:t>
            </a:r>
          </a:p>
          <a:p>
            <a:pPr marL="457200" lvl="1" indent="0">
              <a:buNone/>
            </a:pPr>
            <a:endParaRPr lang="en-US" dirty="0"/>
          </a:p>
          <a:p>
            <a:r>
              <a:rPr lang="en-US" dirty="0"/>
              <a:t>In other words, look in a direction other than where the (well-qualified) herd is looking</a:t>
            </a:r>
          </a:p>
        </p:txBody>
      </p:sp>
    </p:spTree>
    <p:extLst>
      <p:ext uri="{BB962C8B-B14F-4D97-AF65-F5344CB8AC3E}">
        <p14:creationId xmlns:p14="http://schemas.microsoft.com/office/powerpoint/2010/main" val="160138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E766D-2355-577C-FF82-0495BAF0D5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012" y="1660236"/>
            <a:ext cx="4284518" cy="2856345"/>
          </a:xfrm>
          <a:prstGeom prst="rect">
            <a:avLst/>
          </a:prstGeom>
        </p:spPr>
      </p:pic>
      <p:pic>
        <p:nvPicPr>
          <p:cNvPr id="4" name="Picture 3">
            <a:extLst>
              <a:ext uri="{FF2B5EF4-FFF2-40B4-BE49-F238E27FC236}">
                <a16:creationId xmlns:a16="http://schemas.microsoft.com/office/drawing/2014/main" id="{FE077170-0FD1-A132-BD54-BD244972F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8943" y="1660235"/>
            <a:ext cx="4284518" cy="2856345"/>
          </a:xfrm>
          <a:prstGeom prst="rect">
            <a:avLst/>
          </a:prstGeom>
        </p:spPr>
      </p:pic>
      <p:sp>
        <p:nvSpPr>
          <p:cNvPr id="5" name="Title 1">
            <a:extLst>
              <a:ext uri="{FF2B5EF4-FFF2-40B4-BE49-F238E27FC236}">
                <a16:creationId xmlns:a16="http://schemas.microsoft.com/office/drawing/2014/main" id="{1572404A-E2D9-6E08-5883-DC85F79D2125}"/>
              </a:ext>
            </a:extLst>
          </p:cNvPr>
          <p:cNvSpPr txBox="1">
            <a:spLocks/>
          </p:cNvSpPr>
          <p:nvPr/>
        </p:nvSpPr>
        <p:spPr>
          <a:xfrm>
            <a:off x="457200" y="274638"/>
            <a:ext cx="8229600" cy="868362"/>
          </a:xfrm>
          <a:prstGeom prst="rect">
            <a:avLst/>
          </a:prstGeom>
        </p:spPr>
        <p:txBody>
          <a:bodyPr/>
          <a:lst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a:lstStyle>
          <a:p>
            <a:pPr defTabSz="914400"/>
            <a:r>
              <a:rPr lang="en-US" kern="0"/>
              <a:t>Picking Problems</a:t>
            </a:r>
            <a:endParaRPr lang="en-US" kern="0" dirty="0"/>
          </a:p>
        </p:txBody>
      </p:sp>
      <p:sp>
        <p:nvSpPr>
          <p:cNvPr id="2" name="TextBox 1">
            <a:extLst>
              <a:ext uri="{FF2B5EF4-FFF2-40B4-BE49-F238E27FC236}">
                <a16:creationId xmlns:a16="http://schemas.microsoft.com/office/drawing/2014/main" id="{F099B0E9-63BE-23EF-5826-799DB444C580}"/>
              </a:ext>
            </a:extLst>
          </p:cNvPr>
          <p:cNvSpPr txBox="1"/>
          <p:nvPr/>
        </p:nvSpPr>
        <p:spPr>
          <a:xfrm>
            <a:off x="4495617" y="4692271"/>
            <a:ext cx="4511171" cy="461665"/>
          </a:xfrm>
          <a:prstGeom prst="rect">
            <a:avLst/>
          </a:prstGeom>
          <a:noFill/>
        </p:spPr>
        <p:txBody>
          <a:bodyPr wrap="none" rtlCol="0">
            <a:spAutoFit/>
          </a:bodyPr>
          <a:lstStyle/>
          <a:p>
            <a:r>
              <a:rPr lang="en-US" sz="2400" dirty="0">
                <a:solidFill>
                  <a:srgbClr val="C00000"/>
                </a:solidFill>
              </a:rPr>
              <a:t>Oh my god, look at those guys!!</a:t>
            </a:r>
          </a:p>
        </p:txBody>
      </p:sp>
    </p:spTree>
    <p:extLst>
      <p:ext uri="{BB962C8B-B14F-4D97-AF65-F5344CB8AC3E}">
        <p14:creationId xmlns:p14="http://schemas.microsoft.com/office/powerpoint/2010/main" val="404132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A64F-DBFB-4A84-EFFB-EF072AC8DBF1}"/>
              </a:ext>
            </a:extLst>
          </p:cNvPr>
          <p:cNvSpPr>
            <a:spLocks noGrp="1"/>
          </p:cNvSpPr>
          <p:nvPr>
            <p:ph type="title"/>
          </p:nvPr>
        </p:nvSpPr>
        <p:spPr/>
        <p:txBody>
          <a:bodyPr/>
          <a:lstStyle/>
          <a:p>
            <a:r>
              <a:rPr lang="en-US" dirty="0"/>
              <a:t>Two Styles of “Picking a Problem”</a:t>
            </a:r>
          </a:p>
        </p:txBody>
      </p:sp>
      <p:sp>
        <p:nvSpPr>
          <p:cNvPr id="3" name="Content Placeholder 2">
            <a:extLst>
              <a:ext uri="{FF2B5EF4-FFF2-40B4-BE49-F238E27FC236}">
                <a16:creationId xmlns:a16="http://schemas.microsoft.com/office/drawing/2014/main" id="{15D94A9D-946E-DBE3-74A5-24FA5E487018}"/>
              </a:ext>
            </a:extLst>
          </p:cNvPr>
          <p:cNvSpPr>
            <a:spLocks noGrp="1"/>
          </p:cNvSpPr>
          <p:nvPr>
            <p:ph idx="1"/>
          </p:nvPr>
        </p:nvSpPr>
        <p:spPr>
          <a:ln>
            <a:noFill/>
          </a:ln>
        </p:spPr>
        <p:txBody>
          <a:bodyPr/>
          <a:lstStyle/>
          <a:p>
            <a:r>
              <a:rPr lang="en-US" dirty="0"/>
              <a:t>Problem-driven, technique-agnostic</a:t>
            </a:r>
          </a:p>
          <a:p>
            <a:pPr lvl="1"/>
            <a:r>
              <a:rPr lang="en-US" dirty="0"/>
              <a:t>Pragmatic orientation</a:t>
            </a:r>
          </a:p>
          <a:p>
            <a:pPr lvl="1"/>
            <a:r>
              <a:rPr lang="en-US" dirty="0"/>
              <a:t>Solves “real” problems</a:t>
            </a:r>
          </a:p>
          <a:p>
            <a:pPr lvl="1"/>
            <a:r>
              <a:rPr lang="en-US" dirty="0"/>
              <a:t>You may be able to learn/internalize many techniques</a:t>
            </a:r>
          </a:p>
          <a:p>
            <a:pPr lvl="1"/>
            <a:r>
              <a:rPr lang="en-US" dirty="0"/>
              <a:t>But does the problem yield to a mundane solution?</a:t>
            </a:r>
          </a:p>
          <a:p>
            <a:r>
              <a:rPr lang="en-US" dirty="0"/>
              <a:t>Technique-driven, problem-agnostic</a:t>
            </a:r>
          </a:p>
          <a:p>
            <a:pPr lvl="1"/>
            <a:r>
              <a:rPr lang="en-US" dirty="0"/>
              <a:t>Develops the technology base</a:t>
            </a:r>
          </a:p>
          <a:p>
            <a:pPr lvl="1"/>
            <a:r>
              <a:rPr lang="en-US" dirty="0"/>
              <a:t>“If you have a hammer, everything looks like a nail"</a:t>
            </a:r>
          </a:p>
        </p:txBody>
      </p:sp>
    </p:spTree>
    <p:extLst>
      <p:ext uri="{BB962C8B-B14F-4D97-AF65-F5344CB8AC3E}">
        <p14:creationId xmlns:p14="http://schemas.microsoft.com/office/powerpoint/2010/main" val="23109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9CD2D-359F-237B-4FB8-5BB47A26D9C5}"/>
              </a:ext>
            </a:extLst>
          </p:cNvPr>
          <p:cNvSpPr>
            <a:spLocks noGrp="1"/>
          </p:cNvSpPr>
          <p:nvPr>
            <p:ph type="title"/>
          </p:nvPr>
        </p:nvSpPr>
        <p:spPr/>
        <p:txBody>
          <a:bodyPr/>
          <a:lstStyle/>
          <a:p>
            <a:r>
              <a:rPr lang="en-US" dirty="0"/>
              <a:t>Three Modes of Thinking</a:t>
            </a:r>
          </a:p>
        </p:txBody>
      </p:sp>
      <p:sp>
        <p:nvSpPr>
          <p:cNvPr id="3" name="Content Placeholder 2">
            <a:extLst>
              <a:ext uri="{FF2B5EF4-FFF2-40B4-BE49-F238E27FC236}">
                <a16:creationId xmlns:a16="http://schemas.microsoft.com/office/drawing/2014/main" id="{3E10640E-2A27-5A90-2748-D1E69EDBEF0B}"/>
              </a:ext>
            </a:extLst>
          </p:cNvPr>
          <p:cNvSpPr>
            <a:spLocks noGrp="1"/>
          </p:cNvSpPr>
          <p:nvPr>
            <p:ph idx="1"/>
          </p:nvPr>
        </p:nvSpPr>
        <p:spPr>
          <a:ln>
            <a:noFill/>
          </a:ln>
        </p:spPr>
        <p:txBody>
          <a:bodyPr/>
          <a:lstStyle/>
          <a:p>
            <a:r>
              <a:rPr lang="en-US" dirty="0"/>
              <a:t>Hamming mode</a:t>
            </a:r>
          </a:p>
          <a:p>
            <a:r>
              <a:rPr lang="en-US" dirty="0"/>
              <a:t>Amoeba mode</a:t>
            </a:r>
          </a:p>
          <a:p>
            <a:r>
              <a:rPr lang="en-US" dirty="0"/>
              <a:t>Frog mode</a:t>
            </a:r>
          </a:p>
          <a:p>
            <a:pPr marL="0" indent="0">
              <a:buNone/>
            </a:pPr>
            <a:r>
              <a:rPr lang="en-US" dirty="0"/>
              <a:t>All should be amplifiable via LLMs</a:t>
            </a:r>
          </a:p>
        </p:txBody>
      </p:sp>
    </p:spTree>
    <p:extLst>
      <p:ext uri="{BB962C8B-B14F-4D97-AF65-F5344CB8AC3E}">
        <p14:creationId xmlns:p14="http://schemas.microsoft.com/office/powerpoint/2010/main" val="321474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76AE-2191-8F15-4905-854F0CB42930}"/>
              </a:ext>
            </a:extLst>
          </p:cNvPr>
          <p:cNvSpPr>
            <a:spLocks noGrp="1"/>
          </p:cNvSpPr>
          <p:nvPr>
            <p:ph type="title"/>
          </p:nvPr>
        </p:nvSpPr>
        <p:spPr/>
        <p:txBody>
          <a:bodyPr/>
          <a:lstStyle/>
          <a:p>
            <a:r>
              <a:rPr lang="en-US" dirty="0"/>
              <a:t>A Bit of Backstory</a:t>
            </a:r>
          </a:p>
        </p:txBody>
      </p:sp>
      <p:sp>
        <p:nvSpPr>
          <p:cNvPr id="3" name="Content Placeholder 2">
            <a:extLst>
              <a:ext uri="{FF2B5EF4-FFF2-40B4-BE49-F238E27FC236}">
                <a16:creationId xmlns:a16="http://schemas.microsoft.com/office/drawing/2014/main" id="{870153C7-29E9-EE05-A67D-8903DC7BF0EF}"/>
              </a:ext>
            </a:extLst>
          </p:cNvPr>
          <p:cNvSpPr>
            <a:spLocks noGrp="1"/>
          </p:cNvSpPr>
          <p:nvPr>
            <p:ph idx="1"/>
          </p:nvPr>
        </p:nvSpPr>
        <p:spPr>
          <a:ln>
            <a:noFill/>
          </a:ln>
        </p:spPr>
        <p:txBody>
          <a:bodyPr/>
          <a:lstStyle/>
          <a:p>
            <a:r>
              <a:rPr lang="en-US" dirty="0"/>
              <a:t>Paragraph four of my Ph.D. thesis (1982):</a:t>
            </a:r>
          </a:p>
          <a:p>
            <a:pPr marL="457200" lvl="1" indent="0">
              <a:buNone/>
            </a:pPr>
            <a:r>
              <a:rPr lang="en-US" dirty="0"/>
              <a:t>"Winograd has argued that the programming tools of the future will be knowledge-based systems incorporating artificial intelligence techniques. Without being overly pessimistic, it is safe to say that </a:t>
            </a:r>
            <a:r>
              <a:rPr lang="en-US" dirty="0">
                <a:solidFill>
                  <a:srgbClr val="C00000"/>
                </a:solidFill>
              </a:rPr>
              <a:t>such systems are </a:t>
            </a:r>
            <a:r>
              <a:rPr lang="en-US" dirty="0"/>
              <a:t>a decade away, if not </a:t>
            </a:r>
            <a:r>
              <a:rPr lang="en-US" dirty="0">
                <a:solidFill>
                  <a:srgbClr val="C00000"/>
                </a:solidFill>
              </a:rPr>
              <a:t>two decades away</a:t>
            </a:r>
            <a:r>
              <a:rPr lang="en-US" dirty="0"/>
              <a:t>. In the meantime, program development systems with more modest goals can be developed.“</a:t>
            </a:r>
          </a:p>
          <a:p>
            <a:r>
              <a:rPr lang="en-US" dirty="0"/>
              <a:t>Over-optimistic by 24 years!</a:t>
            </a:r>
          </a:p>
        </p:txBody>
      </p:sp>
    </p:spTree>
    <p:extLst>
      <p:ext uri="{BB962C8B-B14F-4D97-AF65-F5344CB8AC3E}">
        <p14:creationId xmlns:p14="http://schemas.microsoft.com/office/powerpoint/2010/main" val="4938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201" y="2646636"/>
            <a:ext cx="2677146" cy="1820459"/>
          </a:xfrm>
          <a:prstGeom prst="rect">
            <a:avLst/>
          </a:prstGeom>
          <a:ln w="15875">
            <a:solidFill>
              <a:schemeClr val="tx1"/>
            </a:solidFill>
          </a:ln>
        </p:spPr>
      </p:pic>
      <p:sp>
        <p:nvSpPr>
          <p:cNvPr id="5" name="Arrow: Right 4"/>
          <p:cNvSpPr/>
          <p:nvPr/>
        </p:nvSpPr>
        <p:spPr>
          <a:xfrm>
            <a:off x="4355031" y="3339770"/>
            <a:ext cx="1218520" cy="315855"/>
          </a:xfrm>
          <a:prstGeom prst="rightArrow">
            <a:avLst>
              <a:gd name="adj1" fmla="val 45349"/>
              <a:gd name="adj2" fmla="val 848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279798" y="5806941"/>
            <a:ext cx="2916116" cy="300082"/>
          </a:xfrm>
          <a:prstGeom prst="rect">
            <a:avLst/>
          </a:prstGeom>
          <a:noFill/>
        </p:spPr>
        <p:txBody>
          <a:bodyPr wrap="square" rtlCol="0">
            <a:spAutoFit/>
          </a:bodyPr>
          <a:lstStyle/>
          <a:p>
            <a:r>
              <a:rPr lang="en-US" sz="675" dirty="0"/>
              <a:t>https://www.staff.ncl.ac.uk/roger.broughton/museum/iomedia/images/rdr.jpg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798" y="3830535"/>
            <a:ext cx="2718182" cy="18981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798" y="1877627"/>
            <a:ext cx="2718182" cy="1526880"/>
          </a:xfrm>
          <a:prstGeom prst="rect">
            <a:avLst/>
          </a:prstGeom>
        </p:spPr>
      </p:pic>
      <p:sp>
        <p:nvSpPr>
          <p:cNvPr id="9" name="TextBox 8"/>
          <p:cNvSpPr txBox="1"/>
          <p:nvPr/>
        </p:nvSpPr>
        <p:spPr>
          <a:xfrm>
            <a:off x="1279798" y="3444397"/>
            <a:ext cx="2916116" cy="300082"/>
          </a:xfrm>
          <a:prstGeom prst="rect">
            <a:avLst/>
          </a:prstGeom>
          <a:noFill/>
        </p:spPr>
        <p:txBody>
          <a:bodyPr wrap="square" rtlCol="0">
            <a:spAutoFit/>
          </a:bodyPr>
          <a:lstStyle/>
          <a:p>
            <a:r>
              <a:rPr lang="en-US" sz="675" dirty="0"/>
              <a:t>https://wincsc.files.wordpress.com/2012/05/2012-05-06_15-22-53_464.jpg</a:t>
            </a:r>
          </a:p>
        </p:txBody>
      </p:sp>
      <p:sp>
        <p:nvSpPr>
          <p:cNvPr id="11" name="TextBox 10"/>
          <p:cNvSpPr txBox="1"/>
          <p:nvPr/>
        </p:nvSpPr>
        <p:spPr>
          <a:xfrm>
            <a:off x="5958412" y="5275993"/>
            <a:ext cx="2584362" cy="196208"/>
          </a:xfrm>
          <a:prstGeom prst="rect">
            <a:avLst/>
          </a:prstGeom>
          <a:noFill/>
        </p:spPr>
        <p:txBody>
          <a:bodyPr wrap="none" rtlCol="0">
            <a:spAutoFit/>
          </a:bodyPr>
          <a:lstStyle/>
          <a:p>
            <a:r>
              <a:rPr lang="en-US" sz="675" dirty="0"/>
              <a:t>https://c1.staticflickr.com/3/2647/3904970406_a779176c13.jpg</a:t>
            </a:r>
          </a:p>
        </p:txBody>
      </p:sp>
      <p:sp>
        <p:nvSpPr>
          <p:cNvPr id="12" name="TextBox 11"/>
          <p:cNvSpPr txBox="1"/>
          <p:nvPr/>
        </p:nvSpPr>
        <p:spPr>
          <a:xfrm>
            <a:off x="5410547" y="4513754"/>
            <a:ext cx="3488455" cy="738664"/>
          </a:xfrm>
          <a:prstGeom prst="rect">
            <a:avLst/>
          </a:prstGeom>
          <a:noFill/>
        </p:spPr>
        <p:txBody>
          <a:bodyPr wrap="none" rtlCol="0">
            <a:spAutoFit/>
          </a:bodyPr>
          <a:lstStyle/>
          <a:p>
            <a:pPr algn="ctr"/>
            <a:r>
              <a:rPr lang="en-US" sz="2100" dirty="0" err="1"/>
              <a:t>Terak</a:t>
            </a:r>
            <a:r>
              <a:rPr lang="en-US" sz="2100" dirty="0"/>
              <a:t> 8510/a</a:t>
            </a:r>
          </a:p>
          <a:p>
            <a:pPr algn="ctr"/>
            <a:r>
              <a:rPr lang="en-US" sz="2100" dirty="0"/>
              <a:t>Graphics Computer System</a:t>
            </a:r>
          </a:p>
        </p:txBody>
      </p:sp>
      <p:sp>
        <p:nvSpPr>
          <p:cNvPr id="10" name="Title 9">
            <a:extLst>
              <a:ext uri="{FF2B5EF4-FFF2-40B4-BE49-F238E27FC236}">
                <a16:creationId xmlns:a16="http://schemas.microsoft.com/office/drawing/2014/main" id="{C2A18A8B-7AEA-57F9-5D31-D603D8BDCE0D}"/>
              </a:ext>
            </a:extLst>
          </p:cNvPr>
          <p:cNvSpPr>
            <a:spLocks noGrp="1"/>
          </p:cNvSpPr>
          <p:nvPr>
            <p:ph type="title"/>
          </p:nvPr>
        </p:nvSpPr>
        <p:spPr/>
        <p:txBody>
          <a:bodyPr/>
          <a:lstStyle/>
          <a:p>
            <a:r>
              <a:rPr lang="en-US" dirty="0"/>
              <a:t>Cornell Program Synthesizer</a:t>
            </a:r>
            <a:br>
              <a:rPr lang="en-US" dirty="0"/>
            </a:br>
            <a:r>
              <a:rPr lang="en-US" sz="2000" dirty="0"/>
              <a:t>[1978-81]</a:t>
            </a:r>
            <a:endParaRPr lang="en-US" dirty="0"/>
          </a:p>
        </p:txBody>
      </p:sp>
      <p:grpSp>
        <p:nvGrpSpPr>
          <p:cNvPr id="21" name="Group 20">
            <a:extLst>
              <a:ext uri="{FF2B5EF4-FFF2-40B4-BE49-F238E27FC236}">
                <a16:creationId xmlns:a16="http://schemas.microsoft.com/office/drawing/2014/main" id="{8E7D64E4-9B56-F93C-BDF9-530EAFB33E47}"/>
              </a:ext>
            </a:extLst>
          </p:cNvPr>
          <p:cNvGrpSpPr/>
          <p:nvPr/>
        </p:nvGrpSpPr>
        <p:grpSpPr>
          <a:xfrm>
            <a:off x="7896515" y="170999"/>
            <a:ext cx="1175002" cy="1634872"/>
            <a:chOff x="6218329" y="4010517"/>
            <a:chExt cx="1175002" cy="1634872"/>
          </a:xfrm>
        </p:grpSpPr>
        <p:pic>
          <p:nvPicPr>
            <p:cNvPr id="22" name="Picture 21">
              <a:extLst>
                <a:ext uri="{FF2B5EF4-FFF2-40B4-BE49-F238E27FC236}">
                  <a16:creationId xmlns:a16="http://schemas.microsoft.com/office/drawing/2014/main" id="{4DB2688C-30F3-5C91-1B9B-52821182E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0014" y="4010517"/>
              <a:ext cx="851633" cy="1050097"/>
            </a:xfrm>
            <a:prstGeom prst="rect">
              <a:avLst/>
            </a:prstGeom>
            <a:noFill/>
            <a:ln w="9525">
              <a:solidFill>
                <a:schemeClr val="tx1"/>
              </a:solidFill>
            </a:ln>
          </p:spPr>
        </p:pic>
        <p:sp>
          <p:nvSpPr>
            <p:cNvPr id="23" name="TextBox 22">
              <a:extLst>
                <a:ext uri="{FF2B5EF4-FFF2-40B4-BE49-F238E27FC236}">
                  <a16:creationId xmlns:a16="http://schemas.microsoft.com/office/drawing/2014/main" id="{2DBD3415-E19E-64CD-733C-7B8779BE2CB0}"/>
                </a:ext>
              </a:extLst>
            </p:cNvPr>
            <p:cNvSpPr txBox="1"/>
            <p:nvPr/>
          </p:nvSpPr>
          <p:spPr>
            <a:xfrm>
              <a:off x="6218329" y="5060614"/>
              <a:ext cx="1175002" cy="584775"/>
            </a:xfrm>
            <a:prstGeom prst="rect">
              <a:avLst/>
            </a:prstGeom>
            <a:noFill/>
          </p:spPr>
          <p:txBody>
            <a:bodyPr wrap="none" rtlCol="0">
              <a:spAutoFit/>
            </a:bodyPr>
            <a:lstStyle/>
            <a:p>
              <a:pPr algn="ctr"/>
              <a:r>
                <a:rPr lang="en-US" sz="1600" dirty="0"/>
                <a:t>Tim</a:t>
              </a:r>
            </a:p>
            <a:p>
              <a:pPr algn="ctr"/>
              <a:r>
                <a:rPr lang="en-US" sz="1600" dirty="0"/>
                <a:t>Teitelbaum</a:t>
              </a:r>
            </a:p>
          </p:txBody>
        </p:sp>
      </p:grpSp>
    </p:spTree>
    <p:extLst>
      <p:ext uri="{BB962C8B-B14F-4D97-AF65-F5344CB8AC3E}">
        <p14:creationId xmlns:p14="http://schemas.microsoft.com/office/powerpoint/2010/main" val="2066323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2" y="2426500"/>
            <a:ext cx="2677146" cy="182045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391" y="2064254"/>
            <a:ext cx="5567125" cy="3692186"/>
          </a:xfrm>
          <a:prstGeom prst="rect">
            <a:avLst/>
          </a:prstGeom>
        </p:spPr>
      </p:pic>
      <p:cxnSp>
        <p:nvCxnSpPr>
          <p:cNvPr id="7" name="Straight Connector 6"/>
          <p:cNvCxnSpPr/>
          <p:nvPr/>
        </p:nvCxnSpPr>
        <p:spPr>
          <a:xfrm flipV="1">
            <a:off x="3139192" y="2659517"/>
            <a:ext cx="95501" cy="1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C925C4A-58CD-1FF5-24F0-8F0FF12BACA9}"/>
              </a:ext>
            </a:extLst>
          </p:cNvPr>
          <p:cNvSpPr>
            <a:spLocks noGrp="1"/>
          </p:cNvSpPr>
          <p:nvPr>
            <p:ph type="title"/>
          </p:nvPr>
        </p:nvSpPr>
        <p:spPr/>
        <p:txBody>
          <a:bodyPr/>
          <a:lstStyle/>
          <a:p>
            <a:r>
              <a:rPr lang="en-US" dirty="0"/>
              <a:t>Cornell Program Synthesizer</a:t>
            </a:r>
            <a:br>
              <a:rPr lang="en-US" dirty="0"/>
            </a:br>
            <a:r>
              <a:rPr kumimoji="0" lang="en-US" sz="2000" b="0" i="0" u="none" strike="noStrike" kern="0" cap="none" spc="0" normalizeH="0" baseline="0" noProof="0" dirty="0">
                <a:ln>
                  <a:noFill/>
                </a:ln>
                <a:solidFill>
                  <a:srgbClr val="D81E05"/>
                </a:solidFill>
                <a:effectLst/>
                <a:uLnTx/>
                <a:uFillTx/>
                <a:latin typeface="Arial Black"/>
                <a:ea typeface="+mj-ea"/>
                <a:cs typeface="+mj-cs"/>
              </a:rPr>
              <a:t>[1978-81]</a:t>
            </a:r>
            <a:endParaRPr lang="en-US" dirty="0"/>
          </a:p>
        </p:txBody>
      </p:sp>
    </p:spTree>
    <p:extLst>
      <p:ext uri="{BB962C8B-B14F-4D97-AF65-F5344CB8AC3E}">
        <p14:creationId xmlns:p14="http://schemas.microsoft.com/office/powerpoint/2010/main" val="87391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2" y="2426500"/>
            <a:ext cx="2677146" cy="1820459"/>
          </a:xfrm>
          <a:prstGeom prst="rect">
            <a:avLst/>
          </a:prstGeom>
          <a:ln w="1587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106" y="2064258"/>
            <a:ext cx="5559109" cy="3491702"/>
          </a:xfrm>
          <a:prstGeom prst="rect">
            <a:avLst/>
          </a:prstGeom>
        </p:spPr>
      </p:pic>
      <p:cxnSp>
        <p:nvCxnSpPr>
          <p:cNvPr id="6" name="Straight Connector 5"/>
          <p:cNvCxnSpPr/>
          <p:nvPr/>
        </p:nvCxnSpPr>
        <p:spPr>
          <a:xfrm flipV="1">
            <a:off x="4382202" y="4086225"/>
            <a:ext cx="95501" cy="1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791A7CE-4592-0C7D-5362-E939019A172A}"/>
              </a:ext>
            </a:extLst>
          </p:cNvPr>
          <p:cNvSpPr>
            <a:spLocks noGrp="1"/>
          </p:cNvSpPr>
          <p:nvPr>
            <p:ph type="title"/>
          </p:nvPr>
        </p:nvSpPr>
        <p:spPr/>
        <p:txBody>
          <a:bodyPr/>
          <a:lstStyle/>
          <a:p>
            <a:r>
              <a:rPr lang="en-US" dirty="0"/>
              <a:t>Cornell Program Synthesizer</a:t>
            </a:r>
            <a:br>
              <a:rPr lang="en-US" dirty="0"/>
            </a:br>
            <a:r>
              <a:rPr kumimoji="0" lang="en-US" sz="2000" b="0" i="0" u="none" strike="noStrike" kern="0" cap="none" spc="0" normalizeH="0" baseline="0" noProof="0" dirty="0">
                <a:ln>
                  <a:noFill/>
                </a:ln>
                <a:solidFill>
                  <a:srgbClr val="D81E05"/>
                </a:solidFill>
                <a:effectLst/>
                <a:uLnTx/>
                <a:uFillTx/>
                <a:latin typeface="Arial Black"/>
                <a:ea typeface="+mj-ea"/>
                <a:cs typeface="+mj-cs"/>
              </a:rPr>
              <a:t>[1978-81]</a:t>
            </a:r>
            <a:endParaRPr lang="en-US" dirty="0"/>
          </a:p>
        </p:txBody>
      </p:sp>
    </p:spTree>
    <p:extLst>
      <p:ext uri="{BB962C8B-B14F-4D97-AF65-F5344CB8AC3E}">
        <p14:creationId xmlns:p14="http://schemas.microsoft.com/office/powerpoint/2010/main" val="256974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2" y="2426500"/>
            <a:ext cx="2677146" cy="182045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391" y="2064254"/>
            <a:ext cx="5567125" cy="3692186"/>
          </a:xfrm>
          <a:prstGeom prst="rect">
            <a:avLst/>
          </a:prstGeom>
        </p:spPr>
      </p:pic>
      <p:cxnSp>
        <p:nvCxnSpPr>
          <p:cNvPr id="5" name="Straight Connector 4"/>
          <p:cNvCxnSpPr/>
          <p:nvPr/>
        </p:nvCxnSpPr>
        <p:spPr>
          <a:xfrm flipV="1">
            <a:off x="4027056" y="2806473"/>
            <a:ext cx="95501" cy="1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DEC7248-B004-D252-644C-5B6F96E4F835}"/>
              </a:ext>
            </a:extLst>
          </p:cNvPr>
          <p:cNvSpPr>
            <a:spLocks noGrp="1"/>
          </p:cNvSpPr>
          <p:nvPr>
            <p:ph type="title"/>
          </p:nvPr>
        </p:nvSpPr>
        <p:spPr/>
        <p:txBody>
          <a:bodyPr/>
          <a:lstStyle/>
          <a:p>
            <a:r>
              <a:rPr lang="en-US" dirty="0"/>
              <a:t>Cornell Program Synthesizer</a:t>
            </a:r>
            <a:br>
              <a:rPr lang="en-US" dirty="0"/>
            </a:br>
            <a:r>
              <a:rPr kumimoji="0" lang="en-US" sz="2000" b="0" i="0" u="none" strike="noStrike" kern="0" cap="none" spc="0" normalizeH="0" baseline="0" noProof="0" dirty="0">
                <a:ln>
                  <a:noFill/>
                </a:ln>
                <a:solidFill>
                  <a:srgbClr val="D81E05"/>
                </a:solidFill>
                <a:effectLst/>
                <a:uLnTx/>
                <a:uFillTx/>
                <a:latin typeface="Arial Black"/>
                <a:ea typeface="+mj-ea"/>
                <a:cs typeface="+mj-cs"/>
              </a:rPr>
              <a:t>[1978-81]</a:t>
            </a:r>
            <a:endParaRPr lang="en-US" dirty="0"/>
          </a:p>
        </p:txBody>
      </p:sp>
    </p:spTree>
    <p:extLst>
      <p:ext uri="{BB962C8B-B14F-4D97-AF65-F5344CB8AC3E}">
        <p14:creationId xmlns:p14="http://schemas.microsoft.com/office/powerpoint/2010/main" val="311139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2" y="2426500"/>
            <a:ext cx="2677146" cy="182045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106" y="2064258"/>
            <a:ext cx="5559108" cy="3431324"/>
          </a:xfrm>
          <a:prstGeom prst="rect">
            <a:avLst/>
          </a:prstGeom>
        </p:spPr>
      </p:pic>
      <p:cxnSp>
        <p:nvCxnSpPr>
          <p:cNvPr id="5" name="Straight Connector 4"/>
          <p:cNvCxnSpPr/>
          <p:nvPr/>
        </p:nvCxnSpPr>
        <p:spPr>
          <a:xfrm flipV="1">
            <a:off x="4027056" y="2806473"/>
            <a:ext cx="95501" cy="1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B844E394-4B11-62D5-183B-6C8CBD5B9B01}"/>
              </a:ext>
            </a:extLst>
          </p:cNvPr>
          <p:cNvSpPr>
            <a:spLocks noGrp="1"/>
          </p:cNvSpPr>
          <p:nvPr>
            <p:ph type="title"/>
          </p:nvPr>
        </p:nvSpPr>
        <p:spPr/>
        <p:txBody>
          <a:bodyPr/>
          <a:lstStyle/>
          <a:p>
            <a:r>
              <a:rPr lang="en-US" dirty="0"/>
              <a:t>Cornell Program Synthesizer</a:t>
            </a:r>
            <a:br>
              <a:rPr lang="en-US" dirty="0"/>
            </a:br>
            <a:r>
              <a:rPr kumimoji="0" lang="en-US" sz="2000" b="0" i="0" u="none" strike="noStrike" kern="0" cap="none" spc="0" normalizeH="0" baseline="0" noProof="0" dirty="0">
                <a:ln>
                  <a:noFill/>
                </a:ln>
                <a:solidFill>
                  <a:srgbClr val="D81E05"/>
                </a:solidFill>
                <a:effectLst/>
                <a:uLnTx/>
                <a:uFillTx/>
                <a:latin typeface="Arial Black"/>
                <a:ea typeface="+mj-ea"/>
                <a:cs typeface="+mj-cs"/>
              </a:rPr>
              <a:t>[1978-81]</a:t>
            </a:r>
            <a:endParaRPr lang="en-US" dirty="0"/>
          </a:p>
        </p:txBody>
      </p:sp>
    </p:spTree>
    <p:extLst>
      <p:ext uri="{BB962C8B-B14F-4D97-AF65-F5344CB8AC3E}">
        <p14:creationId xmlns:p14="http://schemas.microsoft.com/office/powerpoint/2010/main" val="12611974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E81AE-9BAF-C0F2-A9D3-68315C56D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2DA6B-4656-7B24-541E-B2B82196059B}"/>
              </a:ext>
            </a:extLst>
          </p:cNvPr>
          <p:cNvSpPr>
            <a:spLocks noGrp="1"/>
          </p:cNvSpPr>
          <p:nvPr>
            <p:ph type="ctrTitle"/>
          </p:nvPr>
        </p:nvSpPr>
        <p:spPr>
          <a:xfrm>
            <a:off x="457200" y="1981200"/>
            <a:ext cx="8229600" cy="1177636"/>
          </a:xfrm>
        </p:spPr>
        <p:txBody>
          <a:bodyPr/>
          <a:lstStyle/>
          <a:p>
            <a:pPr algn="ctr"/>
            <a:r>
              <a:rPr lang="en-US" dirty="0"/>
              <a:t>Roses Are Blue, Violets Are Red; With Future AI, Is Research Dead?</a:t>
            </a:r>
          </a:p>
        </p:txBody>
      </p:sp>
      <p:grpSp>
        <p:nvGrpSpPr>
          <p:cNvPr id="4" name="Group 3">
            <a:extLst>
              <a:ext uri="{FF2B5EF4-FFF2-40B4-BE49-F238E27FC236}">
                <a16:creationId xmlns:a16="http://schemas.microsoft.com/office/drawing/2014/main" id="{FECE13FA-F46E-E962-470E-1EAF6545BDEF}"/>
              </a:ext>
            </a:extLst>
          </p:cNvPr>
          <p:cNvGrpSpPr/>
          <p:nvPr/>
        </p:nvGrpSpPr>
        <p:grpSpPr>
          <a:xfrm>
            <a:off x="2875098" y="6137401"/>
            <a:ext cx="3393804" cy="548640"/>
            <a:chOff x="1813168" y="6251694"/>
            <a:chExt cx="3393804" cy="548640"/>
          </a:xfrm>
        </p:grpSpPr>
        <p:pic>
          <p:nvPicPr>
            <p:cNvPr id="5" name="Picture 4">
              <a:extLst>
                <a:ext uri="{FF2B5EF4-FFF2-40B4-BE49-F238E27FC236}">
                  <a16:creationId xmlns:a16="http://schemas.microsoft.com/office/drawing/2014/main" id="{6F9CECCE-FC6C-155A-CBE8-A72F4BA3367E}"/>
                </a:ext>
              </a:extLst>
            </p:cNvPr>
            <p:cNvPicPr>
              <a:picLocks noChangeAspect="1"/>
            </p:cNvPicPr>
            <p:nvPr/>
          </p:nvPicPr>
          <p:blipFill>
            <a:blip r:embed="rId2"/>
            <a:stretch>
              <a:fillRect/>
            </a:stretch>
          </p:blipFill>
          <p:spPr>
            <a:xfrm>
              <a:off x="3812950" y="6306558"/>
              <a:ext cx="1394022" cy="438912"/>
            </a:xfrm>
            <a:prstGeom prst="rect">
              <a:avLst/>
            </a:prstGeom>
          </p:spPr>
        </p:pic>
        <p:pic>
          <p:nvPicPr>
            <p:cNvPr id="6" name="Picture 5">
              <a:extLst>
                <a:ext uri="{FF2B5EF4-FFF2-40B4-BE49-F238E27FC236}">
                  <a16:creationId xmlns:a16="http://schemas.microsoft.com/office/drawing/2014/main" id="{C3F4264C-A8C6-DD6D-BDEA-2F7F26D2D9B9}"/>
                </a:ext>
              </a:extLst>
            </p:cNvPr>
            <p:cNvPicPr>
              <a:picLocks noChangeAspect="1"/>
            </p:cNvPicPr>
            <p:nvPr/>
          </p:nvPicPr>
          <p:blipFill>
            <a:blip r:embed="rId3"/>
            <a:stretch>
              <a:fillRect/>
            </a:stretch>
          </p:blipFill>
          <p:spPr>
            <a:xfrm>
              <a:off x="1813168" y="6251694"/>
              <a:ext cx="1604038" cy="548640"/>
            </a:xfrm>
            <a:prstGeom prst="rect">
              <a:avLst/>
            </a:prstGeom>
          </p:spPr>
        </p:pic>
      </p:grpSp>
      <p:sp>
        <p:nvSpPr>
          <p:cNvPr id="7" name="Subtitle 2">
            <a:extLst>
              <a:ext uri="{FF2B5EF4-FFF2-40B4-BE49-F238E27FC236}">
                <a16:creationId xmlns:a16="http://schemas.microsoft.com/office/drawing/2014/main" id="{5B853FF3-58A9-B9FC-B1B2-8878C5526AE4}"/>
              </a:ext>
            </a:extLst>
          </p:cNvPr>
          <p:cNvSpPr>
            <a:spLocks noGrp="1"/>
          </p:cNvSpPr>
          <p:nvPr>
            <p:ph type="subTitle" idx="1"/>
          </p:nvPr>
        </p:nvSpPr>
        <p:spPr>
          <a:xfrm>
            <a:off x="457200" y="3870585"/>
            <a:ext cx="8229600" cy="786955"/>
          </a:xfrm>
        </p:spPr>
        <p:txBody>
          <a:bodyPr/>
          <a:lstStyle/>
          <a:p>
            <a:pPr algn="ctr"/>
            <a:r>
              <a:rPr lang="en-US" dirty="0"/>
              <a:t>Thomas Reps</a:t>
            </a:r>
            <a:br>
              <a:rPr lang="en-US" dirty="0"/>
            </a:br>
            <a:r>
              <a:rPr lang="en-US" dirty="0"/>
              <a:t>University of Wisconsin</a:t>
            </a:r>
          </a:p>
        </p:txBody>
      </p:sp>
      <p:sp>
        <p:nvSpPr>
          <p:cNvPr id="3" name="Speech Bubble: Rectangle with Corners Rounded 2">
            <a:extLst>
              <a:ext uri="{FF2B5EF4-FFF2-40B4-BE49-F238E27FC236}">
                <a16:creationId xmlns:a16="http://schemas.microsoft.com/office/drawing/2014/main" id="{C6348EC8-7B45-D751-2D84-3AF0D9B9B1C4}"/>
              </a:ext>
            </a:extLst>
          </p:cNvPr>
          <p:cNvSpPr/>
          <p:nvPr/>
        </p:nvSpPr>
        <p:spPr bwMode="auto">
          <a:xfrm>
            <a:off x="83127" y="3758293"/>
            <a:ext cx="8968509" cy="1611745"/>
          </a:xfrm>
          <a:prstGeom prst="wedgeRoundRectCallout">
            <a:avLst>
              <a:gd name="adj1" fmla="val -4722"/>
              <a:gd name="adj2" fmla="val -92228"/>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3200" dirty="0">
                <a:ea typeface="+mj-ea"/>
                <a:cs typeface="+mj-cs"/>
              </a:rPr>
              <a:t>Claude’s suggestion:</a:t>
            </a:r>
          </a:p>
          <a:p>
            <a:pPr defTabSz="914400" eaLnBrk="0" fontAlgn="base" hangingPunct="0">
              <a:spcBef>
                <a:spcPct val="0"/>
              </a:spcBef>
              <a:spcAft>
                <a:spcPct val="0"/>
              </a:spcAft>
            </a:pPr>
            <a:r>
              <a:rPr lang="en-US" sz="3200" dirty="0">
                <a:solidFill>
                  <a:srgbClr val="D81E05"/>
                </a:solidFill>
                <a:latin typeface="+mj-lt"/>
                <a:ea typeface="+mj-ea"/>
                <a:cs typeface="+mj-cs"/>
              </a:rPr>
              <a:t>Roses Are Blue, Violets Are Red;</a:t>
            </a:r>
          </a:p>
          <a:p>
            <a:pPr defTabSz="914400" eaLnBrk="0" fontAlgn="base" hangingPunct="0">
              <a:spcBef>
                <a:spcPct val="0"/>
              </a:spcBef>
              <a:spcAft>
                <a:spcPct val="0"/>
              </a:spcAft>
            </a:pPr>
            <a:r>
              <a:rPr lang="en-US" sz="3200" dirty="0">
                <a:solidFill>
                  <a:srgbClr val="D81E05"/>
                </a:solidFill>
                <a:latin typeface="+mj-lt"/>
                <a:ea typeface="+mj-ea"/>
                <a:cs typeface="+mj-cs"/>
              </a:rPr>
              <a:t>Notes from a Researcher Not Yet Dead</a:t>
            </a:r>
          </a:p>
        </p:txBody>
      </p:sp>
      <mc:AlternateContent xmlns:mc="http://schemas.openxmlformats.org/markup-compatibility/2006" xmlns:a14="http://schemas.microsoft.com/office/drawing/2010/main">
        <mc:Choice Requires="a14">
          <p:sp>
            <p:nvSpPr>
              <p:cNvPr id="9" name="Flowchart: Alternate Process 8">
                <a:extLst>
                  <a:ext uri="{FF2B5EF4-FFF2-40B4-BE49-F238E27FC236}">
                    <a16:creationId xmlns:a16="http://schemas.microsoft.com/office/drawing/2014/main" id="{C564407A-B579-3E34-4269-0FFBA0145F02}"/>
                  </a:ext>
                </a:extLst>
              </p:cNvPr>
              <p:cNvSpPr/>
              <p:nvPr/>
            </p:nvSpPr>
            <p:spPr bwMode="auto">
              <a:xfrm>
                <a:off x="588318" y="488883"/>
                <a:ext cx="7781636" cy="1081203"/>
              </a:xfrm>
              <a:prstGeom prst="flowChartAlternateProcess">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2800" dirty="0"/>
                  <a:t>Caveat: </a:t>
                </a:r>
                <a:r>
                  <a:rPr lang="en-US" sz="2800" dirty="0">
                    <a:solidFill>
                      <a:srgbClr val="D81E05"/>
                    </a:solidFill>
                  </a:rPr>
                  <a:t>“Science advances funeral by funeral”</a:t>
                </a:r>
              </a:p>
              <a:p>
                <a:pPr defTabSz="914400" eaLnBrk="0" fontAlgn="base" hangingPunct="0">
                  <a:spcBef>
                    <a:spcPct val="0"/>
                  </a:spcBef>
                  <a:spcAft>
                    <a:spcPct val="0"/>
                  </a:spcAft>
                </a:pPr>
                <a:r>
                  <a:rPr lang="en-US" sz="2800" dirty="0"/>
                  <a:t>                    </a:t>
                </a:r>
                <a14:m>
                  <m:oMath xmlns:m="http://schemas.openxmlformats.org/officeDocument/2006/math">
                    <m:r>
                      <a:rPr lang="en-US" sz="2800" i="1" dirty="0" smtClean="0">
                        <a:latin typeface="Cambria Math" panose="02040503050406030204" pitchFamily="18" charset="0"/>
                      </a:rPr>
                      <m:t>−</m:t>
                    </m:r>
                  </m:oMath>
                </a14:m>
                <a:r>
                  <a:rPr lang="en-US" sz="2800" dirty="0"/>
                  <a:t> Max Planck/Paul Samuelson</a:t>
                </a:r>
                <a:endParaRPr lang="en-US" sz="2800" dirty="0">
                  <a:solidFill>
                    <a:srgbClr val="D81E05"/>
                  </a:solidFill>
                </a:endParaRPr>
              </a:p>
            </p:txBody>
          </p:sp>
        </mc:Choice>
        <mc:Fallback xmlns="">
          <p:sp>
            <p:nvSpPr>
              <p:cNvPr id="9" name="Flowchart: Alternate Process 8">
                <a:extLst>
                  <a:ext uri="{FF2B5EF4-FFF2-40B4-BE49-F238E27FC236}">
                    <a16:creationId xmlns:a16="http://schemas.microsoft.com/office/drawing/2014/main" id="{C564407A-B579-3E34-4269-0FFBA0145F02}"/>
                  </a:ext>
                </a:extLst>
              </p:cNvPr>
              <p:cNvSpPr>
                <a:spLocks noRot="1" noChangeAspect="1" noMove="1" noResize="1" noEditPoints="1" noAdjustHandles="1" noChangeArrowheads="1" noChangeShapeType="1" noTextEdit="1"/>
              </p:cNvSpPr>
              <p:nvPr/>
            </p:nvSpPr>
            <p:spPr bwMode="auto">
              <a:xfrm>
                <a:off x="588318" y="488883"/>
                <a:ext cx="7781636" cy="1081203"/>
              </a:xfrm>
              <a:prstGeom prst="flowChartAlternateProcess">
                <a:avLst/>
              </a:prstGeom>
              <a:blipFill>
                <a:blip r:embed="rId4"/>
                <a:stretch>
                  <a:fillRect l="-781" b="-7104"/>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23735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2" y="2426500"/>
            <a:ext cx="2677146" cy="182045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391" y="2064254"/>
            <a:ext cx="5567125" cy="3692186"/>
          </a:xfrm>
          <a:prstGeom prst="rect">
            <a:avLst/>
          </a:prstGeom>
        </p:spPr>
      </p:pic>
      <p:cxnSp>
        <p:nvCxnSpPr>
          <p:cNvPr id="5" name="Straight Connector 4"/>
          <p:cNvCxnSpPr/>
          <p:nvPr/>
        </p:nvCxnSpPr>
        <p:spPr>
          <a:xfrm flipV="1">
            <a:off x="4027056" y="2806473"/>
            <a:ext cx="95501" cy="1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86703" y="4152268"/>
            <a:ext cx="3194194" cy="1708160"/>
          </a:xfrm>
          <a:prstGeom prst="rect">
            <a:avLst/>
          </a:prstGeom>
          <a:solidFill>
            <a:schemeClr val="bg1"/>
          </a:solidFill>
          <a:ln w="38100">
            <a:solidFill>
              <a:srgbClr val="FF0000"/>
            </a:solidFill>
          </a:ln>
        </p:spPr>
        <p:txBody>
          <a:bodyPr wrap="square" rtlCol="0">
            <a:spAutoFit/>
          </a:bodyPr>
          <a:lstStyle/>
          <a:p>
            <a:r>
              <a:rPr lang="en-US" sz="1500" b="1" dirty="0"/>
              <a:t>Abstract</a:t>
            </a:r>
            <a:r>
              <a:rPr lang="en-US" sz="1500" dirty="0"/>
              <a:t>. Programs are not text; they are hierarchical compositions of computational structures and should be edited, executed, and debugged in an environment that consistently acknowledges and reinforces this viewpoint. . . .</a:t>
            </a:r>
          </a:p>
        </p:txBody>
      </p:sp>
      <p:sp>
        <p:nvSpPr>
          <p:cNvPr id="8" name="Title 7">
            <a:extLst>
              <a:ext uri="{FF2B5EF4-FFF2-40B4-BE49-F238E27FC236}">
                <a16:creationId xmlns:a16="http://schemas.microsoft.com/office/drawing/2014/main" id="{EAA1B311-D9DC-BF73-BB04-8FC288898A0F}"/>
              </a:ext>
            </a:extLst>
          </p:cNvPr>
          <p:cNvSpPr>
            <a:spLocks noGrp="1"/>
          </p:cNvSpPr>
          <p:nvPr>
            <p:ph type="title"/>
          </p:nvPr>
        </p:nvSpPr>
        <p:spPr/>
        <p:txBody>
          <a:bodyPr/>
          <a:lstStyle/>
          <a:p>
            <a:r>
              <a:rPr lang="en-US" dirty="0"/>
              <a:t>Cornell Program Synthesizer</a:t>
            </a:r>
            <a:br>
              <a:rPr lang="en-US" dirty="0"/>
            </a:br>
            <a:r>
              <a:rPr kumimoji="0" lang="en-US" sz="2000" b="0" i="0" u="none" strike="noStrike" kern="0" cap="none" spc="0" normalizeH="0" baseline="0" noProof="0" dirty="0">
                <a:ln>
                  <a:noFill/>
                </a:ln>
                <a:solidFill>
                  <a:srgbClr val="D81E05"/>
                </a:solidFill>
                <a:effectLst/>
                <a:uLnTx/>
                <a:uFillTx/>
                <a:latin typeface="Arial Black"/>
                <a:ea typeface="+mj-ea"/>
                <a:cs typeface="+mj-cs"/>
              </a:rPr>
              <a:t>[1978-81]</a:t>
            </a:r>
            <a:endParaRPr lang="en-US" dirty="0"/>
          </a:p>
        </p:txBody>
      </p:sp>
      <p:sp>
        <p:nvSpPr>
          <p:cNvPr id="2" name="TextBox 1">
            <a:extLst>
              <a:ext uri="{FF2B5EF4-FFF2-40B4-BE49-F238E27FC236}">
                <a16:creationId xmlns:a16="http://schemas.microsoft.com/office/drawing/2014/main" id="{8627670B-FAAB-3920-603C-735F6CA244BC}"/>
              </a:ext>
            </a:extLst>
          </p:cNvPr>
          <p:cNvSpPr txBox="1"/>
          <p:nvPr/>
        </p:nvSpPr>
        <p:spPr>
          <a:xfrm>
            <a:off x="4074806" y="6044625"/>
            <a:ext cx="3194194" cy="584775"/>
          </a:xfrm>
          <a:prstGeom prst="rect">
            <a:avLst/>
          </a:prstGeom>
          <a:solidFill>
            <a:schemeClr val="bg1"/>
          </a:solidFill>
          <a:ln w="38100">
            <a:solidFill>
              <a:srgbClr val="FF0000"/>
            </a:solidFill>
          </a:ln>
        </p:spPr>
        <p:txBody>
          <a:bodyPr wrap="square" rtlCol="0">
            <a:spAutoFit/>
          </a:bodyPr>
          <a:lstStyle/>
          <a:p>
            <a:r>
              <a:rPr lang="en-US" sz="1600" dirty="0"/>
              <a:t>Oops, in 2026 we now know that programs </a:t>
            </a:r>
            <a:r>
              <a:rPr lang="en-US" sz="1600" b="1" dirty="0"/>
              <a:t>are</a:t>
            </a:r>
            <a:r>
              <a:rPr lang="en-US" sz="1600" dirty="0"/>
              <a:t> text . . .</a:t>
            </a:r>
            <a:endParaRPr lang="en-US" sz="1500" dirty="0"/>
          </a:p>
        </p:txBody>
      </p:sp>
    </p:spTree>
    <p:extLst>
      <p:ext uri="{BB962C8B-B14F-4D97-AF65-F5344CB8AC3E}">
        <p14:creationId xmlns:p14="http://schemas.microsoft.com/office/powerpoint/2010/main" val="42372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a:off x="355911" y="1956029"/>
            <a:ext cx="1610916" cy="18288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Isosceles Triangle 3"/>
          <p:cNvSpPr/>
          <p:nvPr/>
        </p:nvSpPr>
        <p:spPr>
          <a:xfrm>
            <a:off x="355911" y="3790952"/>
            <a:ext cx="1610916" cy="18288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Isosceles Triangle 4"/>
          <p:cNvSpPr/>
          <p:nvPr/>
        </p:nvSpPr>
        <p:spPr>
          <a:xfrm>
            <a:off x="2479853" y="3790952"/>
            <a:ext cx="1610916" cy="18288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2345509" y="3517334"/>
            <a:ext cx="409086" cy="553998"/>
          </a:xfrm>
          <a:prstGeom prst="rect">
            <a:avLst/>
          </a:prstGeom>
          <a:noFill/>
        </p:spPr>
        <p:txBody>
          <a:bodyPr wrap="none" rtlCol="0">
            <a:spAutoFit/>
          </a:bodyPr>
          <a:lstStyle/>
          <a:p>
            <a:r>
              <a:rPr lang="en-US" sz="3000" dirty="0"/>
              <a:t>+</a:t>
            </a:r>
          </a:p>
        </p:txBody>
      </p:sp>
      <p:sp>
        <p:nvSpPr>
          <p:cNvPr id="7" name="TextBox 6"/>
          <p:cNvSpPr txBox="1"/>
          <p:nvPr/>
        </p:nvSpPr>
        <p:spPr>
          <a:xfrm>
            <a:off x="1012943" y="2761661"/>
            <a:ext cx="420308" cy="553998"/>
          </a:xfrm>
          <a:prstGeom prst="rect">
            <a:avLst/>
          </a:prstGeom>
          <a:noFill/>
        </p:spPr>
        <p:txBody>
          <a:bodyPr wrap="none" rtlCol="0">
            <a:spAutoFit/>
          </a:bodyPr>
          <a:lstStyle/>
          <a:p>
            <a:r>
              <a:rPr lang="en-US" sz="3000" dirty="0"/>
              <a:t>T</a:t>
            </a:r>
          </a:p>
        </p:txBody>
      </p:sp>
      <p:sp>
        <p:nvSpPr>
          <p:cNvPr id="8" name="TextBox 7"/>
          <p:cNvSpPr txBox="1"/>
          <p:nvPr/>
        </p:nvSpPr>
        <p:spPr>
          <a:xfrm>
            <a:off x="964648" y="4585773"/>
            <a:ext cx="461986" cy="553998"/>
          </a:xfrm>
          <a:prstGeom prst="rect">
            <a:avLst/>
          </a:prstGeom>
          <a:noFill/>
        </p:spPr>
        <p:txBody>
          <a:bodyPr wrap="none" rtlCol="0">
            <a:spAutoFit/>
          </a:bodyPr>
          <a:lstStyle/>
          <a:p>
            <a:r>
              <a:rPr lang="en-US" sz="3000" dirty="0"/>
              <a:t>U</a:t>
            </a:r>
          </a:p>
        </p:txBody>
      </p:sp>
      <p:sp>
        <p:nvSpPr>
          <p:cNvPr id="9" name="TextBox 8"/>
          <p:cNvSpPr txBox="1"/>
          <p:nvPr/>
        </p:nvSpPr>
        <p:spPr>
          <a:xfrm>
            <a:off x="3098953" y="4597846"/>
            <a:ext cx="546945" cy="553998"/>
          </a:xfrm>
          <a:prstGeom prst="rect">
            <a:avLst/>
          </a:prstGeom>
          <a:noFill/>
        </p:spPr>
        <p:txBody>
          <a:bodyPr wrap="none" rtlCol="0">
            <a:spAutoFit/>
          </a:bodyPr>
          <a:lstStyle/>
          <a:p>
            <a:r>
              <a:rPr lang="en-US" sz="3000" dirty="0"/>
              <a:t>U’</a:t>
            </a:r>
          </a:p>
        </p:txBody>
      </p:sp>
      <p:sp>
        <p:nvSpPr>
          <p:cNvPr id="10" name="Isosceles Triangle 9"/>
          <p:cNvSpPr/>
          <p:nvPr/>
        </p:nvSpPr>
        <p:spPr>
          <a:xfrm>
            <a:off x="7260863" y="1953992"/>
            <a:ext cx="1610916" cy="18288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Isosceles Triangle 10"/>
          <p:cNvSpPr/>
          <p:nvPr/>
        </p:nvSpPr>
        <p:spPr>
          <a:xfrm>
            <a:off x="7260863" y="3788915"/>
            <a:ext cx="1610916" cy="18288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6602746" y="3517334"/>
            <a:ext cx="409086" cy="553998"/>
          </a:xfrm>
          <a:prstGeom prst="rect">
            <a:avLst/>
          </a:prstGeom>
          <a:noFill/>
        </p:spPr>
        <p:txBody>
          <a:bodyPr wrap="none" rtlCol="0">
            <a:spAutoFit/>
          </a:bodyPr>
          <a:lstStyle/>
          <a:p>
            <a:r>
              <a:rPr lang="en-US" sz="3000" dirty="0"/>
              <a:t>+</a:t>
            </a:r>
          </a:p>
        </p:txBody>
      </p:sp>
      <p:sp>
        <p:nvSpPr>
          <p:cNvPr id="14" name="TextBox 13"/>
          <p:cNvSpPr txBox="1"/>
          <p:nvPr/>
        </p:nvSpPr>
        <p:spPr>
          <a:xfrm>
            <a:off x="7917895" y="2759624"/>
            <a:ext cx="420308" cy="553998"/>
          </a:xfrm>
          <a:prstGeom prst="rect">
            <a:avLst/>
          </a:prstGeom>
          <a:noFill/>
        </p:spPr>
        <p:txBody>
          <a:bodyPr wrap="none" rtlCol="0">
            <a:spAutoFit/>
          </a:bodyPr>
          <a:lstStyle/>
          <a:p>
            <a:r>
              <a:rPr lang="en-US" sz="3000" dirty="0"/>
              <a:t>T</a:t>
            </a:r>
          </a:p>
        </p:txBody>
      </p:sp>
      <p:sp>
        <p:nvSpPr>
          <p:cNvPr id="15" name="TextBox 14"/>
          <p:cNvSpPr txBox="1"/>
          <p:nvPr/>
        </p:nvSpPr>
        <p:spPr>
          <a:xfrm>
            <a:off x="7873840" y="4585773"/>
            <a:ext cx="546945" cy="553998"/>
          </a:xfrm>
          <a:prstGeom prst="rect">
            <a:avLst/>
          </a:prstGeom>
          <a:noFill/>
        </p:spPr>
        <p:txBody>
          <a:bodyPr wrap="none" rtlCol="0">
            <a:spAutoFit/>
          </a:bodyPr>
          <a:lstStyle/>
          <a:p>
            <a:r>
              <a:rPr lang="en-US" sz="3000" dirty="0"/>
              <a:t>U’</a:t>
            </a:r>
          </a:p>
        </p:txBody>
      </p:sp>
      <p:grpSp>
        <p:nvGrpSpPr>
          <p:cNvPr id="17" name="Group 16"/>
          <p:cNvGrpSpPr/>
          <p:nvPr/>
        </p:nvGrpSpPr>
        <p:grpSpPr>
          <a:xfrm>
            <a:off x="5221011" y="3788915"/>
            <a:ext cx="1610916" cy="1828800"/>
            <a:chOff x="4536557" y="3870551"/>
            <a:chExt cx="2147888" cy="2438400"/>
          </a:xfrm>
        </p:grpSpPr>
        <p:sp>
          <p:nvSpPr>
            <p:cNvPr id="12" name="Isosceles Triangle 11"/>
            <p:cNvSpPr/>
            <p:nvPr/>
          </p:nvSpPr>
          <p:spPr>
            <a:xfrm>
              <a:off x="4536557" y="3870551"/>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348588" y="4958190"/>
              <a:ext cx="615981" cy="738664"/>
            </a:xfrm>
            <a:prstGeom prst="rect">
              <a:avLst/>
            </a:prstGeom>
            <a:noFill/>
          </p:spPr>
          <p:txBody>
            <a:bodyPr wrap="none" rtlCol="0">
              <a:spAutoFit/>
            </a:bodyPr>
            <a:lstStyle/>
            <a:p>
              <a:r>
                <a:rPr lang="en-US" sz="3000" dirty="0"/>
                <a:t>U</a:t>
              </a:r>
            </a:p>
          </p:txBody>
        </p:sp>
      </p:grpSp>
      <p:sp>
        <p:nvSpPr>
          <p:cNvPr id="19" name="Arrow: Right 18"/>
          <p:cNvSpPr/>
          <p:nvPr/>
        </p:nvSpPr>
        <p:spPr>
          <a:xfrm>
            <a:off x="4101033" y="3624864"/>
            <a:ext cx="1218520" cy="315855"/>
          </a:xfrm>
          <a:prstGeom prst="rightArrow">
            <a:avLst>
              <a:gd name="adj1" fmla="val 45349"/>
              <a:gd name="adj2" fmla="val 848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Shape 21"/>
          <p:cNvSpPr/>
          <p:nvPr/>
        </p:nvSpPr>
        <p:spPr>
          <a:xfrm>
            <a:off x="7679531" y="3215885"/>
            <a:ext cx="982266" cy="1464469"/>
          </a:xfrm>
          <a:custGeom>
            <a:avLst/>
            <a:gdLst>
              <a:gd name="connsiteX0" fmla="*/ 500063 w 1309688"/>
              <a:gd name="connsiteY0" fmla="*/ 0 h 1952625"/>
              <a:gd name="connsiteX1" fmla="*/ 0 w 1309688"/>
              <a:gd name="connsiteY1" fmla="*/ 333375 h 1952625"/>
              <a:gd name="connsiteX2" fmla="*/ 238125 w 1309688"/>
              <a:gd name="connsiteY2" fmla="*/ 333375 h 1952625"/>
              <a:gd name="connsiteX3" fmla="*/ 9525 w 1309688"/>
              <a:gd name="connsiteY3" fmla="*/ 514350 h 1952625"/>
              <a:gd name="connsiteX4" fmla="*/ 242888 w 1309688"/>
              <a:gd name="connsiteY4" fmla="*/ 519113 h 1952625"/>
              <a:gd name="connsiteX5" fmla="*/ 104775 w 1309688"/>
              <a:gd name="connsiteY5" fmla="*/ 695325 h 1952625"/>
              <a:gd name="connsiteX6" fmla="*/ 319088 w 1309688"/>
              <a:gd name="connsiteY6" fmla="*/ 695325 h 1952625"/>
              <a:gd name="connsiteX7" fmla="*/ 271463 w 1309688"/>
              <a:gd name="connsiteY7" fmla="*/ 757238 h 1952625"/>
              <a:gd name="connsiteX8" fmla="*/ 528638 w 1309688"/>
              <a:gd name="connsiteY8" fmla="*/ 762000 h 1952625"/>
              <a:gd name="connsiteX9" fmla="*/ 409575 w 1309688"/>
              <a:gd name="connsiteY9" fmla="*/ 1066800 h 1952625"/>
              <a:gd name="connsiteX10" fmla="*/ 442913 w 1309688"/>
              <a:gd name="connsiteY10" fmla="*/ 1066800 h 1952625"/>
              <a:gd name="connsiteX11" fmla="*/ 300038 w 1309688"/>
              <a:gd name="connsiteY11" fmla="*/ 1371600 h 1952625"/>
              <a:gd name="connsiteX12" fmla="*/ 381000 w 1309688"/>
              <a:gd name="connsiteY12" fmla="*/ 1376363 h 1952625"/>
              <a:gd name="connsiteX13" fmla="*/ 190500 w 1309688"/>
              <a:gd name="connsiteY13" fmla="*/ 1685925 h 1952625"/>
              <a:gd name="connsiteX14" fmla="*/ 595313 w 1309688"/>
              <a:gd name="connsiteY14" fmla="*/ 1690688 h 1952625"/>
              <a:gd name="connsiteX15" fmla="*/ 552450 w 1309688"/>
              <a:gd name="connsiteY15" fmla="*/ 1352550 h 1952625"/>
              <a:gd name="connsiteX16" fmla="*/ 585788 w 1309688"/>
              <a:gd name="connsiteY16" fmla="*/ 1352550 h 1952625"/>
              <a:gd name="connsiteX17" fmla="*/ 652463 w 1309688"/>
              <a:gd name="connsiteY17" fmla="*/ 1695450 h 1952625"/>
              <a:gd name="connsiteX18" fmla="*/ 704850 w 1309688"/>
              <a:gd name="connsiteY18" fmla="*/ 1695450 h 1952625"/>
              <a:gd name="connsiteX19" fmla="*/ 652463 w 1309688"/>
              <a:gd name="connsiteY19" fmla="*/ 1952625 h 1952625"/>
              <a:gd name="connsiteX20" fmla="*/ 976313 w 1309688"/>
              <a:gd name="connsiteY20" fmla="*/ 1943100 h 1952625"/>
              <a:gd name="connsiteX21" fmla="*/ 866775 w 1309688"/>
              <a:gd name="connsiteY21" fmla="*/ 1662113 h 1952625"/>
              <a:gd name="connsiteX22" fmla="*/ 885825 w 1309688"/>
              <a:gd name="connsiteY22" fmla="*/ 1662113 h 1952625"/>
              <a:gd name="connsiteX23" fmla="*/ 700088 w 1309688"/>
              <a:gd name="connsiteY23" fmla="*/ 1328738 h 1952625"/>
              <a:gd name="connsiteX24" fmla="*/ 738188 w 1309688"/>
              <a:gd name="connsiteY24" fmla="*/ 1328738 h 1952625"/>
              <a:gd name="connsiteX25" fmla="*/ 600075 w 1309688"/>
              <a:gd name="connsiteY25" fmla="*/ 1042988 h 1952625"/>
              <a:gd name="connsiteX26" fmla="*/ 633413 w 1309688"/>
              <a:gd name="connsiteY26" fmla="*/ 1038225 h 1952625"/>
              <a:gd name="connsiteX27" fmla="*/ 528638 w 1309688"/>
              <a:gd name="connsiteY27" fmla="*/ 762000 h 1952625"/>
              <a:gd name="connsiteX28" fmla="*/ 852488 w 1309688"/>
              <a:gd name="connsiteY28" fmla="*/ 757238 h 1952625"/>
              <a:gd name="connsiteX29" fmla="*/ 752475 w 1309688"/>
              <a:gd name="connsiteY29" fmla="*/ 671513 h 1952625"/>
              <a:gd name="connsiteX30" fmla="*/ 962025 w 1309688"/>
              <a:gd name="connsiteY30" fmla="*/ 661988 h 1952625"/>
              <a:gd name="connsiteX31" fmla="*/ 828675 w 1309688"/>
              <a:gd name="connsiteY31" fmla="*/ 500063 h 1952625"/>
              <a:gd name="connsiteX32" fmla="*/ 995363 w 1309688"/>
              <a:gd name="connsiteY32" fmla="*/ 500063 h 1952625"/>
              <a:gd name="connsiteX33" fmla="*/ 952500 w 1309688"/>
              <a:gd name="connsiteY33" fmla="*/ 614363 h 1952625"/>
              <a:gd name="connsiteX34" fmla="*/ 1290638 w 1309688"/>
              <a:gd name="connsiteY34" fmla="*/ 614363 h 1952625"/>
              <a:gd name="connsiteX35" fmla="*/ 1190625 w 1309688"/>
              <a:gd name="connsiteY35" fmla="*/ 485775 h 1952625"/>
              <a:gd name="connsiteX36" fmla="*/ 1309688 w 1309688"/>
              <a:gd name="connsiteY36" fmla="*/ 485775 h 1952625"/>
              <a:gd name="connsiteX37" fmla="*/ 957263 w 1309688"/>
              <a:gd name="connsiteY37" fmla="*/ 290513 h 1952625"/>
              <a:gd name="connsiteX38" fmla="*/ 1100138 w 1309688"/>
              <a:gd name="connsiteY38" fmla="*/ 266700 h 1952625"/>
              <a:gd name="connsiteX39" fmla="*/ 500063 w 1309688"/>
              <a:gd name="connsiteY39" fmla="*/ 0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09688" h="1952625">
                <a:moveTo>
                  <a:pt x="500063" y="0"/>
                </a:moveTo>
                <a:lnTo>
                  <a:pt x="0" y="333375"/>
                </a:lnTo>
                <a:lnTo>
                  <a:pt x="238125" y="333375"/>
                </a:lnTo>
                <a:lnTo>
                  <a:pt x="9525" y="514350"/>
                </a:lnTo>
                <a:lnTo>
                  <a:pt x="242888" y="519113"/>
                </a:lnTo>
                <a:lnTo>
                  <a:pt x="104775" y="695325"/>
                </a:lnTo>
                <a:lnTo>
                  <a:pt x="319088" y="695325"/>
                </a:lnTo>
                <a:lnTo>
                  <a:pt x="271463" y="757238"/>
                </a:lnTo>
                <a:lnTo>
                  <a:pt x="528638" y="762000"/>
                </a:lnTo>
                <a:lnTo>
                  <a:pt x="409575" y="1066800"/>
                </a:lnTo>
                <a:lnTo>
                  <a:pt x="442913" y="1066800"/>
                </a:lnTo>
                <a:lnTo>
                  <a:pt x="300038" y="1371600"/>
                </a:lnTo>
                <a:lnTo>
                  <a:pt x="381000" y="1376363"/>
                </a:lnTo>
                <a:lnTo>
                  <a:pt x="190500" y="1685925"/>
                </a:lnTo>
                <a:lnTo>
                  <a:pt x="595313" y="1690688"/>
                </a:lnTo>
                <a:lnTo>
                  <a:pt x="552450" y="1352550"/>
                </a:lnTo>
                <a:lnTo>
                  <a:pt x="585788" y="1352550"/>
                </a:lnTo>
                <a:lnTo>
                  <a:pt x="652463" y="1695450"/>
                </a:lnTo>
                <a:lnTo>
                  <a:pt x="704850" y="1695450"/>
                </a:lnTo>
                <a:lnTo>
                  <a:pt x="652463" y="1952625"/>
                </a:lnTo>
                <a:lnTo>
                  <a:pt x="976313" y="1943100"/>
                </a:lnTo>
                <a:lnTo>
                  <a:pt x="866775" y="1662113"/>
                </a:lnTo>
                <a:lnTo>
                  <a:pt x="885825" y="1662113"/>
                </a:lnTo>
                <a:lnTo>
                  <a:pt x="700088" y="1328738"/>
                </a:lnTo>
                <a:lnTo>
                  <a:pt x="738188" y="1328738"/>
                </a:lnTo>
                <a:lnTo>
                  <a:pt x="600075" y="1042988"/>
                </a:lnTo>
                <a:lnTo>
                  <a:pt x="633413" y="1038225"/>
                </a:lnTo>
                <a:lnTo>
                  <a:pt x="528638" y="762000"/>
                </a:lnTo>
                <a:lnTo>
                  <a:pt x="852488" y="757238"/>
                </a:lnTo>
                <a:lnTo>
                  <a:pt x="752475" y="671513"/>
                </a:lnTo>
                <a:lnTo>
                  <a:pt x="962025" y="661988"/>
                </a:lnTo>
                <a:lnTo>
                  <a:pt x="828675" y="500063"/>
                </a:lnTo>
                <a:lnTo>
                  <a:pt x="995363" y="500063"/>
                </a:lnTo>
                <a:lnTo>
                  <a:pt x="952500" y="614363"/>
                </a:lnTo>
                <a:lnTo>
                  <a:pt x="1290638" y="614363"/>
                </a:lnTo>
                <a:lnTo>
                  <a:pt x="1190625" y="485775"/>
                </a:lnTo>
                <a:lnTo>
                  <a:pt x="1309688" y="485775"/>
                </a:lnTo>
                <a:lnTo>
                  <a:pt x="957263" y="290513"/>
                </a:lnTo>
                <a:lnTo>
                  <a:pt x="1100138" y="266700"/>
                </a:lnTo>
                <a:lnTo>
                  <a:pt x="500063" y="0"/>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Shape 19"/>
          <p:cNvSpPr/>
          <p:nvPr/>
        </p:nvSpPr>
        <p:spPr>
          <a:xfrm>
            <a:off x="7782605" y="3280179"/>
            <a:ext cx="808265" cy="1353230"/>
          </a:xfrm>
          <a:custGeom>
            <a:avLst/>
            <a:gdLst>
              <a:gd name="connsiteX0" fmla="*/ 359229 w 1077686"/>
              <a:gd name="connsiteY0" fmla="*/ 0 h 1804307"/>
              <a:gd name="connsiteX1" fmla="*/ 32657 w 1077686"/>
              <a:gd name="connsiteY1" fmla="*/ 204107 h 1804307"/>
              <a:gd name="connsiteX2" fmla="*/ 220436 w 1077686"/>
              <a:gd name="connsiteY2" fmla="*/ 204107 h 1804307"/>
              <a:gd name="connsiteX3" fmla="*/ 0 w 1077686"/>
              <a:gd name="connsiteY3" fmla="*/ 383721 h 1804307"/>
              <a:gd name="connsiteX4" fmla="*/ 220436 w 1077686"/>
              <a:gd name="connsiteY4" fmla="*/ 391886 h 1804307"/>
              <a:gd name="connsiteX5" fmla="*/ 106136 w 1077686"/>
              <a:gd name="connsiteY5" fmla="*/ 555171 h 1804307"/>
              <a:gd name="connsiteX6" fmla="*/ 293914 w 1077686"/>
              <a:gd name="connsiteY6" fmla="*/ 547007 h 1804307"/>
              <a:gd name="connsiteX7" fmla="*/ 204107 w 1077686"/>
              <a:gd name="connsiteY7" fmla="*/ 669471 h 1804307"/>
              <a:gd name="connsiteX8" fmla="*/ 391886 w 1077686"/>
              <a:gd name="connsiteY8" fmla="*/ 677636 h 1804307"/>
              <a:gd name="connsiteX9" fmla="*/ 326572 w 1077686"/>
              <a:gd name="connsiteY9" fmla="*/ 938893 h 1804307"/>
              <a:gd name="connsiteX10" fmla="*/ 375557 w 1077686"/>
              <a:gd name="connsiteY10" fmla="*/ 947057 h 1804307"/>
              <a:gd name="connsiteX11" fmla="*/ 253093 w 1077686"/>
              <a:gd name="connsiteY11" fmla="*/ 1224643 h 1804307"/>
              <a:gd name="connsiteX12" fmla="*/ 326572 w 1077686"/>
              <a:gd name="connsiteY12" fmla="*/ 1232807 h 1804307"/>
              <a:gd name="connsiteX13" fmla="*/ 146957 w 1077686"/>
              <a:gd name="connsiteY13" fmla="*/ 1551214 h 1804307"/>
              <a:gd name="connsiteX14" fmla="*/ 400050 w 1077686"/>
              <a:gd name="connsiteY14" fmla="*/ 1551214 h 1804307"/>
              <a:gd name="connsiteX15" fmla="*/ 375557 w 1077686"/>
              <a:gd name="connsiteY15" fmla="*/ 1224643 h 1804307"/>
              <a:gd name="connsiteX16" fmla="*/ 465364 w 1077686"/>
              <a:gd name="connsiteY16" fmla="*/ 1216479 h 1804307"/>
              <a:gd name="connsiteX17" fmla="*/ 538843 w 1077686"/>
              <a:gd name="connsiteY17" fmla="*/ 1543050 h 1804307"/>
              <a:gd name="connsiteX18" fmla="*/ 612322 w 1077686"/>
              <a:gd name="connsiteY18" fmla="*/ 1534886 h 1804307"/>
              <a:gd name="connsiteX19" fmla="*/ 579664 w 1077686"/>
              <a:gd name="connsiteY19" fmla="*/ 1804307 h 1804307"/>
              <a:gd name="connsiteX20" fmla="*/ 775607 w 1077686"/>
              <a:gd name="connsiteY20" fmla="*/ 1796143 h 1804307"/>
              <a:gd name="connsiteX21" fmla="*/ 669472 w 1077686"/>
              <a:gd name="connsiteY21" fmla="*/ 1534886 h 1804307"/>
              <a:gd name="connsiteX22" fmla="*/ 702129 w 1077686"/>
              <a:gd name="connsiteY22" fmla="*/ 1534886 h 1804307"/>
              <a:gd name="connsiteX23" fmla="*/ 498022 w 1077686"/>
              <a:gd name="connsiteY23" fmla="*/ 1208314 h 1804307"/>
              <a:gd name="connsiteX24" fmla="*/ 555172 w 1077686"/>
              <a:gd name="connsiteY24" fmla="*/ 1208314 h 1804307"/>
              <a:gd name="connsiteX25" fmla="*/ 424543 w 1077686"/>
              <a:gd name="connsiteY25" fmla="*/ 938893 h 1804307"/>
              <a:gd name="connsiteX26" fmla="*/ 465364 w 1077686"/>
              <a:gd name="connsiteY26" fmla="*/ 914400 h 1804307"/>
              <a:gd name="connsiteX27" fmla="*/ 400050 w 1077686"/>
              <a:gd name="connsiteY27" fmla="*/ 669471 h 1804307"/>
              <a:gd name="connsiteX28" fmla="*/ 628650 w 1077686"/>
              <a:gd name="connsiteY28" fmla="*/ 669471 h 1804307"/>
              <a:gd name="connsiteX29" fmla="*/ 498022 w 1077686"/>
              <a:gd name="connsiteY29" fmla="*/ 547007 h 1804307"/>
              <a:gd name="connsiteX30" fmla="*/ 734786 w 1077686"/>
              <a:gd name="connsiteY30" fmla="*/ 530679 h 1804307"/>
              <a:gd name="connsiteX31" fmla="*/ 587829 w 1077686"/>
              <a:gd name="connsiteY31" fmla="*/ 383721 h 1804307"/>
              <a:gd name="connsiteX32" fmla="*/ 930729 w 1077686"/>
              <a:gd name="connsiteY32" fmla="*/ 359229 h 1804307"/>
              <a:gd name="connsiteX33" fmla="*/ 873579 w 1077686"/>
              <a:gd name="connsiteY33" fmla="*/ 498021 h 1804307"/>
              <a:gd name="connsiteX34" fmla="*/ 1077686 w 1077686"/>
              <a:gd name="connsiteY34" fmla="*/ 498021 h 1804307"/>
              <a:gd name="connsiteX35" fmla="*/ 979714 w 1077686"/>
              <a:gd name="connsiteY35" fmla="*/ 367393 h 1804307"/>
              <a:gd name="connsiteX36" fmla="*/ 1061357 w 1077686"/>
              <a:gd name="connsiteY36" fmla="*/ 367393 h 1804307"/>
              <a:gd name="connsiteX37" fmla="*/ 628650 w 1077686"/>
              <a:gd name="connsiteY37" fmla="*/ 171450 h 1804307"/>
              <a:gd name="connsiteX38" fmla="*/ 800100 w 1077686"/>
              <a:gd name="connsiteY38" fmla="*/ 171450 h 1804307"/>
              <a:gd name="connsiteX39" fmla="*/ 359229 w 1077686"/>
              <a:gd name="connsiteY39" fmla="*/ 0 h 18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7686" h="1804307">
                <a:moveTo>
                  <a:pt x="359229" y="0"/>
                </a:moveTo>
                <a:lnTo>
                  <a:pt x="32657" y="204107"/>
                </a:lnTo>
                <a:lnTo>
                  <a:pt x="220436" y="204107"/>
                </a:lnTo>
                <a:lnTo>
                  <a:pt x="0" y="383721"/>
                </a:lnTo>
                <a:lnTo>
                  <a:pt x="220436" y="391886"/>
                </a:lnTo>
                <a:lnTo>
                  <a:pt x="106136" y="555171"/>
                </a:lnTo>
                <a:lnTo>
                  <a:pt x="293914" y="547007"/>
                </a:lnTo>
                <a:lnTo>
                  <a:pt x="204107" y="669471"/>
                </a:lnTo>
                <a:lnTo>
                  <a:pt x="391886" y="677636"/>
                </a:lnTo>
                <a:lnTo>
                  <a:pt x="326572" y="938893"/>
                </a:lnTo>
                <a:lnTo>
                  <a:pt x="375557" y="947057"/>
                </a:lnTo>
                <a:lnTo>
                  <a:pt x="253093" y="1224643"/>
                </a:lnTo>
                <a:lnTo>
                  <a:pt x="326572" y="1232807"/>
                </a:lnTo>
                <a:lnTo>
                  <a:pt x="146957" y="1551214"/>
                </a:lnTo>
                <a:lnTo>
                  <a:pt x="400050" y="1551214"/>
                </a:lnTo>
                <a:lnTo>
                  <a:pt x="375557" y="1224643"/>
                </a:lnTo>
                <a:lnTo>
                  <a:pt x="465364" y="1216479"/>
                </a:lnTo>
                <a:lnTo>
                  <a:pt x="538843" y="1543050"/>
                </a:lnTo>
                <a:lnTo>
                  <a:pt x="612322" y="1534886"/>
                </a:lnTo>
                <a:lnTo>
                  <a:pt x="579664" y="1804307"/>
                </a:lnTo>
                <a:lnTo>
                  <a:pt x="775607" y="1796143"/>
                </a:lnTo>
                <a:lnTo>
                  <a:pt x="669472" y="1534886"/>
                </a:lnTo>
                <a:lnTo>
                  <a:pt x="702129" y="1534886"/>
                </a:lnTo>
                <a:lnTo>
                  <a:pt x="498022" y="1208314"/>
                </a:lnTo>
                <a:lnTo>
                  <a:pt x="555172" y="1208314"/>
                </a:lnTo>
                <a:lnTo>
                  <a:pt x="424543" y="938893"/>
                </a:lnTo>
                <a:lnTo>
                  <a:pt x="465364" y="914400"/>
                </a:lnTo>
                <a:lnTo>
                  <a:pt x="400050" y="669471"/>
                </a:lnTo>
                <a:lnTo>
                  <a:pt x="628650" y="669471"/>
                </a:lnTo>
                <a:lnTo>
                  <a:pt x="498022" y="547007"/>
                </a:lnTo>
                <a:lnTo>
                  <a:pt x="734786" y="530679"/>
                </a:lnTo>
                <a:lnTo>
                  <a:pt x="587829" y="383721"/>
                </a:lnTo>
                <a:lnTo>
                  <a:pt x="930729" y="359229"/>
                </a:lnTo>
                <a:lnTo>
                  <a:pt x="873579" y="498021"/>
                </a:lnTo>
                <a:lnTo>
                  <a:pt x="1077686" y="498021"/>
                </a:lnTo>
                <a:lnTo>
                  <a:pt x="979714" y="367393"/>
                </a:lnTo>
                <a:lnTo>
                  <a:pt x="1061357" y="367393"/>
                </a:lnTo>
                <a:lnTo>
                  <a:pt x="628650" y="171450"/>
                </a:lnTo>
                <a:lnTo>
                  <a:pt x="800100" y="171450"/>
                </a:lnTo>
                <a:lnTo>
                  <a:pt x="359229" y="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5422627" y="2699885"/>
            <a:ext cx="1456489" cy="415498"/>
          </a:xfrm>
          <a:prstGeom prst="rect">
            <a:avLst/>
          </a:prstGeom>
          <a:noFill/>
        </p:spPr>
        <p:txBody>
          <a:bodyPr wrap="none" lIns="0" rIns="34290" rtlCol="0">
            <a:spAutoFit/>
          </a:bodyPr>
          <a:lstStyle/>
          <a:p>
            <a:r>
              <a:rPr lang="en-US" sz="2100" dirty="0"/>
              <a:t>AFFECTED</a:t>
            </a:r>
          </a:p>
        </p:txBody>
      </p:sp>
      <p:cxnSp>
        <p:nvCxnSpPr>
          <p:cNvPr id="25" name="Straight Arrow Connector 24"/>
          <p:cNvCxnSpPr>
            <a:stCxn id="23" idx="3"/>
          </p:cNvCxnSpPr>
          <p:nvPr/>
        </p:nvCxnSpPr>
        <p:spPr>
          <a:xfrm>
            <a:off x="6879116" y="2907634"/>
            <a:ext cx="1187205" cy="549284"/>
          </a:xfrm>
          <a:prstGeom prst="straightConnector1">
            <a:avLst/>
          </a:pr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27" name="TextBox 26"/>
              <p:cNvSpPr txBox="1"/>
              <p:nvPr/>
            </p:nvSpPr>
            <p:spPr>
              <a:xfrm>
                <a:off x="5228456" y="2283684"/>
                <a:ext cx="1796326" cy="415498"/>
              </a:xfrm>
              <a:prstGeom prst="rect">
                <a:avLst/>
              </a:prstGeom>
              <a:noFill/>
            </p:spPr>
            <p:txBody>
              <a:bodyPr wrap="none" lIns="0" rIns="34290" rtlCol="0">
                <a:spAutoFit/>
              </a:bodyPr>
              <a:lstStyle/>
              <a:p>
                <a14:m>
                  <m:oMath xmlns:m="http://schemas.openxmlformats.org/officeDocument/2006/math">
                    <m:r>
                      <a:rPr lang="en-US" sz="2100" i="1">
                        <a:latin typeface="Cambria Math" panose="02040503050406030204" pitchFamily="18" charset="0"/>
                      </a:rPr>
                      <m:t>||</m:t>
                    </m:r>
                  </m:oMath>
                </a14:m>
                <a:r>
                  <a:rPr lang="en-US" sz="2100" dirty="0"/>
                  <a:t>AFFECTED</a:t>
                </a:r>
                <a14:m>
                  <m:oMath xmlns:m="http://schemas.openxmlformats.org/officeDocument/2006/math">
                    <m:r>
                      <a:rPr lang="en-US" sz="2100" i="1" dirty="0">
                        <a:latin typeface="Cambria Math" panose="02040503050406030204" pitchFamily="18" charset="0"/>
                      </a:rPr>
                      <m:t>||</m:t>
                    </m:r>
                  </m:oMath>
                </a14:m>
                <a:endParaRPr lang="en-US" sz="21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228456" y="2283684"/>
                <a:ext cx="1796326" cy="415498"/>
              </a:xfrm>
              <a:prstGeom prst="rect">
                <a:avLst/>
              </a:prstGeom>
              <a:blipFill>
                <a:blip r:embed="rId3"/>
                <a:stretch>
                  <a:fillRect l="-7143" t="-10294" r="-4422" b="-27941"/>
                </a:stretch>
              </a:blipFill>
            </p:spPr>
            <p:txBody>
              <a:bodyPr/>
              <a:lstStyle/>
              <a:p>
                <a:r>
                  <a:rPr lang="en-US">
                    <a:noFill/>
                  </a:rPr>
                  <a:t> </a:t>
                </a:r>
              </a:p>
            </p:txBody>
          </p:sp>
        </mc:Fallback>
      </mc:AlternateContent>
      <p:cxnSp>
        <p:nvCxnSpPr>
          <p:cNvPr id="28" name="Straight Arrow Connector 27"/>
          <p:cNvCxnSpPr>
            <a:stCxn id="27" idx="3"/>
            <a:endCxn id="22" idx="0"/>
          </p:cNvCxnSpPr>
          <p:nvPr/>
        </p:nvCxnSpPr>
        <p:spPr>
          <a:xfrm>
            <a:off x="7024782" y="2491433"/>
            <a:ext cx="1029796" cy="724452"/>
          </a:xfrm>
          <a:prstGeom prst="straightConnector1">
            <a:avLst/>
          </a:pr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1" name="Title 20">
            <a:extLst>
              <a:ext uri="{FF2B5EF4-FFF2-40B4-BE49-F238E27FC236}">
                <a16:creationId xmlns:a16="http://schemas.microsoft.com/office/drawing/2014/main" id="{761CDB6E-92DD-AFF4-F6D9-1CB318E25844}"/>
              </a:ext>
            </a:extLst>
          </p:cNvPr>
          <p:cNvSpPr>
            <a:spLocks noGrp="1"/>
          </p:cNvSpPr>
          <p:nvPr>
            <p:ph type="title"/>
          </p:nvPr>
        </p:nvSpPr>
        <p:spPr>
          <a:xfrm>
            <a:off x="0" y="228600"/>
            <a:ext cx="9144000" cy="1144220"/>
          </a:xfrm>
        </p:spPr>
        <p:txBody>
          <a:bodyPr/>
          <a:lstStyle/>
          <a:p>
            <a:r>
              <a:rPr lang="en-US" sz="2800" dirty="0"/>
              <a:t>Optimal-Time Incremental Attribute Updating</a:t>
            </a:r>
            <a:br>
              <a:rPr lang="en-US" sz="2800" dirty="0"/>
            </a:br>
            <a:r>
              <a:rPr lang="en-US" sz="2400" dirty="0"/>
              <a:t>[POPL 1982]</a:t>
            </a:r>
            <a:endParaRPr lang="en-US" sz="2800"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815ABDB-A0E0-9D30-0B04-9D8CCD393837}"/>
                  </a:ext>
                </a:extLst>
              </p:cNvPr>
              <p:cNvSpPr txBox="1"/>
              <p:nvPr/>
            </p:nvSpPr>
            <p:spPr>
              <a:xfrm>
                <a:off x="2200197" y="6008151"/>
                <a:ext cx="4743606" cy="400110"/>
              </a:xfrm>
              <a:prstGeom prst="rect">
                <a:avLst/>
              </a:prstGeom>
              <a:noFill/>
            </p:spPr>
            <p:txBody>
              <a:bodyPr wrap="none" rtlCol="0">
                <a:spAutoFit/>
              </a:bodyPr>
              <a:lstStyle/>
              <a:p>
                <a:r>
                  <a:rPr lang="en-US" sz="2000" dirty="0">
                    <a:solidFill>
                      <a:srgbClr val="C00000"/>
                    </a:solidFill>
                  </a:rPr>
                  <a:t>Optimal running time: O(</a:t>
                </a:r>
                <a14:m>
                  <m:oMath xmlns:m="http://schemas.openxmlformats.org/officeDocument/2006/math">
                    <m:r>
                      <a:rPr lang="en-US" sz="2000" i="1">
                        <a:solidFill>
                          <a:srgbClr val="C00000"/>
                        </a:solidFill>
                        <a:latin typeface="Cambria Math" panose="02040503050406030204" pitchFamily="18" charset="0"/>
                      </a:rPr>
                      <m:t>||</m:t>
                    </m:r>
                  </m:oMath>
                </a14:m>
                <a:r>
                  <a:rPr lang="en-US" sz="2000" dirty="0">
                    <a:solidFill>
                      <a:srgbClr val="C00000"/>
                    </a:solidFill>
                  </a:rPr>
                  <a:t>AFFECTED</a:t>
                </a:r>
                <a14:m>
                  <m:oMath xmlns:m="http://schemas.openxmlformats.org/officeDocument/2006/math">
                    <m:r>
                      <a:rPr lang="en-US" sz="2000" i="1" dirty="0">
                        <a:solidFill>
                          <a:srgbClr val="C00000"/>
                        </a:solidFill>
                        <a:latin typeface="Cambria Math" panose="02040503050406030204" pitchFamily="18" charset="0"/>
                      </a:rPr>
                      <m:t>||</m:t>
                    </m:r>
                  </m:oMath>
                </a14:m>
                <a:r>
                  <a:rPr lang="en-US" sz="2000" dirty="0">
                    <a:solidFill>
                      <a:srgbClr val="C00000"/>
                    </a:solidFill>
                  </a:rPr>
                  <a:t>)</a:t>
                </a:r>
              </a:p>
            </p:txBody>
          </p:sp>
        </mc:Choice>
        <mc:Fallback xmlns="">
          <p:sp>
            <p:nvSpPr>
              <p:cNvPr id="24" name="TextBox 23">
                <a:extLst>
                  <a:ext uri="{FF2B5EF4-FFF2-40B4-BE49-F238E27FC236}">
                    <a16:creationId xmlns:a16="http://schemas.microsoft.com/office/drawing/2014/main" id="{F815ABDB-A0E0-9D30-0B04-9D8CCD393837}"/>
                  </a:ext>
                </a:extLst>
              </p:cNvPr>
              <p:cNvSpPr txBox="1">
                <a:spLocks noRot="1" noChangeAspect="1" noMove="1" noResize="1" noEditPoints="1" noAdjustHandles="1" noChangeArrowheads="1" noChangeShapeType="1" noTextEdit="1"/>
              </p:cNvSpPr>
              <p:nvPr/>
            </p:nvSpPr>
            <p:spPr>
              <a:xfrm>
                <a:off x="2200197" y="6008151"/>
                <a:ext cx="4743606" cy="400110"/>
              </a:xfrm>
              <a:prstGeom prst="rect">
                <a:avLst/>
              </a:prstGeom>
              <a:blipFill>
                <a:blip r:embed="rId4"/>
                <a:stretch>
                  <a:fillRect l="-1414" t="-7692" r="-771" b="-29231"/>
                </a:stretch>
              </a:blipFill>
            </p:spPr>
            <p:txBody>
              <a:bodyPr/>
              <a:lstStyle/>
              <a:p>
                <a:r>
                  <a:rPr lang="en-US">
                    <a:noFill/>
                  </a:rPr>
                  <a:t> </a:t>
                </a:r>
              </a:p>
            </p:txBody>
          </p:sp>
        </mc:Fallback>
      </mc:AlternateContent>
    </p:spTree>
    <p:extLst>
      <p:ext uri="{BB962C8B-B14F-4D97-AF65-F5344CB8AC3E}">
        <p14:creationId xmlns:p14="http://schemas.microsoft.com/office/powerpoint/2010/main" val="8377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par>
                                <p:cTn id="19" presetID="9"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3" grpId="0"/>
      <p:bldP spid="27"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40C1-6EFD-47B8-0E15-09F51CA04A5C}"/>
              </a:ext>
            </a:extLst>
          </p:cNvPr>
          <p:cNvSpPr>
            <a:spLocks noGrp="1"/>
          </p:cNvSpPr>
          <p:nvPr>
            <p:ph type="title"/>
          </p:nvPr>
        </p:nvSpPr>
        <p:spPr/>
        <p:txBody>
          <a:bodyPr/>
          <a:lstStyle/>
          <a:p>
            <a:r>
              <a:rPr lang="en-US" dirty="0"/>
              <a:t>The Synthesizer Generator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91F792-7E11-8B2C-683E-4B45040F6E4E}"/>
                  </a:ext>
                </a:extLst>
              </p:cNvPr>
              <p:cNvSpPr>
                <a:spLocks noGrp="1"/>
              </p:cNvSpPr>
              <p:nvPr>
                <p:ph idx="1"/>
              </p:nvPr>
            </p:nvSpPr>
            <p:spPr>
              <a:ln>
                <a:noFill/>
              </a:ln>
            </p:spPr>
            <p:txBody>
              <a:bodyPr/>
              <a:lstStyle/>
              <a:p>
                <a:r>
                  <a:rPr lang="en-US" dirty="0"/>
                  <a:t>Input</a:t>
                </a:r>
              </a:p>
              <a:p>
                <a:pPr lvl="1"/>
                <a:r>
                  <a:rPr lang="en-US" dirty="0"/>
                  <a:t>A regular tree grammar (RTG = abstract syntax)</a:t>
                </a:r>
              </a:p>
              <a:p>
                <a:pPr lvl="1"/>
                <a:r>
                  <a:rPr lang="en-US" dirty="0"/>
                  <a:t>Attribution rules (non-context-free constraints)</a:t>
                </a:r>
              </a:p>
              <a:p>
                <a:pPr lvl="2"/>
                <a:r>
                  <a:rPr lang="en-US" dirty="0"/>
                  <a:t>E.g., name analysis, type checking</a:t>
                </a:r>
              </a:p>
              <a:p>
                <a:pPr lvl="1"/>
                <a:r>
                  <a:rPr lang="en-US" dirty="0"/>
                  <a:t>Context-free grammar (string </a:t>
                </a:r>
                <a14:m>
                  <m:oMath xmlns:m="http://schemas.openxmlformats.org/officeDocument/2006/math">
                    <m:r>
                      <a:rPr lang="en-US" b="0" i="1" smtClean="0">
                        <a:latin typeface="Cambria Math" panose="02040503050406030204" pitchFamily="18" charset="0"/>
                      </a:rPr>
                      <m:t>→</m:t>
                    </m:r>
                  </m:oMath>
                </a14:m>
                <a:r>
                  <a:rPr lang="en-US" dirty="0"/>
                  <a:t> RTG tree fragment)</a:t>
                </a:r>
              </a:p>
              <a:p>
                <a:pPr lvl="1"/>
                <a:r>
                  <a:rPr lang="en-US" dirty="0"/>
                  <a:t>Pretty-printing rules (RTG tree </a:t>
                </a:r>
                <a14:m>
                  <m:oMath xmlns:m="http://schemas.openxmlformats.org/officeDocument/2006/math">
                    <m:r>
                      <a:rPr lang="en-US" i="1">
                        <a:latin typeface="Cambria Math" panose="02040503050406030204" pitchFamily="18" charset="0"/>
                      </a:rPr>
                      <m:t>→</m:t>
                    </m:r>
                  </m:oMath>
                </a14:m>
                <a:r>
                  <a:rPr lang="en-US" dirty="0"/>
                  <a:t> string)</a:t>
                </a:r>
              </a:p>
              <a:p>
                <a:pPr lvl="1"/>
                <a:r>
                  <a:rPr lang="en-US" dirty="0"/>
                  <a:t>Transformation rules</a:t>
                </a:r>
              </a:p>
              <a:p>
                <a:r>
                  <a:rPr lang="en-US" dirty="0"/>
                  <a:t>Output: Editor for the language</a:t>
                </a:r>
              </a:p>
              <a:p>
                <a:r>
                  <a:rPr lang="en-US" dirty="0"/>
                  <a:t>Think: </a:t>
                </a:r>
                <a:r>
                  <a:rPr lang="en-US" dirty="0" err="1"/>
                  <a:t>yacc</a:t>
                </a:r>
                <a:r>
                  <a:rPr lang="en-US" dirty="0"/>
                  <a:t>/lex (or bison/flex), but for editors </a:t>
                </a:r>
              </a:p>
            </p:txBody>
          </p:sp>
        </mc:Choice>
        <mc:Fallback xmlns="">
          <p:sp>
            <p:nvSpPr>
              <p:cNvPr id="3" name="Content Placeholder 2">
                <a:extLst>
                  <a:ext uri="{FF2B5EF4-FFF2-40B4-BE49-F238E27FC236}">
                    <a16:creationId xmlns:a16="http://schemas.microsoft.com/office/drawing/2014/main" id="{9591F792-7E11-8B2C-683E-4B45040F6E4E}"/>
                  </a:ext>
                </a:extLst>
              </p:cNvPr>
              <p:cNvSpPr>
                <a:spLocks noGrp="1" noRot="1" noChangeAspect="1" noMove="1" noResize="1" noEditPoints="1" noAdjustHandles="1" noChangeArrowheads="1" noChangeShapeType="1" noTextEdit="1"/>
              </p:cNvSpPr>
              <p:nvPr>
                <p:ph idx="1"/>
              </p:nvPr>
            </p:nvSpPr>
            <p:spPr>
              <a:blipFill>
                <a:blip r:embed="rId2"/>
                <a:stretch>
                  <a:fillRect l="-1259" t="-13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214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F30B0-0B4D-CB67-A7B8-265CE1F31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41EB2-5A4F-5BC6-C748-4F3ED2FB72A7}"/>
              </a:ext>
            </a:extLst>
          </p:cNvPr>
          <p:cNvSpPr>
            <a:spLocks noGrp="1"/>
          </p:cNvSpPr>
          <p:nvPr>
            <p:ph type="title"/>
          </p:nvPr>
        </p:nvSpPr>
        <p:spPr/>
        <p:txBody>
          <a:bodyPr/>
          <a:lstStyle/>
          <a:p>
            <a:r>
              <a:rPr lang="en-US" dirty="0"/>
              <a:t>Three Modes of Thinking</a:t>
            </a:r>
          </a:p>
        </p:txBody>
      </p:sp>
      <p:sp>
        <p:nvSpPr>
          <p:cNvPr id="3" name="Content Placeholder 2">
            <a:extLst>
              <a:ext uri="{FF2B5EF4-FFF2-40B4-BE49-F238E27FC236}">
                <a16:creationId xmlns:a16="http://schemas.microsoft.com/office/drawing/2014/main" id="{E2815E9D-06BF-530D-2356-CAD6B64BA181}"/>
              </a:ext>
            </a:extLst>
          </p:cNvPr>
          <p:cNvSpPr>
            <a:spLocks noGrp="1"/>
          </p:cNvSpPr>
          <p:nvPr>
            <p:ph idx="1"/>
          </p:nvPr>
        </p:nvSpPr>
        <p:spPr>
          <a:ln>
            <a:noFill/>
          </a:ln>
        </p:spPr>
        <p:txBody>
          <a:bodyPr/>
          <a:lstStyle/>
          <a:p>
            <a:r>
              <a:rPr lang="en-US" dirty="0">
                <a:solidFill>
                  <a:srgbClr val="C00000"/>
                </a:solidFill>
              </a:rPr>
              <a:t>Hamming mode</a:t>
            </a:r>
          </a:p>
          <a:p>
            <a:r>
              <a:rPr lang="en-US" dirty="0"/>
              <a:t>Amoeba mode</a:t>
            </a:r>
          </a:p>
          <a:p>
            <a:r>
              <a:rPr lang="en-US" dirty="0"/>
              <a:t>Frog mode</a:t>
            </a:r>
          </a:p>
        </p:txBody>
      </p:sp>
      <p:grpSp>
        <p:nvGrpSpPr>
          <p:cNvPr id="8" name="Group 7">
            <a:extLst>
              <a:ext uri="{FF2B5EF4-FFF2-40B4-BE49-F238E27FC236}">
                <a16:creationId xmlns:a16="http://schemas.microsoft.com/office/drawing/2014/main" id="{827E4C9E-72D2-3281-76EB-8C26421E72A2}"/>
              </a:ext>
            </a:extLst>
          </p:cNvPr>
          <p:cNvGrpSpPr/>
          <p:nvPr/>
        </p:nvGrpSpPr>
        <p:grpSpPr>
          <a:xfrm>
            <a:off x="3574473" y="1450108"/>
            <a:ext cx="5260957" cy="822037"/>
            <a:chOff x="3574473" y="1450108"/>
            <a:chExt cx="5260957" cy="822037"/>
          </a:xfrm>
        </p:grpSpPr>
        <p:sp>
          <p:nvSpPr>
            <p:cNvPr id="4" name="Right Brace 3">
              <a:extLst>
                <a:ext uri="{FF2B5EF4-FFF2-40B4-BE49-F238E27FC236}">
                  <a16:creationId xmlns:a16="http://schemas.microsoft.com/office/drawing/2014/main" id="{B23739AD-3539-5537-55A7-CAEA0532590F}"/>
                </a:ext>
              </a:extLst>
            </p:cNvPr>
            <p:cNvSpPr/>
            <p:nvPr/>
          </p:nvSpPr>
          <p:spPr bwMode="auto">
            <a:xfrm>
              <a:off x="3574473" y="1450108"/>
              <a:ext cx="166253" cy="822037"/>
            </a:xfrm>
            <a:prstGeom prst="rightBrace">
              <a:avLst>
                <a:gd name="adj1" fmla="val 23077"/>
                <a:gd name="adj2" fmla="val 50000"/>
              </a:avLst>
            </a:prstGeom>
            <a:noFill/>
            <a:ln w="25400" cap="flat" cmpd="sng" algn="ctr">
              <a:solidFill>
                <a:srgbClr val="C00000"/>
              </a:solidFill>
              <a:prstDash val="solid"/>
              <a:round/>
              <a:headEnd type="none" w="med" len="med"/>
              <a:tailEnd type="none" w="lg"/>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02DFD44-AD7B-9D49-4116-0DA54B2871D6}"/>
                    </a:ext>
                  </a:extLst>
                </p:cNvPr>
                <p:cNvSpPr txBox="1"/>
                <p:nvPr/>
              </p:nvSpPr>
              <p:spPr>
                <a:xfrm>
                  <a:off x="4150301" y="1563160"/>
                  <a:ext cx="4685129" cy="597279"/>
                </a:xfrm>
                <a:prstGeom prst="rect">
                  <a:avLst/>
                </a:prstGeom>
                <a:noFill/>
              </p:spPr>
              <p:txBody>
                <a:bodyPr wrap="none" rtlCol="0">
                  <a:spAutoFit/>
                </a:bodyPr>
                <a:lstStyle/>
                <a:p>
                  <a14:m>
                    <m:oMath xmlns:m="http://schemas.openxmlformats.org/officeDocument/2006/math">
                      <m:d>
                        <m:dPr>
                          <m:begChr m:val="{"/>
                          <m:endChr m:val="}"/>
                          <m:ctrlPr>
                            <a:rPr lang="en-US" i="1" smtClean="0">
                              <a:solidFill>
                                <a:srgbClr val="C00000"/>
                              </a:solidFill>
                              <a:latin typeface="Cambria Math" panose="02040503050406030204" pitchFamily="18" charset="0"/>
                            </a:rPr>
                          </m:ctrlPr>
                        </m:dPr>
                        <m:e>
                          <m:f>
                            <m:fPr>
                              <m:type m:val="noBar"/>
                              <m:ctrlPr>
                                <a:rPr lang="en-US" i="1" smtClean="0">
                                  <a:solidFill>
                                    <a:srgbClr val="C00000"/>
                                  </a:solidFill>
                                  <a:latin typeface="Cambria Math" panose="02040503050406030204" pitchFamily="18" charset="0"/>
                                </a:rPr>
                              </m:ctrlPr>
                            </m:fPr>
                            <m:num>
                              <m:r>
                                <m:rPr>
                                  <m:nor/>
                                </m:rPr>
                                <a:rPr lang="en-US" dirty="0">
                                  <a:solidFill>
                                    <a:srgbClr val="C00000"/>
                                  </a:solidFill>
                                </a:rPr>
                                <m:t>Exemplified</m:t>
                              </m:r>
                              <m:r>
                                <m:rPr>
                                  <m:nor/>
                                </m:rPr>
                                <a:rPr lang="en-US" b="0" i="0" dirty="0" smtClean="0">
                                  <a:solidFill>
                                    <a:srgbClr val="C00000"/>
                                  </a:solidFill>
                                </a:rPr>
                                <m:t> </m:t>
                              </m:r>
                              <m:r>
                                <m:rPr>
                                  <m:nor/>
                                </m:rPr>
                                <a:rPr lang="en-US" b="0" i="0" dirty="0" smtClean="0">
                                  <a:solidFill>
                                    <a:srgbClr val="C00000"/>
                                  </a:solidFill>
                                </a:rPr>
                                <m:t>by</m:t>
                              </m:r>
                            </m:num>
                            <m:den>
                              <m:r>
                                <m:rPr>
                                  <m:nor/>
                                </m:rPr>
                                <a:rPr lang="en-US" b="0" i="0" dirty="0" smtClean="0">
                                  <a:solidFill>
                                    <a:srgbClr val="C00000"/>
                                  </a:solidFill>
                                </a:rPr>
                                <m:t>I</m:t>
                              </m:r>
                              <m:r>
                                <m:rPr>
                                  <m:nor/>
                                </m:rPr>
                                <a:rPr lang="en-US" dirty="0">
                                  <a:solidFill>
                                    <a:srgbClr val="C00000"/>
                                  </a:solidFill>
                                </a:rPr>
                                <m:t>llustrated</m:t>
                              </m:r>
                              <m:r>
                                <m:rPr>
                                  <m:nor/>
                                </m:rPr>
                                <a:rPr lang="en-US" b="0" i="0" dirty="0" smtClean="0">
                                  <a:solidFill>
                                    <a:srgbClr val="C00000"/>
                                  </a:solidFill>
                                </a:rPr>
                                <m:t> </m:t>
                              </m:r>
                              <m:r>
                                <m:rPr>
                                  <m:nor/>
                                </m:rPr>
                                <a:rPr lang="en-US" b="0" i="0" dirty="0" smtClean="0">
                                  <a:solidFill>
                                    <a:srgbClr val="C00000"/>
                                  </a:solidFill>
                                </a:rPr>
                                <m:t>via</m:t>
                              </m:r>
                            </m:den>
                          </m:f>
                        </m:e>
                      </m:d>
                    </m:oMath>
                  </a14:m>
                  <a:r>
                    <a:rPr lang="en-US" dirty="0">
                      <a:solidFill>
                        <a:srgbClr val="C00000"/>
                      </a:solidFill>
                    </a:rPr>
                    <a:t> the Synthesizer Generator</a:t>
                  </a:r>
                </a:p>
              </p:txBody>
            </p:sp>
          </mc:Choice>
          <mc:Fallback xmlns="">
            <p:sp>
              <p:nvSpPr>
                <p:cNvPr id="5" name="TextBox 4">
                  <a:extLst>
                    <a:ext uri="{FF2B5EF4-FFF2-40B4-BE49-F238E27FC236}">
                      <a16:creationId xmlns:a16="http://schemas.microsoft.com/office/drawing/2014/main" id="{C02DFD44-AD7B-9D49-4116-0DA54B2871D6}"/>
                    </a:ext>
                  </a:extLst>
                </p:cNvPr>
                <p:cNvSpPr txBox="1">
                  <a:spLocks noRot="1" noChangeAspect="1" noMove="1" noResize="1" noEditPoints="1" noAdjustHandles="1" noChangeArrowheads="1" noChangeShapeType="1" noTextEdit="1"/>
                </p:cNvSpPr>
                <p:nvPr/>
              </p:nvSpPr>
              <p:spPr>
                <a:xfrm>
                  <a:off x="4150301" y="1563160"/>
                  <a:ext cx="4685129" cy="597279"/>
                </a:xfrm>
                <a:prstGeom prst="rect">
                  <a:avLst/>
                </a:prstGeom>
                <a:blipFill>
                  <a:blip r:embed="rId3"/>
                  <a:stretch>
                    <a:fillRect/>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0B9565AF-405E-3BDC-A29D-2517736C5EE8}"/>
                </a:ext>
              </a:extLst>
            </p:cNvPr>
            <p:cNvCxnSpPr>
              <a:stCxn id="4" idx="1"/>
            </p:cNvCxnSpPr>
            <p:nvPr/>
          </p:nvCxnSpPr>
          <p:spPr bwMode="auto">
            <a:xfrm flipV="1">
              <a:off x="3740726" y="1861126"/>
              <a:ext cx="374074" cy="1"/>
            </a:xfrm>
            <a:prstGeom prst="line">
              <a:avLst/>
            </a:prstGeom>
            <a:noFill/>
            <a:ln w="25400" cap="flat" cmpd="sng" algn="ctr">
              <a:solidFill>
                <a:srgbClr val="C00000"/>
              </a:solidFill>
              <a:prstDash val="solid"/>
              <a:round/>
              <a:headEnd type="none" w="med" len="med"/>
              <a:tailEnd type="none" w="lg"/>
            </a:ln>
            <a:effectLst/>
          </p:spPr>
        </p:cxnSp>
      </p:grpSp>
    </p:spTree>
    <p:extLst>
      <p:ext uri="{BB962C8B-B14F-4D97-AF65-F5344CB8AC3E}">
        <p14:creationId xmlns:p14="http://schemas.microsoft.com/office/powerpoint/2010/main" val="404825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328128C-AEB9-5D5B-E109-6C71D8B3CB19}"/>
              </a:ext>
            </a:extLst>
          </p:cNvPr>
          <p:cNvSpPr>
            <a:spLocks noGrp="1"/>
          </p:cNvSpPr>
          <p:nvPr>
            <p:ph type="sldNum" sz="quarter" idx="12"/>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lnSpc>
                <a:spcPct val="100000"/>
              </a:lnSpc>
              <a:spcBef>
                <a:spcPct val="0"/>
              </a:spcBef>
              <a:spcAft>
                <a:spcPct val="0"/>
              </a:spcAft>
              <a:buFontTx/>
              <a:buNone/>
              <a:defRPr sz="1400" kern="1200">
                <a:solidFill>
                  <a:schemeClr val="bg1"/>
                </a:solidFill>
                <a:latin typeface="Calibri" panose="020F0502020204030204" pitchFamily="34" charset="0"/>
                <a:ea typeface="+mn-ea"/>
                <a:cs typeface="+mn-cs"/>
              </a:defRPr>
            </a:lvl1pPr>
            <a:lvl2pPr marL="4572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2pPr>
            <a:lvl3pPr marL="9144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3pPr>
            <a:lvl4pPr marL="13716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4pPr>
            <a:lvl5pPr marL="18288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5pPr>
            <a:lvl6pPr marL="2286000" algn="l" defTabSz="914400" rtl="0" eaLnBrk="1" latinLnBrk="0" hangingPunct="1">
              <a:defRPr sz="1600" kern="1200">
                <a:solidFill>
                  <a:schemeClr val="bg1"/>
                </a:solidFill>
                <a:latin typeface="Calibri" panose="020F0502020204030204" pitchFamily="34" charset="0"/>
                <a:ea typeface="+mn-ea"/>
                <a:cs typeface="+mn-cs"/>
              </a:defRPr>
            </a:lvl6pPr>
            <a:lvl7pPr marL="2743200" algn="l" defTabSz="914400" rtl="0" eaLnBrk="1" latinLnBrk="0" hangingPunct="1">
              <a:defRPr sz="1600" kern="1200">
                <a:solidFill>
                  <a:schemeClr val="bg1"/>
                </a:solidFill>
                <a:latin typeface="Calibri" panose="020F0502020204030204" pitchFamily="34" charset="0"/>
                <a:ea typeface="+mn-ea"/>
                <a:cs typeface="+mn-cs"/>
              </a:defRPr>
            </a:lvl7pPr>
            <a:lvl8pPr marL="3200400" algn="l" defTabSz="914400" rtl="0" eaLnBrk="1" latinLnBrk="0" hangingPunct="1">
              <a:defRPr sz="1600" kern="1200">
                <a:solidFill>
                  <a:schemeClr val="bg1"/>
                </a:solidFill>
                <a:latin typeface="Calibri" panose="020F0502020204030204" pitchFamily="34" charset="0"/>
                <a:ea typeface="+mn-ea"/>
                <a:cs typeface="+mn-cs"/>
              </a:defRPr>
            </a:lvl8pPr>
            <a:lvl9pPr marL="3657600" algn="l" defTabSz="914400" rtl="0" eaLnBrk="1" latinLnBrk="0" hangingPunct="1">
              <a:defRPr sz="1600" kern="1200">
                <a:solidFill>
                  <a:schemeClr val="bg1"/>
                </a:solidFill>
                <a:latin typeface="Calibri" panose="020F0502020204030204" pitchFamily="34" charset="0"/>
                <a:ea typeface="+mn-ea"/>
                <a:cs typeface="+mn-cs"/>
              </a:defRPr>
            </a:lvl9pPr>
          </a:lstStyle>
          <a:p>
            <a:fld id="{E5E7B5AB-7CF2-49D7-A48D-76961C8A6572}" type="slidenum">
              <a:rPr lang="en-US" altLang="en-US" smtClean="0"/>
              <a:pPr/>
              <a:t>24</a:t>
            </a:fld>
            <a:endParaRPr lang="en-US" altLang="en-US"/>
          </a:p>
        </p:txBody>
      </p:sp>
      <p:sp>
        <p:nvSpPr>
          <p:cNvPr id="1637378" name="Rectangle 2">
            <a:extLst>
              <a:ext uri="{FF2B5EF4-FFF2-40B4-BE49-F238E27FC236}">
                <a16:creationId xmlns:a16="http://schemas.microsoft.com/office/drawing/2014/main" id="{69689716-90F5-7A88-F305-921541B2446C}"/>
              </a:ext>
            </a:extLst>
          </p:cNvPr>
          <p:cNvSpPr>
            <a:spLocks noGrp="1" noChangeArrowheads="1"/>
          </p:cNvSpPr>
          <p:nvPr>
            <p:ph type="title"/>
          </p:nvPr>
        </p:nvSpPr>
        <p:spPr>
          <a:xfrm>
            <a:off x="381000" y="481013"/>
            <a:ext cx="8458200" cy="685800"/>
          </a:xfrm>
        </p:spPr>
        <p:txBody>
          <a:bodyPr/>
          <a:lstStyle/>
          <a:p>
            <a:r>
              <a:rPr lang="en-US" altLang="en-US"/>
              <a:t>Heilmeier's Catechism</a:t>
            </a:r>
          </a:p>
        </p:txBody>
      </p:sp>
      <p:sp>
        <p:nvSpPr>
          <p:cNvPr id="1637379" name="Rectangle 3">
            <a:extLst>
              <a:ext uri="{FF2B5EF4-FFF2-40B4-BE49-F238E27FC236}">
                <a16:creationId xmlns:a16="http://schemas.microsoft.com/office/drawing/2014/main" id="{FDDB594F-B531-DF17-A190-DC0C0E254933}"/>
              </a:ext>
            </a:extLst>
          </p:cNvPr>
          <p:cNvSpPr>
            <a:spLocks noGrp="1" noChangeArrowheads="1"/>
          </p:cNvSpPr>
          <p:nvPr>
            <p:ph type="body" idx="1"/>
          </p:nvPr>
        </p:nvSpPr>
        <p:spPr>
          <a:xfrm>
            <a:off x="381000" y="1576388"/>
            <a:ext cx="8493125" cy="5029200"/>
          </a:xfrm>
          <a:ln>
            <a:noFill/>
          </a:ln>
        </p:spPr>
        <p:txBody>
          <a:bodyPr/>
          <a:lstStyle/>
          <a:p>
            <a:pPr marL="457200" indent="-457200">
              <a:lnSpc>
                <a:spcPct val="90000"/>
              </a:lnSpc>
              <a:buFontTx/>
              <a:buAutoNum type="arabicPeriod"/>
            </a:pPr>
            <a:r>
              <a:rPr lang="en-US" altLang="en-US" sz="2400" dirty="0"/>
              <a:t>What are you trying to do? Articulate your objectives using absolutely no jargon. </a:t>
            </a:r>
          </a:p>
          <a:p>
            <a:pPr marL="457200" indent="-457200">
              <a:lnSpc>
                <a:spcPct val="90000"/>
              </a:lnSpc>
              <a:buFontTx/>
              <a:buAutoNum type="arabicPeriod"/>
            </a:pPr>
            <a:r>
              <a:rPr lang="en-US" altLang="en-US" sz="2400" dirty="0"/>
              <a:t>How is it done today, and what are the limits of current practice? </a:t>
            </a:r>
          </a:p>
          <a:p>
            <a:pPr marL="457200" indent="-457200">
              <a:lnSpc>
                <a:spcPct val="90000"/>
              </a:lnSpc>
              <a:buFontTx/>
              <a:buAutoNum type="arabicPeriod"/>
            </a:pPr>
            <a:r>
              <a:rPr lang="en-US" altLang="en-US" sz="2400" dirty="0"/>
              <a:t>What is new in your approach and why do you think it will be successful? </a:t>
            </a:r>
          </a:p>
          <a:p>
            <a:pPr marL="457200" indent="-457200">
              <a:lnSpc>
                <a:spcPct val="90000"/>
              </a:lnSpc>
              <a:buFontTx/>
              <a:buAutoNum type="arabicPeriod"/>
            </a:pPr>
            <a:r>
              <a:rPr lang="en-US" altLang="en-US" sz="2400" dirty="0"/>
              <a:t>Who cares? If you are successful, what difference will it make? </a:t>
            </a:r>
          </a:p>
          <a:p>
            <a:pPr marL="457200" indent="-457200">
              <a:lnSpc>
                <a:spcPct val="90000"/>
              </a:lnSpc>
              <a:buFontTx/>
              <a:buAutoNum type="arabicPeriod"/>
            </a:pPr>
            <a:r>
              <a:rPr lang="en-US" altLang="en-US" sz="2400" dirty="0"/>
              <a:t>What are the risks? </a:t>
            </a:r>
          </a:p>
          <a:p>
            <a:pPr marL="457200" indent="-457200">
              <a:lnSpc>
                <a:spcPct val="90000"/>
              </a:lnSpc>
              <a:buFontTx/>
              <a:buAutoNum type="arabicPeriod"/>
            </a:pPr>
            <a:r>
              <a:rPr lang="en-US" altLang="en-US" sz="2400" dirty="0"/>
              <a:t>How much will it cost? </a:t>
            </a:r>
          </a:p>
          <a:p>
            <a:pPr marL="457200" indent="-457200">
              <a:lnSpc>
                <a:spcPct val="90000"/>
              </a:lnSpc>
              <a:buFontTx/>
              <a:buAutoNum type="arabicPeriod"/>
            </a:pPr>
            <a:r>
              <a:rPr lang="en-US" altLang="en-US" sz="2400" dirty="0"/>
              <a:t>How long will it take? </a:t>
            </a:r>
          </a:p>
          <a:p>
            <a:pPr marL="457200" indent="-457200">
              <a:lnSpc>
                <a:spcPct val="90000"/>
              </a:lnSpc>
              <a:buFontTx/>
              <a:buAutoNum type="arabicPeriod"/>
            </a:pPr>
            <a:r>
              <a:rPr lang="en-US" altLang="en-US" sz="2400" dirty="0"/>
              <a:t>What are the mid-term and final "exams" to check for success?</a:t>
            </a:r>
          </a:p>
        </p:txBody>
      </p:sp>
      <p:sp>
        <p:nvSpPr>
          <p:cNvPr id="1637380" name="Rectangle 4">
            <a:extLst>
              <a:ext uri="{FF2B5EF4-FFF2-40B4-BE49-F238E27FC236}">
                <a16:creationId xmlns:a16="http://schemas.microsoft.com/office/drawing/2014/main" id="{A5AE7587-ECC8-C98B-18A4-49A3899B8EA9}"/>
              </a:ext>
            </a:extLst>
          </p:cNvPr>
          <p:cNvSpPr>
            <a:spLocks noChangeArrowheads="1"/>
          </p:cNvSpPr>
          <p:nvPr/>
        </p:nvSpPr>
        <p:spPr bwMode="auto">
          <a:xfrm>
            <a:off x="0"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00000"/>
              </a:lnSpc>
              <a:spcBef>
                <a:spcPct val="0"/>
              </a:spcBef>
              <a:buFontTx/>
              <a:buNone/>
            </a:pPr>
            <a:endParaRPr lang="en-US" altLang="en-US" sz="1800">
              <a:solidFill>
                <a:schemeClr val="tx1"/>
              </a:solidFill>
              <a:latin typeface="Arial" panose="020B0604020202020204" pitchFamily="34" charset="0"/>
            </a:endParaRPr>
          </a:p>
          <a:p>
            <a:pPr eaLnBrk="0" hangingPunct="0">
              <a:lnSpc>
                <a:spcPct val="100000"/>
              </a:lnSpc>
              <a:spcBef>
                <a:spcPct val="0"/>
              </a:spcBef>
              <a:buFontTx/>
              <a:buNone/>
            </a:pPr>
            <a:endParaRPr lang="en-US" altLang="en-US" sz="1800">
              <a:solidFill>
                <a:schemeClr val="tx1"/>
              </a:solidFill>
              <a:latin typeface="Arial" panose="020B0604020202020204" pitchFamily="34" charset="0"/>
            </a:endParaRPr>
          </a:p>
        </p:txBody>
      </p:sp>
      <p:sp>
        <p:nvSpPr>
          <p:cNvPr id="1637381" name="Rectangle 5">
            <a:extLst>
              <a:ext uri="{FF2B5EF4-FFF2-40B4-BE49-F238E27FC236}">
                <a16:creationId xmlns:a16="http://schemas.microsoft.com/office/drawing/2014/main" id="{C136D8A9-9DEE-7CB4-1548-E4E772ECDBD0}"/>
              </a:ext>
            </a:extLst>
          </p:cNvPr>
          <p:cNvSpPr>
            <a:spLocks noChangeArrowheads="1"/>
          </p:cNvSpPr>
          <p:nvPr/>
        </p:nvSpPr>
        <p:spPr bwMode="auto">
          <a:xfrm>
            <a:off x="0"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00000"/>
              </a:lnSpc>
              <a:spcBef>
                <a:spcPct val="0"/>
              </a:spcBef>
              <a:buFontTx/>
              <a:buNone/>
            </a:pPr>
            <a:endParaRPr lang="en-US" altLang="en-US" sz="1800">
              <a:solidFill>
                <a:schemeClr val="tx1"/>
              </a:solidFill>
              <a:latin typeface="Arial" panose="020B0604020202020204" pitchFamily="34" charset="0"/>
            </a:endParaRPr>
          </a:p>
          <a:p>
            <a:pPr eaLnBrk="0" hangingPunct="0">
              <a:lnSpc>
                <a:spcPct val="100000"/>
              </a:lnSpc>
              <a:spcBef>
                <a:spcPct val="0"/>
              </a:spcBef>
              <a:buFontTx/>
              <a:buNone/>
            </a:pPr>
            <a:endParaRPr lang="en-US" altLang="en-US" sz="1800">
              <a:solidFill>
                <a:schemeClr val="tx1"/>
              </a:solidFill>
              <a:latin typeface="Arial" panose="020B0604020202020204" pitchFamily="34" charset="0"/>
            </a:endParaRPr>
          </a:p>
        </p:txBody>
      </p:sp>
      <p:sp>
        <p:nvSpPr>
          <p:cNvPr id="1637382" name="Rectangle 6">
            <a:extLst>
              <a:ext uri="{FF2B5EF4-FFF2-40B4-BE49-F238E27FC236}">
                <a16:creationId xmlns:a16="http://schemas.microsoft.com/office/drawing/2014/main" id="{962C455F-70C2-8C87-243C-017A0FDD1E6A}"/>
              </a:ext>
            </a:extLst>
          </p:cNvPr>
          <p:cNvSpPr>
            <a:spLocks noChangeArrowheads="1"/>
          </p:cNvSpPr>
          <p:nvPr/>
        </p:nvSpPr>
        <p:spPr bwMode="auto">
          <a:xfrm>
            <a:off x="0"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00000"/>
              </a:lnSpc>
              <a:spcBef>
                <a:spcPct val="0"/>
              </a:spcBef>
              <a:buFontTx/>
              <a:buNone/>
            </a:pPr>
            <a:endParaRPr lang="en-US" altLang="en-US" sz="1800">
              <a:solidFill>
                <a:schemeClr val="tx1"/>
              </a:solidFill>
              <a:latin typeface="Arial" panose="020B0604020202020204" pitchFamily="34" charset="0"/>
            </a:endParaRPr>
          </a:p>
          <a:p>
            <a:pPr eaLnBrk="0" hangingPunct="0">
              <a:lnSpc>
                <a:spcPct val="100000"/>
              </a:lnSpc>
              <a:spcBef>
                <a:spcPct val="0"/>
              </a:spcBef>
              <a:buFontTx/>
              <a:buNone/>
            </a:pPr>
            <a:endParaRPr lang="en-US" altLang="en-US" sz="1800">
              <a:solidFill>
                <a:schemeClr val="tx1"/>
              </a:solidFill>
              <a:latin typeface="Arial" panose="020B0604020202020204" pitchFamily="34" charset="0"/>
            </a:endParaRPr>
          </a:p>
        </p:txBody>
      </p:sp>
      <p:sp>
        <p:nvSpPr>
          <p:cNvPr id="1637383" name="Rectangle 7">
            <a:extLst>
              <a:ext uri="{FF2B5EF4-FFF2-40B4-BE49-F238E27FC236}">
                <a16:creationId xmlns:a16="http://schemas.microsoft.com/office/drawing/2014/main" id="{9DE3723C-E913-843A-7FFB-52BC0E5C1F65}"/>
              </a:ext>
            </a:extLst>
          </p:cNvPr>
          <p:cNvSpPr>
            <a:spLocks noChangeArrowheads="1"/>
          </p:cNvSpPr>
          <p:nvPr/>
        </p:nvSpPr>
        <p:spPr bwMode="auto">
          <a:xfrm>
            <a:off x="0"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00000"/>
              </a:lnSpc>
              <a:spcBef>
                <a:spcPct val="0"/>
              </a:spcBef>
              <a:buFontTx/>
              <a:buNone/>
            </a:pPr>
            <a:endParaRPr lang="en-US" altLang="en-US" sz="1800">
              <a:solidFill>
                <a:schemeClr val="tx1"/>
              </a:solidFill>
              <a:latin typeface="Arial" panose="020B0604020202020204" pitchFamily="34" charset="0"/>
            </a:endParaRPr>
          </a:p>
          <a:p>
            <a:pPr eaLnBrk="0" hangingPunct="0">
              <a:lnSpc>
                <a:spcPct val="100000"/>
              </a:lnSpc>
              <a:spcBef>
                <a:spcPct val="0"/>
              </a:spcBef>
              <a:buFontTx/>
              <a:buNone/>
            </a:pPr>
            <a:endParaRPr lang="en-US" altLang="en-US" sz="1800">
              <a:solidFill>
                <a:schemeClr val="tx1"/>
              </a:solidFill>
              <a:latin typeface="Arial" panose="020B0604020202020204" pitchFamily="34" charset="0"/>
            </a:endParaRPr>
          </a:p>
        </p:txBody>
      </p:sp>
      <p:sp>
        <p:nvSpPr>
          <p:cNvPr id="1637384" name="Rectangle 8">
            <a:extLst>
              <a:ext uri="{FF2B5EF4-FFF2-40B4-BE49-F238E27FC236}">
                <a16:creationId xmlns:a16="http://schemas.microsoft.com/office/drawing/2014/main" id="{EFF966C9-0475-02CC-EA14-E1C4A15AC0A9}"/>
              </a:ext>
            </a:extLst>
          </p:cNvPr>
          <p:cNvSpPr>
            <a:spLocks noChangeArrowheads="1"/>
          </p:cNvSpPr>
          <p:nvPr/>
        </p:nvSpPr>
        <p:spPr bwMode="auto">
          <a:xfrm>
            <a:off x="0"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00000"/>
              </a:lnSpc>
              <a:spcBef>
                <a:spcPct val="0"/>
              </a:spcBef>
              <a:buFontTx/>
              <a:buNone/>
            </a:pPr>
            <a:endParaRPr lang="en-US" altLang="en-US" sz="1800">
              <a:solidFill>
                <a:schemeClr val="tx1"/>
              </a:solidFill>
              <a:latin typeface="Arial" panose="020B0604020202020204" pitchFamily="34" charset="0"/>
            </a:endParaRPr>
          </a:p>
          <a:p>
            <a:pPr eaLnBrk="0" hangingPunct="0">
              <a:lnSpc>
                <a:spcPct val="100000"/>
              </a:lnSpc>
              <a:spcBef>
                <a:spcPct val="0"/>
              </a:spcBef>
              <a:buFontTx/>
              <a:buNone/>
            </a:pPr>
            <a:endParaRPr lang="en-US" altLang="en-US" sz="1800">
              <a:solidFill>
                <a:schemeClr val="tx1"/>
              </a:solidFill>
              <a:latin typeface="Arial" panose="020B0604020202020204" pitchFamily="34" charset="0"/>
            </a:endParaRPr>
          </a:p>
        </p:txBody>
      </p:sp>
      <p:grpSp>
        <p:nvGrpSpPr>
          <p:cNvPr id="21" name="Group 20">
            <a:extLst>
              <a:ext uri="{FF2B5EF4-FFF2-40B4-BE49-F238E27FC236}">
                <a16:creationId xmlns:a16="http://schemas.microsoft.com/office/drawing/2014/main" id="{7B64F1F3-BFB3-439E-B9CB-FE3C9137A8FC}"/>
              </a:ext>
            </a:extLst>
          </p:cNvPr>
          <p:cNvGrpSpPr/>
          <p:nvPr/>
        </p:nvGrpSpPr>
        <p:grpSpPr>
          <a:xfrm>
            <a:off x="8024309" y="73888"/>
            <a:ext cx="1048685" cy="1657529"/>
            <a:chOff x="5633712" y="4010517"/>
            <a:chExt cx="1048685" cy="1657529"/>
          </a:xfrm>
        </p:grpSpPr>
        <p:pic>
          <p:nvPicPr>
            <p:cNvPr id="18" name="Picture 17">
              <a:extLst>
                <a:ext uri="{FF2B5EF4-FFF2-40B4-BE49-F238E27FC236}">
                  <a16:creationId xmlns:a16="http://schemas.microsoft.com/office/drawing/2014/main" id="{75F084D4-BA72-CA4B-9B31-F92310BCFCF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30581" y="4010517"/>
              <a:ext cx="854946" cy="1050097"/>
            </a:xfrm>
            <a:prstGeom prst="rect">
              <a:avLst/>
            </a:prstGeom>
          </p:spPr>
        </p:pic>
        <p:sp>
          <p:nvSpPr>
            <p:cNvPr id="19" name="TextBox 18">
              <a:extLst>
                <a:ext uri="{FF2B5EF4-FFF2-40B4-BE49-F238E27FC236}">
                  <a16:creationId xmlns:a16="http://schemas.microsoft.com/office/drawing/2014/main" id="{9F370A04-6533-AEA4-DFB8-13A200F7FE10}"/>
                </a:ext>
              </a:extLst>
            </p:cNvPr>
            <p:cNvSpPr txBox="1"/>
            <p:nvPr/>
          </p:nvSpPr>
          <p:spPr>
            <a:xfrm>
              <a:off x="5633712" y="5083271"/>
              <a:ext cx="1048685" cy="584775"/>
            </a:xfrm>
            <a:prstGeom prst="rect">
              <a:avLst/>
            </a:prstGeom>
            <a:noFill/>
          </p:spPr>
          <p:txBody>
            <a:bodyPr wrap="none" rtlCol="0">
              <a:spAutoFit/>
            </a:bodyPr>
            <a:lstStyle/>
            <a:p>
              <a:pPr algn="ctr"/>
              <a:r>
                <a:rPr lang="en-US" sz="1600" dirty="0"/>
                <a:t>George</a:t>
              </a:r>
            </a:p>
            <a:p>
              <a:pPr algn="ctr"/>
              <a:r>
                <a:rPr lang="en-US" sz="1600" dirty="0" err="1"/>
                <a:t>Heilmeier</a:t>
              </a:r>
              <a:endParaRPr lang="en-US" sz="1600"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4FE69F4-DDDD-EA6E-BBBF-A8E1BD163E81}"/>
              </a:ext>
            </a:extLst>
          </p:cNvPr>
          <p:cNvSpPr>
            <a:spLocks noGrp="1"/>
          </p:cNvSpPr>
          <p:nvPr>
            <p:ph type="sldNum" sz="quarter" idx="12"/>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lnSpc>
                <a:spcPct val="100000"/>
              </a:lnSpc>
              <a:spcBef>
                <a:spcPct val="0"/>
              </a:spcBef>
              <a:spcAft>
                <a:spcPct val="0"/>
              </a:spcAft>
              <a:buFontTx/>
              <a:buNone/>
              <a:defRPr sz="1400" kern="1200">
                <a:solidFill>
                  <a:schemeClr val="bg1"/>
                </a:solidFill>
                <a:latin typeface="Calibri" panose="020F0502020204030204" pitchFamily="34" charset="0"/>
                <a:ea typeface="+mn-ea"/>
                <a:cs typeface="+mn-cs"/>
              </a:defRPr>
            </a:lvl1pPr>
            <a:lvl2pPr marL="4572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2pPr>
            <a:lvl3pPr marL="9144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3pPr>
            <a:lvl4pPr marL="13716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4pPr>
            <a:lvl5pPr marL="18288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5pPr>
            <a:lvl6pPr marL="2286000" algn="l" defTabSz="914400" rtl="0" eaLnBrk="1" latinLnBrk="0" hangingPunct="1">
              <a:defRPr sz="1600" kern="1200">
                <a:solidFill>
                  <a:schemeClr val="bg1"/>
                </a:solidFill>
                <a:latin typeface="Calibri" panose="020F0502020204030204" pitchFamily="34" charset="0"/>
                <a:ea typeface="+mn-ea"/>
                <a:cs typeface="+mn-cs"/>
              </a:defRPr>
            </a:lvl6pPr>
            <a:lvl7pPr marL="2743200" algn="l" defTabSz="914400" rtl="0" eaLnBrk="1" latinLnBrk="0" hangingPunct="1">
              <a:defRPr sz="1600" kern="1200">
                <a:solidFill>
                  <a:schemeClr val="bg1"/>
                </a:solidFill>
                <a:latin typeface="Calibri" panose="020F0502020204030204" pitchFamily="34" charset="0"/>
                <a:ea typeface="+mn-ea"/>
                <a:cs typeface="+mn-cs"/>
              </a:defRPr>
            </a:lvl7pPr>
            <a:lvl8pPr marL="3200400" algn="l" defTabSz="914400" rtl="0" eaLnBrk="1" latinLnBrk="0" hangingPunct="1">
              <a:defRPr sz="1600" kern="1200">
                <a:solidFill>
                  <a:schemeClr val="bg1"/>
                </a:solidFill>
                <a:latin typeface="Calibri" panose="020F0502020204030204" pitchFamily="34" charset="0"/>
                <a:ea typeface="+mn-ea"/>
                <a:cs typeface="+mn-cs"/>
              </a:defRPr>
            </a:lvl8pPr>
            <a:lvl9pPr marL="3657600" algn="l" defTabSz="914400" rtl="0" eaLnBrk="1" latinLnBrk="0" hangingPunct="1">
              <a:defRPr sz="1600" kern="1200">
                <a:solidFill>
                  <a:schemeClr val="bg1"/>
                </a:solidFill>
                <a:latin typeface="Calibri" panose="020F0502020204030204" pitchFamily="34" charset="0"/>
                <a:ea typeface="+mn-ea"/>
                <a:cs typeface="+mn-cs"/>
              </a:defRPr>
            </a:lvl9pPr>
          </a:lstStyle>
          <a:p>
            <a:fld id="{E5E7B5AB-7CF2-49D7-A48D-76961C8A6572}" type="slidenum">
              <a:rPr lang="en-US" altLang="en-US" smtClean="0"/>
              <a:pPr/>
              <a:t>25</a:t>
            </a:fld>
            <a:endParaRPr lang="en-US" altLang="en-US"/>
          </a:p>
        </p:txBody>
      </p:sp>
      <p:sp>
        <p:nvSpPr>
          <p:cNvPr id="1631234" name="Rectangle 2">
            <a:extLst>
              <a:ext uri="{FF2B5EF4-FFF2-40B4-BE49-F238E27FC236}">
                <a16:creationId xmlns:a16="http://schemas.microsoft.com/office/drawing/2014/main" id="{F272E210-0B95-7EC1-6392-662A21EB207F}"/>
              </a:ext>
            </a:extLst>
          </p:cNvPr>
          <p:cNvSpPr>
            <a:spLocks noGrp="1" noChangeArrowheads="1"/>
          </p:cNvSpPr>
          <p:nvPr>
            <p:ph type="title"/>
          </p:nvPr>
        </p:nvSpPr>
        <p:spPr>
          <a:xfrm>
            <a:off x="190500" y="501650"/>
            <a:ext cx="8761413" cy="1318044"/>
          </a:xfrm>
          <a:ln>
            <a:solidFill>
              <a:schemeClr val="bg1"/>
            </a:solidFill>
            <a:miter lim="800000"/>
            <a:headEnd/>
            <a:tailEnd/>
          </a:ln>
        </p:spPr>
        <p:txBody>
          <a:bodyPr>
            <a:normAutofit fontScale="90000"/>
          </a:bodyPr>
          <a:lstStyle/>
          <a:p>
            <a:r>
              <a:rPr lang="en-US" altLang="en-US" sz="2800" dirty="0">
                <a:solidFill>
                  <a:schemeClr val="tx1"/>
                </a:solidFill>
              </a:rPr>
              <a:t>A Question </a:t>
            </a:r>
            <a:r>
              <a:rPr lang="en-US" altLang="en-US" sz="2800" dirty="0" err="1">
                <a:solidFill>
                  <a:schemeClr val="tx1"/>
                </a:solidFill>
              </a:rPr>
              <a:t>Heilmeier</a:t>
            </a:r>
            <a:r>
              <a:rPr lang="en-US" altLang="en-US" sz="2800" dirty="0">
                <a:solidFill>
                  <a:schemeClr val="tx1"/>
                </a:solidFill>
              </a:rPr>
              <a:t> Should Have Asked:</a:t>
            </a:r>
            <a:br>
              <a:rPr lang="en-US" altLang="en-US" sz="2800" dirty="0">
                <a:solidFill>
                  <a:schemeClr val="tx1"/>
                </a:solidFill>
              </a:rPr>
            </a:br>
            <a:r>
              <a:rPr lang="en-US" altLang="en-US" dirty="0"/>
              <a:t>How does this approach address</a:t>
            </a:r>
            <a:br>
              <a:rPr lang="en-US" altLang="en-US" dirty="0"/>
            </a:br>
            <a:r>
              <a:rPr lang="en-US" altLang="en-US" dirty="0"/>
              <a:t>all of next year’s problems?</a:t>
            </a:r>
          </a:p>
        </p:txBody>
      </p:sp>
      <p:sp>
        <p:nvSpPr>
          <p:cNvPr id="1631235" name="Rectangle 3">
            <a:extLst>
              <a:ext uri="{FF2B5EF4-FFF2-40B4-BE49-F238E27FC236}">
                <a16:creationId xmlns:a16="http://schemas.microsoft.com/office/drawing/2014/main" id="{4E3CE1AE-86FF-1D46-E854-CE6EF4ECD0A7}"/>
              </a:ext>
            </a:extLst>
          </p:cNvPr>
          <p:cNvSpPr>
            <a:spLocks noGrp="1" noChangeArrowheads="1"/>
          </p:cNvSpPr>
          <p:nvPr>
            <p:ph type="body" idx="1"/>
          </p:nvPr>
        </p:nvSpPr>
        <p:spPr>
          <a:xfrm>
            <a:off x="149225" y="2718509"/>
            <a:ext cx="8843963" cy="3405194"/>
          </a:xfrm>
          <a:ln>
            <a:noFill/>
          </a:ln>
        </p:spPr>
        <p:txBody>
          <a:bodyPr/>
          <a:lstStyle/>
          <a:p>
            <a:pPr marL="0" indent="0">
              <a:lnSpc>
                <a:spcPct val="90000"/>
              </a:lnSpc>
              <a:buFontTx/>
              <a:buNone/>
            </a:pPr>
            <a:r>
              <a:rPr lang="en-US" altLang="en-US" sz="2000" dirty="0"/>
              <a:t>“. . . in the early days, I was solving one problem after another after another; . . . I was depressed. I could see life being a long sequence of one problem after another after another. After quite a while of thinking I decided, `No, I should be in the [business of] mass production of a variable product. I should be concerned with </a:t>
            </a:r>
            <a:r>
              <a:rPr lang="en-US" altLang="en-US" sz="2000" dirty="0">
                <a:solidFill>
                  <a:srgbClr val="00B050"/>
                </a:solidFill>
              </a:rPr>
              <a:t>all of next year's problems</a:t>
            </a:r>
            <a:r>
              <a:rPr lang="en-US" altLang="en-US" sz="2000" dirty="0"/>
              <a:t>, not just the one in front of my face.‘</a:t>
            </a:r>
          </a:p>
          <a:p>
            <a:pPr marL="0" indent="0">
              <a:lnSpc>
                <a:spcPct val="60000"/>
              </a:lnSpc>
              <a:buFontTx/>
              <a:buNone/>
            </a:pPr>
            <a:endParaRPr lang="en-US" altLang="en-US" sz="2000" dirty="0"/>
          </a:p>
          <a:p>
            <a:pPr marL="0" indent="0">
              <a:lnSpc>
                <a:spcPct val="90000"/>
              </a:lnSpc>
              <a:buFontTx/>
              <a:buNone/>
            </a:pPr>
            <a:r>
              <a:rPr lang="en-US" altLang="en-US" sz="2000" dirty="0"/>
              <a:t>You should do your job in such a fashion that others can build on top of it . . . </a:t>
            </a:r>
          </a:p>
          <a:p>
            <a:pPr marL="0" indent="0">
              <a:lnSpc>
                <a:spcPct val="90000"/>
              </a:lnSpc>
              <a:buFontTx/>
              <a:buNone/>
            </a:pPr>
            <a:endParaRPr lang="en-US" altLang="en-US" sz="2000" dirty="0"/>
          </a:p>
          <a:p>
            <a:pPr marL="0" indent="0">
              <a:lnSpc>
                <a:spcPct val="90000"/>
              </a:lnSpc>
              <a:buFontTx/>
              <a:buNone/>
            </a:pPr>
            <a:r>
              <a:rPr lang="en-US" altLang="en-US" sz="2000" dirty="0"/>
              <a:t>Instead of attacking isolated problems, I made the resolution that </a:t>
            </a:r>
            <a:r>
              <a:rPr lang="en-US" altLang="en-US" sz="2000" dirty="0">
                <a:solidFill>
                  <a:srgbClr val="00B050"/>
                </a:solidFill>
              </a:rPr>
              <a:t>I would never again solve an isolated problem except as characteristic of a class.</a:t>
            </a:r>
          </a:p>
        </p:txBody>
      </p:sp>
      <p:sp>
        <p:nvSpPr>
          <p:cNvPr id="3" name="TextBox 2">
            <a:extLst>
              <a:ext uri="{FF2B5EF4-FFF2-40B4-BE49-F238E27FC236}">
                <a16:creationId xmlns:a16="http://schemas.microsoft.com/office/drawing/2014/main" id="{0DE93421-B0CB-4657-70B5-EAEC161DED0F}"/>
              </a:ext>
            </a:extLst>
          </p:cNvPr>
          <p:cNvSpPr txBox="1"/>
          <p:nvPr/>
        </p:nvSpPr>
        <p:spPr>
          <a:xfrm>
            <a:off x="4165600" y="6400800"/>
            <a:ext cx="4416787" cy="276999"/>
          </a:xfrm>
          <a:prstGeom prst="rect">
            <a:avLst/>
          </a:prstGeom>
          <a:noFill/>
        </p:spPr>
        <p:txBody>
          <a:bodyPr wrap="none" rtlCol="0">
            <a:spAutoFit/>
          </a:bodyPr>
          <a:lstStyle/>
          <a:p>
            <a:r>
              <a:rPr lang="en-US" sz="1200" dirty="0"/>
              <a:t>https://www.cs.virginia.edu/~robins/YouAndYourResearch.html</a:t>
            </a:r>
          </a:p>
        </p:txBody>
      </p:sp>
      <p:grpSp>
        <p:nvGrpSpPr>
          <p:cNvPr id="25" name="Group 24">
            <a:extLst>
              <a:ext uri="{FF2B5EF4-FFF2-40B4-BE49-F238E27FC236}">
                <a16:creationId xmlns:a16="http://schemas.microsoft.com/office/drawing/2014/main" id="{5CBA3668-3843-E85E-B299-A231331673DD}"/>
              </a:ext>
            </a:extLst>
          </p:cNvPr>
          <p:cNvGrpSpPr/>
          <p:nvPr/>
        </p:nvGrpSpPr>
        <p:grpSpPr>
          <a:xfrm>
            <a:off x="8005567" y="75967"/>
            <a:ext cx="1061509" cy="1660603"/>
            <a:chOff x="6123731" y="4010516"/>
            <a:chExt cx="1061509" cy="1660603"/>
          </a:xfrm>
        </p:grpSpPr>
        <p:pic>
          <p:nvPicPr>
            <p:cNvPr id="23" name="Picture 22">
              <a:extLst>
                <a:ext uri="{FF2B5EF4-FFF2-40B4-BE49-F238E27FC236}">
                  <a16:creationId xmlns:a16="http://schemas.microsoft.com/office/drawing/2014/main" id="{9B3FAAB2-5619-00BB-F16C-8FBB891E540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253366" y="4010516"/>
              <a:ext cx="802234" cy="1050097"/>
            </a:xfrm>
            <a:prstGeom prst="rect">
              <a:avLst/>
            </a:prstGeom>
          </p:spPr>
        </p:pic>
        <p:sp>
          <p:nvSpPr>
            <p:cNvPr id="24" name="TextBox 23">
              <a:extLst>
                <a:ext uri="{FF2B5EF4-FFF2-40B4-BE49-F238E27FC236}">
                  <a16:creationId xmlns:a16="http://schemas.microsoft.com/office/drawing/2014/main" id="{CC030FBE-D04B-1DE8-F9BA-B74F6D8D45B3}"/>
                </a:ext>
              </a:extLst>
            </p:cNvPr>
            <p:cNvSpPr txBox="1"/>
            <p:nvPr/>
          </p:nvSpPr>
          <p:spPr>
            <a:xfrm>
              <a:off x="6123731" y="5086344"/>
              <a:ext cx="1061509" cy="584775"/>
            </a:xfrm>
            <a:prstGeom prst="rect">
              <a:avLst/>
            </a:prstGeom>
            <a:noFill/>
          </p:spPr>
          <p:txBody>
            <a:bodyPr wrap="none" rtlCol="0">
              <a:spAutoFit/>
            </a:bodyPr>
            <a:lstStyle/>
            <a:p>
              <a:pPr algn="ctr"/>
              <a:r>
                <a:rPr lang="en-US" sz="1600" dirty="0"/>
                <a:t>Richard</a:t>
              </a:r>
            </a:p>
            <a:p>
              <a:pPr algn="ctr"/>
              <a:r>
                <a:rPr lang="en-US" sz="1600" dirty="0"/>
                <a:t>Hamming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1235">
                                            <p:txEl>
                                              <p:pRg st="0" end="0"/>
                                            </p:txEl>
                                          </p:spTgt>
                                        </p:tgtEl>
                                        <p:attrNameLst>
                                          <p:attrName>style.visibility</p:attrName>
                                        </p:attrNameLst>
                                      </p:cBhvr>
                                      <p:to>
                                        <p:strVal val="visible"/>
                                      </p:to>
                                    </p:set>
                                    <p:animEffect transition="in" filter="dissolve">
                                      <p:cBhvr>
                                        <p:cTn id="12" dur="500"/>
                                        <p:tgtEl>
                                          <p:spTgt spid="16312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1235">
                                            <p:txEl>
                                              <p:pRg st="2" end="2"/>
                                            </p:txEl>
                                          </p:spTgt>
                                        </p:tgtEl>
                                        <p:attrNameLst>
                                          <p:attrName>style.visibility</p:attrName>
                                        </p:attrNameLst>
                                      </p:cBhvr>
                                      <p:to>
                                        <p:strVal val="visible"/>
                                      </p:to>
                                    </p:set>
                                    <p:animEffect transition="in" filter="dissolve">
                                      <p:cBhvr>
                                        <p:cTn id="17" dur="500"/>
                                        <p:tgtEl>
                                          <p:spTgt spid="16312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1235">
                                            <p:txEl>
                                              <p:pRg st="4" end="4"/>
                                            </p:txEl>
                                          </p:spTgt>
                                        </p:tgtEl>
                                        <p:attrNameLst>
                                          <p:attrName>style.visibility</p:attrName>
                                        </p:attrNameLst>
                                      </p:cBhvr>
                                      <p:to>
                                        <p:strVal val="visible"/>
                                      </p:to>
                                    </p:set>
                                    <p:animEffect transition="in" filter="dissolve">
                                      <p:cBhvr>
                                        <p:cTn id="22" dur="500"/>
                                        <p:tgtEl>
                                          <p:spTgt spid="1631235">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235"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58C2E64-E526-1259-92E0-ECC5D657EE6E}"/>
              </a:ext>
            </a:extLst>
          </p:cNvPr>
          <p:cNvSpPr>
            <a:spLocks noGrp="1"/>
          </p:cNvSpPr>
          <p:nvPr>
            <p:ph type="sldNum" sz="quarter" idx="12"/>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lnSpc>
                <a:spcPct val="100000"/>
              </a:lnSpc>
              <a:spcBef>
                <a:spcPct val="0"/>
              </a:spcBef>
              <a:spcAft>
                <a:spcPct val="0"/>
              </a:spcAft>
              <a:buFontTx/>
              <a:buNone/>
              <a:defRPr sz="1400" kern="1200">
                <a:solidFill>
                  <a:schemeClr val="bg1"/>
                </a:solidFill>
                <a:latin typeface="Calibri" panose="020F0502020204030204" pitchFamily="34" charset="0"/>
                <a:ea typeface="+mn-ea"/>
                <a:cs typeface="+mn-cs"/>
              </a:defRPr>
            </a:lvl1pPr>
            <a:lvl2pPr marL="4572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2pPr>
            <a:lvl3pPr marL="9144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3pPr>
            <a:lvl4pPr marL="13716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4pPr>
            <a:lvl5pPr marL="1828800" algn="l" rtl="0" fontAlgn="base">
              <a:lnSpc>
                <a:spcPct val="90000"/>
              </a:lnSpc>
              <a:spcBef>
                <a:spcPct val="20000"/>
              </a:spcBef>
              <a:spcAft>
                <a:spcPct val="0"/>
              </a:spcAft>
              <a:buChar char="•"/>
              <a:defRPr sz="1600" kern="1200">
                <a:solidFill>
                  <a:schemeClr val="bg1"/>
                </a:solidFill>
                <a:latin typeface="Calibri" panose="020F0502020204030204" pitchFamily="34" charset="0"/>
                <a:ea typeface="+mn-ea"/>
                <a:cs typeface="+mn-cs"/>
              </a:defRPr>
            </a:lvl5pPr>
            <a:lvl6pPr marL="2286000" algn="l" defTabSz="914400" rtl="0" eaLnBrk="1" latinLnBrk="0" hangingPunct="1">
              <a:defRPr sz="1600" kern="1200">
                <a:solidFill>
                  <a:schemeClr val="bg1"/>
                </a:solidFill>
                <a:latin typeface="Calibri" panose="020F0502020204030204" pitchFamily="34" charset="0"/>
                <a:ea typeface="+mn-ea"/>
                <a:cs typeface="+mn-cs"/>
              </a:defRPr>
            </a:lvl6pPr>
            <a:lvl7pPr marL="2743200" algn="l" defTabSz="914400" rtl="0" eaLnBrk="1" latinLnBrk="0" hangingPunct="1">
              <a:defRPr sz="1600" kern="1200">
                <a:solidFill>
                  <a:schemeClr val="bg1"/>
                </a:solidFill>
                <a:latin typeface="Calibri" panose="020F0502020204030204" pitchFamily="34" charset="0"/>
                <a:ea typeface="+mn-ea"/>
                <a:cs typeface="+mn-cs"/>
              </a:defRPr>
            </a:lvl7pPr>
            <a:lvl8pPr marL="3200400" algn="l" defTabSz="914400" rtl="0" eaLnBrk="1" latinLnBrk="0" hangingPunct="1">
              <a:defRPr sz="1600" kern="1200">
                <a:solidFill>
                  <a:schemeClr val="bg1"/>
                </a:solidFill>
                <a:latin typeface="Calibri" panose="020F0502020204030204" pitchFamily="34" charset="0"/>
                <a:ea typeface="+mn-ea"/>
                <a:cs typeface="+mn-cs"/>
              </a:defRPr>
            </a:lvl8pPr>
            <a:lvl9pPr marL="3657600" algn="l" defTabSz="914400" rtl="0" eaLnBrk="1" latinLnBrk="0" hangingPunct="1">
              <a:defRPr sz="1600" kern="1200">
                <a:solidFill>
                  <a:schemeClr val="bg1"/>
                </a:solidFill>
                <a:latin typeface="Calibri" panose="020F0502020204030204" pitchFamily="34" charset="0"/>
                <a:ea typeface="+mn-ea"/>
                <a:cs typeface="+mn-cs"/>
              </a:defRPr>
            </a:lvl9pPr>
          </a:lstStyle>
          <a:p>
            <a:fld id="{E5E7B5AB-7CF2-49D7-A48D-76961C8A6572}" type="slidenum">
              <a:rPr lang="en-US" altLang="en-US" smtClean="0"/>
              <a:pPr/>
              <a:t>26</a:t>
            </a:fld>
            <a:endParaRPr lang="en-US" altLang="en-US"/>
          </a:p>
        </p:txBody>
      </p:sp>
      <p:sp>
        <p:nvSpPr>
          <p:cNvPr id="1633282" name="Rectangle 2">
            <a:extLst>
              <a:ext uri="{FF2B5EF4-FFF2-40B4-BE49-F238E27FC236}">
                <a16:creationId xmlns:a16="http://schemas.microsoft.com/office/drawing/2014/main" id="{77182FF6-9142-C349-6E36-11F29DE27273}"/>
              </a:ext>
            </a:extLst>
          </p:cNvPr>
          <p:cNvSpPr>
            <a:spLocks noGrp="1" noChangeArrowheads="1"/>
          </p:cNvSpPr>
          <p:nvPr>
            <p:ph type="body" idx="1"/>
          </p:nvPr>
        </p:nvSpPr>
        <p:spPr>
          <a:xfrm>
            <a:off x="149225" y="2463800"/>
            <a:ext cx="8843963" cy="4046538"/>
          </a:xfrm>
          <a:ln>
            <a:noFill/>
          </a:ln>
        </p:spPr>
        <p:txBody>
          <a:bodyPr/>
          <a:lstStyle/>
          <a:p>
            <a:pPr marL="0" indent="0">
              <a:buFontTx/>
              <a:buNone/>
            </a:pPr>
            <a:r>
              <a:rPr lang="en-US" altLang="en-US" sz="2000" dirty="0"/>
              <a:t>. . . [the ability] to generalize often means that the solution is simple. Often by stopping and [observing], `This is the problem he wants but this is characteristic of so and so’ . . . </a:t>
            </a:r>
            <a:r>
              <a:rPr lang="en-US" altLang="en-US" sz="2000" dirty="0">
                <a:solidFill>
                  <a:srgbClr val="00B050"/>
                </a:solidFill>
              </a:rPr>
              <a:t>I can attack the whole class with a far superior method than the particular one because I was earlier embedded in needless detail</a:t>
            </a:r>
            <a:r>
              <a:rPr lang="en-US" altLang="en-US" sz="2000" dirty="0"/>
              <a:t>.</a:t>
            </a:r>
          </a:p>
          <a:p>
            <a:pPr marL="0" indent="0">
              <a:lnSpc>
                <a:spcPct val="40000"/>
              </a:lnSpc>
              <a:buFontTx/>
              <a:buNone/>
            </a:pPr>
            <a:endParaRPr lang="en-US" altLang="en-US" sz="2000" dirty="0"/>
          </a:p>
          <a:p>
            <a:pPr marL="0" indent="0">
              <a:buFontTx/>
              <a:buNone/>
            </a:pPr>
            <a:r>
              <a:rPr lang="en-US" altLang="en-US" sz="2000" dirty="0">
                <a:solidFill>
                  <a:srgbClr val="00B050"/>
                </a:solidFill>
              </a:rPr>
              <a:t>The business of abstraction frequently makes things simple</a:t>
            </a:r>
            <a:r>
              <a:rPr lang="en-US" altLang="en-US" sz="2000" dirty="0"/>
              <a:t>. . . . Altering the problem . . . can make a great deal of difference . . . because you can either do it in such a fashion that people can indeed build on what you've done or you can do it in such a fashion that the next person has to essentially duplicate again what you've done. . . . </a:t>
            </a:r>
            <a:r>
              <a:rPr lang="en-US" altLang="en-US" sz="2000" dirty="0">
                <a:solidFill>
                  <a:srgbClr val="00B050"/>
                </a:solidFill>
              </a:rPr>
              <a:t>It's just as easy to do a broad, general job as one very special case.</a:t>
            </a:r>
            <a:r>
              <a:rPr lang="en-US" altLang="en-US" sz="2000" dirty="0"/>
              <a:t>”</a:t>
            </a:r>
          </a:p>
        </p:txBody>
      </p:sp>
      <p:sp>
        <p:nvSpPr>
          <p:cNvPr id="3" name="TextBox 2">
            <a:extLst>
              <a:ext uri="{FF2B5EF4-FFF2-40B4-BE49-F238E27FC236}">
                <a16:creationId xmlns:a16="http://schemas.microsoft.com/office/drawing/2014/main" id="{19927BA6-63C4-0050-750D-B1A442C9C69A}"/>
              </a:ext>
            </a:extLst>
          </p:cNvPr>
          <p:cNvSpPr txBox="1"/>
          <p:nvPr/>
        </p:nvSpPr>
        <p:spPr>
          <a:xfrm>
            <a:off x="4165600" y="6400800"/>
            <a:ext cx="4416787" cy="276999"/>
          </a:xfrm>
          <a:prstGeom prst="rect">
            <a:avLst/>
          </a:prstGeom>
          <a:noFill/>
        </p:spPr>
        <p:txBody>
          <a:bodyPr wrap="none" rtlCol="0">
            <a:spAutoFit/>
          </a:bodyPr>
          <a:lstStyle/>
          <a:p>
            <a:r>
              <a:rPr lang="en-US" sz="1200" dirty="0"/>
              <a:t>https://www.cs.virginia.edu/~robins/YouAndYourResearch.html</a:t>
            </a:r>
          </a:p>
        </p:txBody>
      </p:sp>
      <p:sp>
        <p:nvSpPr>
          <p:cNvPr id="1635332" name="AutoShape 4">
            <a:extLst>
              <a:ext uri="{FF2B5EF4-FFF2-40B4-BE49-F238E27FC236}">
                <a16:creationId xmlns:a16="http://schemas.microsoft.com/office/drawing/2014/main" id="{11879104-B132-2C3D-8340-0E70A868DE2A}"/>
              </a:ext>
            </a:extLst>
          </p:cNvPr>
          <p:cNvSpPr>
            <a:spLocks noChangeArrowheads="1"/>
          </p:cNvSpPr>
          <p:nvPr/>
        </p:nvSpPr>
        <p:spPr bwMode="auto">
          <a:xfrm>
            <a:off x="2545916" y="2463800"/>
            <a:ext cx="4959784" cy="668337"/>
          </a:xfrm>
          <a:prstGeom prst="wedgeRoundRectCallout">
            <a:avLst>
              <a:gd name="adj1" fmla="val 1169"/>
              <a:gd name="adj2" fmla="val -18038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altLang="en-US" sz="2800" dirty="0">
                <a:solidFill>
                  <a:srgbClr val="C00000"/>
                </a:solidFill>
                <a:ea typeface="+mj-ea"/>
                <a:cs typeface="+mj-cs"/>
              </a:rPr>
              <a:t>The 9th </a:t>
            </a:r>
            <a:r>
              <a:rPr lang="en-US" altLang="en-US" sz="2800" dirty="0" err="1">
                <a:solidFill>
                  <a:srgbClr val="C00000"/>
                </a:solidFill>
                <a:ea typeface="+mj-ea"/>
                <a:cs typeface="+mj-cs"/>
              </a:rPr>
              <a:t>Heilmeier</a:t>
            </a:r>
            <a:r>
              <a:rPr lang="en-US" altLang="en-US" sz="2800" dirty="0">
                <a:solidFill>
                  <a:srgbClr val="C00000"/>
                </a:solidFill>
                <a:ea typeface="+mj-ea"/>
                <a:cs typeface="+mj-cs"/>
              </a:rPr>
              <a:t> Question™</a:t>
            </a:r>
          </a:p>
        </p:txBody>
      </p:sp>
      <p:sp>
        <p:nvSpPr>
          <p:cNvPr id="9" name="Rectangle 2">
            <a:extLst>
              <a:ext uri="{FF2B5EF4-FFF2-40B4-BE49-F238E27FC236}">
                <a16:creationId xmlns:a16="http://schemas.microsoft.com/office/drawing/2014/main" id="{DA2882AC-DD53-5A7F-6FAF-E724C13387A3}"/>
              </a:ext>
            </a:extLst>
          </p:cNvPr>
          <p:cNvSpPr>
            <a:spLocks noGrp="1" noChangeArrowheads="1"/>
          </p:cNvSpPr>
          <p:nvPr>
            <p:ph type="title"/>
          </p:nvPr>
        </p:nvSpPr>
        <p:spPr>
          <a:xfrm>
            <a:off x="190500" y="501650"/>
            <a:ext cx="8761413" cy="1318044"/>
          </a:xfrm>
          <a:ln>
            <a:solidFill>
              <a:schemeClr val="bg1"/>
            </a:solidFill>
            <a:miter lim="800000"/>
            <a:headEnd/>
            <a:tailEnd/>
          </a:ln>
        </p:spPr>
        <p:txBody>
          <a:bodyPr>
            <a:normAutofit fontScale="90000"/>
          </a:bodyPr>
          <a:lstStyle/>
          <a:p>
            <a:r>
              <a:rPr lang="en-US" altLang="en-US" sz="2800" dirty="0">
                <a:solidFill>
                  <a:schemeClr val="tx1"/>
                </a:solidFill>
              </a:rPr>
              <a:t>A Question </a:t>
            </a:r>
            <a:r>
              <a:rPr lang="en-US" altLang="en-US" sz="2800" dirty="0" err="1">
                <a:solidFill>
                  <a:schemeClr val="tx1"/>
                </a:solidFill>
              </a:rPr>
              <a:t>Heilmeier</a:t>
            </a:r>
            <a:r>
              <a:rPr lang="en-US" altLang="en-US" sz="2800" dirty="0">
                <a:solidFill>
                  <a:schemeClr val="tx1"/>
                </a:solidFill>
              </a:rPr>
              <a:t> Should Have Asked:</a:t>
            </a:r>
            <a:br>
              <a:rPr lang="en-US" altLang="en-US" sz="2800" dirty="0">
                <a:solidFill>
                  <a:schemeClr val="tx1"/>
                </a:solidFill>
              </a:rPr>
            </a:br>
            <a:r>
              <a:rPr lang="en-US" altLang="en-US" dirty="0"/>
              <a:t>How does this approach address</a:t>
            </a:r>
            <a:br>
              <a:rPr lang="en-US" altLang="en-US" dirty="0"/>
            </a:br>
            <a:r>
              <a:rPr lang="en-US" altLang="en-US" dirty="0"/>
              <a:t>all of next year’s problems?</a:t>
            </a:r>
          </a:p>
        </p:txBody>
      </p:sp>
      <p:grpSp>
        <p:nvGrpSpPr>
          <p:cNvPr id="10" name="Group 9">
            <a:extLst>
              <a:ext uri="{FF2B5EF4-FFF2-40B4-BE49-F238E27FC236}">
                <a16:creationId xmlns:a16="http://schemas.microsoft.com/office/drawing/2014/main" id="{11A2AFE1-2EE3-C275-A0EE-0CA3F53F7E3C}"/>
              </a:ext>
            </a:extLst>
          </p:cNvPr>
          <p:cNvGrpSpPr/>
          <p:nvPr/>
        </p:nvGrpSpPr>
        <p:grpSpPr>
          <a:xfrm>
            <a:off x="8005567" y="75967"/>
            <a:ext cx="1061509" cy="1660603"/>
            <a:chOff x="6123731" y="4010516"/>
            <a:chExt cx="1061509" cy="1660603"/>
          </a:xfrm>
        </p:grpSpPr>
        <p:pic>
          <p:nvPicPr>
            <p:cNvPr id="11" name="Picture 10">
              <a:extLst>
                <a:ext uri="{FF2B5EF4-FFF2-40B4-BE49-F238E27FC236}">
                  <a16:creationId xmlns:a16="http://schemas.microsoft.com/office/drawing/2014/main" id="{A04819DF-E97D-C526-BA52-DBE627657F3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253366" y="4010516"/>
              <a:ext cx="802234" cy="1050097"/>
            </a:xfrm>
            <a:prstGeom prst="rect">
              <a:avLst/>
            </a:prstGeom>
          </p:spPr>
        </p:pic>
        <p:sp>
          <p:nvSpPr>
            <p:cNvPr id="12" name="TextBox 11">
              <a:extLst>
                <a:ext uri="{FF2B5EF4-FFF2-40B4-BE49-F238E27FC236}">
                  <a16:creationId xmlns:a16="http://schemas.microsoft.com/office/drawing/2014/main" id="{0F269134-2A5B-755D-97F0-EC59EF8F99E1}"/>
                </a:ext>
              </a:extLst>
            </p:cNvPr>
            <p:cNvSpPr txBox="1"/>
            <p:nvPr/>
          </p:nvSpPr>
          <p:spPr>
            <a:xfrm>
              <a:off x="6123731" y="5086344"/>
              <a:ext cx="1061509" cy="584775"/>
            </a:xfrm>
            <a:prstGeom prst="rect">
              <a:avLst/>
            </a:prstGeom>
            <a:noFill/>
          </p:spPr>
          <p:txBody>
            <a:bodyPr wrap="none" rtlCol="0">
              <a:spAutoFit/>
            </a:bodyPr>
            <a:lstStyle/>
            <a:p>
              <a:pPr algn="ctr"/>
              <a:r>
                <a:rPr lang="en-US" sz="1600" dirty="0"/>
                <a:t>Richard</a:t>
              </a:r>
            </a:p>
            <a:p>
              <a:pPr algn="ctr"/>
              <a:r>
                <a:rPr lang="en-US" sz="1600" dirty="0"/>
                <a:t>Hamming</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3282">
                                            <p:txEl>
                                              <p:pRg st="2" end="2"/>
                                            </p:txEl>
                                          </p:spTgt>
                                        </p:tgtEl>
                                        <p:attrNameLst>
                                          <p:attrName>style.visibility</p:attrName>
                                        </p:attrNameLst>
                                      </p:cBhvr>
                                      <p:to>
                                        <p:strVal val="visible"/>
                                      </p:to>
                                    </p:set>
                                    <p:animEffect transition="in" filter="dissolve">
                                      <p:cBhvr>
                                        <p:cTn id="7" dur="500"/>
                                        <p:tgtEl>
                                          <p:spTgt spid="163328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5332"/>
                                        </p:tgtEl>
                                        <p:attrNameLst>
                                          <p:attrName>style.visibility</p:attrName>
                                        </p:attrNameLst>
                                      </p:cBhvr>
                                      <p:to>
                                        <p:strVal val="visible"/>
                                      </p:to>
                                    </p:set>
                                    <p:animEffect transition="in" filter="dissolve">
                                      <p:cBhvr>
                                        <p:cTn id="12" dur="500"/>
                                        <p:tgtEl>
                                          <p:spTgt spid="163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53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420-89C6-937C-4C9A-E79086D93621}"/>
              </a:ext>
            </a:extLst>
          </p:cNvPr>
          <p:cNvSpPr>
            <a:spLocks noGrp="1"/>
          </p:cNvSpPr>
          <p:nvPr>
            <p:ph type="title"/>
          </p:nvPr>
        </p:nvSpPr>
        <p:spPr/>
        <p:txBody>
          <a:bodyPr>
            <a:normAutofit fontScale="90000"/>
          </a:bodyPr>
          <a:lstStyle/>
          <a:p>
            <a:r>
              <a:rPr lang="en-US" dirty="0"/>
              <a:t>Hamming Mode for PL:</a:t>
            </a:r>
            <a:br>
              <a:rPr lang="en-US" dirty="0"/>
            </a:br>
            <a:r>
              <a:rPr lang="en-US" dirty="0"/>
              <a:t>Generators (and Frameworks)</a:t>
            </a:r>
          </a:p>
        </p:txBody>
      </p:sp>
      <p:sp>
        <p:nvSpPr>
          <p:cNvPr id="3" name="Content Placeholder 2">
            <a:extLst>
              <a:ext uri="{FF2B5EF4-FFF2-40B4-BE49-F238E27FC236}">
                <a16:creationId xmlns:a16="http://schemas.microsoft.com/office/drawing/2014/main" id="{77BB8E0B-9A1D-0C2B-8D67-F079EEE508BE}"/>
              </a:ext>
            </a:extLst>
          </p:cNvPr>
          <p:cNvSpPr>
            <a:spLocks noGrp="1"/>
          </p:cNvSpPr>
          <p:nvPr>
            <p:ph idx="1"/>
          </p:nvPr>
        </p:nvSpPr>
        <p:spPr>
          <a:xfrm>
            <a:off x="457200" y="1295400"/>
            <a:ext cx="8229600" cy="5287962"/>
          </a:xfrm>
          <a:ln>
            <a:noFill/>
          </a:ln>
        </p:spPr>
        <p:txBody>
          <a:bodyPr>
            <a:normAutofit fontScale="85000" lnSpcReduction="20000"/>
          </a:bodyPr>
          <a:lstStyle/>
          <a:p>
            <a:pPr marL="0" indent="0">
              <a:lnSpc>
                <a:spcPct val="120000"/>
              </a:lnSpc>
              <a:buNone/>
            </a:pPr>
            <a:r>
              <a:rPr lang="en-US" dirty="0"/>
              <a:t>Canonical example of a generator: </a:t>
            </a:r>
            <a:r>
              <a:rPr lang="en-US" dirty="0" err="1"/>
              <a:t>yacc</a:t>
            </a:r>
            <a:endParaRPr lang="en-US" dirty="0"/>
          </a:p>
          <a:p>
            <a:pPr>
              <a:lnSpc>
                <a:spcPct val="120000"/>
              </a:lnSpc>
            </a:pPr>
            <a:r>
              <a:rPr lang="en-US" dirty="0"/>
              <a:t>A </a:t>
            </a:r>
            <a:r>
              <a:rPr lang="en-US" dirty="0">
                <a:solidFill>
                  <a:srgbClr val="C00000"/>
                </a:solidFill>
              </a:rPr>
              <a:t>problem instance</a:t>
            </a:r>
            <a:r>
              <a:rPr lang="en-US" dirty="0"/>
              <a:t>, Parse(L, s), has two parameters</a:t>
            </a:r>
          </a:p>
          <a:p>
            <a:pPr lvl="1">
              <a:lnSpc>
                <a:spcPct val="120000"/>
              </a:lnSpc>
            </a:pPr>
            <a:r>
              <a:rPr lang="en-US" dirty="0"/>
              <a:t>L: a context-free language</a:t>
            </a:r>
          </a:p>
          <a:p>
            <a:pPr lvl="1">
              <a:lnSpc>
                <a:spcPct val="120000"/>
              </a:lnSpc>
            </a:pPr>
            <a:r>
              <a:rPr lang="en-US" dirty="0"/>
              <a:t>s: a string to be parsed. String s changes more frequently than language L</a:t>
            </a:r>
          </a:p>
          <a:p>
            <a:pPr>
              <a:lnSpc>
                <a:spcPct val="120000"/>
              </a:lnSpc>
            </a:pPr>
            <a:r>
              <a:rPr lang="en-US" dirty="0"/>
              <a:t>Context-free grammars are a </a:t>
            </a:r>
            <a:r>
              <a:rPr lang="en-US" dirty="0">
                <a:solidFill>
                  <a:srgbClr val="C00000"/>
                </a:solidFill>
              </a:rPr>
              <a:t>formalism</a:t>
            </a:r>
            <a:r>
              <a:rPr lang="en-US" dirty="0"/>
              <a:t> for specifying context-free languages</a:t>
            </a:r>
          </a:p>
          <a:p>
            <a:pPr>
              <a:lnSpc>
                <a:spcPct val="120000"/>
              </a:lnSpc>
            </a:pPr>
            <a:r>
              <a:rPr lang="en-US" dirty="0"/>
              <a:t>Create a tool that implements the following specification:</a:t>
            </a:r>
          </a:p>
          <a:p>
            <a:pPr lvl="1">
              <a:lnSpc>
                <a:spcPct val="120000"/>
              </a:lnSpc>
            </a:pPr>
            <a:r>
              <a:rPr lang="en-US" dirty="0"/>
              <a:t>Input: a context-free grammar that describes language L</a:t>
            </a:r>
          </a:p>
          <a:p>
            <a:pPr lvl="1">
              <a:lnSpc>
                <a:spcPct val="120000"/>
              </a:lnSpc>
            </a:pPr>
            <a:r>
              <a:rPr lang="en-US" dirty="0"/>
              <a:t>Output: a parser, </a:t>
            </a:r>
            <a:r>
              <a:rPr lang="en-US" dirty="0" err="1"/>
              <a:t>yyparse</a:t>
            </a:r>
            <a:r>
              <a:rPr lang="en-US" dirty="0"/>
              <a:t>(), such that invoking </a:t>
            </a:r>
            <a:r>
              <a:rPr lang="en-US" dirty="0" err="1"/>
              <a:t>yyparse</a:t>
            </a:r>
            <a:r>
              <a:rPr lang="en-US" dirty="0"/>
              <a:t>() on s computes Parse(L, s)</a:t>
            </a:r>
          </a:p>
          <a:p>
            <a:pPr>
              <a:lnSpc>
                <a:spcPct val="120000"/>
              </a:lnSpc>
            </a:pPr>
            <a:r>
              <a:rPr lang="en-US" dirty="0"/>
              <a:t>Behind the scenes, there is an “</a:t>
            </a:r>
            <a:r>
              <a:rPr lang="en-US" dirty="0">
                <a:solidFill>
                  <a:srgbClr val="C00000"/>
                </a:solidFill>
              </a:rPr>
              <a:t>engine</a:t>
            </a:r>
            <a:r>
              <a:rPr lang="en-US" dirty="0"/>
              <a:t>”</a:t>
            </a:r>
          </a:p>
          <a:p>
            <a:pPr lvl="1">
              <a:lnSpc>
                <a:spcPct val="120000"/>
              </a:lnSpc>
            </a:pPr>
            <a:r>
              <a:rPr lang="en-US" dirty="0"/>
              <a:t>A table-driven LALR(1) parser</a:t>
            </a:r>
          </a:p>
        </p:txBody>
      </p:sp>
      <p:grpSp>
        <p:nvGrpSpPr>
          <p:cNvPr id="13" name="Group 12">
            <a:extLst>
              <a:ext uri="{FF2B5EF4-FFF2-40B4-BE49-F238E27FC236}">
                <a16:creationId xmlns:a16="http://schemas.microsoft.com/office/drawing/2014/main" id="{57E55CF6-2DF7-428D-5E88-8FF5F6FE2A23}"/>
              </a:ext>
            </a:extLst>
          </p:cNvPr>
          <p:cNvGrpSpPr/>
          <p:nvPr/>
        </p:nvGrpSpPr>
        <p:grpSpPr>
          <a:xfrm>
            <a:off x="8111195" y="74543"/>
            <a:ext cx="958917" cy="1650569"/>
            <a:chOff x="6931487" y="651"/>
            <a:chExt cx="958917" cy="1650569"/>
          </a:xfrm>
        </p:grpSpPr>
        <p:pic>
          <p:nvPicPr>
            <p:cNvPr id="7" name="Picture 2" descr="C:\Users\reps\Documents\Talks\Reps\UNC-April-2015\825-stevejohnson.jpg">
              <a:extLst>
                <a:ext uri="{FF2B5EF4-FFF2-40B4-BE49-F238E27FC236}">
                  <a16:creationId xmlns:a16="http://schemas.microsoft.com/office/drawing/2014/main" id="{13CAF84C-D1AA-D180-ACFA-C26916BF02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7035090" y="651"/>
              <a:ext cx="751711" cy="1044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0FDF9A-9BA8-4716-1501-9CF384785D78}"/>
                </a:ext>
              </a:extLst>
            </p:cNvPr>
            <p:cNvSpPr txBox="1"/>
            <p:nvPr/>
          </p:nvSpPr>
          <p:spPr>
            <a:xfrm>
              <a:off x="6931487" y="1066445"/>
              <a:ext cx="958917" cy="584775"/>
            </a:xfrm>
            <a:prstGeom prst="rect">
              <a:avLst/>
            </a:prstGeom>
            <a:noFill/>
          </p:spPr>
          <p:txBody>
            <a:bodyPr wrap="none" rtlCol="0">
              <a:spAutoFit/>
            </a:bodyPr>
            <a:lstStyle/>
            <a:p>
              <a:pPr algn="ctr"/>
              <a:r>
                <a:rPr lang="en-US" sz="1600" dirty="0"/>
                <a:t>Steve</a:t>
              </a:r>
            </a:p>
            <a:p>
              <a:pPr algn="ctr"/>
              <a:r>
                <a:rPr lang="en-US" sz="1600" dirty="0"/>
                <a:t>Johnson</a:t>
              </a:r>
            </a:p>
          </p:txBody>
        </p:sp>
      </p:grpSp>
    </p:spTree>
    <p:extLst>
      <p:ext uri="{BB962C8B-B14F-4D97-AF65-F5344CB8AC3E}">
        <p14:creationId xmlns:p14="http://schemas.microsoft.com/office/powerpoint/2010/main" val="255099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B0D9-609B-3F08-12A3-B028BC9425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E42C-BFED-D1FC-5C0F-D5A2A270AE8E}"/>
              </a:ext>
            </a:extLst>
          </p:cNvPr>
          <p:cNvSpPr>
            <a:spLocks noGrp="1"/>
          </p:cNvSpPr>
          <p:nvPr>
            <p:ph idx="1"/>
          </p:nvPr>
        </p:nvSpPr>
        <p:spPr>
          <a:xfrm>
            <a:off x="457200" y="1295400"/>
            <a:ext cx="8229600" cy="5287962"/>
          </a:xfrm>
          <a:ln>
            <a:noFill/>
          </a:ln>
        </p:spPr>
        <p:txBody>
          <a:bodyPr>
            <a:normAutofit fontScale="92500"/>
          </a:bodyPr>
          <a:lstStyle/>
          <a:p>
            <a:pPr marL="0" indent="0">
              <a:buNone/>
            </a:pPr>
            <a:r>
              <a:rPr lang="en-US" dirty="0"/>
              <a:t>The Synthesizer Generator:</a:t>
            </a:r>
          </a:p>
          <a:p>
            <a:r>
              <a:rPr lang="en-US" dirty="0"/>
              <a:t>A </a:t>
            </a:r>
            <a:r>
              <a:rPr lang="en-US" dirty="0">
                <a:solidFill>
                  <a:srgbClr val="C00000"/>
                </a:solidFill>
              </a:rPr>
              <a:t>problem instance</a:t>
            </a:r>
            <a:r>
              <a:rPr lang="en-US" dirty="0"/>
              <a:t>, Edit(L, s, cursor, …), has several parameters</a:t>
            </a:r>
          </a:p>
          <a:p>
            <a:r>
              <a:rPr lang="en-US" dirty="0"/>
              <a:t>Attribute grammars are a </a:t>
            </a:r>
            <a:r>
              <a:rPr lang="en-US" dirty="0">
                <a:solidFill>
                  <a:srgbClr val="C00000"/>
                </a:solidFill>
              </a:rPr>
              <a:t>formalism</a:t>
            </a:r>
            <a:r>
              <a:rPr lang="en-US" dirty="0"/>
              <a:t> for specifying formal languages with non-context-free restrictions</a:t>
            </a:r>
          </a:p>
          <a:p>
            <a:r>
              <a:rPr lang="en-US" dirty="0"/>
              <a:t>Create a tool that implements the following specification:</a:t>
            </a:r>
          </a:p>
          <a:p>
            <a:pPr lvl="1"/>
            <a:r>
              <a:rPr lang="en-US" dirty="0"/>
              <a:t>Input: an attribute grammar (+ more) that describes L</a:t>
            </a:r>
          </a:p>
          <a:p>
            <a:pPr lvl="1"/>
            <a:r>
              <a:rPr lang="en-US" dirty="0"/>
              <a:t>Output: an editor for L</a:t>
            </a:r>
          </a:p>
          <a:p>
            <a:r>
              <a:rPr lang="en-US" dirty="0"/>
              <a:t>Behind the scenes, there is an “</a:t>
            </a:r>
            <a:r>
              <a:rPr lang="en-US" dirty="0">
                <a:solidFill>
                  <a:srgbClr val="C00000"/>
                </a:solidFill>
              </a:rPr>
              <a:t>engine</a:t>
            </a:r>
            <a:r>
              <a:rPr lang="en-US" dirty="0"/>
              <a:t>”</a:t>
            </a:r>
          </a:p>
          <a:p>
            <a:pPr lvl="1"/>
            <a:r>
              <a:rPr lang="en-US" dirty="0"/>
              <a:t>An algorithm for optimal-time incremental attribute updating</a:t>
            </a:r>
          </a:p>
        </p:txBody>
      </p:sp>
      <p:sp>
        <p:nvSpPr>
          <p:cNvPr id="6" name="Title 1">
            <a:extLst>
              <a:ext uri="{FF2B5EF4-FFF2-40B4-BE49-F238E27FC236}">
                <a16:creationId xmlns:a16="http://schemas.microsoft.com/office/drawing/2014/main" id="{9177F963-66B7-EC45-1098-9AA3DD66A74D}"/>
              </a:ext>
            </a:extLst>
          </p:cNvPr>
          <p:cNvSpPr>
            <a:spLocks noGrp="1"/>
          </p:cNvSpPr>
          <p:nvPr>
            <p:ph type="title"/>
          </p:nvPr>
        </p:nvSpPr>
        <p:spPr>
          <a:xfrm>
            <a:off x="457200" y="274638"/>
            <a:ext cx="8229600" cy="868362"/>
          </a:xfrm>
        </p:spPr>
        <p:txBody>
          <a:bodyPr>
            <a:normAutofit fontScale="90000"/>
          </a:bodyPr>
          <a:lstStyle/>
          <a:p>
            <a:r>
              <a:rPr lang="en-US" dirty="0"/>
              <a:t>Hamming Mode for PL:</a:t>
            </a:r>
            <a:br>
              <a:rPr lang="en-US" dirty="0"/>
            </a:br>
            <a:r>
              <a:rPr lang="en-US" dirty="0"/>
              <a:t>Generators (and Frameworks)</a:t>
            </a:r>
          </a:p>
        </p:txBody>
      </p:sp>
    </p:spTree>
    <p:extLst>
      <p:ext uri="{BB962C8B-B14F-4D97-AF65-F5344CB8AC3E}">
        <p14:creationId xmlns:p14="http://schemas.microsoft.com/office/powerpoint/2010/main" val="144815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0272" y="3039394"/>
            <a:ext cx="857287" cy="923330"/>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The</a:t>
            </a:r>
          </a:p>
          <a:p>
            <a:pPr algn="ctr" defTabSz="685800"/>
            <a:r>
              <a:rPr lang="en-US" sz="1350" dirty="0">
                <a:solidFill>
                  <a:prstClr val="black"/>
                </a:solidFill>
                <a:latin typeface="Calibri" panose="020F0502020204030204"/>
              </a:rPr>
              <a:t>Synthesizer</a:t>
            </a:r>
          </a:p>
          <a:p>
            <a:pPr algn="ctr" defTabSz="685800"/>
            <a:r>
              <a:rPr lang="en-US" sz="1350" dirty="0">
                <a:solidFill>
                  <a:prstClr val="black"/>
                </a:solidFill>
                <a:latin typeface="Calibri" panose="020F0502020204030204"/>
              </a:rPr>
              <a:t>Generator</a:t>
            </a:r>
          </a:p>
          <a:p>
            <a:pPr algn="ctr" defTabSz="685800"/>
            <a:r>
              <a:rPr lang="en-US" sz="1350" dirty="0">
                <a:solidFill>
                  <a:prstClr val="black"/>
                </a:solidFill>
                <a:latin typeface="Calibri" panose="020F0502020204030204"/>
              </a:rPr>
              <a:t>(1982-89)</a:t>
            </a:r>
          </a:p>
        </p:txBody>
      </p:sp>
      <p:sp>
        <p:nvSpPr>
          <p:cNvPr id="11" name="TextBox 10"/>
          <p:cNvSpPr txBox="1"/>
          <p:nvPr/>
        </p:nvSpPr>
        <p:spPr>
          <a:xfrm>
            <a:off x="6955365" y="3143268"/>
            <a:ext cx="957891" cy="71558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Symbolic</a:t>
            </a:r>
          </a:p>
          <a:p>
            <a:pPr algn="ctr" defTabSz="685800"/>
            <a:r>
              <a:rPr lang="en-US" sz="1350" dirty="0">
                <a:solidFill>
                  <a:prstClr val="black"/>
                </a:solidFill>
                <a:latin typeface="Calibri" panose="020F0502020204030204"/>
              </a:rPr>
              <a:t>Abstraction</a:t>
            </a:r>
          </a:p>
          <a:p>
            <a:pPr algn="ctr" defTabSz="685800"/>
            <a:r>
              <a:rPr lang="en-US" sz="1350" dirty="0">
                <a:solidFill>
                  <a:prstClr val="black"/>
                </a:solidFill>
                <a:latin typeface="Calibri" panose="020F0502020204030204"/>
              </a:rPr>
              <a:t>(2003-2016 )</a:t>
            </a:r>
          </a:p>
        </p:txBody>
      </p:sp>
      <p:sp>
        <p:nvSpPr>
          <p:cNvPr id="12" name="TextBox 11"/>
          <p:cNvSpPr txBox="1"/>
          <p:nvPr/>
        </p:nvSpPr>
        <p:spPr>
          <a:xfrm>
            <a:off x="2580736" y="3247144"/>
            <a:ext cx="919419"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TVLA</a:t>
            </a:r>
          </a:p>
          <a:p>
            <a:pPr algn="ctr" defTabSz="685800"/>
            <a:r>
              <a:rPr lang="en-US" sz="1350" dirty="0">
                <a:solidFill>
                  <a:prstClr val="black"/>
                </a:solidFill>
                <a:latin typeface="Calibri" panose="020F0502020204030204"/>
              </a:rPr>
              <a:t>(1999-2007)</a:t>
            </a:r>
          </a:p>
        </p:txBody>
      </p:sp>
      <p:sp>
        <p:nvSpPr>
          <p:cNvPr id="13" name="TextBox 12"/>
          <p:cNvSpPr txBox="1"/>
          <p:nvPr/>
        </p:nvSpPr>
        <p:spPr>
          <a:xfrm>
            <a:off x="4693816" y="3143268"/>
            <a:ext cx="1142044" cy="71558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WPDS++, </a:t>
            </a:r>
            <a:r>
              <a:rPr lang="en-US" sz="1350" dirty="0" err="1">
                <a:solidFill>
                  <a:prstClr val="black"/>
                </a:solidFill>
                <a:latin typeface="Calibri" panose="020F0502020204030204"/>
              </a:rPr>
              <a:t>WALi</a:t>
            </a:r>
            <a:r>
              <a:rPr lang="en-US" sz="1350" dirty="0">
                <a:solidFill>
                  <a:prstClr val="black"/>
                </a:solidFill>
                <a:latin typeface="Calibri" panose="020F0502020204030204"/>
              </a:rPr>
              <a:t>,</a:t>
            </a:r>
          </a:p>
          <a:p>
            <a:pPr algn="ctr" defTabSz="685800"/>
            <a:r>
              <a:rPr lang="en-US" sz="1350" dirty="0" err="1">
                <a:solidFill>
                  <a:prstClr val="black"/>
                </a:solidFill>
                <a:latin typeface="Calibri" panose="020F0502020204030204"/>
              </a:rPr>
              <a:t>OpenNWA</a:t>
            </a:r>
            <a:endParaRPr lang="en-US" sz="1350" dirty="0">
              <a:solidFill>
                <a:prstClr val="black"/>
              </a:solidFill>
              <a:latin typeface="Calibri" panose="020F0502020204030204"/>
            </a:endParaRPr>
          </a:p>
          <a:p>
            <a:pPr algn="ctr" defTabSz="685800"/>
            <a:r>
              <a:rPr lang="en-US" sz="1350" dirty="0">
                <a:solidFill>
                  <a:prstClr val="black"/>
                </a:solidFill>
                <a:latin typeface="Calibri" panose="020F0502020204030204"/>
              </a:rPr>
              <a:t>(2003-13)</a:t>
            </a:r>
          </a:p>
        </p:txBody>
      </p:sp>
      <p:cxnSp>
        <p:nvCxnSpPr>
          <p:cNvPr id="17" name="Straight Arrow Connector 16"/>
          <p:cNvCxnSpPr>
            <a:stCxn id="4" idx="3"/>
            <a:endCxn id="12" idx="1"/>
          </p:cNvCxnSpPr>
          <p:nvPr/>
        </p:nvCxnSpPr>
        <p:spPr>
          <a:xfrm>
            <a:off x="1817559" y="3501059"/>
            <a:ext cx="763177" cy="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5" name="Straight Arrow Connector 44"/>
          <p:cNvCxnSpPr>
            <a:cxnSpLocks/>
            <a:stCxn id="11" idx="3"/>
            <a:endCxn id="138" idx="3"/>
          </p:cNvCxnSpPr>
          <p:nvPr/>
        </p:nvCxnSpPr>
        <p:spPr>
          <a:xfrm>
            <a:off x="7913256" y="3501059"/>
            <a:ext cx="131526" cy="2104143"/>
          </a:xfrm>
          <a:prstGeom prst="curvedConnector3">
            <a:avLst>
              <a:gd name="adj1" fmla="val 273806"/>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12" idx="3"/>
            <a:endCxn id="13" idx="1"/>
          </p:cNvCxnSpPr>
          <p:nvPr/>
        </p:nvCxnSpPr>
        <p:spPr>
          <a:xfrm flipV="1">
            <a:off x="3500155" y="3501059"/>
            <a:ext cx="1193661" cy="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13" idx="3"/>
            <a:endCxn id="11" idx="1"/>
          </p:cNvCxnSpPr>
          <p:nvPr/>
        </p:nvCxnSpPr>
        <p:spPr>
          <a:xfrm>
            <a:off x="5835860" y="3501059"/>
            <a:ext cx="1119505" cy="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grpSp>
        <p:nvGrpSpPr>
          <p:cNvPr id="65" name="Group 64"/>
          <p:cNvGrpSpPr>
            <a:grpSpLocks noChangeAspect="1"/>
          </p:cNvGrpSpPr>
          <p:nvPr/>
        </p:nvGrpSpPr>
        <p:grpSpPr>
          <a:xfrm>
            <a:off x="949982" y="2078807"/>
            <a:ext cx="877869" cy="1006052"/>
            <a:chOff x="6254538" y="2391413"/>
            <a:chExt cx="2510483" cy="2877053"/>
          </a:xfrm>
        </p:grpSpPr>
        <p:sp>
          <p:nvSpPr>
            <p:cNvPr id="66" name="TextBox 65"/>
            <p:cNvSpPr txBox="1"/>
            <p:nvPr/>
          </p:nvSpPr>
          <p:spPr>
            <a:xfrm>
              <a:off x="6254538" y="4118019"/>
              <a:ext cx="2510483" cy="1150447"/>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Tim</a:t>
              </a:r>
            </a:p>
            <a:p>
              <a:pPr algn="ctr" defTabSz="2350294">
                <a:lnSpc>
                  <a:spcPts val="1200"/>
                </a:lnSpc>
                <a:spcBef>
                  <a:spcPct val="0"/>
                </a:spcBef>
              </a:pPr>
              <a:r>
                <a:rPr lang="en-US" altLang="en-US" sz="1200" dirty="0">
                  <a:solidFill>
                    <a:prstClr val="black"/>
                  </a:solidFill>
                  <a:latin typeface="Calibri" pitchFamily="34" charset="0"/>
                </a:rPr>
                <a:t>Teitelbaum</a:t>
              </a: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857" y="2391413"/>
              <a:ext cx="1375845" cy="1696470"/>
            </a:xfrm>
            <a:prstGeom prst="rect">
              <a:avLst/>
            </a:prstGeom>
            <a:noFill/>
            <a:ln w="9525">
              <a:solidFill>
                <a:schemeClr val="tx1"/>
              </a:solidFill>
            </a:ln>
          </p:spPr>
        </p:pic>
      </p:grpSp>
      <p:grpSp>
        <p:nvGrpSpPr>
          <p:cNvPr id="16" name="Group 15"/>
          <p:cNvGrpSpPr/>
          <p:nvPr/>
        </p:nvGrpSpPr>
        <p:grpSpPr>
          <a:xfrm>
            <a:off x="2995391" y="1294309"/>
            <a:ext cx="590604" cy="969709"/>
            <a:chOff x="4390746" y="2558128"/>
            <a:chExt cx="787472" cy="1292945"/>
          </a:xfrm>
        </p:grpSpPr>
        <p:sp>
          <p:nvSpPr>
            <p:cNvPr id="69" name="TextBox 68"/>
            <p:cNvSpPr txBox="1"/>
            <p:nvPr/>
          </p:nvSpPr>
          <p:spPr>
            <a:xfrm>
              <a:off x="4390746" y="3314686"/>
              <a:ext cx="787472" cy="536387"/>
            </a:xfrm>
            <a:prstGeom prst="rect">
              <a:avLst/>
            </a:prstGeom>
            <a:noFill/>
          </p:spPr>
          <p:txBody>
            <a:bodyPr wrap="square" rtlCol="0">
              <a:spAutoFit/>
            </a:bodyPr>
            <a:lstStyle/>
            <a:p>
              <a:pPr algn="ctr" defTabSz="2350294">
                <a:lnSpc>
                  <a:spcPts val="1200"/>
                </a:lnSpc>
                <a:spcBef>
                  <a:spcPct val="0"/>
                </a:spcBef>
              </a:pPr>
              <a:r>
                <a:rPr lang="en-US" altLang="en-US" sz="1200" dirty="0" err="1">
                  <a:solidFill>
                    <a:prstClr val="black"/>
                  </a:solidFill>
                  <a:latin typeface="Calibri" pitchFamily="34" charset="0"/>
                </a:rPr>
                <a:t>Mooly</a:t>
              </a:r>
              <a:endParaRPr lang="en-US" altLang="en-US" sz="1200" dirty="0">
                <a:solidFill>
                  <a:prstClr val="black"/>
                </a:solidFill>
                <a:latin typeface="Calibri" pitchFamily="34" charset="0"/>
              </a:endParaRPr>
            </a:p>
            <a:p>
              <a:pPr algn="ctr" defTabSz="2350294">
                <a:lnSpc>
                  <a:spcPts val="1200"/>
                </a:lnSpc>
                <a:spcBef>
                  <a:spcPct val="0"/>
                </a:spcBef>
              </a:pPr>
              <a:r>
                <a:rPr lang="en-US" altLang="en-US" sz="1200" dirty="0" err="1">
                  <a:solidFill>
                    <a:prstClr val="black"/>
                  </a:solidFill>
                  <a:latin typeface="Calibri" pitchFamily="34" charset="0"/>
                </a:rPr>
                <a:t>Sagiv</a:t>
              </a:r>
              <a:endParaRPr lang="en-US" altLang="en-US" sz="1200" dirty="0">
                <a:solidFill>
                  <a:prstClr val="black"/>
                </a:solidFill>
                <a:latin typeface="Calibri" pitchFamily="34" charset="0"/>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nvGrpSpPr>
          <p:cNvPr id="88" name="Group 87"/>
          <p:cNvGrpSpPr>
            <a:grpSpLocks noChangeAspect="1"/>
          </p:cNvGrpSpPr>
          <p:nvPr/>
        </p:nvGrpSpPr>
        <p:grpSpPr>
          <a:xfrm>
            <a:off x="2616791" y="1286335"/>
            <a:ext cx="343952" cy="741941"/>
            <a:chOff x="6315646" y="4453246"/>
            <a:chExt cx="676275" cy="1458795"/>
          </a:xfrm>
        </p:grpSpPr>
        <p:sp>
          <p:nvSpPr>
            <p:cNvPr id="89" name="TextBox 23"/>
            <p:cNvSpPr txBox="1">
              <a:spLocks noChangeArrowheads="1"/>
            </p:cNvSpPr>
            <p:nvPr/>
          </p:nvSpPr>
          <p:spPr bwMode="auto">
            <a:xfrm>
              <a:off x="6318573" y="562122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err="1">
                  <a:solidFill>
                    <a:prstClr val="black"/>
                  </a:solidFill>
                  <a:latin typeface="Calibri" pitchFamily="34" charset="0"/>
                </a:rPr>
                <a:t>Reinhard</a:t>
              </a:r>
              <a:endParaRPr lang="en-US" sz="1200" dirty="0">
                <a:solidFill>
                  <a:prstClr val="black"/>
                </a:solidFill>
                <a:latin typeface="Calibri" pitchFamily="34" charset="0"/>
              </a:endParaRPr>
            </a:p>
            <a:p>
              <a:pPr algn="ctr" defTabSz="2350294">
                <a:lnSpc>
                  <a:spcPts val="1200"/>
                </a:lnSpc>
              </a:pPr>
              <a:r>
                <a:rPr lang="en-US" sz="1200" dirty="0">
                  <a:solidFill>
                    <a:prstClr val="black"/>
                  </a:solidFill>
                  <a:latin typeface="Calibri" pitchFamily="34" charset="0"/>
                </a:rPr>
                <a:t>Wilhelm</a:t>
              </a:r>
            </a:p>
          </p:txBody>
        </p:sp>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646" y="4453246"/>
              <a:ext cx="676275" cy="1152525"/>
            </a:xfrm>
            <a:prstGeom prst="rect">
              <a:avLst/>
            </a:prstGeom>
            <a:noFill/>
            <a:ln w="9525">
              <a:solidFill>
                <a:schemeClr val="tx1"/>
              </a:solidFill>
            </a:ln>
          </p:spPr>
        </p:pic>
      </p:grpSp>
      <p:grpSp>
        <p:nvGrpSpPr>
          <p:cNvPr id="126" name="Group 125"/>
          <p:cNvGrpSpPr>
            <a:grpSpLocks noChangeAspect="1"/>
          </p:cNvGrpSpPr>
          <p:nvPr/>
        </p:nvGrpSpPr>
        <p:grpSpPr>
          <a:xfrm>
            <a:off x="3053409" y="2293140"/>
            <a:ext cx="668068" cy="979206"/>
            <a:chOff x="9092026" y="1767413"/>
            <a:chExt cx="2418748" cy="3545228"/>
          </a:xfrm>
        </p:grpSpPr>
        <p:sp>
          <p:nvSpPr>
            <p:cNvPr id="127" name="TextBox 126"/>
            <p:cNvSpPr txBox="1"/>
            <p:nvPr/>
          </p:nvSpPr>
          <p:spPr>
            <a:xfrm>
              <a:off x="9092026" y="3856145"/>
              <a:ext cx="2418748" cy="1456496"/>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Alexey</a:t>
              </a:r>
            </a:p>
            <a:p>
              <a:pPr algn="ctr" defTabSz="2350294">
                <a:lnSpc>
                  <a:spcPts val="1200"/>
                </a:lnSpc>
                <a:spcBef>
                  <a:spcPct val="0"/>
                </a:spcBef>
              </a:pPr>
              <a:r>
                <a:rPr lang="en-US" altLang="en-US" sz="1200" dirty="0">
                  <a:solidFill>
                    <a:prstClr val="black"/>
                  </a:solidFill>
                  <a:latin typeface="Calibri" pitchFamily="34" charset="0"/>
                </a:rPr>
                <a:t>Loginov</a:t>
              </a:r>
            </a:p>
          </p:txBody>
        </p:sp>
        <p:pic>
          <p:nvPicPr>
            <p:cNvPr id="128" name="Picture 1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3236" y="1767413"/>
              <a:ext cx="1394521" cy="2065415"/>
            </a:xfrm>
            <a:prstGeom prst="rect">
              <a:avLst/>
            </a:prstGeom>
            <a:noFill/>
            <a:ln w="9525">
              <a:solidFill>
                <a:schemeClr val="tx1"/>
              </a:solidFill>
            </a:ln>
          </p:spPr>
        </p:pic>
      </p:grpSp>
      <p:grpSp>
        <p:nvGrpSpPr>
          <p:cNvPr id="38" name="Group 37"/>
          <p:cNvGrpSpPr/>
          <p:nvPr/>
        </p:nvGrpSpPr>
        <p:grpSpPr>
          <a:xfrm>
            <a:off x="6695143" y="2168973"/>
            <a:ext cx="1478336" cy="972094"/>
            <a:chOff x="9983598" y="2288518"/>
            <a:chExt cx="1971115" cy="1296125"/>
          </a:xfrm>
        </p:grpSpPr>
        <p:grpSp>
          <p:nvGrpSpPr>
            <p:cNvPr id="109" name="Group 108"/>
            <p:cNvGrpSpPr>
              <a:grpSpLocks noChangeAspect="1"/>
            </p:cNvGrpSpPr>
            <p:nvPr/>
          </p:nvGrpSpPr>
          <p:grpSpPr>
            <a:xfrm>
              <a:off x="10730085" y="2291289"/>
              <a:ext cx="577175" cy="932266"/>
              <a:chOff x="4661225" y="1782097"/>
              <a:chExt cx="1792433" cy="2895179"/>
            </a:xfrm>
          </p:grpSpPr>
          <p:sp>
            <p:nvSpPr>
              <p:cNvPr id="110" name="TextBox 23"/>
              <p:cNvSpPr txBox="1">
                <a:spLocks noChangeArrowheads="1"/>
              </p:cNvSpPr>
              <p:nvPr/>
            </p:nvSpPr>
            <p:spPr bwMode="auto">
              <a:xfrm>
                <a:off x="5209314" y="4221156"/>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Greta</a:t>
                </a:r>
              </a:p>
              <a:p>
                <a:pPr algn="ctr" defTabSz="2350294">
                  <a:lnSpc>
                    <a:spcPts val="1200"/>
                  </a:lnSpc>
                </a:pPr>
                <a:r>
                  <a:rPr lang="en-US" sz="1200" dirty="0" err="1">
                    <a:solidFill>
                      <a:prstClr val="black"/>
                    </a:solidFill>
                    <a:latin typeface="Calibri" pitchFamily="34" charset="0"/>
                  </a:rPr>
                  <a:t>Yorsh</a:t>
                </a:r>
                <a:endParaRPr lang="en-US" sz="1200" dirty="0">
                  <a:solidFill>
                    <a:prstClr val="black"/>
                  </a:solidFill>
                  <a:latin typeface="Calibri" pitchFamily="34" charset="0"/>
                </a:endParaRPr>
              </a:p>
            </p:txBody>
          </p:sp>
          <p:pic>
            <p:nvPicPr>
              <p:cNvPr id="111" name="Picture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1225" y="1782097"/>
                <a:ext cx="1792433" cy="2399056"/>
              </a:xfrm>
              <a:prstGeom prst="rect">
                <a:avLst/>
              </a:prstGeom>
              <a:noFill/>
              <a:ln w="9525">
                <a:solidFill>
                  <a:schemeClr val="tx1"/>
                </a:solidFill>
              </a:ln>
            </p:spPr>
          </p:pic>
        </p:grpSp>
        <p:grpSp>
          <p:nvGrpSpPr>
            <p:cNvPr id="115" name="Group 114"/>
            <p:cNvGrpSpPr>
              <a:grpSpLocks noChangeAspect="1"/>
            </p:cNvGrpSpPr>
            <p:nvPr/>
          </p:nvGrpSpPr>
          <p:grpSpPr>
            <a:xfrm>
              <a:off x="11415914" y="2288518"/>
              <a:ext cx="538799" cy="927810"/>
              <a:chOff x="5091112" y="1981200"/>
              <a:chExt cx="1884409" cy="3244944"/>
            </a:xfrm>
          </p:grpSpPr>
          <p:sp>
            <p:nvSpPr>
              <p:cNvPr id="116" name="TextBox 23"/>
              <p:cNvSpPr txBox="1">
                <a:spLocks noChangeArrowheads="1"/>
              </p:cNvSpPr>
              <p:nvPr/>
            </p:nvSpPr>
            <p:spPr bwMode="auto">
              <a:xfrm>
                <a:off x="5679124" y="4770024"/>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Aditya</a:t>
                </a:r>
              </a:p>
              <a:p>
                <a:pPr algn="ctr" defTabSz="2350294">
                  <a:lnSpc>
                    <a:spcPts val="1200"/>
                  </a:lnSpc>
                </a:pPr>
                <a:r>
                  <a:rPr lang="en-US" sz="1200" dirty="0">
                    <a:solidFill>
                      <a:prstClr val="black"/>
                    </a:solidFill>
                    <a:latin typeface="Calibri" pitchFamily="34" charset="0"/>
                  </a:rPr>
                  <a:t>Thakur</a:t>
                </a:r>
              </a:p>
            </p:txBody>
          </p:sp>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1112" y="1981200"/>
                <a:ext cx="1884409" cy="2714978"/>
              </a:xfrm>
              <a:prstGeom prst="rect">
                <a:avLst/>
              </a:prstGeom>
              <a:noFill/>
              <a:ln w="9525">
                <a:solidFill>
                  <a:schemeClr val="tx1"/>
                </a:solidFill>
              </a:ln>
            </p:spPr>
          </p:pic>
        </p:grpSp>
        <p:grpSp>
          <p:nvGrpSpPr>
            <p:cNvPr id="123" name="Group 122"/>
            <p:cNvGrpSpPr/>
            <p:nvPr/>
          </p:nvGrpSpPr>
          <p:grpSpPr>
            <a:xfrm>
              <a:off x="9983598" y="2291698"/>
              <a:ext cx="787472" cy="1292945"/>
              <a:chOff x="4390746" y="2558128"/>
              <a:chExt cx="787472" cy="1292945"/>
            </a:xfrm>
          </p:grpSpPr>
          <p:sp>
            <p:nvSpPr>
              <p:cNvPr id="124" name="TextBox 123"/>
              <p:cNvSpPr txBox="1"/>
              <p:nvPr/>
            </p:nvSpPr>
            <p:spPr>
              <a:xfrm>
                <a:off x="4390746" y="3314686"/>
                <a:ext cx="787472" cy="536387"/>
              </a:xfrm>
              <a:prstGeom prst="rect">
                <a:avLst/>
              </a:prstGeom>
              <a:noFill/>
            </p:spPr>
            <p:txBody>
              <a:bodyPr wrap="square" rtlCol="0">
                <a:spAutoFit/>
              </a:bodyPr>
              <a:lstStyle/>
              <a:p>
                <a:pPr algn="ctr" defTabSz="2350294">
                  <a:lnSpc>
                    <a:spcPts val="1200"/>
                  </a:lnSpc>
                  <a:spcBef>
                    <a:spcPct val="0"/>
                  </a:spcBef>
                </a:pPr>
                <a:r>
                  <a:rPr lang="en-US" altLang="en-US" sz="1200" dirty="0" err="1">
                    <a:solidFill>
                      <a:prstClr val="black"/>
                    </a:solidFill>
                    <a:latin typeface="Calibri" pitchFamily="34" charset="0"/>
                  </a:rPr>
                  <a:t>Mooly</a:t>
                </a:r>
                <a:endParaRPr lang="en-US" altLang="en-US" sz="1200" dirty="0">
                  <a:solidFill>
                    <a:prstClr val="black"/>
                  </a:solidFill>
                  <a:latin typeface="Calibri" pitchFamily="34" charset="0"/>
                </a:endParaRPr>
              </a:p>
              <a:p>
                <a:pPr algn="ctr" defTabSz="2350294">
                  <a:lnSpc>
                    <a:spcPts val="1200"/>
                  </a:lnSpc>
                  <a:spcBef>
                    <a:spcPct val="0"/>
                  </a:spcBef>
                </a:pPr>
                <a:r>
                  <a:rPr lang="en-US" altLang="en-US" sz="1200" dirty="0" err="1">
                    <a:solidFill>
                      <a:prstClr val="black"/>
                    </a:solidFill>
                    <a:latin typeface="Calibri" pitchFamily="34" charset="0"/>
                  </a:rPr>
                  <a:t>Sagiv</a:t>
                </a:r>
                <a:endParaRPr lang="en-US" altLang="en-US" sz="1200" dirty="0">
                  <a:solidFill>
                    <a:prstClr val="black"/>
                  </a:solidFill>
                  <a:latin typeface="Calibri" pitchFamily="34" charset="0"/>
                </a:endParaRPr>
              </a:p>
            </p:txBody>
          </p:sp>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grpSp>
        <p:nvGrpSpPr>
          <p:cNvPr id="135" name="Group 134"/>
          <p:cNvGrpSpPr>
            <a:grpSpLocks noChangeAspect="1"/>
          </p:cNvGrpSpPr>
          <p:nvPr/>
        </p:nvGrpSpPr>
        <p:grpSpPr>
          <a:xfrm>
            <a:off x="7410270" y="4417919"/>
            <a:ext cx="349604" cy="683606"/>
            <a:chOff x="10194902" y="3382115"/>
            <a:chExt cx="1451295" cy="2837821"/>
          </a:xfrm>
        </p:grpSpPr>
        <p:sp>
          <p:nvSpPr>
            <p:cNvPr id="136" name="TextBox 23"/>
            <p:cNvSpPr txBox="1">
              <a:spLocks noChangeArrowheads="1"/>
            </p:cNvSpPr>
            <p:nvPr/>
          </p:nvSpPr>
          <p:spPr bwMode="auto">
            <a:xfrm>
              <a:off x="10531371" y="5742302"/>
              <a:ext cx="778355" cy="47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err="1">
                  <a:solidFill>
                    <a:prstClr val="black"/>
                  </a:solidFill>
                  <a:latin typeface="Calibri" pitchFamily="34" charset="0"/>
                </a:rPr>
                <a:t>Junghee</a:t>
              </a:r>
              <a:endParaRPr lang="en-US" sz="1200" dirty="0">
                <a:solidFill>
                  <a:prstClr val="black"/>
                </a:solidFill>
                <a:latin typeface="Calibri" pitchFamily="34" charset="0"/>
              </a:endParaRPr>
            </a:p>
            <a:p>
              <a:pPr algn="ctr" defTabSz="2350294">
                <a:lnSpc>
                  <a:spcPts val="1200"/>
                </a:lnSpc>
              </a:pPr>
              <a:r>
                <a:rPr lang="en-US" sz="1200" dirty="0">
                  <a:solidFill>
                    <a:prstClr val="black"/>
                  </a:solidFill>
                  <a:latin typeface="Calibri" pitchFamily="34" charset="0"/>
                </a:rPr>
                <a:t>Lim</a:t>
              </a:r>
            </a:p>
          </p:txBody>
        </p:sp>
        <p:pic>
          <p:nvPicPr>
            <p:cNvPr id="137" name="Picture 1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4902" y="3382115"/>
              <a:ext cx="1451295" cy="2379063"/>
            </a:xfrm>
            <a:prstGeom prst="rect">
              <a:avLst/>
            </a:prstGeom>
            <a:noFill/>
            <a:ln w="9525">
              <a:solidFill>
                <a:schemeClr val="tx1"/>
              </a:solidFill>
            </a:ln>
          </p:spPr>
        </p:pic>
      </p:grpSp>
      <p:sp>
        <p:nvSpPr>
          <p:cNvPr id="138" name="TextBox 137"/>
          <p:cNvSpPr txBox="1"/>
          <p:nvPr/>
        </p:nvSpPr>
        <p:spPr>
          <a:xfrm>
            <a:off x="7125363" y="5351286"/>
            <a:ext cx="919419"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TSL</a:t>
            </a:r>
          </a:p>
          <a:p>
            <a:pPr algn="ctr" defTabSz="685800"/>
            <a:r>
              <a:rPr lang="en-US" sz="1350" dirty="0">
                <a:solidFill>
                  <a:prstClr val="black"/>
                </a:solidFill>
                <a:latin typeface="Calibri" panose="020F0502020204030204"/>
              </a:rPr>
              <a:t>(2006-2012)</a:t>
            </a:r>
          </a:p>
        </p:txBody>
      </p:sp>
      <p:grpSp>
        <p:nvGrpSpPr>
          <p:cNvPr id="80" name="Group 79"/>
          <p:cNvGrpSpPr/>
          <p:nvPr/>
        </p:nvGrpSpPr>
        <p:grpSpPr>
          <a:xfrm>
            <a:off x="4450803" y="1231717"/>
            <a:ext cx="1628070" cy="1811510"/>
            <a:chOff x="4860679" y="2075634"/>
            <a:chExt cx="2170760" cy="2415346"/>
          </a:xfrm>
        </p:grpSpPr>
        <p:grpSp>
          <p:nvGrpSpPr>
            <p:cNvPr id="68" name="Group 67"/>
            <p:cNvGrpSpPr/>
            <p:nvPr/>
          </p:nvGrpSpPr>
          <p:grpSpPr>
            <a:xfrm>
              <a:off x="5110655" y="2075634"/>
              <a:ext cx="1761121" cy="1248050"/>
              <a:chOff x="5169297" y="630652"/>
              <a:chExt cx="1761121" cy="1248050"/>
            </a:xfrm>
          </p:grpSpPr>
          <p:grpSp>
            <p:nvGrpSpPr>
              <p:cNvPr id="129" name="Group 128"/>
              <p:cNvGrpSpPr>
                <a:grpSpLocks noChangeAspect="1"/>
              </p:cNvGrpSpPr>
              <p:nvPr/>
            </p:nvGrpSpPr>
            <p:grpSpPr>
              <a:xfrm>
                <a:off x="5169297" y="630652"/>
                <a:ext cx="975929" cy="1229301"/>
                <a:chOff x="1589088" y="4706940"/>
                <a:chExt cx="1544638" cy="1945652"/>
              </a:xfrm>
            </p:grpSpPr>
            <p:sp>
              <p:nvSpPr>
                <p:cNvPr id="130" name="TextBox 25"/>
                <p:cNvSpPr txBox="1">
                  <a:spLocks noChangeArrowheads="1"/>
                </p:cNvSpPr>
                <p:nvPr/>
              </p:nvSpPr>
              <p:spPr bwMode="auto">
                <a:xfrm>
                  <a:off x="1589088" y="5894116"/>
                  <a:ext cx="1544638" cy="75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48980" tIns="24490" rIns="48980" bIns="24490">
                  <a:spAutoFit/>
                </a:bodyPr>
                <a:lstStyle>
                  <a:lvl1pPr defTabSz="3133725">
                    <a:spcBef>
                      <a:spcPct val="0"/>
                    </a:spcBef>
                    <a:defRPr>
                      <a:solidFill>
                        <a:schemeClr val="tx1"/>
                      </a:solidFill>
                      <a:latin typeface="Arial" panose="020B0604020202020204" pitchFamily="34" charset="0"/>
                    </a:defRPr>
                  </a:lvl1pPr>
                  <a:lvl2pPr marL="742950" indent="-285750" defTabSz="3133725">
                    <a:spcBef>
                      <a:spcPct val="0"/>
                    </a:spcBef>
                    <a:defRPr>
                      <a:solidFill>
                        <a:schemeClr val="tx1"/>
                      </a:solidFill>
                      <a:latin typeface="Arial" panose="020B0604020202020204" pitchFamily="34" charset="0"/>
                    </a:defRPr>
                  </a:lvl2pPr>
                  <a:lvl3pPr marL="1143000" indent="-228600" defTabSz="3133725">
                    <a:spcBef>
                      <a:spcPct val="0"/>
                    </a:spcBef>
                    <a:defRPr>
                      <a:solidFill>
                        <a:schemeClr val="tx1"/>
                      </a:solidFill>
                      <a:latin typeface="Arial" panose="020B0604020202020204" pitchFamily="34" charset="0"/>
                    </a:defRPr>
                  </a:lvl3pPr>
                  <a:lvl4pPr marL="1600200" indent="-228600" defTabSz="3133725">
                    <a:spcBef>
                      <a:spcPct val="0"/>
                    </a:spcBef>
                    <a:defRPr>
                      <a:solidFill>
                        <a:schemeClr val="tx1"/>
                      </a:solidFill>
                      <a:latin typeface="Arial" panose="020B0604020202020204" pitchFamily="34" charset="0"/>
                    </a:defRPr>
                  </a:lvl4pPr>
                  <a:lvl5pPr marL="2057400" indent="-228600" defTabSz="3133725">
                    <a:spcBef>
                      <a:spcPct val="0"/>
                    </a:spcBef>
                    <a:defRPr>
                      <a:solidFill>
                        <a:schemeClr val="tx1"/>
                      </a:solidFill>
                      <a:latin typeface="Arial" panose="020B0604020202020204" pitchFamily="34" charset="0"/>
                    </a:defRPr>
                  </a:lvl5pPr>
                  <a:lvl6pPr marL="2514600" indent="-228600" defTabSz="3133725" fontAlgn="base">
                    <a:spcBef>
                      <a:spcPct val="0"/>
                    </a:spcBef>
                    <a:spcAft>
                      <a:spcPct val="0"/>
                    </a:spcAft>
                    <a:defRPr>
                      <a:solidFill>
                        <a:schemeClr val="tx1"/>
                      </a:solidFill>
                      <a:latin typeface="Arial" panose="020B0604020202020204" pitchFamily="34" charset="0"/>
                    </a:defRPr>
                  </a:lvl6pPr>
                  <a:lvl7pPr marL="2971800" indent="-228600" defTabSz="3133725" fontAlgn="base">
                    <a:spcBef>
                      <a:spcPct val="0"/>
                    </a:spcBef>
                    <a:spcAft>
                      <a:spcPct val="0"/>
                    </a:spcAft>
                    <a:defRPr>
                      <a:solidFill>
                        <a:schemeClr val="tx1"/>
                      </a:solidFill>
                      <a:latin typeface="Arial" panose="020B0604020202020204" pitchFamily="34" charset="0"/>
                    </a:defRPr>
                  </a:lvl7pPr>
                  <a:lvl8pPr marL="3429000" indent="-228600" defTabSz="3133725" fontAlgn="base">
                    <a:spcBef>
                      <a:spcPct val="0"/>
                    </a:spcBef>
                    <a:spcAft>
                      <a:spcPct val="0"/>
                    </a:spcAft>
                    <a:defRPr>
                      <a:solidFill>
                        <a:schemeClr val="tx1"/>
                      </a:solidFill>
                      <a:latin typeface="Arial" panose="020B0604020202020204" pitchFamily="34" charset="0"/>
                    </a:defRPr>
                  </a:lvl8pPr>
                  <a:lvl9pPr marL="3886200" indent="-228600" defTabSz="3133725" fontAlgn="base">
                    <a:spcBef>
                      <a:spcPct val="0"/>
                    </a:spcBef>
                    <a:spcAft>
                      <a:spcPct val="0"/>
                    </a:spcAft>
                    <a:defRPr>
                      <a:solidFill>
                        <a:schemeClr val="tx1"/>
                      </a:solidFill>
                      <a:latin typeface="Arial" panose="020B0604020202020204" pitchFamily="34" charset="0"/>
                    </a:defRPr>
                  </a:lvl9pPr>
                </a:lstStyle>
                <a:p>
                  <a:pPr algn="ctr" defTabSz="2350294">
                    <a:lnSpc>
                      <a:spcPts val="1200"/>
                    </a:lnSpc>
                  </a:pPr>
                  <a:r>
                    <a:rPr lang="en-US" altLang="en-US" sz="1200" dirty="0" err="1">
                      <a:solidFill>
                        <a:prstClr val="black"/>
                      </a:solidFill>
                      <a:latin typeface="Calibri" pitchFamily="34" charset="0"/>
                    </a:rPr>
                    <a:t>Somesh</a:t>
                  </a:r>
                  <a:r>
                    <a:rPr lang="en-US" altLang="en-US" sz="1200" dirty="0">
                      <a:solidFill>
                        <a:prstClr val="black"/>
                      </a:solidFill>
                      <a:latin typeface="Calibri" pitchFamily="34" charset="0"/>
                    </a:rPr>
                    <a:t> </a:t>
                  </a:r>
                  <a:r>
                    <a:rPr lang="en-US" altLang="en-US" sz="1200" dirty="0" err="1">
                      <a:solidFill>
                        <a:prstClr val="black"/>
                      </a:solidFill>
                      <a:latin typeface="Calibri" pitchFamily="34" charset="0"/>
                    </a:rPr>
                    <a:t>Jha</a:t>
                  </a:r>
                  <a:endParaRPr lang="en-US" altLang="en-US" sz="1200" dirty="0">
                    <a:solidFill>
                      <a:prstClr val="black"/>
                    </a:solidFill>
                    <a:latin typeface="Calibri" pitchFamily="34" charset="0"/>
                  </a:endParaRPr>
                </a:p>
              </p:txBody>
            </p:sp>
            <p:pic>
              <p:nvPicPr>
                <p:cNvPr id="131" name="Picture 171" descr="jh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2125" y="4706940"/>
                  <a:ext cx="1196975" cy="11969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2" name="Group 131"/>
              <p:cNvGrpSpPr>
                <a:grpSpLocks noChangeAspect="1"/>
              </p:cNvGrpSpPr>
              <p:nvPr/>
            </p:nvGrpSpPr>
            <p:grpSpPr>
              <a:xfrm>
                <a:off x="5904975" y="639033"/>
                <a:ext cx="1025443" cy="1239669"/>
                <a:chOff x="6633377" y="2622500"/>
                <a:chExt cx="2169560" cy="2622803"/>
              </a:xfrm>
            </p:grpSpPr>
            <p:sp>
              <p:nvSpPr>
                <p:cNvPr id="133" name="TextBox 23"/>
                <p:cNvSpPr txBox="1">
                  <a:spLocks noChangeArrowheads="1"/>
                </p:cNvSpPr>
                <p:nvPr/>
              </p:nvSpPr>
              <p:spPr bwMode="auto">
                <a:xfrm>
                  <a:off x="6633377" y="4230866"/>
                  <a:ext cx="2169560" cy="10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Stefan</a:t>
                  </a:r>
                </a:p>
                <a:p>
                  <a:pPr algn="ctr" defTabSz="2350294">
                    <a:lnSpc>
                      <a:spcPts val="1200"/>
                    </a:lnSpc>
                  </a:pPr>
                  <a:r>
                    <a:rPr lang="en-US" sz="1200" dirty="0" err="1">
                      <a:solidFill>
                        <a:prstClr val="black"/>
                      </a:solidFill>
                      <a:latin typeface="Calibri" pitchFamily="34" charset="0"/>
                    </a:rPr>
                    <a:t>Schwoon</a:t>
                  </a:r>
                  <a:endParaRPr lang="en-US" sz="1200" dirty="0">
                    <a:solidFill>
                      <a:prstClr val="black"/>
                    </a:solidFill>
                    <a:latin typeface="Calibri" pitchFamily="34" charset="0"/>
                  </a:endParaRPr>
                </a:p>
              </p:txBody>
            </p:sp>
            <p:pic>
              <p:nvPicPr>
                <p:cNvPr id="134" name="Picture 1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42864" y="2622500"/>
                  <a:ext cx="1181100" cy="1619250"/>
                </a:xfrm>
                <a:prstGeom prst="rect">
                  <a:avLst/>
                </a:prstGeom>
                <a:noFill/>
                <a:ln w="15875">
                  <a:solidFill>
                    <a:schemeClr val="tx1"/>
                  </a:solidFill>
                </a:ln>
              </p:spPr>
            </p:pic>
          </p:grpSp>
        </p:grpSp>
        <p:grpSp>
          <p:nvGrpSpPr>
            <p:cNvPr id="64" name="Group 63"/>
            <p:cNvGrpSpPr/>
            <p:nvPr/>
          </p:nvGrpSpPr>
          <p:grpSpPr>
            <a:xfrm>
              <a:off x="4860679" y="3371832"/>
              <a:ext cx="2170760" cy="1119148"/>
              <a:chOff x="4905835" y="1926850"/>
              <a:chExt cx="2170760" cy="1119148"/>
            </a:xfrm>
          </p:grpSpPr>
          <p:grpSp>
            <p:nvGrpSpPr>
              <p:cNvPr id="106" name="Group 105"/>
              <p:cNvGrpSpPr>
                <a:grpSpLocks noChangeAspect="1"/>
              </p:cNvGrpSpPr>
              <p:nvPr/>
            </p:nvGrpSpPr>
            <p:grpSpPr>
              <a:xfrm>
                <a:off x="5639431" y="1926850"/>
                <a:ext cx="758569" cy="1119148"/>
                <a:chOff x="6903774" y="1751013"/>
                <a:chExt cx="1158875" cy="1709735"/>
              </a:xfrm>
            </p:grpSpPr>
            <p:sp>
              <p:nvSpPr>
                <p:cNvPr id="107" name="TextBox 23"/>
                <p:cNvSpPr txBox="1">
                  <a:spLocks noChangeArrowheads="1"/>
                </p:cNvSpPr>
                <p:nvPr/>
              </p:nvSpPr>
              <p:spPr bwMode="auto">
                <a:xfrm>
                  <a:off x="6903774" y="2958047"/>
                  <a:ext cx="1158875" cy="5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Nick</a:t>
                  </a:r>
                </a:p>
                <a:p>
                  <a:pPr algn="ctr" defTabSz="2350294">
                    <a:lnSpc>
                      <a:spcPts val="1200"/>
                    </a:lnSpc>
                  </a:pPr>
                  <a:r>
                    <a:rPr lang="en-US" sz="1200" dirty="0">
                      <a:solidFill>
                        <a:prstClr val="black"/>
                      </a:solidFill>
                      <a:latin typeface="Calibri" pitchFamily="34" charset="0"/>
                    </a:rPr>
                    <a:t>Kidd</a:t>
                  </a:r>
                </a:p>
              </p:txBody>
            </p:sp>
            <p:pic>
              <p:nvPicPr>
                <p:cNvPr id="108" name="Picture 14" descr="C:\Users\reps\Documents\Papers\submissions\SpeedingUpNewton\Talk\nick-kid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0" name="Group 99"/>
              <p:cNvGrpSpPr>
                <a:grpSpLocks noChangeAspect="1"/>
              </p:cNvGrpSpPr>
              <p:nvPr/>
            </p:nvGrpSpPr>
            <p:grpSpPr>
              <a:xfrm>
                <a:off x="4905835" y="1931613"/>
                <a:ext cx="750574" cy="1093692"/>
                <a:chOff x="6179790" y="250424"/>
                <a:chExt cx="1158875" cy="1688642"/>
              </a:xfrm>
            </p:grpSpPr>
            <p:pic>
              <p:nvPicPr>
                <p:cNvPr id="101" name="Picture 12" descr="C:\Users\reps\Documents\Papers\submissions\SpeedingUpNewton\Talk\akas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2" name="TextBox 23"/>
                <p:cNvSpPr txBox="1">
                  <a:spLocks noChangeArrowheads="1"/>
                </p:cNvSpPr>
                <p:nvPr/>
              </p:nvSpPr>
              <p:spPr bwMode="auto">
                <a:xfrm>
                  <a:off x="6179790" y="143636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Akash</a:t>
                  </a:r>
                </a:p>
                <a:p>
                  <a:pPr algn="ctr" defTabSz="2350294">
                    <a:lnSpc>
                      <a:spcPts val="1200"/>
                    </a:lnSpc>
                  </a:pPr>
                  <a:r>
                    <a:rPr lang="en-US" sz="1200" dirty="0">
                      <a:solidFill>
                        <a:prstClr val="black"/>
                      </a:solidFill>
                      <a:latin typeface="Calibri" pitchFamily="34" charset="0"/>
                    </a:rPr>
                    <a:t>Lal</a:t>
                  </a:r>
                </a:p>
              </p:txBody>
            </p:sp>
          </p:grpSp>
          <p:grpSp>
            <p:nvGrpSpPr>
              <p:cNvPr id="139" name="Group 138"/>
              <p:cNvGrpSpPr>
                <a:grpSpLocks noChangeAspect="1"/>
              </p:cNvGrpSpPr>
              <p:nvPr/>
            </p:nvGrpSpPr>
            <p:grpSpPr>
              <a:xfrm>
                <a:off x="6469219" y="1926850"/>
                <a:ext cx="607376" cy="1042416"/>
                <a:chOff x="5380646" y="4270574"/>
                <a:chExt cx="1162050" cy="1994385"/>
              </a:xfrm>
            </p:grpSpPr>
            <p:pic>
              <p:nvPicPr>
                <p:cNvPr id="140" name="Picture 1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80646" y="4270574"/>
                  <a:ext cx="1162050" cy="1493520"/>
                </a:xfrm>
                <a:prstGeom prst="rect">
                  <a:avLst/>
                </a:prstGeom>
                <a:noFill/>
                <a:ln w="9525">
                  <a:solidFill>
                    <a:schemeClr val="tx1"/>
                  </a:solidFill>
                </a:ln>
              </p:spPr>
            </p:pic>
            <p:sp>
              <p:nvSpPr>
                <p:cNvPr id="141" name="TextBox 23"/>
                <p:cNvSpPr txBox="1">
                  <a:spLocks noChangeArrowheads="1"/>
                </p:cNvSpPr>
                <p:nvPr/>
              </p:nvSpPr>
              <p:spPr bwMode="auto">
                <a:xfrm>
                  <a:off x="5598174" y="5774178"/>
                  <a:ext cx="726994" cy="4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Evan</a:t>
                  </a:r>
                </a:p>
                <a:p>
                  <a:pPr algn="ctr" defTabSz="2350294">
                    <a:lnSpc>
                      <a:spcPts val="1200"/>
                    </a:lnSpc>
                  </a:pPr>
                  <a:r>
                    <a:rPr lang="en-US" sz="1200" dirty="0">
                      <a:solidFill>
                        <a:prstClr val="black"/>
                      </a:solidFill>
                      <a:latin typeface="Calibri" pitchFamily="34" charset="0"/>
                    </a:rPr>
                    <a:t>Driscoll</a:t>
                  </a:r>
                </a:p>
              </p:txBody>
            </p:sp>
          </p:grpSp>
        </p:grpSp>
      </p:grpSp>
      <p:grpSp>
        <p:nvGrpSpPr>
          <p:cNvPr id="59" name="Group 58"/>
          <p:cNvGrpSpPr>
            <a:grpSpLocks noChangeAspect="1"/>
          </p:cNvGrpSpPr>
          <p:nvPr/>
        </p:nvGrpSpPr>
        <p:grpSpPr>
          <a:xfrm>
            <a:off x="2520659" y="2286940"/>
            <a:ext cx="569214" cy="799871"/>
            <a:chOff x="1404649" y="151485"/>
            <a:chExt cx="1489055" cy="2092448"/>
          </a:xfrm>
        </p:grpSpPr>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4649" y="151485"/>
              <a:ext cx="1489055" cy="1489054"/>
            </a:xfrm>
            <a:prstGeom prst="rect">
              <a:avLst/>
            </a:prstGeom>
            <a:ln w="9525">
              <a:solidFill>
                <a:schemeClr val="tx1"/>
              </a:solidFill>
            </a:ln>
          </p:spPr>
        </p:pic>
        <p:sp>
          <p:nvSpPr>
            <p:cNvPr id="61" name="TextBox 23"/>
            <p:cNvSpPr txBox="1">
              <a:spLocks noChangeArrowheads="1"/>
            </p:cNvSpPr>
            <p:nvPr/>
          </p:nvSpPr>
          <p:spPr bwMode="auto">
            <a:xfrm>
              <a:off x="1773245" y="1721270"/>
              <a:ext cx="786809" cy="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Tal</a:t>
              </a:r>
            </a:p>
            <a:p>
              <a:pPr algn="ctr" defTabSz="2350294">
                <a:lnSpc>
                  <a:spcPts val="1200"/>
                </a:lnSpc>
              </a:pPr>
              <a:r>
                <a:rPr lang="en-US" sz="1200" dirty="0">
                  <a:solidFill>
                    <a:prstClr val="black"/>
                  </a:solidFill>
                  <a:latin typeface="Calibri" pitchFamily="34" charset="0"/>
                </a:rPr>
                <a:t>Lev-Ami</a:t>
              </a:r>
            </a:p>
          </p:txBody>
        </p:sp>
      </p:grpSp>
      <p:sp>
        <p:nvSpPr>
          <p:cNvPr id="3" name="Title 1">
            <a:extLst>
              <a:ext uri="{FF2B5EF4-FFF2-40B4-BE49-F238E27FC236}">
                <a16:creationId xmlns:a16="http://schemas.microsoft.com/office/drawing/2014/main" id="{AA5CC991-357F-6977-5C4B-9CE1DD004016}"/>
              </a:ext>
            </a:extLst>
          </p:cNvPr>
          <p:cNvSpPr txBox="1">
            <a:spLocks/>
          </p:cNvSpPr>
          <p:nvPr/>
        </p:nvSpPr>
        <p:spPr bwMode="auto">
          <a:xfrm>
            <a:off x="457200" y="274638"/>
            <a:ext cx="8229600"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2800" b="1">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a:lstStyle>
          <a:p>
            <a:pPr lvl="0" defTabSz="914400"/>
            <a:r>
              <a:rPr lang="en-US" kern="0" dirty="0">
                <a:latin typeface="Arial Black"/>
              </a:rPr>
              <a:t>Generators and Frameworks</a:t>
            </a:r>
            <a:endParaRPr kumimoji="0" lang="en-US" sz="2800" b="1" i="0" u="none" strike="noStrike" kern="0" cap="none" spc="0" normalizeH="0" baseline="0" noProof="0" dirty="0">
              <a:ln>
                <a:noFill/>
              </a:ln>
              <a:solidFill>
                <a:srgbClr val="D81E05"/>
              </a:solidFill>
              <a:effectLst/>
              <a:uLnTx/>
              <a:uFillTx/>
              <a:latin typeface="Arial Black"/>
              <a:ea typeface="+mj-ea"/>
              <a:cs typeface="+mj-cs"/>
            </a:endParaRPr>
          </a:p>
        </p:txBody>
      </p:sp>
      <p:sp>
        <p:nvSpPr>
          <p:cNvPr id="5" name="TextBox 4">
            <a:extLst>
              <a:ext uri="{FF2B5EF4-FFF2-40B4-BE49-F238E27FC236}">
                <a16:creationId xmlns:a16="http://schemas.microsoft.com/office/drawing/2014/main" id="{723ADC7D-2FAE-730D-EE07-3DED238EC34E}"/>
              </a:ext>
            </a:extLst>
          </p:cNvPr>
          <p:cNvSpPr txBox="1"/>
          <p:nvPr/>
        </p:nvSpPr>
        <p:spPr>
          <a:xfrm>
            <a:off x="4657047" y="5349290"/>
            <a:ext cx="919419" cy="507831"/>
          </a:xfrm>
          <a:prstGeom prst="rect">
            <a:avLst/>
          </a:prstGeom>
          <a:noFill/>
          <a:ln>
            <a:solidFill>
              <a:schemeClr val="tx1"/>
            </a:solidFill>
          </a:ln>
        </p:spPr>
        <p:txBody>
          <a:bodyPr wrap="none" lIns="27432" rIns="27432" rtlCol="0">
            <a:spAutoFit/>
          </a:bodyPr>
          <a:lstStyle/>
          <a:p>
            <a:pPr algn="ctr" defTabSz="685800"/>
            <a:r>
              <a:rPr lang="en-US" sz="1350" dirty="0" err="1">
                <a:solidFill>
                  <a:prstClr val="black"/>
                </a:solidFill>
                <a:latin typeface="Calibri" panose="020F0502020204030204"/>
              </a:rPr>
              <a:t>SemGuS</a:t>
            </a:r>
            <a:endParaRPr lang="en-US" sz="1350" dirty="0">
              <a:solidFill>
                <a:prstClr val="black"/>
              </a:solidFill>
              <a:latin typeface="Calibri" panose="020F0502020204030204"/>
            </a:endParaRPr>
          </a:p>
          <a:p>
            <a:pPr algn="ctr" defTabSz="685800"/>
            <a:r>
              <a:rPr lang="en-US" sz="1350" dirty="0">
                <a:solidFill>
                  <a:prstClr val="black"/>
                </a:solidFill>
                <a:latin typeface="Calibri" panose="020F0502020204030204"/>
              </a:rPr>
              <a:t>(2020-2026)</a:t>
            </a:r>
          </a:p>
        </p:txBody>
      </p:sp>
      <p:cxnSp>
        <p:nvCxnSpPr>
          <p:cNvPr id="9" name="Straight Arrow Connector 8">
            <a:extLst>
              <a:ext uri="{FF2B5EF4-FFF2-40B4-BE49-F238E27FC236}">
                <a16:creationId xmlns:a16="http://schemas.microsoft.com/office/drawing/2014/main" id="{9AB18552-E9C6-51C3-35A8-A3761DEF0F1C}"/>
              </a:ext>
            </a:extLst>
          </p:cNvPr>
          <p:cNvCxnSpPr>
            <a:cxnSpLocks/>
            <a:stCxn id="138" idx="1"/>
            <a:endCxn id="5" idx="3"/>
          </p:cNvCxnSpPr>
          <p:nvPr/>
        </p:nvCxnSpPr>
        <p:spPr>
          <a:xfrm flipH="1" flipV="1">
            <a:off x="5576466" y="5603206"/>
            <a:ext cx="1548897" cy="1996"/>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C05D4C87-A248-F329-F3E9-56018842A5C4}"/>
              </a:ext>
            </a:extLst>
          </p:cNvPr>
          <p:cNvGrpSpPr/>
          <p:nvPr/>
        </p:nvGrpSpPr>
        <p:grpSpPr>
          <a:xfrm>
            <a:off x="4167498" y="4413371"/>
            <a:ext cx="919419" cy="973970"/>
            <a:chOff x="3853465" y="4413371"/>
            <a:chExt cx="919419" cy="973970"/>
          </a:xfrm>
        </p:grpSpPr>
        <p:pic>
          <p:nvPicPr>
            <p:cNvPr id="18" name="Picture 17">
              <a:extLst>
                <a:ext uri="{FF2B5EF4-FFF2-40B4-BE49-F238E27FC236}">
                  <a16:creationId xmlns:a16="http://schemas.microsoft.com/office/drawing/2014/main" id="{36DE9EBB-F511-2297-DB8D-B713232C69D0}"/>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4121887" y="4413371"/>
              <a:ext cx="382574" cy="573096"/>
            </a:xfrm>
            <a:prstGeom prst="rect">
              <a:avLst/>
            </a:prstGeom>
          </p:spPr>
        </p:pic>
        <p:sp>
          <p:nvSpPr>
            <p:cNvPr id="19" name="TextBox 23">
              <a:extLst>
                <a:ext uri="{FF2B5EF4-FFF2-40B4-BE49-F238E27FC236}">
                  <a16:creationId xmlns:a16="http://schemas.microsoft.com/office/drawing/2014/main" id="{530EFF1F-06B0-B001-8B64-4E7CA93EA029}"/>
                </a:ext>
              </a:extLst>
            </p:cNvPr>
            <p:cNvSpPr txBox="1">
              <a:spLocks noChangeArrowheads="1"/>
            </p:cNvSpPr>
            <p:nvPr/>
          </p:nvSpPr>
          <p:spPr bwMode="auto">
            <a:xfrm>
              <a:off x="3853465" y="4986467"/>
              <a:ext cx="919419" cy="40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Loris</a:t>
              </a:r>
            </a:p>
            <a:p>
              <a:pPr algn="ctr" defTabSz="2350294">
                <a:lnSpc>
                  <a:spcPts val="1200"/>
                </a:lnSpc>
              </a:pPr>
              <a:r>
                <a:rPr lang="en-US" sz="1200" dirty="0">
                  <a:solidFill>
                    <a:prstClr val="black"/>
                  </a:solidFill>
                  <a:latin typeface="Calibri" pitchFamily="34" charset="0"/>
                </a:rPr>
                <a:t>D’Antoni</a:t>
              </a:r>
            </a:p>
          </p:txBody>
        </p:sp>
      </p:grpSp>
      <p:grpSp>
        <p:nvGrpSpPr>
          <p:cNvPr id="24" name="Group 23">
            <a:extLst>
              <a:ext uri="{FF2B5EF4-FFF2-40B4-BE49-F238E27FC236}">
                <a16:creationId xmlns:a16="http://schemas.microsoft.com/office/drawing/2014/main" id="{FEA2A2B7-7DDC-40A2-1615-818D5FF692F8}"/>
              </a:ext>
            </a:extLst>
          </p:cNvPr>
          <p:cNvGrpSpPr/>
          <p:nvPr/>
        </p:nvGrpSpPr>
        <p:grpSpPr>
          <a:xfrm>
            <a:off x="4693581" y="4417920"/>
            <a:ext cx="919419" cy="973968"/>
            <a:chOff x="3335837" y="4417920"/>
            <a:chExt cx="919419" cy="973968"/>
          </a:xfrm>
        </p:grpSpPr>
        <p:pic>
          <p:nvPicPr>
            <p:cNvPr id="22" name="Picture 21">
              <a:extLst>
                <a:ext uri="{FF2B5EF4-FFF2-40B4-BE49-F238E27FC236}">
                  <a16:creationId xmlns:a16="http://schemas.microsoft.com/office/drawing/2014/main" id="{C16E0192-C587-DC44-E235-E22DA5D5C454}"/>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3549203" y="4417920"/>
              <a:ext cx="447263" cy="568548"/>
            </a:xfrm>
            <a:prstGeom prst="rect">
              <a:avLst/>
            </a:prstGeom>
          </p:spPr>
        </p:pic>
        <p:sp>
          <p:nvSpPr>
            <p:cNvPr id="23" name="TextBox 23">
              <a:extLst>
                <a:ext uri="{FF2B5EF4-FFF2-40B4-BE49-F238E27FC236}">
                  <a16:creationId xmlns:a16="http://schemas.microsoft.com/office/drawing/2014/main" id="{20798A5D-E6D8-6BAC-4BEF-071DE07DD0AD}"/>
                </a:ext>
              </a:extLst>
            </p:cNvPr>
            <p:cNvSpPr txBox="1">
              <a:spLocks noChangeArrowheads="1"/>
            </p:cNvSpPr>
            <p:nvPr/>
          </p:nvSpPr>
          <p:spPr bwMode="auto">
            <a:xfrm>
              <a:off x="3335837" y="4991014"/>
              <a:ext cx="919419" cy="40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Jinwoo</a:t>
              </a:r>
            </a:p>
            <a:p>
              <a:pPr algn="ctr" defTabSz="2350294">
                <a:lnSpc>
                  <a:spcPts val="1200"/>
                </a:lnSpc>
              </a:pPr>
              <a:r>
                <a:rPr lang="en-US" sz="1200" dirty="0">
                  <a:solidFill>
                    <a:prstClr val="black"/>
                  </a:solidFill>
                  <a:latin typeface="Calibri" pitchFamily="34" charset="0"/>
                </a:rPr>
                <a:t>Kim</a:t>
              </a:r>
            </a:p>
          </p:txBody>
        </p:sp>
      </p:grpSp>
      <p:grpSp>
        <p:nvGrpSpPr>
          <p:cNvPr id="7" name="Group 6">
            <a:extLst>
              <a:ext uri="{FF2B5EF4-FFF2-40B4-BE49-F238E27FC236}">
                <a16:creationId xmlns:a16="http://schemas.microsoft.com/office/drawing/2014/main" id="{80041447-AEB4-6C0D-10A1-BB96D82AC53C}"/>
              </a:ext>
            </a:extLst>
          </p:cNvPr>
          <p:cNvGrpSpPr/>
          <p:nvPr/>
        </p:nvGrpSpPr>
        <p:grpSpPr>
          <a:xfrm>
            <a:off x="5211510" y="4413370"/>
            <a:ext cx="919419" cy="969424"/>
            <a:chOff x="3641415" y="4413370"/>
            <a:chExt cx="919419" cy="969424"/>
          </a:xfrm>
        </p:grpSpPr>
        <p:sp>
          <p:nvSpPr>
            <p:cNvPr id="25" name="TextBox 23">
              <a:extLst>
                <a:ext uri="{FF2B5EF4-FFF2-40B4-BE49-F238E27FC236}">
                  <a16:creationId xmlns:a16="http://schemas.microsoft.com/office/drawing/2014/main" id="{3DFC5339-C288-67A2-3A71-323C7989D4DF}"/>
                </a:ext>
              </a:extLst>
            </p:cNvPr>
            <p:cNvSpPr txBox="1">
              <a:spLocks noChangeArrowheads="1"/>
            </p:cNvSpPr>
            <p:nvPr/>
          </p:nvSpPr>
          <p:spPr bwMode="auto">
            <a:xfrm>
              <a:off x="3641415" y="4981920"/>
              <a:ext cx="919419" cy="40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Keith</a:t>
              </a:r>
            </a:p>
            <a:p>
              <a:pPr algn="ctr" defTabSz="2350294">
                <a:lnSpc>
                  <a:spcPts val="1200"/>
                </a:lnSpc>
              </a:pPr>
              <a:r>
                <a:rPr lang="en-US" sz="1200" dirty="0">
                  <a:solidFill>
                    <a:prstClr val="black"/>
                  </a:solidFill>
                  <a:latin typeface="Calibri" pitchFamily="34" charset="0"/>
                </a:rPr>
                <a:t>Johnson</a:t>
              </a:r>
            </a:p>
          </p:txBody>
        </p:sp>
        <p:pic>
          <p:nvPicPr>
            <p:cNvPr id="6" name="Picture 5">
              <a:extLst>
                <a:ext uri="{FF2B5EF4-FFF2-40B4-BE49-F238E27FC236}">
                  <a16:creationId xmlns:a16="http://schemas.microsoft.com/office/drawing/2014/main" id="{0FF7E703-EE1F-384B-55F4-D4DBFFF718BF}"/>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3872841" y="4413370"/>
              <a:ext cx="456566" cy="573097"/>
            </a:xfrm>
            <a:prstGeom prst="rect">
              <a:avLst/>
            </a:prstGeom>
          </p:spPr>
        </p:pic>
      </p:grpSp>
    </p:spTree>
    <p:extLst>
      <p:ext uri="{BB962C8B-B14F-4D97-AF65-F5344CB8AC3E}">
        <p14:creationId xmlns:p14="http://schemas.microsoft.com/office/powerpoint/2010/main" val="187789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8E6F-989E-9FF4-BE8E-C0757D70FAAF}"/>
              </a:ext>
            </a:extLst>
          </p:cNvPr>
          <p:cNvSpPr>
            <a:spLocks noGrp="1"/>
          </p:cNvSpPr>
          <p:nvPr>
            <p:ph type="title"/>
          </p:nvPr>
        </p:nvSpPr>
        <p:spPr/>
        <p:txBody>
          <a:bodyPr/>
          <a:lstStyle/>
          <a:p>
            <a:r>
              <a:rPr lang="en-US" dirty="0"/>
              <a:t>Reflections on Reflections</a:t>
            </a:r>
          </a:p>
        </p:txBody>
      </p:sp>
      <p:sp>
        <p:nvSpPr>
          <p:cNvPr id="3" name="Content Placeholder 2">
            <a:extLst>
              <a:ext uri="{FF2B5EF4-FFF2-40B4-BE49-F238E27FC236}">
                <a16:creationId xmlns:a16="http://schemas.microsoft.com/office/drawing/2014/main" id="{50378A54-955A-022C-0237-5C5F093722E0}"/>
              </a:ext>
            </a:extLst>
          </p:cNvPr>
          <p:cNvSpPr>
            <a:spLocks noGrp="1"/>
          </p:cNvSpPr>
          <p:nvPr>
            <p:ph idx="1"/>
          </p:nvPr>
        </p:nvSpPr>
        <p:spPr>
          <a:ln>
            <a:noFill/>
          </a:ln>
        </p:spPr>
        <p:txBody>
          <a:bodyPr/>
          <a:lstStyle/>
          <a:p>
            <a:r>
              <a:rPr lang="en-US" dirty="0"/>
              <a:t>Wanted to close with something inspiring:</a:t>
            </a:r>
          </a:p>
          <a:p>
            <a:pPr marL="398463" lvl="1" indent="0">
              <a:buNone/>
            </a:pPr>
            <a:r>
              <a:rPr lang="en-US" dirty="0">
                <a:solidFill>
                  <a:srgbClr val="C00000"/>
                </a:solidFill>
              </a:rPr>
              <a:t>"The most exciting phrase to hear in science, the one that heralds new discoveries, is not 'Eureka!' but 'That's funny ...'"</a:t>
            </a:r>
            <a:r>
              <a:rPr lang="en-US" dirty="0"/>
              <a:t>    —  Isaac Asimov</a:t>
            </a:r>
          </a:p>
          <a:p>
            <a:r>
              <a:rPr lang="en-US" dirty="0"/>
              <a:t>But ... Google pointed me to </a:t>
            </a:r>
            <a:r>
              <a:rPr lang="en-US" sz="2000" dirty="0"/>
              <a:t>https://quoteinvestigator.com/2015/03/02/eureka-funny/</a:t>
            </a:r>
          </a:p>
          <a:p>
            <a:endParaRPr lang="en-US" dirty="0"/>
          </a:p>
        </p:txBody>
      </p:sp>
      <p:grpSp>
        <p:nvGrpSpPr>
          <p:cNvPr id="9" name="Group 8">
            <a:extLst>
              <a:ext uri="{FF2B5EF4-FFF2-40B4-BE49-F238E27FC236}">
                <a16:creationId xmlns:a16="http://schemas.microsoft.com/office/drawing/2014/main" id="{E6F98E06-B40A-2651-A006-609C27B60CE7}"/>
              </a:ext>
            </a:extLst>
          </p:cNvPr>
          <p:cNvGrpSpPr/>
          <p:nvPr/>
        </p:nvGrpSpPr>
        <p:grpSpPr>
          <a:xfrm>
            <a:off x="8216671" y="73888"/>
            <a:ext cx="856325" cy="1663683"/>
            <a:chOff x="7265324" y="73888"/>
            <a:chExt cx="856325" cy="1663683"/>
          </a:xfrm>
        </p:grpSpPr>
        <p:pic>
          <p:nvPicPr>
            <p:cNvPr id="7" name="Picture 6">
              <a:extLst>
                <a:ext uri="{FF2B5EF4-FFF2-40B4-BE49-F238E27FC236}">
                  <a16:creationId xmlns:a16="http://schemas.microsoft.com/office/drawing/2014/main" id="{D0BBD1A6-6945-026D-56E6-17694166EB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77125" y="73888"/>
              <a:ext cx="832719" cy="1050097"/>
            </a:xfrm>
            <a:prstGeom prst="rect">
              <a:avLst/>
            </a:prstGeom>
          </p:spPr>
        </p:pic>
        <p:sp>
          <p:nvSpPr>
            <p:cNvPr id="8" name="TextBox 7">
              <a:extLst>
                <a:ext uri="{FF2B5EF4-FFF2-40B4-BE49-F238E27FC236}">
                  <a16:creationId xmlns:a16="http://schemas.microsoft.com/office/drawing/2014/main" id="{683EC71D-C7E9-7DE7-0C43-4F3E693BB312}"/>
                </a:ext>
              </a:extLst>
            </p:cNvPr>
            <p:cNvSpPr txBox="1"/>
            <p:nvPr/>
          </p:nvSpPr>
          <p:spPr>
            <a:xfrm>
              <a:off x="7265324" y="1152796"/>
              <a:ext cx="856325" cy="584775"/>
            </a:xfrm>
            <a:prstGeom prst="rect">
              <a:avLst/>
            </a:prstGeom>
            <a:noFill/>
          </p:spPr>
          <p:txBody>
            <a:bodyPr wrap="none" rtlCol="0">
              <a:spAutoFit/>
            </a:bodyPr>
            <a:lstStyle/>
            <a:p>
              <a:pPr algn="ctr"/>
              <a:r>
                <a:rPr lang="en-US" sz="1600" dirty="0"/>
                <a:t>Isaac</a:t>
              </a:r>
            </a:p>
            <a:p>
              <a:pPr algn="ctr"/>
              <a:r>
                <a:rPr lang="en-US" sz="1600" dirty="0"/>
                <a:t>Asimov</a:t>
              </a:r>
            </a:p>
          </p:txBody>
        </p:sp>
      </p:grpSp>
    </p:spTree>
    <p:extLst>
      <p:ext uri="{BB962C8B-B14F-4D97-AF65-F5344CB8AC3E}">
        <p14:creationId xmlns:p14="http://schemas.microsoft.com/office/powerpoint/2010/main" val="360194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7458-280F-D566-6204-533B557F4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ACE5C-A172-43EA-2868-FD46C41FE21D}"/>
              </a:ext>
            </a:extLst>
          </p:cNvPr>
          <p:cNvSpPr>
            <a:spLocks noGrp="1"/>
          </p:cNvSpPr>
          <p:nvPr>
            <p:ph type="title"/>
          </p:nvPr>
        </p:nvSpPr>
        <p:spPr/>
        <p:txBody>
          <a:bodyPr/>
          <a:lstStyle/>
          <a:p>
            <a:r>
              <a:rPr lang="en-US" dirty="0"/>
              <a:t>Three Modes of Thinking</a:t>
            </a:r>
          </a:p>
        </p:txBody>
      </p:sp>
      <p:sp>
        <p:nvSpPr>
          <p:cNvPr id="3" name="Content Placeholder 2">
            <a:extLst>
              <a:ext uri="{FF2B5EF4-FFF2-40B4-BE49-F238E27FC236}">
                <a16:creationId xmlns:a16="http://schemas.microsoft.com/office/drawing/2014/main" id="{E0CD1F1D-7F74-7070-4D8A-178DB256E342}"/>
              </a:ext>
            </a:extLst>
          </p:cNvPr>
          <p:cNvSpPr>
            <a:spLocks noGrp="1"/>
          </p:cNvSpPr>
          <p:nvPr>
            <p:ph idx="1"/>
          </p:nvPr>
        </p:nvSpPr>
        <p:spPr>
          <a:ln>
            <a:noFill/>
          </a:ln>
        </p:spPr>
        <p:txBody>
          <a:bodyPr/>
          <a:lstStyle/>
          <a:p>
            <a:r>
              <a:rPr lang="en-US" dirty="0"/>
              <a:t>Hamming mode</a:t>
            </a:r>
          </a:p>
          <a:p>
            <a:r>
              <a:rPr lang="en-US" dirty="0">
                <a:solidFill>
                  <a:srgbClr val="C00000"/>
                </a:solidFill>
              </a:rPr>
              <a:t>Amoeba mode</a:t>
            </a:r>
          </a:p>
          <a:p>
            <a:r>
              <a:rPr lang="en-US" dirty="0"/>
              <a:t>Frog mode</a:t>
            </a:r>
          </a:p>
        </p:txBody>
      </p:sp>
      <p:pic>
        <p:nvPicPr>
          <p:cNvPr id="4" name="Picture 3">
            <a:extLst>
              <a:ext uri="{FF2B5EF4-FFF2-40B4-BE49-F238E27FC236}">
                <a16:creationId xmlns:a16="http://schemas.microsoft.com/office/drawing/2014/main" id="{310CABB5-F732-20DE-67CF-7A962F66CB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5449" y="3066952"/>
            <a:ext cx="3909704" cy="3123863"/>
          </a:xfrm>
          <a:prstGeom prst="rect">
            <a:avLst/>
          </a:prstGeom>
        </p:spPr>
      </p:pic>
      <p:grpSp>
        <p:nvGrpSpPr>
          <p:cNvPr id="5" name="Group 4">
            <a:extLst>
              <a:ext uri="{FF2B5EF4-FFF2-40B4-BE49-F238E27FC236}">
                <a16:creationId xmlns:a16="http://schemas.microsoft.com/office/drawing/2014/main" id="{BACD9D88-DE2A-6EBF-D43C-5131C4EEF835}"/>
              </a:ext>
            </a:extLst>
          </p:cNvPr>
          <p:cNvGrpSpPr/>
          <p:nvPr/>
        </p:nvGrpSpPr>
        <p:grpSpPr>
          <a:xfrm>
            <a:off x="3574473" y="1450108"/>
            <a:ext cx="5260957" cy="822037"/>
            <a:chOff x="3574473" y="1450108"/>
            <a:chExt cx="5260957" cy="822037"/>
          </a:xfrm>
        </p:grpSpPr>
        <p:sp>
          <p:nvSpPr>
            <p:cNvPr id="6" name="Right Brace 5">
              <a:extLst>
                <a:ext uri="{FF2B5EF4-FFF2-40B4-BE49-F238E27FC236}">
                  <a16:creationId xmlns:a16="http://schemas.microsoft.com/office/drawing/2014/main" id="{4A30A258-4332-9D01-CAD8-6E04BF9ADCD1}"/>
                </a:ext>
              </a:extLst>
            </p:cNvPr>
            <p:cNvSpPr/>
            <p:nvPr/>
          </p:nvSpPr>
          <p:spPr bwMode="auto">
            <a:xfrm>
              <a:off x="3574473" y="1450108"/>
              <a:ext cx="166253" cy="822037"/>
            </a:xfrm>
            <a:prstGeom prst="rightBrace">
              <a:avLst>
                <a:gd name="adj1" fmla="val 23077"/>
                <a:gd name="adj2" fmla="val 50000"/>
              </a:avLst>
            </a:prstGeom>
            <a:noFill/>
            <a:ln w="25400" cap="flat" cmpd="sng" algn="ctr">
              <a:solidFill>
                <a:srgbClr val="C00000"/>
              </a:solidFill>
              <a:prstDash val="solid"/>
              <a:round/>
              <a:headEnd type="none" w="med" len="med"/>
              <a:tailEnd type="none" w="lg"/>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FFB20E-0FB4-C164-91E6-9BCE74028F41}"/>
                    </a:ext>
                  </a:extLst>
                </p:cNvPr>
                <p:cNvSpPr txBox="1"/>
                <p:nvPr/>
              </p:nvSpPr>
              <p:spPr>
                <a:xfrm>
                  <a:off x="4150301" y="1563160"/>
                  <a:ext cx="4685129" cy="597279"/>
                </a:xfrm>
                <a:prstGeom prst="rect">
                  <a:avLst/>
                </a:prstGeom>
                <a:noFill/>
              </p:spPr>
              <p:txBody>
                <a:bodyPr wrap="none" rtlCol="0">
                  <a:spAutoFit/>
                </a:bodyPr>
                <a:lstStyle/>
                <a:p>
                  <a14:m>
                    <m:oMath xmlns:m="http://schemas.openxmlformats.org/officeDocument/2006/math">
                      <m:d>
                        <m:dPr>
                          <m:begChr m:val="{"/>
                          <m:endChr m:val="}"/>
                          <m:ctrlPr>
                            <a:rPr lang="en-US" i="1" smtClean="0">
                              <a:solidFill>
                                <a:srgbClr val="C00000"/>
                              </a:solidFill>
                              <a:latin typeface="Cambria Math" panose="02040503050406030204" pitchFamily="18" charset="0"/>
                            </a:rPr>
                          </m:ctrlPr>
                        </m:dPr>
                        <m:e>
                          <m:f>
                            <m:fPr>
                              <m:type m:val="noBar"/>
                              <m:ctrlPr>
                                <a:rPr lang="en-US" i="1" smtClean="0">
                                  <a:solidFill>
                                    <a:srgbClr val="C00000"/>
                                  </a:solidFill>
                                  <a:latin typeface="Cambria Math" panose="02040503050406030204" pitchFamily="18" charset="0"/>
                                </a:rPr>
                              </m:ctrlPr>
                            </m:fPr>
                            <m:num>
                              <m:r>
                                <m:rPr>
                                  <m:nor/>
                                </m:rPr>
                                <a:rPr lang="en-US" dirty="0">
                                  <a:solidFill>
                                    <a:srgbClr val="C00000"/>
                                  </a:solidFill>
                                </a:rPr>
                                <m:t>Exemplified</m:t>
                              </m:r>
                              <m:r>
                                <m:rPr>
                                  <m:nor/>
                                </m:rPr>
                                <a:rPr lang="en-US" b="0" i="0" dirty="0" smtClean="0">
                                  <a:solidFill>
                                    <a:srgbClr val="C00000"/>
                                  </a:solidFill>
                                </a:rPr>
                                <m:t> </m:t>
                              </m:r>
                              <m:r>
                                <m:rPr>
                                  <m:nor/>
                                </m:rPr>
                                <a:rPr lang="en-US" b="0" i="0" dirty="0" smtClean="0">
                                  <a:solidFill>
                                    <a:srgbClr val="C00000"/>
                                  </a:solidFill>
                                </a:rPr>
                                <m:t>by</m:t>
                              </m:r>
                            </m:num>
                            <m:den>
                              <m:r>
                                <m:rPr>
                                  <m:nor/>
                                </m:rPr>
                                <a:rPr lang="en-US" b="0" i="0" dirty="0" smtClean="0">
                                  <a:solidFill>
                                    <a:srgbClr val="C00000"/>
                                  </a:solidFill>
                                </a:rPr>
                                <m:t>I</m:t>
                              </m:r>
                              <m:r>
                                <m:rPr>
                                  <m:nor/>
                                </m:rPr>
                                <a:rPr lang="en-US" dirty="0">
                                  <a:solidFill>
                                    <a:srgbClr val="C00000"/>
                                  </a:solidFill>
                                </a:rPr>
                                <m:t>llustrated</m:t>
                              </m:r>
                              <m:r>
                                <m:rPr>
                                  <m:nor/>
                                </m:rPr>
                                <a:rPr lang="en-US" b="0" i="0" dirty="0" smtClean="0">
                                  <a:solidFill>
                                    <a:srgbClr val="C00000"/>
                                  </a:solidFill>
                                </a:rPr>
                                <m:t> </m:t>
                              </m:r>
                              <m:r>
                                <m:rPr>
                                  <m:nor/>
                                </m:rPr>
                                <a:rPr lang="en-US" b="0" i="0" dirty="0" smtClean="0">
                                  <a:solidFill>
                                    <a:srgbClr val="C00000"/>
                                  </a:solidFill>
                                </a:rPr>
                                <m:t>via</m:t>
                              </m:r>
                            </m:den>
                          </m:f>
                        </m:e>
                      </m:d>
                    </m:oMath>
                  </a14:m>
                  <a:r>
                    <a:rPr lang="en-US" dirty="0">
                      <a:solidFill>
                        <a:srgbClr val="C00000"/>
                      </a:solidFill>
                    </a:rPr>
                    <a:t> the Synthesizer Generator</a:t>
                  </a:r>
                </a:p>
              </p:txBody>
            </p:sp>
          </mc:Choice>
          <mc:Fallback xmlns="">
            <p:sp>
              <p:nvSpPr>
                <p:cNvPr id="7" name="TextBox 6">
                  <a:extLst>
                    <a:ext uri="{FF2B5EF4-FFF2-40B4-BE49-F238E27FC236}">
                      <a16:creationId xmlns:a16="http://schemas.microsoft.com/office/drawing/2014/main" id="{FDFFB20E-0FB4-C164-91E6-9BCE74028F41}"/>
                    </a:ext>
                  </a:extLst>
                </p:cNvPr>
                <p:cNvSpPr txBox="1">
                  <a:spLocks noRot="1" noChangeAspect="1" noMove="1" noResize="1" noEditPoints="1" noAdjustHandles="1" noChangeArrowheads="1" noChangeShapeType="1" noTextEdit="1"/>
                </p:cNvSpPr>
                <p:nvPr/>
              </p:nvSpPr>
              <p:spPr>
                <a:xfrm>
                  <a:off x="4150301" y="1563160"/>
                  <a:ext cx="4685129" cy="597279"/>
                </a:xfrm>
                <a:prstGeom prst="rect">
                  <a:avLst/>
                </a:prstGeom>
                <a:blipFill>
                  <a:blip r:embed="rId4"/>
                  <a:stretch>
                    <a:fillRect/>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B336BD6D-36F2-FEA3-3665-880940C77010}"/>
                </a:ext>
              </a:extLst>
            </p:cNvPr>
            <p:cNvCxnSpPr>
              <a:stCxn id="6" idx="1"/>
            </p:cNvCxnSpPr>
            <p:nvPr/>
          </p:nvCxnSpPr>
          <p:spPr bwMode="auto">
            <a:xfrm flipV="1">
              <a:off x="3740726" y="1861126"/>
              <a:ext cx="374074" cy="1"/>
            </a:xfrm>
            <a:prstGeom prst="line">
              <a:avLst/>
            </a:prstGeom>
            <a:noFill/>
            <a:ln w="25400" cap="flat" cmpd="sng" algn="ctr">
              <a:solidFill>
                <a:srgbClr val="C00000"/>
              </a:solidFill>
              <a:prstDash val="solid"/>
              <a:round/>
              <a:headEnd type="none" w="med" len="med"/>
              <a:tailEnd type="none" w="lg"/>
            </a:ln>
            <a:effectLst/>
          </p:spPr>
        </p:cxnSp>
      </p:grpSp>
    </p:spTree>
    <p:extLst>
      <p:ext uri="{BB962C8B-B14F-4D97-AF65-F5344CB8AC3E}">
        <p14:creationId xmlns:p14="http://schemas.microsoft.com/office/powerpoint/2010/main" val="3954525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8961-C006-B6BE-2765-DBC5FEEF0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6CE23-D582-9A72-A37B-D294BD33C619}"/>
              </a:ext>
            </a:extLst>
          </p:cNvPr>
          <p:cNvSpPr>
            <a:spLocks noGrp="1"/>
          </p:cNvSpPr>
          <p:nvPr>
            <p:ph type="title"/>
          </p:nvPr>
        </p:nvSpPr>
        <p:spPr>
          <a:xfrm>
            <a:off x="304800" y="228599"/>
            <a:ext cx="8610600" cy="1541702"/>
          </a:xfrm>
        </p:spPr>
        <p:txBody>
          <a:bodyPr/>
          <a:lstStyle/>
          <a:p>
            <a:r>
              <a:rPr lang="en-US" sz="2800" dirty="0"/>
              <a:t>Amoeba-Mode Example:</a:t>
            </a:r>
            <a:br>
              <a:rPr lang="en-US" sz="2800" dirty="0"/>
            </a:br>
            <a:r>
              <a:rPr lang="en-US" sz="2800" dirty="0"/>
              <a:t>A Proof-Checking Editor Built Using</a:t>
            </a:r>
            <a:br>
              <a:rPr lang="en-US" sz="2800" dirty="0"/>
            </a:br>
            <a:r>
              <a:rPr lang="en-US" sz="2800" dirty="0"/>
              <a:t>the Synthesizer Generator</a:t>
            </a:r>
          </a:p>
        </p:txBody>
      </p:sp>
      <p:grpSp>
        <p:nvGrpSpPr>
          <p:cNvPr id="3" name="Group 2">
            <a:extLst>
              <a:ext uri="{FF2B5EF4-FFF2-40B4-BE49-F238E27FC236}">
                <a16:creationId xmlns:a16="http://schemas.microsoft.com/office/drawing/2014/main" id="{C9C2CBD2-D796-D44F-B780-48C3AEC0C1D5}"/>
              </a:ext>
            </a:extLst>
          </p:cNvPr>
          <p:cNvGrpSpPr/>
          <p:nvPr/>
        </p:nvGrpSpPr>
        <p:grpSpPr>
          <a:xfrm>
            <a:off x="8201976" y="112772"/>
            <a:ext cx="810448" cy="1657529"/>
            <a:chOff x="7306048" y="4010517"/>
            <a:chExt cx="810448" cy="1657529"/>
          </a:xfrm>
        </p:grpSpPr>
        <p:pic>
          <p:nvPicPr>
            <p:cNvPr id="12" name="Picture 11">
              <a:extLst>
                <a:ext uri="{FF2B5EF4-FFF2-40B4-BE49-F238E27FC236}">
                  <a16:creationId xmlns:a16="http://schemas.microsoft.com/office/drawing/2014/main" id="{95FAB108-DED7-E85E-B23C-69468D410BA1}"/>
                </a:ext>
              </a:extLst>
            </p:cNvPr>
            <p:cNvPicPr>
              <a:picLocks noChangeAspect="1"/>
            </p:cNvPicPr>
            <p:nvPr/>
          </p:nvPicPr>
          <p:blipFill>
            <a:blip r:embed="rId2"/>
            <a:stretch>
              <a:fillRect/>
            </a:stretch>
          </p:blipFill>
          <p:spPr>
            <a:xfrm>
              <a:off x="7306048" y="4010517"/>
              <a:ext cx="810448" cy="1050097"/>
            </a:xfrm>
            <a:prstGeom prst="rect">
              <a:avLst/>
            </a:prstGeom>
          </p:spPr>
        </p:pic>
        <p:sp>
          <p:nvSpPr>
            <p:cNvPr id="13" name="TextBox 12">
              <a:extLst>
                <a:ext uri="{FF2B5EF4-FFF2-40B4-BE49-F238E27FC236}">
                  <a16:creationId xmlns:a16="http://schemas.microsoft.com/office/drawing/2014/main" id="{138F0AA8-9994-F68C-D8B9-A7453C5EDBE3}"/>
                </a:ext>
              </a:extLst>
            </p:cNvPr>
            <p:cNvSpPr txBox="1"/>
            <p:nvPr/>
          </p:nvSpPr>
          <p:spPr>
            <a:xfrm>
              <a:off x="7306353" y="5083271"/>
              <a:ext cx="809837" cy="584775"/>
            </a:xfrm>
            <a:prstGeom prst="rect">
              <a:avLst/>
            </a:prstGeom>
            <a:noFill/>
          </p:spPr>
          <p:txBody>
            <a:bodyPr wrap="none" rtlCol="0">
              <a:spAutoFit/>
            </a:bodyPr>
            <a:lstStyle/>
            <a:p>
              <a:pPr algn="ctr"/>
              <a:r>
                <a:rPr lang="en-US" sz="1600" dirty="0"/>
                <a:t>Bowen</a:t>
              </a:r>
            </a:p>
            <a:p>
              <a:pPr algn="ctr"/>
              <a:r>
                <a:rPr lang="en-US" sz="1600" dirty="0"/>
                <a:t>Alpern</a:t>
              </a:r>
            </a:p>
          </p:txBody>
        </p:sp>
      </p:grpSp>
      <p:grpSp>
        <p:nvGrpSpPr>
          <p:cNvPr id="4" name="Group 3">
            <a:extLst>
              <a:ext uri="{FF2B5EF4-FFF2-40B4-BE49-F238E27FC236}">
                <a16:creationId xmlns:a16="http://schemas.microsoft.com/office/drawing/2014/main" id="{FC59ECB5-85F3-195B-1F0D-EB41AA552B65}"/>
              </a:ext>
            </a:extLst>
          </p:cNvPr>
          <p:cNvGrpSpPr/>
          <p:nvPr/>
        </p:nvGrpSpPr>
        <p:grpSpPr>
          <a:xfrm>
            <a:off x="809625" y="2127438"/>
            <a:ext cx="4309193" cy="2308324"/>
            <a:chOff x="304800" y="895927"/>
            <a:chExt cx="4309193" cy="2308324"/>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E2CF4C-3BBC-E230-2ECF-947EBF3BC269}"/>
                    </a:ext>
                  </a:extLst>
                </p:cNvPr>
                <p:cNvSpPr txBox="1"/>
                <p:nvPr/>
              </p:nvSpPr>
              <p:spPr>
                <a:xfrm>
                  <a:off x="304800" y="895927"/>
                  <a:ext cx="4309193" cy="2308324"/>
                </a:xfrm>
                <a:prstGeom prst="rect">
                  <a:avLst/>
                </a:prstGeom>
                <a:noFill/>
              </p:spPr>
              <p:txBody>
                <a:bodyPr wrap="none" rtlCol="0">
                  <a:spAutoFit/>
                </a:bodyPr>
                <a:lstStyle/>
                <a:p>
                  <a:r>
                    <a:rPr lang="en-US" dirty="0"/>
                    <a:t>{b </a:t>
                  </a:r>
                  <a14:m>
                    <m:oMath xmlns:m="http://schemas.openxmlformats.org/officeDocument/2006/math">
                      <m:r>
                        <a:rPr lang="en-US" b="0" i="1" smtClean="0">
                          <a:latin typeface="Cambria Math" panose="02040503050406030204" pitchFamily="18" charset="0"/>
                        </a:rPr>
                        <m:t>≥</m:t>
                      </m:r>
                    </m:oMath>
                  </a14:m>
                  <a:r>
                    <a:rPr lang="en-US" dirty="0"/>
                    <a:t> 0}</a:t>
                  </a:r>
                </a:p>
                <a:p>
                  <a:r>
                    <a:rPr lang="en-US" dirty="0"/>
                    <a:t>y = b;</a:t>
                  </a:r>
                </a:p>
                <a:p>
                  <a:r>
                    <a:rPr lang="en-US" dirty="0"/>
                    <a:t>z = 0;</a:t>
                  </a:r>
                </a:p>
                <a:p>
                  <a:r>
                    <a:rPr lang="en-US" dirty="0"/>
                    <a:t>while (y </a:t>
                  </a:r>
                  <a14:m>
                    <m:oMath xmlns:m="http://schemas.openxmlformats.org/officeDocument/2006/math">
                      <m:r>
                        <a:rPr lang="en-US" b="0" i="1" smtClean="0">
                          <a:latin typeface="Cambria Math" panose="02040503050406030204" pitchFamily="18" charset="0"/>
                        </a:rPr>
                        <m:t>≥</m:t>
                      </m:r>
                    </m:oMath>
                  </a14:m>
                  <a:r>
                    <a:rPr lang="en-US" dirty="0"/>
                    <a:t> 0) inv y </a:t>
                  </a:r>
                  <a14:m>
                    <m:oMath xmlns:m="http://schemas.openxmlformats.org/officeDocument/2006/math">
                      <m:r>
                        <a:rPr lang="en-US" i="1">
                          <a:latin typeface="Cambria Math" panose="02040503050406030204" pitchFamily="18" charset="0"/>
                        </a:rPr>
                        <m:t>≥</m:t>
                      </m:r>
                    </m:oMath>
                  </a14:m>
                  <a:r>
                    <a:rPr lang="en-US" dirty="0"/>
                    <a:t> -1 </a:t>
                  </a:r>
                  <a14:m>
                    <m:oMath xmlns:m="http://schemas.openxmlformats.org/officeDocument/2006/math">
                      <m:r>
                        <a:rPr lang="en-US" b="0" i="1" smtClean="0">
                          <a:latin typeface="Cambria Math" panose="02040503050406030204" pitchFamily="18" charset="0"/>
                        </a:rPr>
                        <m:t>∧</m:t>
                      </m:r>
                    </m:oMath>
                  </a14:m>
                  <a:r>
                    <a:rPr lang="en-US" dirty="0"/>
                    <a:t> a*y + z = a*b  {</a:t>
                  </a:r>
                </a:p>
                <a:p>
                  <a:r>
                    <a:rPr lang="en-US" dirty="0"/>
                    <a:t>    y = y - 1;</a:t>
                  </a:r>
                </a:p>
                <a:p>
                  <a:r>
                    <a:rPr lang="en-US" dirty="0"/>
                    <a:t>    z = z + a;</a:t>
                  </a:r>
                </a:p>
                <a:p>
                  <a:r>
                    <a:rPr lang="en-US" dirty="0"/>
                    <a:t>}</a:t>
                  </a:r>
                </a:p>
                <a:p>
                  <a:r>
                    <a:rPr lang="en-US" dirty="0"/>
                    <a:t>{z = a*b}</a:t>
                  </a:r>
                </a:p>
              </p:txBody>
            </p:sp>
          </mc:Choice>
          <mc:Fallback xmlns="">
            <p:sp>
              <p:nvSpPr>
                <p:cNvPr id="6" name="TextBox 5">
                  <a:extLst>
                    <a:ext uri="{FF2B5EF4-FFF2-40B4-BE49-F238E27FC236}">
                      <a16:creationId xmlns:a16="http://schemas.microsoft.com/office/drawing/2014/main" id="{A4E2CF4C-3BBC-E230-2ECF-947EBF3BC269}"/>
                    </a:ext>
                  </a:extLst>
                </p:cNvPr>
                <p:cNvSpPr txBox="1">
                  <a:spLocks noRot="1" noChangeAspect="1" noMove="1" noResize="1" noEditPoints="1" noAdjustHandles="1" noChangeArrowheads="1" noChangeShapeType="1" noTextEdit="1"/>
                </p:cNvSpPr>
                <p:nvPr/>
              </p:nvSpPr>
              <p:spPr>
                <a:xfrm>
                  <a:off x="304800" y="895927"/>
                  <a:ext cx="4309193" cy="2308324"/>
                </a:xfrm>
                <a:prstGeom prst="rect">
                  <a:avLst/>
                </a:prstGeom>
                <a:blipFill>
                  <a:blip r:embed="rId3"/>
                  <a:stretch>
                    <a:fillRect l="-1273" t="-1583" r="-283" b="-3166"/>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E4EBF5B-2809-1E04-F7F5-62775A56992B}"/>
                </a:ext>
              </a:extLst>
            </p:cNvPr>
            <p:cNvSpPr/>
            <p:nvPr/>
          </p:nvSpPr>
          <p:spPr bwMode="auto">
            <a:xfrm>
              <a:off x="951345" y="1770301"/>
              <a:ext cx="738910" cy="29864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Tree>
    <p:extLst>
      <p:ext uri="{BB962C8B-B14F-4D97-AF65-F5344CB8AC3E}">
        <p14:creationId xmlns:p14="http://schemas.microsoft.com/office/powerpoint/2010/main" val="1977451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125D8C-2ACF-B950-632C-E0604CA47B9F}"/>
              </a:ext>
            </a:extLst>
          </p:cNvPr>
          <p:cNvGrpSpPr/>
          <p:nvPr/>
        </p:nvGrpSpPr>
        <p:grpSpPr>
          <a:xfrm>
            <a:off x="8201976" y="112772"/>
            <a:ext cx="810448" cy="1657529"/>
            <a:chOff x="7306048" y="4010517"/>
            <a:chExt cx="810448" cy="1657529"/>
          </a:xfrm>
        </p:grpSpPr>
        <p:pic>
          <p:nvPicPr>
            <p:cNvPr id="12" name="Picture 11">
              <a:extLst>
                <a:ext uri="{FF2B5EF4-FFF2-40B4-BE49-F238E27FC236}">
                  <a16:creationId xmlns:a16="http://schemas.microsoft.com/office/drawing/2014/main" id="{A06A64FF-4180-2D8D-5BA9-9C02C2EC6595}"/>
                </a:ext>
              </a:extLst>
            </p:cNvPr>
            <p:cNvPicPr>
              <a:picLocks noChangeAspect="1"/>
            </p:cNvPicPr>
            <p:nvPr/>
          </p:nvPicPr>
          <p:blipFill>
            <a:blip r:embed="rId2"/>
            <a:stretch>
              <a:fillRect/>
            </a:stretch>
          </p:blipFill>
          <p:spPr>
            <a:xfrm>
              <a:off x="7306048" y="4010517"/>
              <a:ext cx="810448" cy="1050097"/>
            </a:xfrm>
            <a:prstGeom prst="rect">
              <a:avLst/>
            </a:prstGeom>
          </p:spPr>
        </p:pic>
        <p:sp>
          <p:nvSpPr>
            <p:cNvPr id="13" name="TextBox 12">
              <a:extLst>
                <a:ext uri="{FF2B5EF4-FFF2-40B4-BE49-F238E27FC236}">
                  <a16:creationId xmlns:a16="http://schemas.microsoft.com/office/drawing/2014/main" id="{A4F0C3DD-38D1-685A-A830-30869DE34E43}"/>
                </a:ext>
              </a:extLst>
            </p:cNvPr>
            <p:cNvSpPr txBox="1"/>
            <p:nvPr/>
          </p:nvSpPr>
          <p:spPr>
            <a:xfrm>
              <a:off x="7306353" y="5083271"/>
              <a:ext cx="809837" cy="584775"/>
            </a:xfrm>
            <a:prstGeom prst="rect">
              <a:avLst/>
            </a:prstGeom>
            <a:noFill/>
          </p:spPr>
          <p:txBody>
            <a:bodyPr wrap="none" rtlCol="0">
              <a:spAutoFit/>
            </a:bodyPr>
            <a:lstStyle/>
            <a:p>
              <a:pPr algn="ctr"/>
              <a:r>
                <a:rPr lang="en-US" sz="1600" dirty="0"/>
                <a:t>Bowen</a:t>
              </a:r>
            </a:p>
            <a:p>
              <a:pPr algn="ctr"/>
              <a:r>
                <a:rPr lang="en-US" sz="1600" dirty="0"/>
                <a:t>Alpern</a:t>
              </a:r>
            </a:p>
          </p:txBody>
        </p:sp>
      </p:grpSp>
      <p:grpSp>
        <p:nvGrpSpPr>
          <p:cNvPr id="14" name="Group 13">
            <a:extLst>
              <a:ext uri="{FF2B5EF4-FFF2-40B4-BE49-F238E27FC236}">
                <a16:creationId xmlns:a16="http://schemas.microsoft.com/office/drawing/2014/main" id="{797665B9-8A37-2DDA-0FD5-8B2DDAD11468}"/>
              </a:ext>
            </a:extLst>
          </p:cNvPr>
          <p:cNvGrpSpPr/>
          <p:nvPr/>
        </p:nvGrpSpPr>
        <p:grpSpPr>
          <a:xfrm>
            <a:off x="813816" y="2130552"/>
            <a:ext cx="4309193" cy="2308324"/>
            <a:chOff x="304800" y="3429000"/>
            <a:chExt cx="4309193" cy="2308324"/>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DED347-922B-32BE-83E5-F2AA7AD03B51}"/>
                    </a:ext>
                  </a:extLst>
                </p:cNvPr>
                <p:cNvSpPr txBox="1"/>
                <p:nvPr/>
              </p:nvSpPr>
              <p:spPr>
                <a:xfrm>
                  <a:off x="304800" y="3429000"/>
                  <a:ext cx="4309193" cy="2308324"/>
                </a:xfrm>
                <a:prstGeom prst="rect">
                  <a:avLst/>
                </a:prstGeom>
                <a:noFill/>
              </p:spPr>
              <p:txBody>
                <a:bodyPr wrap="none" rtlCol="0">
                  <a:spAutoFit/>
                </a:bodyPr>
                <a:lstStyle/>
                <a:p>
                  <a:r>
                    <a:rPr lang="en-US" dirty="0"/>
                    <a:t>{b </a:t>
                  </a:r>
                  <a14:m>
                    <m:oMath xmlns:m="http://schemas.openxmlformats.org/officeDocument/2006/math">
                      <m:r>
                        <a:rPr lang="en-US" b="0" i="1" smtClean="0">
                          <a:latin typeface="Cambria Math" panose="02040503050406030204" pitchFamily="18" charset="0"/>
                        </a:rPr>
                        <m:t>≥</m:t>
                      </m:r>
                    </m:oMath>
                  </a14:m>
                  <a:r>
                    <a:rPr lang="en-US" dirty="0"/>
                    <a:t> 0}</a:t>
                  </a:r>
                </a:p>
                <a:p>
                  <a:r>
                    <a:rPr lang="en-US" dirty="0"/>
                    <a:t>y = b;</a:t>
                  </a:r>
                </a:p>
                <a:p>
                  <a:r>
                    <a:rPr lang="en-US" dirty="0"/>
                    <a:t>z = 0;</a:t>
                  </a:r>
                </a:p>
                <a:p>
                  <a:r>
                    <a:rPr lang="en-US" dirty="0"/>
                    <a:t>while (y </a:t>
                  </a:r>
                  <a14:m>
                    <m:oMath xmlns:m="http://schemas.openxmlformats.org/officeDocument/2006/math">
                      <m:r>
                        <a:rPr lang="en-US" b="0" i="1" smtClean="0">
                          <a:latin typeface="Cambria Math" panose="02040503050406030204" pitchFamily="18" charset="0"/>
                        </a:rPr>
                        <m:t>≥</m:t>
                      </m:r>
                    </m:oMath>
                  </a14:m>
                  <a:r>
                    <a:rPr lang="en-US" dirty="0"/>
                    <a:t> 0) inv y </a:t>
                  </a:r>
                  <a14:m>
                    <m:oMath xmlns:m="http://schemas.openxmlformats.org/officeDocument/2006/math">
                      <m:r>
                        <a:rPr lang="en-US" i="1">
                          <a:latin typeface="Cambria Math" panose="02040503050406030204" pitchFamily="18" charset="0"/>
                        </a:rPr>
                        <m:t>≥</m:t>
                      </m:r>
                    </m:oMath>
                  </a14:m>
                  <a:r>
                    <a:rPr lang="en-US" dirty="0"/>
                    <a:t> 0 </a:t>
                  </a:r>
                  <a14:m>
                    <m:oMath xmlns:m="http://schemas.openxmlformats.org/officeDocument/2006/math">
                      <m:r>
                        <a:rPr lang="en-US" b="0" i="1" smtClean="0">
                          <a:latin typeface="Cambria Math" panose="02040503050406030204" pitchFamily="18" charset="0"/>
                        </a:rPr>
                        <m:t>∧</m:t>
                      </m:r>
                    </m:oMath>
                  </a14:m>
                  <a:r>
                    <a:rPr lang="en-US" dirty="0"/>
                    <a:t> a*y + z = a*b  {</a:t>
                  </a:r>
                </a:p>
                <a:p>
                  <a:r>
                    <a:rPr lang="en-US" dirty="0"/>
                    <a:t>    y = y - 1;</a:t>
                  </a:r>
                </a:p>
                <a:p>
                  <a:r>
                    <a:rPr lang="en-US" dirty="0"/>
                    <a:t>    z = z + a;</a:t>
                  </a:r>
                </a:p>
                <a:p>
                  <a:r>
                    <a:rPr lang="en-US" dirty="0"/>
                    <a:t>}</a:t>
                  </a:r>
                </a:p>
                <a:p>
                  <a:r>
                    <a:rPr lang="en-US" dirty="0"/>
                    <a:t>{z = a*b}</a:t>
                  </a:r>
                </a:p>
              </p:txBody>
            </p:sp>
          </mc:Choice>
          <mc:Fallback xmlns="">
            <p:sp>
              <p:nvSpPr>
                <p:cNvPr id="8" name="TextBox 7">
                  <a:extLst>
                    <a:ext uri="{FF2B5EF4-FFF2-40B4-BE49-F238E27FC236}">
                      <a16:creationId xmlns:a16="http://schemas.microsoft.com/office/drawing/2014/main" id="{34DED347-922B-32BE-83E5-F2AA7AD03B51}"/>
                    </a:ext>
                  </a:extLst>
                </p:cNvPr>
                <p:cNvSpPr txBox="1">
                  <a:spLocks noRot="1" noChangeAspect="1" noMove="1" noResize="1" noEditPoints="1" noAdjustHandles="1" noChangeArrowheads="1" noChangeShapeType="1" noTextEdit="1"/>
                </p:cNvSpPr>
                <p:nvPr/>
              </p:nvSpPr>
              <p:spPr>
                <a:xfrm>
                  <a:off x="304800" y="3429000"/>
                  <a:ext cx="4309193" cy="2308324"/>
                </a:xfrm>
                <a:prstGeom prst="rect">
                  <a:avLst/>
                </a:prstGeom>
                <a:blipFill>
                  <a:blip r:embed="rId3"/>
                  <a:stretch>
                    <a:fillRect l="-1275" t="-1587" b="-317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DC25E744-3991-041A-5802-50FDAB27E798}"/>
                </a:ext>
              </a:extLst>
            </p:cNvPr>
            <p:cNvSpPr/>
            <p:nvPr/>
          </p:nvSpPr>
          <p:spPr bwMode="auto">
            <a:xfrm>
              <a:off x="581890" y="4583162"/>
              <a:ext cx="999260" cy="278437"/>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10" name="Rectangle 9">
              <a:extLst>
                <a:ext uri="{FF2B5EF4-FFF2-40B4-BE49-F238E27FC236}">
                  <a16:creationId xmlns:a16="http://schemas.microsoft.com/office/drawing/2014/main" id="{94FFDC51-F3E3-B505-9926-D023C31EAB1E}"/>
                </a:ext>
              </a:extLst>
            </p:cNvPr>
            <p:cNvSpPr/>
            <p:nvPr/>
          </p:nvSpPr>
          <p:spPr bwMode="auto">
            <a:xfrm>
              <a:off x="581889" y="4861599"/>
              <a:ext cx="1064897" cy="298643"/>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 name="Title 1">
            <a:extLst>
              <a:ext uri="{FF2B5EF4-FFF2-40B4-BE49-F238E27FC236}">
                <a16:creationId xmlns:a16="http://schemas.microsoft.com/office/drawing/2014/main" id="{C3FF07C9-9D22-DABD-5AA2-99BA230B1645}"/>
              </a:ext>
            </a:extLst>
          </p:cNvPr>
          <p:cNvSpPr>
            <a:spLocks noGrp="1"/>
          </p:cNvSpPr>
          <p:nvPr>
            <p:ph type="title"/>
          </p:nvPr>
        </p:nvSpPr>
        <p:spPr>
          <a:xfrm>
            <a:off x="304800" y="228599"/>
            <a:ext cx="8610600" cy="1541702"/>
          </a:xfrm>
        </p:spPr>
        <p:txBody>
          <a:bodyPr/>
          <a:lstStyle/>
          <a:p>
            <a:r>
              <a:rPr lang="en-US" sz="2800" dirty="0"/>
              <a:t>Amoeba-Mode Example:</a:t>
            </a:r>
            <a:br>
              <a:rPr lang="en-US" sz="2800" dirty="0"/>
            </a:br>
            <a:r>
              <a:rPr lang="en-US" sz="2800" dirty="0"/>
              <a:t>A Proof-Checking Editor Built Using</a:t>
            </a:r>
            <a:br>
              <a:rPr lang="en-US" sz="2800" dirty="0"/>
            </a:br>
            <a:r>
              <a:rPr lang="en-US" sz="2800" dirty="0"/>
              <a:t>the Synthesizer Generator</a:t>
            </a:r>
          </a:p>
        </p:txBody>
      </p:sp>
    </p:spTree>
    <p:extLst>
      <p:ext uri="{BB962C8B-B14F-4D97-AF65-F5344CB8AC3E}">
        <p14:creationId xmlns:p14="http://schemas.microsoft.com/office/powerpoint/2010/main" val="2871204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BE21-3491-445B-9B39-9F70F0D1B23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7D5BC41-CB58-998B-31E0-82C64306842F}"/>
              </a:ext>
            </a:extLst>
          </p:cNvPr>
          <p:cNvGrpSpPr/>
          <p:nvPr/>
        </p:nvGrpSpPr>
        <p:grpSpPr>
          <a:xfrm>
            <a:off x="8201976" y="112772"/>
            <a:ext cx="810448" cy="1657529"/>
            <a:chOff x="7306048" y="4010517"/>
            <a:chExt cx="810448" cy="1657529"/>
          </a:xfrm>
        </p:grpSpPr>
        <p:pic>
          <p:nvPicPr>
            <p:cNvPr id="12" name="Picture 11">
              <a:extLst>
                <a:ext uri="{FF2B5EF4-FFF2-40B4-BE49-F238E27FC236}">
                  <a16:creationId xmlns:a16="http://schemas.microsoft.com/office/drawing/2014/main" id="{0805B73D-0702-D31D-254F-2A3714158ECC}"/>
                </a:ext>
              </a:extLst>
            </p:cNvPr>
            <p:cNvPicPr>
              <a:picLocks noChangeAspect="1"/>
            </p:cNvPicPr>
            <p:nvPr/>
          </p:nvPicPr>
          <p:blipFill>
            <a:blip r:embed="rId2"/>
            <a:stretch>
              <a:fillRect/>
            </a:stretch>
          </p:blipFill>
          <p:spPr>
            <a:xfrm>
              <a:off x="7306048" y="4010517"/>
              <a:ext cx="810448" cy="1050097"/>
            </a:xfrm>
            <a:prstGeom prst="rect">
              <a:avLst/>
            </a:prstGeom>
          </p:spPr>
        </p:pic>
        <p:sp>
          <p:nvSpPr>
            <p:cNvPr id="13" name="TextBox 12">
              <a:extLst>
                <a:ext uri="{FF2B5EF4-FFF2-40B4-BE49-F238E27FC236}">
                  <a16:creationId xmlns:a16="http://schemas.microsoft.com/office/drawing/2014/main" id="{9D71A8C0-D74D-8BA6-1149-02D7A2AAECF0}"/>
                </a:ext>
              </a:extLst>
            </p:cNvPr>
            <p:cNvSpPr txBox="1"/>
            <p:nvPr/>
          </p:nvSpPr>
          <p:spPr>
            <a:xfrm>
              <a:off x="7306353" y="5083271"/>
              <a:ext cx="809837" cy="584775"/>
            </a:xfrm>
            <a:prstGeom prst="rect">
              <a:avLst/>
            </a:prstGeom>
            <a:noFill/>
          </p:spPr>
          <p:txBody>
            <a:bodyPr wrap="none" rtlCol="0">
              <a:spAutoFit/>
            </a:bodyPr>
            <a:lstStyle/>
            <a:p>
              <a:pPr algn="ctr"/>
              <a:r>
                <a:rPr lang="en-US" sz="1600" dirty="0"/>
                <a:t>Bowen</a:t>
              </a:r>
            </a:p>
            <a:p>
              <a:pPr algn="ctr"/>
              <a:r>
                <a:rPr lang="en-US" sz="1600" dirty="0"/>
                <a:t>Alpern</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4C15A43-C3CE-B1DA-2A8D-9AA33EF7DB08}"/>
                  </a:ext>
                </a:extLst>
              </p:cNvPr>
              <p:cNvSpPr txBox="1"/>
              <p:nvPr/>
            </p:nvSpPr>
            <p:spPr>
              <a:xfrm>
                <a:off x="813816" y="2130552"/>
                <a:ext cx="4309193" cy="2308324"/>
              </a:xfrm>
              <a:prstGeom prst="rect">
                <a:avLst/>
              </a:prstGeom>
              <a:noFill/>
            </p:spPr>
            <p:txBody>
              <a:bodyPr wrap="none" rtlCol="0">
                <a:spAutoFit/>
              </a:bodyPr>
              <a:lstStyle/>
              <a:p>
                <a:r>
                  <a:rPr lang="en-US" dirty="0"/>
                  <a:t>{b </a:t>
                </a:r>
                <a14:m>
                  <m:oMath xmlns:m="http://schemas.openxmlformats.org/officeDocument/2006/math">
                    <m:r>
                      <a:rPr lang="en-US" b="0" i="1" smtClean="0">
                        <a:latin typeface="Cambria Math" panose="02040503050406030204" pitchFamily="18" charset="0"/>
                      </a:rPr>
                      <m:t>≥</m:t>
                    </m:r>
                  </m:oMath>
                </a14:m>
                <a:r>
                  <a:rPr lang="en-US" dirty="0"/>
                  <a:t> 0}</a:t>
                </a:r>
              </a:p>
              <a:p>
                <a:r>
                  <a:rPr lang="en-US" dirty="0"/>
                  <a:t>y = b;</a:t>
                </a:r>
              </a:p>
              <a:p>
                <a:r>
                  <a:rPr lang="en-US" dirty="0"/>
                  <a:t>z = 0;</a:t>
                </a:r>
              </a:p>
              <a:p>
                <a:r>
                  <a:rPr lang="en-US" dirty="0"/>
                  <a:t>while (y </a:t>
                </a:r>
                <a14:m>
                  <m:oMath xmlns:m="http://schemas.openxmlformats.org/officeDocument/2006/math">
                    <m:r>
                      <a:rPr lang="en-US" b="0" i="1" smtClean="0">
                        <a:latin typeface="Cambria Math" panose="02040503050406030204" pitchFamily="18" charset="0"/>
                      </a:rPr>
                      <m:t>&gt;</m:t>
                    </m:r>
                  </m:oMath>
                </a14:m>
                <a:r>
                  <a:rPr lang="en-US" dirty="0"/>
                  <a:t> 0) inv y </a:t>
                </a:r>
                <a14:m>
                  <m:oMath xmlns:m="http://schemas.openxmlformats.org/officeDocument/2006/math">
                    <m:r>
                      <a:rPr lang="en-US" i="1">
                        <a:latin typeface="Cambria Math" panose="02040503050406030204" pitchFamily="18" charset="0"/>
                      </a:rPr>
                      <m:t>≥</m:t>
                    </m:r>
                  </m:oMath>
                </a14:m>
                <a:r>
                  <a:rPr lang="en-US" dirty="0"/>
                  <a:t> 0 </a:t>
                </a:r>
                <a14:m>
                  <m:oMath xmlns:m="http://schemas.openxmlformats.org/officeDocument/2006/math">
                    <m:r>
                      <a:rPr lang="en-US" b="0" i="1" smtClean="0">
                        <a:latin typeface="Cambria Math" panose="02040503050406030204" pitchFamily="18" charset="0"/>
                      </a:rPr>
                      <m:t>∧</m:t>
                    </m:r>
                  </m:oMath>
                </a14:m>
                <a:r>
                  <a:rPr lang="en-US" dirty="0"/>
                  <a:t> a*y + z = a*b  {</a:t>
                </a:r>
              </a:p>
              <a:p>
                <a:r>
                  <a:rPr lang="en-US" dirty="0"/>
                  <a:t>    y = y - 1;</a:t>
                </a:r>
              </a:p>
              <a:p>
                <a:r>
                  <a:rPr lang="en-US" dirty="0"/>
                  <a:t>    z = z + a;</a:t>
                </a:r>
              </a:p>
              <a:p>
                <a:r>
                  <a:rPr lang="en-US" dirty="0"/>
                  <a:t>}</a:t>
                </a:r>
              </a:p>
              <a:p>
                <a:r>
                  <a:rPr lang="en-US" dirty="0"/>
                  <a:t>{z = a*b}</a:t>
                </a:r>
              </a:p>
            </p:txBody>
          </p:sp>
        </mc:Choice>
        <mc:Fallback xmlns="">
          <p:sp>
            <p:nvSpPr>
              <p:cNvPr id="11" name="TextBox 10">
                <a:extLst>
                  <a:ext uri="{FF2B5EF4-FFF2-40B4-BE49-F238E27FC236}">
                    <a16:creationId xmlns:a16="http://schemas.microsoft.com/office/drawing/2014/main" id="{34C15A43-C3CE-B1DA-2A8D-9AA33EF7DB08}"/>
                  </a:ext>
                </a:extLst>
              </p:cNvPr>
              <p:cNvSpPr txBox="1">
                <a:spLocks noRot="1" noChangeAspect="1" noMove="1" noResize="1" noEditPoints="1" noAdjustHandles="1" noChangeArrowheads="1" noChangeShapeType="1" noTextEdit="1"/>
              </p:cNvSpPr>
              <p:nvPr/>
            </p:nvSpPr>
            <p:spPr>
              <a:xfrm>
                <a:off x="813816" y="2130552"/>
                <a:ext cx="4309193" cy="2308324"/>
              </a:xfrm>
              <a:prstGeom prst="rect">
                <a:avLst/>
              </a:prstGeom>
              <a:blipFill>
                <a:blip r:embed="rId3"/>
                <a:stretch>
                  <a:fillRect l="-1275" t="-1587" b="-3175"/>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2EBAEB6-B507-A27C-450E-EDC2F098278B}"/>
              </a:ext>
            </a:extLst>
          </p:cNvPr>
          <p:cNvGrpSpPr/>
          <p:nvPr/>
        </p:nvGrpSpPr>
        <p:grpSpPr>
          <a:xfrm>
            <a:off x="3487878" y="3701614"/>
            <a:ext cx="5038725" cy="2886075"/>
            <a:chOff x="3487878" y="3701614"/>
            <a:chExt cx="5038725" cy="2886075"/>
          </a:xfrm>
        </p:grpSpPr>
        <p:pic>
          <p:nvPicPr>
            <p:cNvPr id="5" name="Picture 4">
              <a:extLst>
                <a:ext uri="{FF2B5EF4-FFF2-40B4-BE49-F238E27FC236}">
                  <a16:creationId xmlns:a16="http://schemas.microsoft.com/office/drawing/2014/main" id="{E00C2F49-7823-40D3-E5EE-BAC3178CA19F}"/>
                </a:ext>
              </a:extLst>
            </p:cNvPr>
            <p:cNvPicPr>
              <a:picLocks noChangeAspect="1"/>
            </p:cNvPicPr>
            <p:nvPr/>
          </p:nvPicPr>
          <p:blipFill>
            <a:blip r:embed="rId4"/>
            <a:stretch>
              <a:fillRect/>
            </a:stretch>
          </p:blipFill>
          <p:spPr>
            <a:xfrm>
              <a:off x="3487878" y="3701614"/>
              <a:ext cx="5038725" cy="2886075"/>
            </a:xfrm>
            <a:prstGeom prst="rect">
              <a:avLst/>
            </a:prstGeom>
            <a:ln>
              <a:solidFill>
                <a:schemeClr val="tx1"/>
              </a:solidFill>
            </a:ln>
          </p:spPr>
        </p:pic>
        <p:sp>
          <p:nvSpPr>
            <p:cNvPr id="4" name="TextBox 3">
              <a:extLst>
                <a:ext uri="{FF2B5EF4-FFF2-40B4-BE49-F238E27FC236}">
                  <a16:creationId xmlns:a16="http://schemas.microsoft.com/office/drawing/2014/main" id="{249FAC20-7AB6-5425-A1A8-B9C68244D6A6}"/>
                </a:ext>
              </a:extLst>
            </p:cNvPr>
            <p:cNvSpPr txBox="1"/>
            <p:nvPr/>
          </p:nvSpPr>
          <p:spPr>
            <a:xfrm>
              <a:off x="7289982" y="3797683"/>
              <a:ext cx="1236621" cy="338554"/>
            </a:xfrm>
            <a:prstGeom prst="rect">
              <a:avLst/>
            </a:prstGeom>
            <a:noFill/>
          </p:spPr>
          <p:txBody>
            <a:bodyPr wrap="none" rtlCol="0">
              <a:spAutoFit/>
            </a:bodyPr>
            <a:lstStyle/>
            <a:p>
              <a:r>
                <a:rPr lang="en-US" sz="1600" dirty="0"/>
                <a:t>POPL 1984</a:t>
              </a:r>
            </a:p>
          </p:txBody>
        </p:sp>
      </p:grpSp>
      <p:sp>
        <p:nvSpPr>
          <p:cNvPr id="7" name="Title 1">
            <a:extLst>
              <a:ext uri="{FF2B5EF4-FFF2-40B4-BE49-F238E27FC236}">
                <a16:creationId xmlns:a16="http://schemas.microsoft.com/office/drawing/2014/main" id="{59102A39-CB8B-07AD-B609-1364E933F493}"/>
              </a:ext>
            </a:extLst>
          </p:cNvPr>
          <p:cNvSpPr>
            <a:spLocks noGrp="1"/>
          </p:cNvSpPr>
          <p:nvPr>
            <p:ph type="title"/>
          </p:nvPr>
        </p:nvSpPr>
        <p:spPr>
          <a:xfrm>
            <a:off x="304800" y="228599"/>
            <a:ext cx="8610600" cy="1541702"/>
          </a:xfrm>
        </p:spPr>
        <p:txBody>
          <a:bodyPr/>
          <a:lstStyle/>
          <a:p>
            <a:r>
              <a:rPr lang="en-US" sz="2800" dirty="0"/>
              <a:t>Amoeba-Mode Example:</a:t>
            </a:r>
            <a:br>
              <a:rPr lang="en-US" sz="2800" dirty="0"/>
            </a:br>
            <a:r>
              <a:rPr lang="en-US" sz="2800" dirty="0"/>
              <a:t>A Proof-Checking Editor Built Using</a:t>
            </a:r>
            <a:br>
              <a:rPr lang="en-US" sz="2800" dirty="0"/>
            </a:br>
            <a:r>
              <a:rPr lang="en-US" sz="2800" dirty="0"/>
              <a:t>the Synthesizer Generator</a:t>
            </a:r>
          </a:p>
        </p:txBody>
      </p:sp>
    </p:spTree>
    <p:extLst>
      <p:ext uri="{BB962C8B-B14F-4D97-AF65-F5344CB8AC3E}">
        <p14:creationId xmlns:p14="http://schemas.microsoft.com/office/powerpoint/2010/main" val="184329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EC40-E362-55FD-E5C9-8DAF93161B53}"/>
              </a:ext>
            </a:extLst>
          </p:cNvPr>
          <p:cNvSpPr>
            <a:spLocks noGrp="1"/>
          </p:cNvSpPr>
          <p:nvPr>
            <p:ph type="title"/>
          </p:nvPr>
        </p:nvSpPr>
        <p:spPr/>
        <p:txBody>
          <a:bodyPr/>
          <a:lstStyle/>
          <a:p>
            <a:r>
              <a:rPr lang="en-US" dirty="0"/>
              <a:t>Amoeba-Mode Examples, 1981-2003</a:t>
            </a:r>
          </a:p>
        </p:txBody>
      </p:sp>
      <p:sp>
        <p:nvSpPr>
          <p:cNvPr id="3" name="Content Placeholder 2">
            <a:extLst>
              <a:ext uri="{FF2B5EF4-FFF2-40B4-BE49-F238E27FC236}">
                <a16:creationId xmlns:a16="http://schemas.microsoft.com/office/drawing/2014/main" id="{03C95F56-9F9A-53E1-B297-05500A0426D1}"/>
              </a:ext>
            </a:extLst>
          </p:cNvPr>
          <p:cNvSpPr>
            <a:spLocks noGrp="1"/>
          </p:cNvSpPr>
          <p:nvPr>
            <p:ph idx="1"/>
          </p:nvPr>
        </p:nvSpPr>
        <p:spPr>
          <a:ln>
            <a:noFill/>
          </a:ln>
        </p:spPr>
        <p:txBody>
          <a:bodyPr>
            <a:normAutofit fontScale="55000" lnSpcReduction="20000"/>
          </a:bodyPr>
          <a:lstStyle/>
          <a:p>
            <a:pPr>
              <a:lnSpc>
                <a:spcPct val="120000"/>
              </a:lnSpc>
            </a:pPr>
            <a:r>
              <a:rPr lang="en-US" dirty="0"/>
              <a:t>Synthesizer Generator applications (1981-84)</a:t>
            </a:r>
          </a:p>
          <a:p>
            <a:pPr lvl="1">
              <a:lnSpc>
                <a:spcPct val="120000"/>
              </a:lnSpc>
            </a:pPr>
            <a:r>
              <a:rPr lang="en-US" dirty="0"/>
              <a:t>Interactive proof-checker (Hoare logic, sequent calculus)</a:t>
            </a:r>
          </a:p>
          <a:p>
            <a:pPr lvl="1">
              <a:lnSpc>
                <a:spcPct val="120000"/>
              </a:lnSpc>
            </a:pPr>
            <a:r>
              <a:rPr lang="en-US" dirty="0"/>
              <a:t>SKI combinators</a:t>
            </a:r>
          </a:p>
          <a:p>
            <a:pPr lvl="1">
              <a:lnSpc>
                <a:spcPct val="120000"/>
              </a:lnSpc>
            </a:pPr>
            <a:r>
              <a:rPr lang="en-US" dirty="0"/>
              <a:t>Register allocation &amp; code generation</a:t>
            </a:r>
          </a:p>
          <a:p>
            <a:pPr lvl="1">
              <a:lnSpc>
                <a:spcPct val="120000"/>
              </a:lnSpc>
            </a:pPr>
            <a:r>
              <a:rPr lang="en-US" dirty="0"/>
              <a:t>Hindley-Milner type inference</a:t>
            </a:r>
          </a:p>
          <a:p>
            <a:pPr lvl="1">
              <a:lnSpc>
                <a:spcPct val="120000"/>
              </a:lnSpc>
            </a:pPr>
            <a:r>
              <a:rPr lang="en-US" dirty="0"/>
              <a:t>Text-formatting algorithms</a:t>
            </a:r>
          </a:p>
          <a:p>
            <a:pPr>
              <a:lnSpc>
                <a:spcPct val="120000"/>
              </a:lnSpc>
            </a:pPr>
            <a:r>
              <a:rPr lang="en-US" dirty="0"/>
              <a:t>Attribute-grammar I/O graphs to </a:t>
            </a:r>
            <a:r>
              <a:rPr lang="en-US" dirty="0" err="1"/>
              <a:t>interprocedural</a:t>
            </a:r>
            <a:r>
              <a:rPr lang="en-US" dirty="0"/>
              <a:t> slicing of PDGs &amp; dataflow analysis</a:t>
            </a:r>
          </a:p>
          <a:p>
            <a:pPr lvl="1">
              <a:lnSpc>
                <a:spcPct val="120000"/>
              </a:lnSpc>
            </a:pPr>
            <a:r>
              <a:rPr lang="en-US" dirty="0"/>
              <a:t>System-dependence-graph summary edges (1988)</a:t>
            </a:r>
          </a:p>
          <a:p>
            <a:pPr lvl="1">
              <a:lnSpc>
                <a:spcPct val="120000"/>
              </a:lnSpc>
            </a:pPr>
            <a:r>
              <a:rPr lang="en-US" dirty="0"/>
              <a:t>IFDS dataflow-analysis framework (1994)</a:t>
            </a:r>
          </a:p>
          <a:p>
            <a:pPr lvl="1">
              <a:lnSpc>
                <a:spcPct val="120000"/>
              </a:lnSpc>
            </a:pPr>
            <a:r>
              <a:rPr lang="en-US" dirty="0"/>
              <a:t>Program analysis via CFL-reachability (1997)</a:t>
            </a:r>
          </a:p>
          <a:p>
            <a:pPr lvl="1">
              <a:lnSpc>
                <a:spcPct val="120000"/>
              </a:lnSpc>
            </a:pPr>
            <a:r>
              <a:rPr lang="en-US" dirty="0"/>
              <a:t>IDE dataflow-analysis framework (1996)</a:t>
            </a:r>
          </a:p>
          <a:p>
            <a:pPr lvl="1">
              <a:lnSpc>
                <a:spcPct val="120000"/>
              </a:lnSpc>
            </a:pPr>
            <a:r>
              <a:rPr lang="en-US" dirty="0" err="1"/>
              <a:t>Datalog</a:t>
            </a:r>
            <a:r>
              <a:rPr lang="en-US" dirty="0"/>
              <a:t> for dataflow analysis (1994)</a:t>
            </a:r>
          </a:p>
          <a:p>
            <a:pPr>
              <a:lnSpc>
                <a:spcPct val="120000"/>
              </a:lnSpc>
            </a:pPr>
            <a:r>
              <a:rPr lang="en-US" dirty="0"/>
              <a:t>Incremental algorithms</a:t>
            </a:r>
          </a:p>
          <a:p>
            <a:pPr lvl="1">
              <a:lnSpc>
                <a:spcPct val="120000"/>
              </a:lnSpc>
            </a:pPr>
            <a:r>
              <a:rPr lang="en-US" dirty="0"/>
              <a:t>Optimal-time incremental updating of attributed trees (1982)</a:t>
            </a:r>
          </a:p>
          <a:p>
            <a:pPr lvl="1">
              <a:lnSpc>
                <a:spcPct val="120000"/>
              </a:lnSpc>
            </a:pPr>
            <a:r>
              <a:rPr lang="en-US" dirty="0"/>
              <a:t>Incremental graph algorithms (1993)</a:t>
            </a:r>
          </a:p>
          <a:p>
            <a:pPr lvl="1">
              <a:lnSpc>
                <a:spcPct val="120000"/>
              </a:lnSpc>
            </a:pPr>
            <a:r>
              <a:rPr lang="en-US" dirty="0"/>
              <a:t>Divided-difference arithmetic/automatic differentiation (2000)</a:t>
            </a:r>
          </a:p>
          <a:p>
            <a:pPr lvl="1">
              <a:lnSpc>
                <a:spcPct val="120000"/>
              </a:lnSpc>
            </a:pPr>
            <a:r>
              <a:rPr lang="en-US" dirty="0"/>
              <a:t>Finite differencing of formulas (2003)</a:t>
            </a:r>
          </a:p>
          <a:p>
            <a:pPr>
              <a:lnSpc>
                <a:spcPct val="120000"/>
              </a:lnSpc>
            </a:pPr>
            <a:r>
              <a:rPr lang="en-US" dirty="0"/>
              <a:t>Program merging (via merging of SDGs) (1988)</a:t>
            </a:r>
          </a:p>
          <a:p>
            <a:pPr lvl="1">
              <a:lnSpc>
                <a:spcPct val="120000"/>
              </a:lnSpc>
            </a:pPr>
            <a:r>
              <a:rPr lang="en-US" dirty="0"/>
              <a:t>Is program merging associative? (category theory?, </a:t>
            </a:r>
            <a:r>
              <a:rPr lang="en-US" dirty="0" err="1"/>
              <a:t>Browerian</a:t>
            </a:r>
            <a:r>
              <a:rPr lang="en-US" dirty="0"/>
              <a:t> algebra!, logic + algebra) (1990)</a:t>
            </a:r>
          </a:p>
          <a:p>
            <a:pPr>
              <a:lnSpc>
                <a:spcPct val="120000"/>
              </a:lnSpc>
            </a:pPr>
            <a:endParaRPr lang="en-US" dirty="0"/>
          </a:p>
        </p:txBody>
      </p:sp>
    </p:spTree>
    <p:extLst>
      <p:ext uri="{BB962C8B-B14F-4D97-AF65-F5344CB8AC3E}">
        <p14:creationId xmlns:p14="http://schemas.microsoft.com/office/powerpoint/2010/main" val="2630859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loud 69"/>
          <p:cNvSpPr/>
          <p:nvPr/>
        </p:nvSpPr>
        <p:spPr>
          <a:xfrm rot="20675458">
            <a:off x="3605539" y="3147055"/>
            <a:ext cx="1757999" cy="685800"/>
          </a:xfrm>
          <a:prstGeom prst="clou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Shape analysis</a:t>
            </a:r>
          </a:p>
          <a:p>
            <a:pPr algn="ctr" defTabSz="685800"/>
            <a:r>
              <a:rPr lang="en-US" sz="1350" dirty="0">
                <a:solidFill>
                  <a:prstClr val="black"/>
                </a:solidFill>
                <a:latin typeface="Calibri" panose="020F0502020204030204"/>
              </a:rPr>
              <a:t>[POPL96,99]</a:t>
            </a:r>
          </a:p>
        </p:txBody>
      </p:sp>
      <p:sp>
        <p:nvSpPr>
          <p:cNvPr id="4" name="TextBox 3"/>
          <p:cNvSpPr txBox="1"/>
          <p:nvPr/>
        </p:nvSpPr>
        <p:spPr>
          <a:xfrm>
            <a:off x="129976" y="1899053"/>
            <a:ext cx="924227" cy="923330"/>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Incremental</a:t>
            </a:r>
          </a:p>
          <a:p>
            <a:pPr algn="ctr" defTabSz="685800"/>
            <a:r>
              <a:rPr lang="en-US" sz="1350" dirty="0">
                <a:solidFill>
                  <a:prstClr val="black"/>
                </a:solidFill>
                <a:latin typeface="Calibri" panose="020F0502020204030204"/>
              </a:rPr>
              <a:t>attribute</a:t>
            </a:r>
          </a:p>
          <a:p>
            <a:pPr algn="ctr" defTabSz="685800"/>
            <a:r>
              <a:rPr lang="en-US" sz="1350" dirty="0">
                <a:solidFill>
                  <a:prstClr val="black"/>
                </a:solidFill>
                <a:latin typeface="Calibri" panose="020F0502020204030204"/>
              </a:rPr>
              <a:t>updating</a:t>
            </a:r>
          </a:p>
          <a:p>
            <a:pPr algn="ctr" defTabSz="685800"/>
            <a:r>
              <a:rPr lang="en-US" sz="1350" dirty="0">
                <a:solidFill>
                  <a:prstClr val="black"/>
                </a:solidFill>
                <a:latin typeface="Calibri" panose="020F0502020204030204"/>
              </a:rPr>
              <a:t>[POPL81,82]</a:t>
            </a:r>
          </a:p>
        </p:txBody>
      </p:sp>
      <p:sp>
        <p:nvSpPr>
          <p:cNvPr id="5" name="TextBox 4"/>
          <p:cNvSpPr txBox="1"/>
          <p:nvPr/>
        </p:nvSpPr>
        <p:spPr>
          <a:xfrm>
            <a:off x="1812308" y="2104925"/>
            <a:ext cx="1399422"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Incremental graph</a:t>
            </a:r>
          </a:p>
          <a:p>
            <a:pPr algn="ctr" defTabSz="685800"/>
            <a:r>
              <a:rPr lang="en-US" sz="1350" dirty="0">
                <a:solidFill>
                  <a:prstClr val="black"/>
                </a:solidFill>
                <a:latin typeface="Calibri" panose="020F0502020204030204"/>
              </a:rPr>
              <a:t>algorithms [JAlg96]</a:t>
            </a:r>
          </a:p>
        </p:txBody>
      </p:sp>
      <p:sp>
        <p:nvSpPr>
          <p:cNvPr id="6" name="TextBox 5"/>
          <p:cNvSpPr txBox="1"/>
          <p:nvPr/>
        </p:nvSpPr>
        <p:spPr>
          <a:xfrm>
            <a:off x="3772582" y="2104925"/>
            <a:ext cx="1500347"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Divided-difference</a:t>
            </a:r>
          </a:p>
          <a:p>
            <a:pPr algn="ctr" defTabSz="685800"/>
            <a:r>
              <a:rPr lang="en-US" sz="1350" dirty="0">
                <a:solidFill>
                  <a:prstClr val="black"/>
                </a:solidFill>
                <a:latin typeface="Calibri" panose="020F0502020204030204"/>
              </a:rPr>
              <a:t>arithmetic [HOSC03]</a:t>
            </a:r>
          </a:p>
        </p:txBody>
      </p:sp>
      <p:sp>
        <p:nvSpPr>
          <p:cNvPr id="7" name="TextBox 6"/>
          <p:cNvSpPr txBox="1"/>
          <p:nvPr/>
        </p:nvSpPr>
        <p:spPr>
          <a:xfrm>
            <a:off x="5865528" y="2106600"/>
            <a:ext cx="1548887"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Finite differencing</a:t>
            </a:r>
          </a:p>
          <a:p>
            <a:pPr algn="ctr" defTabSz="685800"/>
            <a:r>
              <a:rPr lang="en-US" sz="1350" dirty="0">
                <a:solidFill>
                  <a:prstClr val="black"/>
                </a:solidFill>
                <a:latin typeface="Calibri" panose="020F0502020204030204"/>
              </a:rPr>
              <a:t>of formulas [ESOP03]</a:t>
            </a:r>
          </a:p>
        </p:txBody>
      </p:sp>
      <p:sp>
        <p:nvSpPr>
          <p:cNvPr id="8" name="TextBox 7"/>
          <p:cNvSpPr txBox="1"/>
          <p:nvPr/>
        </p:nvSpPr>
        <p:spPr>
          <a:xfrm>
            <a:off x="8360105" y="2931871"/>
            <a:ext cx="704616"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NPA-TP</a:t>
            </a:r>
          </a:p>
          <a:p>
            <a:pPr algn="ctr" defTabSz="685800"/>
            <a:r>
              <a:rPr lang="en-US" sz="1350" dirty="0">
                <a:solidFill>
                  <a:prstClr val="black"/>
                </a:solidFill>
                <a:latin typeface="Calibri" panose="020F0502020204030204"/>
              </a:rPr>
              <a:t>[POPL16]</a:t>
            </a:r>
          </a:p>
        </p:txBody>
      </p:sp>
      <p:sp>
        <p:nvSpPr>
          <p:cNvPr id="9" name="TextBox 8"/>
          <p:cNvSpPr txBox="1"/>
          <p:nvPr/>
        </p:nvSpPr>
        <p:spPr>
          <a:xfrm>
            <a:off x="412582" y="3189983"/>
            <a:ext cx="1156470" cy="507831"/>
          </a:xfrm>
          <a:prstGeom prst="rect">
            <a:avLst/>
          </a:prstGeom>
          <a:noFill/>
          <a:ln>
            <a:solidFill>
              <a:schemeClr val="tx1"/>
            </a:solidFill>
          </a:ln>
        </p:spPr>
        <p:txBody>
          <a:bodyPr wrap="none" lIns="27432" rIns="27432" rtlCol="0">
            <a:spAutoFit/>
          </a:bodyPr>
          <a:lstStyle/>
          <a:p>
            <a:pPr algn="ctr" defTabSz="685800"/>
            <a:r>
              <a:rPr lang="en-US" sz="1350" dirty="0" err="1">
                <a:solidFill>
                  <a:prstClr val="black"/>
                </a:solidFill>
                <a:latin typeface="Calibri" panose="020F0502020204030204"/>
              </a:rPr>
              <a:t>Interprocedural</a:t>
            </a:r>
            <a:endParaRPr lang="en-US" sz="1350" dirty="0">
              <a:solidFill>
                <a:prstClr val="black"/>
              </a:solidFill>
              <a:latin typeface="Calibri" panose="020F0502020204030204"/>
            </a:endParaRPr>
          </a:p>
          <a:p>
            <a:pPr algn="ctr" defTabSz="685800"/>
            <a:r>
              <a:rPr lang="en-US" sz="1350" dirty="0">
                <a:solidFill>
                  <a:prstClr val="black"/>
                </a:solidFill>
                <a:latin typeface="Calibri" panose="020F0502020204030204"/>
              </a:rPr>
              <a:t>slicing [PLDI88]</a:t>
            </a:r>
          </a:p>
        </p:txBody>
      </p:sp>
      <p:sp>
        <p:nvSpPr>
          <p:cNvPr id="10" name="TextBox 9"/>
          <p:cNvSpPr txBox="1"/>
          <p:nvPr/>
        </p:nvSpPr>
        <p:spPr>
          <a:xfrm>
            <a:off x="1191290" y="4067844"/>
            <a:ext cx="1261820" cy="923330"/>
          </a:xfrm>
          <a:prstGeom prst="rect">
            <a:avLst/>
          </a:prstGeom>
          <a:noFill/>
          <a:ln>
            <a:solidFill>
              <a:schemeClr val="tx1"/>
            </a:solidFill>
          </a:ln>
        </p:spPr>
        <p:txBody>
          <a:bodyPr wrap="none" lIns="27432" rIns="27432" rtlCol="0">
            <a:spAutoFit/>
          </a:bodyPr>
          <a:lstStyle/>
          <a:p>
            <a:pPr algn="ctr" defTabSz="685800"/>
            <a:r>
              <a:rPr lang="en-US" sz="1350" dirty="0" err="1">
                <a:solidFill>
                  <a:prstClr val="black"/>
                </a:solidFill>
                <a:latin typeface="Calibri" panose="020F0502020204030204"/>
              </a:rPr>
              <a:t>Interprocedural</a:t>
            </a:r>
            <a:endParaRPr lang="en-US" sz="1350" dirty="0">
              <a:solidFill>
                <a:prstClr val="black"/>
              </a:solidFill>
              <a:latin typeface="Calibri" panose="020F0502020204030204"/>
            </a:endParaRPr>
          </a:p>
          <a:p>
            <a:pPr algn="ctr" defTabSz="685800"/>
            <a:r>
              <a:rPr lang="en-US" sz="1350" dirty="0">
                <a:solidFill>
                  <a:prstClr val="black"/>
                </a:solidFill>
                <a:latin typeface="Calibri" panose="020F0502020204030204"/>
              </a:rPr>
              <a:t>dataflow analysis</a:t>
            </a:r>
          </a:p>
          <a:p>
            <a:pPr algn="ctr" defTabSz="685800"/>
            <a:r>
              <a:rPr lang="en-US" sz="1350" dirty="0">
                <a:solidFill>
                  <a:prstClr val="black"/>
                </a:solidFill>
                <a:latin typeface="Calibri" panose="020F0502020204030204"/>
              </a:rPr>
              <a:t>using </a:t>
            </a:r>
            <a:r>
              <a:rPr lang="en-US" sz="1350" dirty="0" err="1">
                <a:solidFill>
                  <a:prstClr val="black"/>
                </a:solidFill>
                <a:latin typeface="Calibri" panose="020F0502020204030204"/>
              </a:rPr>
              <a:t>Datalog</a:t>
            </a:r>
            <a:endParaRPr lang="en-US" sz="1350" dirty="0">
              <a:solidFill>
                <a:prstClr val="black"/>
              </a:solidFill>
              <a:latin typeface="Calibri" panose="020F0502020204030204"/>
            </a:endParaRPr>
          </a:p>
          <a:p>
            <a:pPr algn="ctr" defTabSz="685800"/>
            <a:r>
              <a:rPr lang="en-US" sz="1350" dirty="0">
                <a:solidFill>
                  <a:prstClr val="black"/>
                </a:solidFill>
                <a:latin typeface="Calibri" panose="020F0502020204030204"/>
              </a:rPr>
              <a:t>[CC94]</a:t>
            </a:r>
          </a:p>
        </p:txBody>
      </p:sp>
      <p:sp>
        <p:nvSpPr>
          <p:cNvPr id="11" name="TextBox 10"/>
          <p:cNvSpPr txBox="1"/>
          <p:nvPr/>
        </p:nvSpPr>
        <p:spPr>
          <a:xfrm>
            <a:off x="2672058" y="4173693"/>
            <a:ext cx="1284198" cy="71558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IFDS framework</a:t>
            </a:r>
          </a:p>
          <a:p>
            <a:pPr algn="ctr" defTabSz="685800"/>
            <a:r>
              <a:rPr lang="en-US" sz="1350" dirty="0">
                <a:solidFill>
                  <a:prstClr val="black"/>
                </a:solidFill>
                <a:latin typeface="Calibri" panose="020F0502020204030204"/>
              </a:rPr>
              <a:t>(CFL-reachability)</a:t>
            </a:r>
          </a:p>
          <a:p>
            <a:pPr algn="ctr" defTabSz="685800"/>
            <a:r>
              <a:rPr lang="en-US" sz="1350" dirty="0">
                <a:solidFill>
                  <a:prstClr val="black"/>
                </a:solidFill>
                <a:latin typeface="Calibri" panose="020F0502020204030204"/>
              </a:rPr>
              <a:t>[POPL95]</a:t>
            </a:r>
          </a:p>
        </p:txBody>
      </p:sp>
      <p:sp>
        <p:nvSpPr>
          <p:cNvPr id="12" name="TextBox 11"/>
          <p:cNvSpPr txBox="1"/>
          <p:nvPr/>
        </p:nvSpPr>
        <p:spPr>
          <a:xfrm>
            <a:off x="4195403" y="4179491"/>
            <a:ext cx="825291" cy="71558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IDE</a:t>
            </a:r>
          </a:p>
          <a:p>
            <a:pPr algn="ctr" defTabSz="685800"/>
            <a:r>
              <a:rPr lang="en-US" sz="1350" dirty="0">
                <a:solidFill>
                  <a:prstClr val="black"/>
                </a:solidFill>
                <a:latin typeface="Calibri" panose="020F0502020204030204"/>
              </a:rPr>
              <a:t>framework</a:t>
            </a:r>
          </a:p>
          <a:p>
            <a:pPr algn="ctr" defTabSz="685800"/>
            <a:r>
              <a:rPr lang="en-US" sz="1350" dirty="0">
                <a:solidFill>
                  <a:prstClr val="black"/>
                </a:solidFill>
                <a:latin typeface="Calibri" panose="020F0502020204030204"/>
              </a:rPr>
              <a:t>[FASE95]</a:t>
            </a:r>
          </a:p>
        </p:txBody>
      </p:sp>
      <p:sp>
        <p:nvSpPr>
          <p:cNvPr id="13" name="TextBox 12"/>
          <p:cNvSpPr txBox="1"/>
          <p:nvPr/>
        </p:nvSpPr>
        <p:spPr>
          <a:xfrm>
            <a:off x="5361384" y="4283163"/>
            <a:ext cx="595933" cy="50783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WPDSs</a:t>
            </a:r>
          </a:p>
          <a:p>
            <a:pPr algn="ctr" defTabSz="685800"/>
            <a:r>
              <a:rPr lang="en-US" sz="1350" dirty="0">
                <a:solidFill>
                  <a:prstClr val="black"/>
                </a:solidFill>
                <a:latin typeface="Calibri" panose="020F0502020204030204"/>
              </a:rPr>
              <a:t>[SAS03]</a:t>
            </a:r>
          </a:p>
        </p:txBody>
      </p:sp>
      <p:sp>
        <p:nvSpPr>
          <p:cNvPr id="14" name="TextBox 13"/>
          <p:cNvSpPr txBox="1"/>
          <p:nvPr/>
        </p:nvSpPr>
        <p:spPr>
          <a:xfrm>
            <a:off x="6334795" y="4179491"/>
            <a:ext cx="911788" cy="715581"/>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Error</a:t>
            </a:r>
          </a:p>
          <a:p>
            <a:pPr algn="ctr" defTabSz="685800"/>
            <a:r>
              <a:rPr lang="en-US" sz="1350" dirty="0">
                <a:solidFill>
                  <a:prstClr val="black"/>
                </a:solidFill>
                <a:latin typeface="Calibri" panose="020F0502020204030204"/>
              </a:rPr>
              <a:t>propagation</a:t>
            </a:r>
          </a:p>
          <a:p>
            <a:pPr algn="ctr" defTabSz="685800"/>
            <a:r>
              <a:rPr lang="en-US" sz="1350" dirty="0">
                <a:solidFill>
                  <a:prstClr val="black"/>
                </a:solidFill>
                <a:latin typeface="Calibri" panose="020F0502020204030204"/>
              </a:rPr>
              <a:t>[SAS07]</a:t>
            </a:r>
          </a:p>
        </p:txBody>
      </p:sp>
      <p:sp>
        <p:nvSpPr>
          <p:cNvPr id="15" name="TextBox 14"/>
          <p:cNvSpPr txBox="1"/>
          <p:nvPr/>
        </p:nvSpPr>
        <p:spPr>
          <a:xfrm>
            <a:off x="7669465" y="3930516"/>
            <a:ext cx="818045" cy="923330"/>
          </a:xfrm>
          <a:prstGeom prst="rect">
            <a:avLst/>
          </a:prstGeom>
          <a:noFill/>
          <a:ln>
            <a:solidFill>
              <a:schemeClr val="tx1"/>
            </a:solidFill>
          </a:ln>
        </p:spPr>
        <p:txBody>
          <a:bodyPr wrap="none" lIns="27432" rIns="27432" rtlCol="0">
            <a:spAutoFit/>
          </a:bodyPr>
          <a:lstStyle/>
          <a:p>
            <a:pPr algn="ctr" defTabSz="685800"/>
            <a:r>
              <a:rPr lang="en-US" sz="1350" dirty="0">
                <a:solidFill>
                  <a:prstClr val="black"/>
                </a:solidFill>
                <a:latin typeface="Calibri" panose="020F0502020204030204"/>
              </a:rPr>
              <a:t>Context-</a:t>
            </a:r>
          </a:p>
          <a:p>
            <a:pPr algn="ctr" defTabSz="685800"/>
            <a:r>
              <a:rPr lang="en-US" sz="1350" dirty="0">
                <a:solidFill>
                  <a:prstClr val="black"/>
                </a:solidFill>
                <a:latin typeface="Calibri" panose="020F0502020204030204"/>
              </a:rPr>
              <a:t>bounded</a:t>
            </a:r>
          </a:p>
          <a:p>
            <a:pPr algn="ctr" defTabSz="685800"/>
            <a:r>
              <a:rPr lang="en-US" sz="1350" dirty="0">
                <a:solidFill>
                  <a:prstClr val="black"/>
                </a:solidFill>
                <a:latin typeface="Calibri" panose="020F0502020204030204"/>
              </a:rPr>
              <a:t>analysis</a:t>
            </a:r>
          </a:p>
          <a:p>
            <a:pPr algn="ctr" defTabSz="685800"/>
            <a:r>
              <a:rPr lang="en-US" sz="1350" dirty="0">
                <a:solidFill>
                  <a:prstClr val="black"/>
                </a:solidFill>
                <a:latin typeface="Calibri" panose="020F0502020204030204"/>
              </a:rPr>
              <a:t> [TACAS08]</a:t>
            </a:r>
          </a:p>
        </p:txBody>
      </p:sp>
      <p:cxnSp>
        <p:nvCxnSpPr>
          <p:cNvPr id="17" name="Straight Arrow Connector 16"/>
          <p:cNvCxnSpPr>
            <a:stCxn id="4" idx="3"/>
            <a:endCxn id="5" idx="1"/>
          </p:cNvCxnSpPr>
          <p:nvPr/>
        </p:nvCxnSpPr>
        <p:spPr>
          <a:xfrm flipV="1">
            <a:off x="1054203" y="2358841"/>
            <a:ext cx="758105" cy="1877"/>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5" idx="3"/>
            <a:endCxn id="6" idx="1"/>
          </p:cNvCxnSpPr>
          <p:nvPr/>
        </p:nvCxnSpPr>
        <p:spPr>
          <a:xfrm>
            <a:off x="3211730" y="2358841"/>
            <a:ext cx="560852" cy="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6" idx="3"/>
            <a:endCxn id="7" idx="1"/>
          </p:cNvCxnSpPr>
          <p:nvPr/>
        </p:nvCxnSpPr>
        <p:spPr>
          <a:xfrm>
            <a:off x="5272929" y="2358841"/>
            <a:ext cx="592599" cy="1675"/>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7" idx="3"/>
            <a:endCxn id="8" idx="1"/>
          </p:cNvCxnSpPr>
          <p:nvPr/>
        </p:nvCxnSpPr>
        <p:spPr>
          <a:xfrm>
            <a:off x="7414415" y="2360516"/>
            <a:ext cx="945690" cy="82527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15" idx="0"/>
            <a:endCxn id="8" idx="1"/>
          </p:cNvCxnSpPr>
          <p:nvPr/>
        </p:nvCxnSpPr>
        <p:spPr>
          <a:xfrm flipV="1">
            <a:off x="8078488" y="3185787"/>
            <a:ext cx="281617" cy="744729"/>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4" idx="2"/>
            <a:endCxn id="9" idx="0"/>
          </p:cNvCxnSpPr>
          <p:nvPr/>
        </p:nvCxnSpPr>
        <p:spPr>
          <a:xfrm>
            <a:off x="592090" y="2822383"/>
            <a:ext cx="398727" cy="367600"/>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cxnSp>
        <p:nvCxnSpPr>
          <p:cNvPr id="39" name="Straight Arrow Connector 38"/>
          <p:cNvCxnSpPr>
            <a:stCxn id="9" idx="2"/>
            <a:endCxn id="10" idx="0"/>
          </p:cNvCxnSpPr>
          <p:nvPr/>
        </p:nvCxnSpPr>
        <p:spPr>
          <a:xfrm>
            <a:off x="990817" y="3697814"/>
            <a:ext cx="831383" cy="37003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0" idx="3"/>
            <a:endCxn id="11" idx="1"/>
          </p:cNvCxnSpPr>
          <p:nvPr/>
        </p:nvCxnSpPr>
        <p:spPr>
          <a:xfrm>
            <a:off x="2453110" y="4529509"/>
            <a:ext cx="218948" cy="1975"/>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11" idx="3"/>
            <a:endCxn id="12" idx="1"/>
          </p:cNvCxnSpPr>
          <p:nvPr/>
        </p:nvCxnSpPr>
        <p:spPr>
          <a:xfrm>
            <a:off x="3956256" y="4531484"/>
            <a:ext cx="239147" cy="5798"/>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12" idx="3"/>
            <a:endCxn id="13" idx="1"/>
          </p:cNvCxnSpPr>
          <p:nvPr/>
        </p:nvCxnSpPr>
        <p:spPr>
          <a:xfrm flipV="1">
            <a:off x="5020694" y="4537079"/>
            <a:ext cx="340690" cy="203"/>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13" idx="3"/>
            <a:endCxn id="14" idx="1"/>
          </p:cNvCxnSpPr>
          <p:nvPr/>
        </p:nvCxnSpPr>
        <p:spPr>
          <a:xfrm>
            <a:off x="5957317" y="4537079"/>
            <a:ext cx="377478" cy="203"/>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14" idx="3"/>
            <a:endCxn id="15" idx="1"/>
          </p:cNvCxnSpPr>
          <p:nvPr/>
        </p:nvCxnSpPr>
        <p:spPr>
          <a:xfrm flipV="1">
            <a:off x="7246583" y="4392181"/>
            <a:ext cx="422882" cy="14510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74" name="Straight Arrow Connector 73"/>
          <p:cNvCxnSpPr>
            <a:stCxn id="10" idx="0"/>
            <a:endCxn id="70" idx="2"/>
          </p:cNvCxnSpPr>
          <p:nvPr/>
        </p:nvCxnSpPr>
        <p:spPr>
          <a:xfrm flipV="1">
            <a:off x="1822200" y="3722063"/>
            <a:ext cx="1820193" cy="345781"/>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cxnSp>
        <p:nvCxnSpPr>
          <p:cNvPr id="78" name="Straight Arrow Connector 77"/>
          <p:cNvCxnSpPr>
            <a:stCxn id="70" idx="0"/>
            <a:endCxn id="7" idx="2"/>
          </p:cNvCxnSpPr>
          <p:nvPr/>
        </p:nvCxnSpPr>
        <p:spPr>
          <a:xfrm flipV="1">
            <a:off x="5330529" y="2614431"/>
            <a:ext cx="1309443" cy="642356"/>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grpSp>
        <p:nvGrpSpPr>
          <p:cNvPr id="94" name="Group 93"/>
          <p:cNvGrpSpPr/>
          <p:nvPr/>
        </p:nvGrpSpPr>
        <p:grpSpPr>
          <a:xfrm>
            <a:off x="7935844" y="1986270"/>
            <a:ext cx="530204" cy="740660"/>
            <a:chOff x="4173065" y="3129407"/>
            <a:chExt cx="1243106" cy="1688235"/>
          </a:xfrm>
        </p:grpSpPr>
        <p:sp>
          <p:nvSpPr>
            <p:cNvPr id="95" name="Text Box 24"/>
            <p:cNvSpPr txBox="1">
              <a:spLocks noChangeArrowheads="1"/>
            </p:cNvSpPr>
            <p:nvPr/>
          </p:nvSpPr>
          <p:spPr bwMode="auto">
            <a:xfrm>
              <a:off x="4370875" y="4314939"/>
              <a:ext cx="88472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defPPr>
                <a:defRPr lang="en-US"/>
              </a:defPPr>
              <a:lvl1pPr algn="ctr" defTabSz="3133725">
                <a:lnSpc>
                  <a:spcPts val="1600"/>
                </a:lnSpc>
                <a:spcBef>
                  <a:spcPct val="0"/>
                </a:spcBef>
                <a:buFontTx/>
                <a:buNone/>
                <a:defRPr sz="1600">
                  <a:latin typeface="Calibri" pitchFamily="34" charset="0"/>
                </a:defRPr>
              </a:lvl1pPr>
              <a:lvl2pPr marL="742950" indent="-285750" defTabSz="3133725">
                <a:spcBef>
                  <a:spcPct val="0"/>
                </a:spcBef>
                <a:defRPr>
                  <a:latin typeface="Arial" charset="0"/>
                </a:defRPr>
              </a:lvl2pPr>
              <a:lvl3pPr marL="1143000" indent="-228600" defTabSz="3133725">
                <a:spcBef>
                  <a:spcPct val="0"/>
                </a:spcBef>
                <a:defRPr>
                  <a:latin typeface="Arial" charset="0"/>
                </a:defRPr>
              </a:lvl3pPr>
              <a:lvl4pPr marL="1600200" indent="-228600" defTabSz="3133725">
                <a:spcBef>
                  <a:spcPct val="0"/>
                </a:spcBef>
                <a:defRPr>
                  <a:latin typeface="Arial" charset="0"/>
                </a:defRPr>
              </a:lvl4pPr>
              <a:lvl5pPr marL="2057400" indent="-228600" defTabSz="3133725">
                <a:spcBef>
                  <a:spcPct val="0"/>
                </a:spcBef>
                <a:defRPr>
                  <a:latin typeface="Arial" charset="0"/>
                </a:defRPr>
              </a:lvl5pPr>
              <a:lvl6pPr marL="2514600" indent="-228600" defTabSz="3133725" fontAlgn="base">
                <a:spcBef>
                  <a:spcPct val="0"/>
                </a:spcBef>
                <a:spcAft>
                  <a:spcPct val="0"/>
                </a:spcAft>
                <a:defRPr>
                  <a:latin typeface="Arial" charset="0"/>
                </a:defRPr>
              </a:lvl6pPr>
              <a:lvl7pPr marL="2971800" indent="-228600" defTabSz="3133725" fontAlgn="base">
                <a:spcBef>
                  <a:spcPct val="0"/>
                </a:spcBef>
                <a:spcAft>
                  <a:spcPct val="0"/>
                </a:spcAft>
                <a:defRPr>
                  <a:latin typeface="Arial" charset="0"/>
                </a:defRPr>
              </a:lvl7pPr>
              <a:lvl8pPr marL="3429000" indent="-228600" defTabSz="3133725" fontAlgn="base">
                <a:spcBef>
                  <a:spcPct val="0"/>
                </a:spcBef>
                <a:spcAft>
                  <a:spcPct val="0"/>
                </a:spcAft>
                <a:defRPr>
                  <a:latin typeface="Arial" charset="0"/>
                </a:defRPr>
              </a:lvl8pPr>
              <a:lvl9pPr marL="3886200" indent="-228600" defTabSz="3133725" fontAlgn="base">
                <a:spcBef>
                  <a:spcPct val="0"/>
                </a:spcBef>
                <a:spcAft>
                  <a:spcPct val="0"/>
                </a:spcAft>
                <a:defRPr>
                  <a:latin typeface="Arial" charset="0"/>
                </a:defRPr>
              </a:lvl9pPr>
            </a:lstStyle>
            <a:p>
              <a:pPr defTabSz="2350294">
                <a:lnSpc>
                  <a:spcPts val="1200"/>
                </a:lnSpc>
              </a:pPr>
              <a:r>
                <a:rPr lang="en-US" sz="1200" dirty="0">
                  <a:solidFill>
                    <a:prstClr val="black"/>
                  </a:solidFill>
                </a:rPr>
                <a:t>Emma</a:t>
              </a:r>
            </a:p>
            <a:p>
              <a:pPr defTabSz="2350294">
                <a:lnSpc>
                  <a:spcPts val="1200"/>
                </a:lnSpc>
              </a:pPr>
              <a:r>
                <a:rPr lang="en-US" sz="1200" dirty="0" err="1">
                  <a:solidFill>
                    <a:prstClr val="black"/>
                  </a:solidFill>
                </a:rPr>
                <a:t>Turetsky</a:t>
              </a:r>
              <a:endParaRPr lang="en-US" sz="1200" dirty="0">
                <a:solidFill>
                  <a:prstClr val="black"/>
                </a:solidFill>
              </a:endParaRPr>
            </a:p>
          </p:txBody>
        </p:sp>
        <p:pic>
          <p:nvPicPr>
            <p:cNvPr id="96" name="Picture 2" descr="C:\Users\reps\Documents\personal\Susan\Obituary\2014-07-15\turetsky-em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065" y="3129407"/>
              <a:ext cx="1243106"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97" name="Group 96"/>
          <p:cNvGrpSpPr>
            <a:grpSpLocks noChangeAspect="1"/>
          </p:cNvGrpSpPr>
          <p:nvPr/>
        </p:nvGrpSpPr>
        <p:grpSpPr>
          <a:xfrm>
            <a:off x="8545876" y="1983746"/>
            <a:ext cx="508420" cy="748635"/>
            <a:chOff x="5663984" y="3165761"/>
            <a:chExt cx="1158875" cy="1706414"/>
          </a:xfrm>
        </p:grpSpPr>
        <p:sp>
          <p:nvSpPr>
            <p:cNvPr id="98" name="TextBox 23"/>
            <p:cNvSpPr txBox="1">
              <a:spLocks noChangeArrowheads="1"/>
            </p:cNvSpPr>
            <p:nvPr/>
          </p:nvSpPr>
          <p:spPr bwMode="auto">
            <a:xfrm>
              <a:off x="5663984" y="436947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err="1">
                  <a:solidFill>
                    <a:prstClr val="black"/>
                  </a:solidFill>
                  <a:latin typeface="Calibri" pitchFamily="34" charset="0"/>
                </a:rPr>
                <a:t>Prathmesh</a:t>
              </a:r>
              <a:endParaRPr lang="en-US" sz="1200" dirty="0">
                <a:solidFill>
                  <a:prstClr val="black"/>
                </a:solidFill>
                <a:latin typeface="Calibri" pitchFamily="34" charset="0"/>
              </a:endParaRPr>
            </a:p>
            <a:p>
              <a:pPr algn="ctr" defTabSz="2350294">
                <a:lnSpc>
                  <a:spcPts val="1200"/>
                </a:lnSpc>
              </a:pPr>
              <a:r>
                <a:rPr lang="en-US" sz="1200" dirty="0" err="1">
                  <a:solidFill>
                    <a:prstClr val="black"/>
                  </a:solidFill>
                  <a:latin typeface="Calibri" pitchFamily="34" charset="0"/>
                </a:rPr>
                <a:t>Prabhu</a:t>
              </a:r>
              <a:endParaRPr lang="en-US" sz="1200" dirty="0">
                <a:solidFill>
                  <a:prstClr val="black"/>
                </a:solidFill>
                <a:latin typeface="Calibri" pitchFamily="34" charset="0"/>
              </a:endParaRPr>
            </a:p>
          </p:txBody>
        </p:sp>
        <p:pic>
          <p:nvPicPr>
            <p:cNvPr id="99" name="Picture 4" descr="C:\Users\reps\Documents\Papers\submissions\SpeedingUpNewton\Talk\prathme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3491" y="3165761"/>
              <a:ext cx="1070747"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03" name="Group 102"/>
          <p:cNvGrpSpPr>
            <a:grpSpLocks noChangeAspect="1"/>
          </p:cNvGrpSpPr>
          <p:nvPr/>
        </p:nvGrpSpPr>
        <p:grpSpPr>
          <a:xfrm>
            <a:off x="6747148" y="5108169"/>
            <a:ext cx="508518" cy="779345"/>
            <a:chOff x="7968389" y="1755698"/>
            <a:chExt cx="1158875" cy="1776067"/>
          </a:xfrm>
        </p:grpSpPr>
        <p:sp>
          <p:nvSpPr>
            <p:cNvPr id="104" name="TextBox 23"/>
            <p:cNvSpPr txBox="1">
              <a:spLocks noChangeArrowheads="1"/>
            </p:cNvSpPr>
            <p:nvPr/>
          </p:nvSpPr>
          <p:spPr bwMode="auto">
            <a:xfrm>
              <a:off x="7968389" y="3029063"/>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err="1">
                  <a:solidFill>
                    <a:prstClr val="black"/>
                  </a:solidFill>
                  <a:latin typeface="Calibri" pitchFamily="34" charset="0"/>
                </a:rPr>
                <a:t>Tayssir</a:t>
              </a:r>
              <a:endParaRPr lang="en-US" sz="1200" dirty="0">
                <a:solidFill>
                  <a:prstClr val="black"/>
                </a:solidFill>
                <a:latin typeface="Calibri" pitchFamily="34" charset="0"/>
              </a:endParaRPr>
            </a:p>
            <a:p>
              <a:pPr algn="ctr" defTabSz="2350294">
                <a:lnSpc>
                  <a:spcPts val="1200"/>
                </a:lnSpc>
              </a:pPr>
              <a:r>
                <a:rPr lang="en-US" sz="1200" dirty="0" err="1">
                  <a:solidFill>
                    <a:prstClr val="black"/>
                  </a:solidFill>
                  <a:latin typeface="Calibri" pitchFamily="34" charset="0"/>
                </a:rPr>
                <a:t>Touili</a:t>
              </a:r>
              <a:endParaRPr lang="en-US" sz="1200" dirty="0">
                <a:solidFill>
                  <a:prstClr val="black"/>
                </a:solidFill>
                <a:latin typeface="Calibri" pitchFamily="34" charset="0"/>
              </a:endParaRPr>
            </a:p>
          </p:txBody>
        </p:sp>
        <p:pic>
          <p:nvPicPr>
            <p:cNvPr id="105" name="Picture 13" descr="C:\Users\reps\Documents\Papers\submissions\SpeedingUpNewton\Talk\tayss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95" y="1755698"/>
              <a:ext cx="1008358"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6" name="Group 105"/>
          <p:cNvGrpSpPr>
            <a:grpSpLocks noChangeAspect="1"/>
          </p:cNvGrpSpPr>
          <p:nvPr/>
        </p:nvGrpSpPr>
        <p:grpSpPr>
          <a:xfrm>
            <a:off x="7661375" y="5111701"/>
            <a:ext cx="505679" cy="780976"/>
            <a:chOff x="6903774" y="1751013"/>
            <a:chExt cx="1158875" cy="1789778"/>
          </a:xfrm>
        </p:grpSpPr>
        <p:sp>
          <p:nvSpPr>
            <p:cNvPr id="107" name="TextBox 23"/>
            <p:cNvSpPr txBox="1">
              <a:spLocks noChangeArrowheads="1"/>
            </p:cNvSpPr>
            <p:nvPr/>
          </p:nvSpPr>
          <p:spPr bwMode="auto">
            <a:xfrm>
              <a:off x="6903774" y="303808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Nick</a:t>
              </a:r>
            </a:p>
            <a:p>
              <a:pPr algn="ctr" defTabSz="2350294">
                <a:lnSpc>
                  <a:spcPts val="1200"/>
                </a:lnSpc>
              </a:pPr>
              <a:r>
                <a:rPr lang="en-US" sz="1200" dirty="0">
                  <a:solidFill>
                    <a:prstClr val="black"/>
                  </a:solidFill>
                  <a:latin typeface="Calibri" pitchFamily="34" charset="0"/>
                </a:rPr>
                <a:t>Kidd</a:t>
              </a:r>
            </a:p>
          </p:txBody>
        </p:sp>
        <p:pic>
          <p:nvPicPr>
            <p:cNvPr id="108" name="Picture 14" descr="C:\Users\reps\Documents\Papers\submissions\SpeedingUpNewton\Talk\nick-kid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0" name="Group 99"/>
          <p:cNvGrpSpPr>
            <a:grpSpLocks noChangeAspect="1"/>
          </p:cNvGrpSpPr>
          <p:nvPr/>
        </p:nvGrpSpPr>
        <p:grpSpPr>
          <a:xfrm>
            <a:off x="7194545" y="5111852"/>
            <a:ext cx="502815" cy="780533"/>
            <a:chOff x="6179790" y="250424"/>
            <a:chExt cx="1158875" cy="1798952"/>
          </a:xfrm>
        </p:grpSpPr>
        <p:pic>
          <p:nvPicPr>
            <p:cNvPr id="101" name="Picture 12" descr="C:\Users\reps\Documents\Papers\submissions\SpeedingUpNewton\Talk\aka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2"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Akash</a:t>
              </a:r>
            </a:p>
            <a:p>
              <a:pPr algn="ctr" defTabSz="2350294">
                <a:lnSpc>
                  <a:spcPts val="1200"/>
                </a:lnSpc>
              </a:pPr>
              <a:r>
                <a:rPr lang="en-US" sz="1200" dirty="0">
                  <a:solidFill>
                    <a:prstClr val="black"/>
                  </a:solidFill>
                  <a:latin typeface="Calibri" pitchFamily="34" charset="0"/>
                </a:rPr>
                <a:t>Lal</a:t>
              </a:r>
            </a:p>
          </p:txBody>
        </p:sp>
      </p:grpSp>
      <p:grpSp>
        <p:nvGrpSpPr>
          <p:cNvPr id="52" name="Group 51"/>
          <p:cNvGrpSpPr/>
          <p:nvPr/>
        </p:nvGrpSpPr>
        <p:grpSpPr>
          <a:xfrm>
            <a:off x="4137875" y="1357756"/>
            <a:ext cx="769763" cy="795818"/>
            <a:chOff x="9629233" y="3498697"/>
            <a:chExt cx="1793886" cy="1960034"/>
          </a:xfrm>
        </p:grpSpPr>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5593" y="3498697"/>
              <a:ext cx="1081165" cy="1308210"/>
            </a:xfrm>
            <a:prstGeom prst="rect">
              <a:avLst/>
            </a:prstGeom>
            <a:noFill/>
            <a:ln w="9525">
              <a:solidFill>
                <a:schemeClr val="tx1"/>
              </a:solidFill>
            </a:ln>
          </p:spPr>
        </p:pic>
        <p:sp>
          <p:nvSpPr>
            <p:cNvPr id="54" name="TextBox 53"/>
            <p:cNvSpPr txBox="1"/>
            <p:nvPr/>
          </p:nvSpPr>
          <p:spPr>
            <a:xfrm>
              <a:off x="9629233" y="4846940"/>
              <a:ext cx="1793886" cy="611791"/>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Louis </a:t>
              </a:r>
              <a:r>
                <a:rPr lang="en-US" altLang="en-US" sz="1200" dirty="0" err="1">
                  <a:solidFill>
                    <a:prstClr val="black"/>
                  </a:solidFill>
                  <a:latin typeface="Calibri" pitchFamily="34" charset="0"/>
                </a:rPr>
                <a:t>Rall</a:t>
              </a:r>
              <a:endParaRPr lang="en-US" altLang="en-US" sz="1200" dirty="0">
                <a:solidFill>
                  <a:prstClr val="black"/>
                </a:solidFill>
                <a:latin typeface="Calibri" pitchFamily="34" charset="0"/>
              </a:endParaRPr>
            </a:p>
          </p:txBody>
        </p:sp>
      </p:grpSp>
      <p:grpSp>
        <p:nvGrpSpPr>
          <p:cNvPr id="56" name="Group 55"/>
          <p:cNvGrpSpPr>
            <a:grpSpLocks noChangeAspect="1"/>
          </p:cNvGrpSpPr>
          <p:nvPr/>
        </p:nvGrpSpPr>
        <p:grpSpPr>
          <a:xfrm>
            <a:off x="5738399" y="1182312"/>
            <a:ext cx="583814" cy="968233"/>
            <a:chOff x="5943377" y="3617484"/>
            <a:chExt cx="1667546" cy="2765564"/>
          </a:xfrm>
        </p:grpSpPr>
        <p:sp>
          <p:nvSpPr>
            <p:cNvPr id="57" name="TextBox 56"/>
            <p:cNvSpPr txBox="1"/>
            <p:nvPr/>
          </p:nvSpPr>
          <p:spPr>
            <a:xfrm>
              <a:off x="5943377" y="5233987"/>
              <a:ext cx="1667546" cy="1149061"/>
            </a:xfrm>
            <a:prstGeom prst="rect">
              <a:avLst/>
            </a:prstGeom>
            <a:noFill/>
          </p:spPr>
          <p:txBody>
            <a:bodyPr wrap="none" rtlCol="0">
              <a:spAutoFit/>
            </a:bodyPr>
            <a:lstStyle/>
            <a:p>
              <a:pPr algn="ctr" defTabSz="2350294">
                <a:lnSpc>
                  <a:spcPts val="1200"/>
                </a:lnSpc>
                <a:spcBef>
                  <a:spcPct val="0"/>
                </a:spcBef>
              </a:pPr>
              <a:r>
                <a:rPr lang="en-US" altLang="en-US" sz="1200" dirty="0" err="1">
                  <a:solidFill>
                    <a:prstClr val="black"/>
                  </a:solidFill>
                  <a:latin typeface="Calibri" pitchFamily="34" charset="0"/>
                </a:rPr>
                <a:t>Mooly</a:t>
              </a:r>
              <a:endParaRPr lang="en-US" altLang="en-US" sz="1200" dirty="0">
                <a:solidFill>
                  <a:prstClr val="black"/>
                </a:solidFill>
                <a:latin typeface="Calibri" pitchFamily="34" charset="0"/>
              </a:endParaRPr>
            </a:p>
            <a:p>
              <a:pPr algn="ctr" defTabSz="2350294">
                <a:lnSpc>
                  <a:spcPts val="1200"/>
                </a:lnSpc>
                <a:spcBef>
                  <a:spcPct val="0"/>
                </a:spcBef>
              </a:pPr>
              <a:r>
                <a:rPr lang="en-US" altLang="en-US" sz="1200" dirty="0" err="1">
                  <a:solidFill>
                    <a:prstClr val="black"/>
                  </a:solidFill>
                  <a:latin typeface="Calibri" pitchFamily="34" charset="0"/>
                </a:rPr>
                <a:t>Sagiv</a:t>
              </a:r>
              <a:endParaRPr lang="en-US" altLang="en-US" sz="1200" dirty="0">
                <a:solidFill>
                  <a:prstClr val="black"/>
                </a:solidFill>
                <a:latin typeface="Calibri" pitchFamily="34" charset="0"/>
              </a:endParaRPr>
            </a:p>
          </p:txBody>
        </p:sp>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4806" y="3617484"/>
              <a:ext cx="1104681" cy="1616503"/>
            </a:xfrm>
            <a:prstGeom prst="rect">
              <a:avLst/>
            </a:prstGeom>
            <a:noFill/>
            <a:ln w="9525">
              <a:solidFill>
                <a:schemeClr val="tx1"/>
              </a:solidFill>
            </a:ln>
          </p:spPr>
        </p:pic>
      </p:grpSp>
      <p:grpSp>
        <p:nvGrpSpPr>
          <p:cNvPr id="59" name="Group 58"/>
          <p:cNvGrpSpPr>
            <a:grpSpLocks noChangeAspect="1"/>
          </p:cNvGrpSpPr>
          <p:nvPr/>
        </p:nvGrpSpPr>
        <p:grpSpPr>
          <a:xfrm>
            <a:off x="3334708" y="5106290"/>
            <a:ext cx="583814" cy="952284"/>
            <a:chOff x="5943377" y="3617484"/>
            <a:chExt cx="1667546" cy="2720011"/>
          </a:xfrm>
        </p:grpSpPr>
        <p:sp>
          <p:nvSpPr>
            <p:cNvPr id="60" name="TextBox 59"/>
            <p:cNvSpPr txBox="1"/>
            <p:nvPr/>
          </p:nvSpPr>
          <p:spPr>
            <a:xfrm>
              <a:off x="5943377" y="5188433"/>
              <a:ext cx="1667546" cy="1149062"/>
            </a:xfrm>
            <a:prstGeom prst="rect">
              <a:avLst/>
            </a:prstGeom>
            <a:noFill/>
          </p:spPr>
          <p:txBody>
            <a:bodyPr wrap="none" rtlCol="0">
              <a:spAutoFit/>
            </a:bodyPr>
            <a:lstStyle/>
            <a:p>
              <a:pPr algn="ctr" defTabSz="2350294">
                <a:lnSpc>
                  <a:spcPts val="1200"/>
                </a:lnSpc>
                <a:spcBef>
                  <a:spcPct val="0"/>
                </a:spcBef>
              </a:pPr>
              <a:r>
                <a:rPr lang="en-US" altLang="en-US" sz="1200" dirty="0" err="1">
                  <a:solidFill>
                    <a:prstClr val="black"/>
                  </a:solidFill>
                  <a:latin typeface="Calibri" pitchFamily="34" charset="0"/>
                </a:rPr>
                <a:t>Mooly</a:t>
              </a:r>
              <a:endParaRPr lang="en-US" altLang="en-US" sz="1200" dirty="0">
                <a:solidFill>
                  <a:prstClr val="black"/>
                </a:solidFill>
                <a:latin typeface="Calibri" pitchFamily="34" charset="0"/>
              </a:endParaRPr>
            </a:p>
            <a:p>
              <a:pPr algn="ctr" defTabSz="2350294">
                <a:lnSpc>
                  <a:spcPts val="1200"/>
                </a:lnSpc>
                <a:spcBef>
                  <a:spcPct val="0"/>
                </a:spcBef>
              </a:pPr>
              <a:r>
                <a:rPr lang="en-US" altLang="en-US" sz="1200" dirty="0" err="1">
                  <a:solidFill>
                    <a:prstClr val="black"/>
                  </a:solidFill>
                  <a:latin typeface="Calibri" pitchFamily="34" charset="0"/>
                </a:rPr>
                <a:t>Sagiv</a:t>
              </a:r>
              <a:endParaRPr lang="en-US" altLang="en-US" sz="1200" dirty="0">
                <a:solidFill>
                  <a:prstClr val="black"/>
                </a:solidFill>
                <a:latin typeface="Calibri" pitchFamily="34" charset="0"/>
              </a:endParaRPr>
            </a:p>
          </p:txBody>
        </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4806" y="3617484"/>
              <a:ext cx="1104681" cy="1616503"/>
            </a:xfrm>
            <a:prstGeom prst="rect">
              <a:avLst/>
            </a:prstGeom>
            <a:noFill/>
            <a:ln w="9525">
              <a:solidFill>
                <a:schemeClr val="tx1"/>
              </a:solidFill>
            </a:ln>
          </p:spPr>
        </p:pic>
      </p:grpSp>
      <p:grpSp>
        <p:nvGrpSpPr>
          <p:cNvPr id="65" name="Group 64"/>
          <p:cNvGrpSpPr>
            <a:grpSpLocks noChangeAspect="1"/>
          </p:cNvGrpSpPr>
          <p:nvPr/>
        </p:nvGrpSpPr>
        <p:grpSpPr>
          <a:xfrm>
            <a:off x="-65286" y="949663"/>
            <a:ext cx="877869" cy="1006052"/>
            <a:chOff x="6254538" y="2391413"/>
            <a:chExt cx="2510483" cy="2877053"/>
          </a:xfrm>
        </p:grpSpPr>
        <p:sp>
          <p:nvSpPr>
            <p:cNvPr id="66" name="TextBox 65"/>
            <p:cNvSpPr txBox="1"/>
            <p:nvPr/>
          </p:nvSpPr>
          <p:spPr>
            <a:xfrm>
              <a:off x="6254538" y="4118019"/>
              <a:ext cx="2510483" cy="1150447"/>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Tim</a:t>
              </a:r>
            </a:p>
            <a:p>
              <a:pPr algn="ctr" defTabSz="2350294">
                <a:lnSpc>
                  <a:spcPts val="1200"/>
                </a:lnSpc>
                <a:spcBef>
                  <a:spcPct val="0"/>
                </a:spcBef>
              </a:pPr>
              <a:r>
                <a:rPr lang="en-US" altLang="en-US" sz="1200" dirty="0">
                  <a:solidFill>
                    <a:prstClr val="black"/>
                  </a:solidFill>
                  <a:latin typeface="Calibri" pitchFamily="34" charset="0"/>
                </a:rPr>
                <a:t>Teitelbaum</a:t>
              </a:r>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857" y="2391413"/>
              <a:ext cx="1375845" cy="1696470"/>
            </a:xfrm>
            <a:prstGeom prst="rect">
              <a:avLst/>
            </a:prstGeom>
            <a:noFill/>
            <a:ln w="9525">
              <a:solidFill>
                <a:schemeClr val="tx1"/>
              </a:solidFill>
            </a:ln>
          </p:spPr>
        </p:pic>
      </p:grpSp>
      <p:sp>
        <p:nvSpPr>
          <p:cNvPr id="2" name="Right Brace 1"/>
          <p:cNvSpPr/>
          <p:nvPr/>
        </p:nvSpPr>
        <p:spPr>
          <a:xfrm rot="5400000">
            <a:off x="7352844" y="3849583"/>
            <a:ext cx="117224" cy="2234453"/>
          </a:xfrm>
          <a:prstGeom prst="rightBrace">
            <a:avLst>
              <a:gd name="adj1" fmla="val 49375"/>
              <a:gd name="adj2" fmla="val 4824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75" name="Right Brace 74"/>
          <p:cNvSpPr/>
          <p:nvPr/>
        </p:nvSpPr>
        <p:spPr>
          <a:xfrm rot="5400000">
            <a:off x="3781213" y="3804000"/>
            <a:ext cx="141854" cy="2332132"/>
          </a:xfrm>
          <a:prstGeom prst="rightBrace">
            <a:avLst>
              <a:gd name="adj1" fmla="val 49375"/>
              <a:gd name="adj2" fmla="val 49446"/>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nvGrpSpPr>
          <p:cNvPr id="76" name="Group 75"/>
          <p:cNvGrpSpPr>
            <a:grpSpLocks noChangeAspect="1"/>
          </p:cNvGrpSpPr>
          <p:nvPr/>
        </p:nvGrpSpPr>
        <p:grpSpPr>
          <a:xfrm>
            <a:off x="777526" y="949663"/>
            <a:ext cx="430547" cy="721088"/>
            <a:chOff x="8205106" y="2387317"/>
            <a:chExt cx="1195803" cy="2002755"/>
          </a:xfrm>
        </p:grpSpPr>
        <p:sp>
          <p:nvSpPr>
            <p:cNvPr id="77" name="TextBox 76"/>
            <p:cNvSpPr txBox="1">
              <a:spLocks noChangeArrowheads="1"/>
            </p:cNvSpPr>
            <p:nvPr/>
          </p:nvSpPr>
          <p:spPr bwMode="auto">
            <a:xfrm>
              <a:off x="8467796" y="4099255"/>
              <a:ext cx="670421" cy="2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Alan</a:t>
              </a:r>
            </a:p>
            <a:p>
              <a:pPr algn="ctr" defTabSz="2350294">
                <a:lnSpc>
                  <a:spcPts val="1200"/>
                </a:lnSpc>
              </a:pPr>
              <a:r>
                <a:rPr lang="en-US" sz="1200" dirty="0">
                  <a:solidFill>
                    <a:prstClr val="black"/>
                  </a:solidFill>
                  <a:latin typeface="Calibri" pitchFamily="34" charset="0"/>
                </a:rPr>
                <a:t>Demers</a:t>
              </a:r>
            </a:p>
          </p:txBody>
        </p:sp>
        <p:pic>
          <p:nvPicPr>
            <p:cNvPr id="79" name="Picture 7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5106" y="2387317"/>
              <a:ext cx="1195803" cy="1715359"/>
            </a:xfrm>
            <a:prstGeom prst="rect">
              <a:avLst/>
            </a:prstGeom>
            <a:noFill/>
            <a:ln w="9525">
              <a:solidFill>
                <a:schemeClr val="tx1"/>
              </a:solidFill>
            </a:ln>
          </p:spPr>
        </p:pic>
      </p:grpSp>
      <p:grpSp>
        <p:nvGrpSpPr>
          <p:cNvPr id="88" name="Group 87"/>
          <p:cNvGrpSpPr>
            <a:grpSpLocks noChangeAspect="1"/>
          </p:cNvGrpSpPr>
          <p:nvPr/>
        </p:nvGrpSpPr>
        <p:grpSpPr>
          <a:xfrm>
            <a:off x="2736558" y="2767871"/>
            <a:ext cx="343952" cy="741941"/>
            <a:chOff x="6315646" y="4453246"/>
            <a:chExt cx="676275" cy="1458795"/>
          </a:xfrm>
        </p:grpSpPr>
        <p:sp>
          <p:nvSpPr>
            <p:cNvPr id="89" name="TextBox 23"/>
            <p:cNvSpPr txBox="1">
              <a:spLocks noChangeArrowheads="1"/>
            </p:cNvSpPr>
            <p:nvPr/>
          </p:nvSpPr>
          <p:spPr bwMode="auto">
            <a:xfrm>
              <a:off x="6318573" y="562122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err="1">
                  <a:solidFill>
                    <a:prstClr val="black"/>
                  </a:solidFill>
                  <a:latin typeface="Calibri" pitchFamily="34" charset="0"/>
                </a:rPr>
                <a:t>Reinhard</a:t>
              </a:r>
              <a:endParaRPr lang="en-US" sz="1200" dirty="0">
                <a:solidFill>
                  <a:prstClr val="black"/>
                </a:solidFill>
                <a:latin typeface="Calibri" pitchFamily="34" charset="0"/>
              </a:endParaRPr>
            </a:p>
            <a:p>
              <a:pPr algn="ctr" defTabSz="2350294">
                <a:lnSpc>
                  <a:spcPts val="1200"/>
                </a:lnSpc>
              </a:pPr>
              <a:r>
                <a:rPr lang="en-US" sz="1200" dirty="0">
                  <a:solidFill>
                    <a:prstClr val="black"/>
                  </a:solidFill>
                  <a:latin typeface="Calibri" pitchFamily="34" charset="0"/>
                </a:rPr>
                <a:t>Wilhelm</a:t>
              </a:r>
            </a:p>
          </p:txBody>
        </p:sp>
        <p:pic>
          <p:nvPicPr>
            <p:cNvPr id="90" name="Picture 8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5646" y="4453246"/>
              <a:ext cx="676275" cy="1152525"/>
            </a:xfrm>
            <a:prstGeom prst="rect">
              <a:avLst/>
            </a:prstGeom>
            <a:noFill/>
            <a:ln w="9525">
              <a:solidFill>
                <a:schemeClr val="tx1"/>
              </a:solidFill>
            </a:ln>
          </p:spPr>
        </p:pic>
      </p:grpSp>
      <p:grpSp>
        <p:nvGrpSpPr>
          <p:cNvPr id="16" name="Group 15"/>
          <p:cNvGrpSpPr/>
          <p:nvPr/>
        </p:nvGrpSpPr>
        <p:grpSpPr>
          <a:xfrm>
            <a:off x="3157491" y="2775846"/>
            <a:ext cx="590604" cy="969709"/>
            <a:chOff x="4390746" y="2558128"/>
            <a:chExt cx="787472" cy="1292945"/>
          </a:xfrm>
        </p:grpSpPr>
        <p:sp>
          <p:nvSpPr>
            <p:cNvPr id="69" name="TextBox 68"/>
            <p:cNvSpPr txBox="1"/>
            <p:nvPr/>
          </p:nvSpPr>
          <p:spPr>
            <a:xfrm>
              <a:off x="4390746" y="3314686"/>
              <a:ext cx="787472" cy="536387"/>
            </a:xfrm>
            <a:prstGeom prst="rect">
              <a:avLst/>
            </a:prstGeom>
            <a:noFill/>
          </p:spPr>
          <p:txBody>
            <a:bodyPr wrap="square" rtlCol="0">
              <a:spAutoFit/>
            </a:bodyPr>
            <a:lstStyle/>
            <a:p>
              <a:pPr algn="ctr" defTabSz="2350294">
                <a:lnSpc>
                  <a:spcPts val="1200"/>
                </a:lnSpc>
                <a:spcBef>
                  <a:spcPct val="0"/>
                </a:spcBef>
              </a:pPr>
              <a:r>
                <a:rPr lang="en-US" altLang="en-US" sz="1200" dirty="0" err="1">
                  <a:solidFill>
                    <a:prstClr val="black"/>
                  </a:solidFill>
                  <a:latin typeface="Calibri" pitchFamily="34" charset="0"/>
                </a:rPr>
                <a:t>Mooly</a:t>
              </a:r>
              <a:endParaRPr lang="en-US" altLang="en-US" sz="1200" dirty="0">
                <a:solidFill>
                  <a:prstClr val="black"/>
                </a:solidFill>
                <a:latin typeface="Calibri" pitchFamily="34" charset="0"/>
              </a:endParaRPr>
            </a:p>
            <a:p>
              <a:pPr algn="ctr" defTabSz="2350294">
                <a:lnSpc>
                  <a:spcPts val="1200"/>
                </a:lnSpc>
                <a:spcBef>
                  <a:spcPct val="0"/>
                </a:spcBef>
              </a:pPr>
              <a:r>
                <a:rPr lang="en-US" altLang="en-US" sz="1200" dirty="0" err="1">
                  <a:solidFill>
                    <a:prstClr val="black"/>
                  </a:solidFill>
                  <a:latin typeface="Calibri" pitchFamily="34" charset="0"/>
                </a:rPr>
                <a:t>Sagiv</a:t>
              </a:r>
              <a:endParaRPr lang="en-US" altLang="en-US" sz="1200" dirty="0">
                <a:solidFill>
                  <a:prstClr val="black"/>
                </a:solidFill>
                <a:latin typeface="Calibri" pitchFamily="34" charset="0"/>
              </a:endParaRPr>
            </a:p>
          </p:txBody>
        </p:sp>
        <p:pic>
          <p:nvPicPr>
            <p:cNvPr id="73" name="Picture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nvGrpSpPr>
          <p:cNvPr id="91" name="Group 90"/>
          <p:cNvGrpSpPr>
            <a:grpSpLocks noChangeAspect="1"/>
          </p:cNvGrpSpPr>
          <p:nvPr/>
        </p:nvGrpSpPr>
        <p:grpSpPr>
          <a:xfrm>
            <a:off x="3800506" y="5096835"/>
            <a:ext cx="674416" cy="959820"/>
            <a:chOff x="6352122" y="4262743"/>
            <a:chExt cx="1858344" cy="2644775"/>
          </a:xfrm>
        </p:grpSpPr>
        <p:sp>
          <p:nvSpPr>
            <p:cNvPr id="92" name="TextBox 91"/>
            <p:cNvSpPr txBox="1"/>
            <p:nvPr/>
          </p:nvSpPr>
          <p:spPr>
            <a:xfrm>
              <a:off x="6352122" y="5799012"/>
              <a:ext cx="1858344" cy="1108506"/>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Susan</a:t>
              </a:r>
            </a:p>
            <a:p>
              <a:pPr algn="ctr" defTabSz="2350294">
                <a:lnSpc>
                  <a:spcPts val="1200"/>
                </a:lnSpc>
                <a:spcBef>
                  <a:spcPct val="0"/>
                </a:spcBef>
              </a:pPr>
              <a:r>
                <a:rPr lang="en-US" altLang="en-US" sz="1200" dirty="0">
                  <a:solidFill>
                    <a:prstClr val="black"/>
                  </a:solidFill>
                  <a:latin typeface="Calibri" pitchFamily="34" charset="0"/>
                </a:rPr>
                <a:t>Horwitz</a:t>
              </a:r>
            </a:p>
          </p:txBody>
        </p:sp>
        <p:pic>
          <p:nvPicPr>
            <p:cNvPr id="93" name="Picture 9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3865" y="4262743"/>
              <a:ext cx="1194861" cy="1567570"/>
            </a:xfrm>
            <a:prstGeom prst="rect">
              <a:avLst/>
            </a:prstGeom>
            <a:noFill/>
            <a:ln w="9525">
              <a:solidFill>
                <a:schemeClr val="tx1"/>
              </a:solidFill>
            </a:ln>
          </p:spPr>
        </p:pic>
      </p:grpSp>
      <p:grpSp>
        <p:nvGrpSpPr>
          <p:cNvPr id="112" name="Group 111"/>
          <p:cNvGrpSpPr>
            <a:grpSpLocks noChangeAspect="1"/>
          </p:cNvGrpSpPr>
          <p:nvPr/>
        </p:nvGrpSpPr>
        <p:grpSpPr>
          <a:xfrm>
            <a:off x="429108" y="3720950"/>
            <a:ext cx="674416" cy="959820"/>
            <a:chOff x="6352122" y="4262743"/>
            <a:chExt cx="1858344" cy="2644775"/>
          </a:xfrm>
        </p:grpSpPr>
        <p:sp>
          <p:nvSpPr>
            <p:cNvPr id="113" name="TextBox 112"/>
            <p:cNvSpPr txBox="1"/>
            <p:nvPr/>
          </p:nvSpPr>
          <p:spPr>
            <a:xfrm>
              <a:off x="6352122" y="5799012"/>
              <a:ext cx="1858344" cy="1108506"/>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Susan</a:t>
              </a:r>
            </a:p>
            <a:p>
              <a:pPr algn="ctr" defTabSz="2350294">
                <a:lnSpc>
                  <a:spcPts val="1200"/>
                </a:lnSpc>
                <a:spcBef>
                  <a:spcPct val="0"/>
                </a:spcBef>
              </a:pPr>
              <a:r>
                <a:rPr lang="en-US" altLang="en-US" sz="1200" dirty="0">
                  <a:solidFill>
                    <a:prstClr val="black"/>
                  </a:solidFill>
                  <a:latin typeface="Calibri" pitchFamily="34" charset="0"/>
                </a:rPr>
                <a:t>Horwitz</a:t>
              </a:r>
            </a:p>
          </p:txBody>
        </p:sp>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3865" y="4262743"/>
              <a:ext cx="1194861" cy="1567570"/>
            </a:xfrm>
            <a:prstGeom prst="rect">
              <a:avLst/>
            </a:prstGeom>
            <a:noFill/>
            <a:ln w="9525">
              <a:solidFill>
                <a:schemeClr val="tx1"/>
              </a:solidFill>
            </a:ln>
          </p:spPr>
        </p:pic>
      </p:grpSp>
      <p:grpSp>
        <p:nvGrpSpPr>
          <p:cNvPr id="118" name="Group 117"/>
          <p:cNvGrpSpPr>
            <a:grpSpLocks noChangeAspect="1"/>
          </p:cNvGrpSpPr>
          <p:nvPr/>
        </p:nvGrpSpPr>
        <p:grpSpPr>
          <a:xfrm>
            <a:off x="89475" y="3720950"/>
            <a:ext cx="340028" cy="681726"/>
            <a:chOff x="9476951" y="2394425"/>
            <a:chExt cx="1010372" cy="2025704"/>
          </a:xfrm>
        </p:grpSpPr>
        <p:sp>
          <p:nvSpPr>
            <p:cNvPr id="119" name="TextBox 23"/>
            <p:cNvSpPr txBox="1">
              <a:spLocks noChangeArrowheads="1"/>
            </p:cNvSpPr>
            <p:nvPr/>
          </p:nvSpPr>
          <p:spPr bwMode="auto">
            <a:xfrm>
              <a:off x="9646927" y="4129311"/>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David</a:t>
              </a:r>
            </a:p>
            <a:p>
              <a:pPr algn="ctr" defTabSz="2350294">
                <a:lnSpc>
                  <a:spcPts val="1200"/>
                </a:lnSpc>
              </a:pPr>
              <a:r>
                <a:rPr lang="en-US" sz="1200" dirty="0">
                  <a:solidFill>
                    <a:prstClr val="black"/>
                  </a:solidFill>
                  <a:latin typeface="Calibri" pitchFamily="34" charset="0"/>
                </a:rPr>
                <a:t>Binkley</a:t>
              </a:r>
            </a:p>
          </p:txBody>
        </p:sp>
        <p:pic>
          <p:nvPicPr>
            <p:cNvPr id="120" name="Picture 1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6951" y="2394425"/>
              <a:ext cx="1010372" cy="1697987"/>
            </a:xfrm>
            <a:prstGeom prst="rect">
              <a:avLst/>
            </a:prstGeom>
            <a:noFill/>
            <a:ln w="9525">
              <a:solidFill>
                <a:schemeClr val="tx1"/>
              </a:solidFill>
            </a:ln>
          </p:spPr>
        </p:pic>
      </p:grpSp>
      <p:grpSp>
        <p:nvGrpSpPr>
          <p:cNvPr id="18" name="Group 17"/>
          <p:cNvGrpSpPr/>
          <p:nvPr/>
        </p:nvGrpSpPr>
        <p:grpSpPr>
          <a:xfrm>
            <a:off x="2141546" y="1315478"/>
            <a:ext cx="798731" cy="781952"/>
            <a:chOff x="2921541" y="196381"/>
            <a:chExt cx="1064975" cy="1042603"/>
          </a:xfrm>
        </p:grpSpPr>
        <p:sp>
          <p:nvSpPr>
            <p:cNvPr id="121" name="TextBox 23"/>
            <p:cNvSpPr txBox="1">
              <a:spLocks noChangeArrowheads="1"/>
            </p:cNvSpPr>
            <p:nvPr/>
          </p:nvSpPr>
          <p:spPr bwMode="auto">
            <a:xfrm>
              <a:off x="2921541" y="982080"/>
              <a:ext cx="1064975" cy="25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Ramalingam</a:t>
              </a:r>
            </a:p>
          </p:txBody>
        </p:sp>
        <p:pic>
          <p:nvPicPr>
            <p:cNvPr id="122" name="Picture 1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8453" y="196381"/>
              <a:ext cx="451150" cy="760873"/>
            </a:xfrm>
            <a:prstGeom prst="rect">
              <a:avLst/>
            </a:prstGeom>
            <a:noFill/>
            <a:ln w="9525">
              <a:solidFill>
                <a:schemeClr val="tx1"/>
              </a:solidFill>
            </a:ln>
          </p:spPr>
        </p:pic>
      </p:grpSp>
      <p:grpSp>
        <p:nvGrpSpPr>
          <p:cNvPr id="126" name="Group 125"/>
          <p:cNvGrpSpPr>
            <a:grpSpLocks noChangeAspect="1"/>
          </p:cNvGrpSpPr>
          <p:nvPr/>
        </p:nvGrpSpPr>
        <p:grpSpPr>
          <a:xfrm>
            <a:off x="6242345" y="1184615"/>
            <a:ext cx="668068" cy="979206"/>
            <a:chOff x="9092026" y="1767413"/>
            <a:chExt cx="2418748" cy="3545228"/>
          </a:xfrm>
        </p:grpSpPr>
        <p:sp>
          <p:nvSpPr>
            <p:cNvPr id="127" name="TextBox 126"/>
            <p:cNvSpPr txBox="1"/>
            <p:nvPr/>
          </p:nvSpPr>
          <p:spPr>
            <a:xfrm>
              <a:off x="9092026" y="3856145"/>
              <a:ext cx="2418748" cy="1456496"/>
            </a:xfrm>
            <a:prstGeom prst="rect">
              <a:avLst/>
            </a:prstGeom>
            <a:noFill/>
          </p:spPr>
          <p:txBody>
            <a:bodyPr wrap="none" rtlCol="0">
              <a:spAutoFit/>
            </a:bodyPr>
            <a:lstStyle/>
            <a:p>
              <a:pPr algn="ctr" defTabSz="2350294">
                <a:lnSpc>
                  <a:spcPts val="1200"/>
                </a:lnSpc>
                <a:spcBef>
                  <a:spcPct val="0"/>
                </a:spcBef>
              </a:pPr>
              <a:r>
                <a:rPr lang="en-US" altLang="en-US" sz="1200" dirty="0">
                  <a:solidFill>
                    <a:prstClr val="black"/>
                  </a:solidFill>
                  <a:latin typeface="Calibri" pitchFamily="34" charset="0"/>
                </a:rPr>
                <a:t>Alexey</a:t>
              </a:r>
            </a:p>
            <a:p>
              <a:pPr algn="ctr" defTabSz="2350294">
                <a:lnSpc>
                  <a:spcPts val="1200"/>
                </a:lnSpc>
                <a:spcBef>
                  <a:spcPct val="0"/>
                </a:spcBef>
              </a:pPr>
              <a:r>
                <a:rPr lang="en-US" altLang="en-US" sz="1200" dirty="0">
                  <a:solidFill>
                    <a:prstClr val="black"/>
                  </a:solidFill>
                  <a:latin typeface="Calibri" pitchFamily="34" charset="0"/>
                </a:rPr>
                <a:t>Loginov</a:t>
              </a:r>
            </a:p>
          </p:txBody>
        </p:sp>
        <p:pic>
          <p:nvPicPr>
            <p:cNvPr id="128" name="Picture 1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73236" y="1767413"/>
              <a:ext cx="1394521" cy="2065415"/>
            </a:xfrm>
            <a:prstGeom prst="rect">
              <a:avLst/>
            </a:prstGeom>
            <a:noFill/>
            <a:ln w="9525">
              <a:solidFill>
                <a:schemeClr val="tx1"/>
              </a:solidFill>
            </a:ln>
          </p:spPr>
        </p:pic>
      </p:grpSp>
      <p:grpSp>
        <p:nvGrpSpPr>
          <p:cNvPr id="129" name="Group 128"/>
          <p:cNvGrpSpPr>
            <a:grpSpLocks noChangeAspect="1"/>
          </p:cNvGrpSpPr>
          <p:nvPr/>
        </p:nvGrpSpPr>
        <p:grpSpPr>
          <a:xfrm>
            <a:off x="5038613" y="5080464"/>
            <a:ext cx="731947" cy="921976"/>
            <a:chOff x="1589088" y="4706940"/>
            <a:chExt cx="1544638" cy="1945652"/>
          </a:xfrm>
        </p:grpSpPr>
        <p:sp>
          <p:nvSpPr>
            <p:cNvPr id="130" name="TextBox 25"/>
            <p:cNvSpPr txBox="1">
              <a:spLocks noChangeArrowheads="1"/>
            </p:cNvSpPr>
            <p:nvPr/>
          </p:nvSpPr>
          <p:spPr bwMode="auto">
            <a:xfrm>
              <a:off x="1589088" y="5894116"/>
              <a:ext cx="1544638" cy="75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48980" tIns="24490" rIns="48980" bIns="24490">
              <a:spAutoFit/>
            </a:bodyPr>
            <a:lstStyle>
              <a:lvl1pPr defTabSz="3133725">
                <a:spcBef>
                  <a:spcPct val="0"/>
                </a:spcBef>
                <a:defRPr>
                  <a:solidFill>
                    <a:schemeClr val="tx1"/>
                  </a:solidFill>
                  <a:latin typeface="Arial" panose="020B0604020202020204" pitchFamily="34" charset="0"/>
                </a:defRPr>
              </a:lvl1pPr>
              <a:lvl2pPr marL="742950" indent="-285750" defTabSz="3133725">
                <a:spcBef>
                  <a:spcPct val="0"/>
                </a:spcBef>
                <a:defRPr>
                  <a:solidFill>
                    <a:schemeClr val="tx1"/>
                  </a:solidFill>
                  <a:latin typeface="Arial" panose="020B0604020202020204" pitchFamily="34" charset="0"/>
                </a:defRPr>
              </a:lvl2pPr>
              <a:lvl3pPr marL="1143000" indent="-228600" defTabSz="3133725">
                <a:spcBef>
                  <a:spcPct val="0"/>
                </a:spcBef>
                <a:defRPr>
                  <a:solidFill>
                    <a:schemeClr val="tx1"/>
                  </a:solidFill>
                  <a:latin typeface="Arial" panose="020B0604020202020204" pitchFamily="34" charset="0"/>
                </a:defRPr>
              </a:lvl3pPr>
              <a:lvl4pPr marL="1600200" indent="-228600" defTabSz="3133725">
                <a:spcBef>
                  <a:spcPct val="0"/>
                </a:spcBef>
                <a:defRPr>
                  <a:solidFill>
                    <a:schemeClr val="tx1"/>
                  </a:solidFill>
                  <a:latin typeface="Arial" panose="020B0604020202020204" pitchFamily="34" charset="0"/>
                </a:defRPr>
              </a:lvl4pPr>
              <a:lvl5pPr marL="2057400" indent="-228600" defTabSz="3133725">
                <a:spcBef>
                  <a:spcPct val="0"/>
                </a:spcBef>
                <a:defRPr>
                  <a:solidFill>
                    <a:schemeClr val="tx1"/>
                  </a:solidFill>
                  <a:latin typeface="Arial" panose="020B0604020202020204" pitchFamily="34" charset="0"/>
                </a:defRPr>
              </a:lvl5pPr>
              <a:lvl6pPr marL="2514600" indent="-228600" defTabSz="3133725" fontAlgn="base">
                <a:spcBef>
                  <a:spcPct val="0"/>
                </a:spcBef>
                <a:spcAft>
                  <a:spcPct val="0"/>
                </a:spcAft>
                <a:defRPr>
                  <a:solidFill>
                    <a:schemeClr val="tx1"/>
                  </a:solidFill>
                  <a:latin typeface="Arial" panose="020B0604020202020204" pitchFamily="34" charset="0"/>
                </a:defRPr>
              </a:lvl6pPr>
              <a:lvl7pPr marL="2971800" indent="-228600" defTabSz="3133725" fontAlgn="base">
                <a:spcBef>
                  <a:spcPct val="0"/>
                </a:spcBef>
                <a:spcAft>
                  <a:spcPct val="0"/>
                </a:spcAft>
                <a:defRPr>
                  <a:solidFill>
                    <a:schemeClr val="tx1"/>
                  </a:solidFill>
                  <a:latin typeface="Arial" panose="020B0604020202020204" pitchFamily="34" charset="0"/>
                </a:defRPr>
              </a:lvl7pPr>
              <a:lvl8pPr marL="3429000" indent="-228600" defTabSz="3133725" fontAlgn="base">
                <a:spcBef>
                  <a:spcPct val="0"/>
                </a:spcBef>
                <a:spcAft>
                  <a:spcPct val="0"/>
                </a:spcAft>
                <a:defRPr>
                  <a:solidFill>
                    <a:schemeClr val="tx1"/>
                  </a:solidFill>
                  <a:latin typeface="Arial" panose="020B0604020202020204" pitchFamily="34" charset="0"/>
                </a:defRPr>
              </a:lvl8pPr>
              <a:lvl9pPr marL="3886200" indent="-228600" defTabSz="3133725" fontAlgn="base">
                <a:spcBef>
                  <a:spcPct val="0"/>
                </a:spcBef>
                <a:spcAft>
                  <a:spcPct val="0"/>
                </a:spcAft>
                <a:defRPr>
                  <a:solidFill>
                    <a:schemeClr val="tx1"/>
                  </a:solidFill>
                  <a:latin typeface="Arial" panose="020B0604020202020204" pitchFamily="34" charset="0"/>
                </a:defRPr>
              </a:lvl9pPr>
            </a:lstStyle>
            <a:p>
              <a:pPr algn="ctr" defTabSz="2350294">
                <a:lnSpc>
                  <a:spcPts val="1200"/>
                </a:lnSpc>
              </a:pPr>
              <a:r>
                <a:rPr lang="en-US" altLang="en-US" sz="1200" dirty="0" err="1">
                  <a:solidFill>
                    <a:prstClr val="black"/>
                  </a:solidFill>
                  <a:latin typeface="Calibri" pitchFamily="34" charset="0"/>
                </a:rPr>
                <a:t>Somesh</a:t>
              </a:r>
              <a:r>
                <a:rPr lang="en-US" altLang="en-US" sz="1200" dirty="0">
                  <a:solidFill>
                    <a:prstClr val="black"/>
                  </a:solidFill>
                  <a:latin typeface="Calibri" pitchFamily="34" charset="0"/>
                </a:rPr>
                <a:t> </a:t>
              </a:r>
              <a:r>
                <a:rPr lang="en-US" altLang="en-US" sz="1200" dirty="0" err="1">
                  <a:solidFill>
                    <a:prstClr val="black"/>
                  </a:solidFill>
                  <a:latin typeface="Calibri" pitchFamily="34" charset="0"/>
                </a:rPr>
                <a:t>Jha</a:t>
              </a:r>
              <a:endParaRPr lang="en-US" altLang="en-US" sz="1200" dirty="0">
                <a:solidFill>
                  <a:prstClr val="black"/>
                </a:solidFill>
                <a:latin typeface="Calibri" pitchFamily="34" charset="0"/>
              </a:endParaRPr>
            </a:p>
          </p:txBody>
        </p:sp>
        <p:pic>
          <p:nvPicPr>
            <p:cNvPr id="131" name="Picture 171" descr="jha.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62125" y="4706940"/>
              <a:ext cx="1196975" cy="11969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2" name="Group 131"/>
          <p:cNvGrpSpPr>
            <a:grpSpLocks noChangeAspect="1"/>
          </p:cNvGrpSpPr>
          <p:nvPr/>
        </p:nvGrpSpPr>
        <p:grpSpPr>
          <a:xfrm>
            <a:off x="5599766" y="5086749"/>
            <a:ext cx="769082" cy="929752"/>
            <a:chOff x="6633377" y="2622500"/>
            <a:chExt cx="2169560" cy="2622803"/>
          </a:xfrm>
        </p:grpSpPr>
        <p:sp>
          <p:nvSpPr>
            <p:cNvPr id="133" name="TextBox 23"/>
            <p:cNvSpPr txBox="1">
              <a:spLocks noChangeArrowheads="1"/>
            </p:cNvSpPr>
            <p:nvPr/>
          </p:nvSpPr>
          <p:spPr bwMode="auto">
            <a:xfrm>
              <a:off x="6633377" y="4230866"/>
              <a:ext cx="2169560" cy="10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Stefan</a:t>
              </a:r>
            </a:p>
            <a:p>
              <a:pPr algn="ctr" defTabSz="2350294">
                <a:lnSpc>
                  <a:spcPts val="1200"/>
                </a:lnSpc>
              </a:pPr>
              <a:r>
                <a:rPr lang="en-US" sz="1200" dirty="0" err="1">
                  <a:solidFill>
                    <a:prstClr val="black"/>
                  </a:solidFill>
                  <a:latin typeface="Calibri" pitchFamily="34" charset="0"/>
                </a:rPr>
                <a:t>Schwoon</a:t>
              </a:r>
              <a:endParaRPr lang="en-US" sz="1200" dirty="0">
                <a:solidFill>
                  <a:prstClr val="black"/>
                </a:solidFill>
                <a:latin typeface="Calibri" pitchFamily="34" charset="0"/>
              </a:endParaRPr>
            </a:p>
          </p:txBody>
        </p:sp>
        <p:pic>
          <p:nvPicPr>
            <p:cNvPr id="134" name="Picture 1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864" y="2622500"/>
              <a:ext cx="1181100" cy="1619250"/>
            </a:xfrm>
            <a:prstGeom prst="rect">
              <a:avLst/>
            </a:prstGeom>
            <a:noFill/>
            <a:ln w="15875">
              <a:solidFill>
                <a:schemeClr val="tx1"/>
              </a:solidFill>
            </a:ln>
          </p:spPr>
        </p:pic>
      </p:grpSp>
      <p:grpSp>
        <p:nvGrpSpPr>
          <p:cNvPr id="3" name="Group 2"/>
          <p:cNvGrpSpPr/>
          <p:nvPr/>
        </p:nvGrpSpPr>
        <p:grpSpPr>
          <a:xfrm>
            <a:off x="6978145" y="1185246"/>
            <a:ext cx="416498" cy="739007"/>
            <a:chOff x="9250408" y="437327"/>
            <a:chExt cx="555331" cy="985343"/>
          </a:xfrm>
        </p:grpSpPr>
        <p:sp>
          <p:nvSpPr>
            <p:cNvPr id="110" name="TextBox 23"/>
            <p:cNvSpPr txBox="1">
              <a:spLocks noChangeArrowheads="1"/>
            </p:cNvSpPr>
            <p:nvPr/>
          </p:nvSpPr>
          <p:spPr bwMode="auto">
            <a:xfrm>
              <a:off x="9311179" y="1211913"/>
              <a:ext cx="433789" cy="21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2350294">
                <a:lnSpc>
                  <a:spcPts val="1200"/>
                </a:lnSpc>
              </a:pPr>
              <a:r>
                <a:rPr lang="en-US" sz="1200" dirty="0">
                  <a:solidFill>
                    <a:prstClr val="black"/>
                  </a:solidFill>
                  <a:latin typeface="Calibri" pitchFamily="34" charset="0"/>
                </a:rPr>
                <a:t>Neil</a:t>
              </a:r>
            </a:p>
            <a:p>
              <a:pPr algn="ctr" defTabSz="2350294">
                <a:lnSpc>
                  <a:spcPts val="1200"/>
                </a:lnSpc>
              </a:pPr>
              <a:r>
                <a:rPr lang="en-US" sz="1200" dirty="0" err="1">
                  <a:solidFill>
                    <a:prstClr val="black"/>
                  </a:solidFill>
                  <a:latin typeface="Calibri" pitchFamily="34" charset="0"/>
                </a:rPr>
                <a:t>Immerman</a:t>
              </a:r>
              <a:endParaRPr lang="en-US" sz="1200" dirty="0">
                <a:solidFill>
                  <a:prstClr val="black"/>
                </a:solidFill>
                <a:latin typeface="Calibri" pitchFamily="34" charset="0"/>
              </a:endParaRPr>
            </a:p>
          </p:txBody>
        </p:sp>
        <p:pic>
          <p:nvPicPr>
            <p:cNvPr id="111" name="Picture 1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50408" y="437327"/>
              <a:ext cx="555331" cy="758952"/>
            </a:xfrm>
            <a:prstGeom prst="rect">
              <a:avLst/>
            </a:prstGeom>
          </p:spPr>
        </p:pic>
      </p:grpSp>
    </p:spTree>
    <p:extLst>
      <p:ext uri="{BB962C8B-B14F-4D97-AF65-F5344CB8AC3E}">
        <p14:creationId xmlns:p14="http://schemas.microsoft.com/office/powerpoint/2010/main" val="47900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6632-580B-B6D9-7FD7-9C77600FA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64F91-4F52-F43E-FD89-0FCF5A822C1A}"/>
              </a:ext>
            </a:extLst>
          </p:cNvPr>
          <p:cNvSpPr>
            <a:spLocks noGrp="1"/>
          </p:cNvSpPr>
          <p:nvPr>
            <p:ph type="title"/>
          </p:nvPr>
        </p:nvSpPr>
        <p:spPr/>
        <p:txBody>
          <a:bodyPr/>
          <a:lstStyle/>
          <a:p>
            <a:r>
              <a:rPr lang="en-US" dirty="0"/>
              <a:t>Three Modes of Thinking</a:t>
            </a:r>
          </a:p>
        </p:txBody>
      </p:sp>
      <p:sp>
        <p:nvSpPr>
          <p:cNvPr id="3" name="Content Placeholder 2">
            <a:extLst>
              <a:ext uri="{FF2B5EF4-FFF2-40B4-BE49-F238E27FC236}">
                <a16:creationId xmlns:a16="http://schemas.microsoft.com/office/drawing/2014/main" id="{CF2023AA-7722-8B21-55A6-A624EAC03304}"/>
              </a:ext>
            </a:extLst>
          </p:cNvPr>
          <p:cNvSpPr>
            <a:spLocks noGrp="1"/>
          </p:cNvSpPr>
          <p:nvPr>
            <p:ph idx="1"/>
          </p:nvPr>
        </p:nvSpPr>
        <p:spPr>
          <a:ln>
            <a:noFill/>
          </a:ln>
        </p:spPr>
        <p:txBody>
          <a:bodyPr/>
          <a:lstStyle/>
          <a:p>
            <a:r>
              <a:rPr lang="en-US" dirty="0"/>
              <a:t>Hamming mode</a:t>
            </a:r>
          </a:p>
          <a:p>
            <a:r>
              <a:rPr lang="en-US" dirty="0"/>
              <a:t>Amoeba mode</a:t>
            </a:r>
          </a:p>
          <a:p>
            <a:r>
              <a:rPr lang="en-US" dirty="0">
                <a:solidFill>
                  <a:srgbClr val="C00000"/>
                </a:solidFill>
              </a:rPr>
              <a:t>Frog mode</a:t>
            </a:r>
          </a:p>
        </p:txBody>
      </p:sp>
    </p:spTree>
    <p:extLst>
      <p:ext uri="{BB962C8B-B14F-4D97-AF65-F5344CB8AC3E}">
        <p14:creationId xmlns:p14="http://schemas.microsoft.com/office/powerpoint/2010/main" val="2451903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F856-1DB5-725D-4486-5E78F41D141C}"/>
              </a:ext>
            </a:extLst>
          </p:cNvPr>
          <p:cNvSpPr>
            <a:spLocks noGrp="1"/>
          </p:cNvSpPr>
          <p:nvPr>
            <p:ph type="title"/>
          </p:nvPr>
        </p:nvSpPr>
        <p:spPr/>
        <p:txBody>
          <a:bodyPr/>
          <a:lstStyle/>
          <a:p>
            <a:r>
              <a:rPr lang="en-US" dirty="0"/>
              <a:t>Frog Mode</a:t>
            </a:r>
          </a:p>
        </p:txBody>
      </p:sp>
      <p:pic>
        <p:nvPicPr>
          <p:cNvPr id="4" name="Picture 3">
            <a:extLst>
              <a:ext uri="{FF2B5EF4-FFF2-40B4-BE49-F238E27FC236}">
                <a16:creationId xmlns:a16="http://schemas.microsoft.com/office/drawing/2014/main" id="{614A57BA-2ABE-A6A0-CEBE-9DC607DBC8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0758" y="1428172"/>
            <a:ext cx="6002483" cy="4001655"/>
          </a:xfrm>
          <a:prstGeom prst="rect">
            <a:avLst/>
          </a:prstGeom>
        </p:spPr>
      </p:pic>
    </p:spTree>
    <p:extLst>
      <p:ext uri="{BB962C8B-B14F-4D97-AF65-F5344CB8AC3E}">
        <p14:creationId xmlns:p14="http://schemas.microsoft.com/office/powerpoint/2010/main" val="2061010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CC59-F618-9C4C-26B6-89DEB87AB138}"/>
              </a:ext>
            </a:extLst>
          </p:cNvPr>
          <p:cNvSpPr>
            <a:spLocks noGrp="1"/>
          </p:cNvSpPr>
          <p:nvPr>
            <p:ph type="title"/>
          </p:nvPr>
        </p:nvSpPr>
        <p:spPr/>
        <p:txBody>
          <a:bodyPr/>
          <a:lstStyle/>
          <a:p>
            <a:r>
              <a:rPr lang="en-US" dirty="0"/>
              <a:t>Frog-Mode Example: SPKI/SDSI &amp; PDSs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F7CF99-1B97-F201-3A96-46986D094BCE}"/>
                  </a:ext>
                </a:extLst>
              </p:cNvPr>
              <p:cNvSpPr>
                <a:spLocks noGrp="1"/>
              </p:cNvSpPr>
              <p:nvPr>
                <p:ph idx="1"/>
              </p:nvPr>
            </p:nvSpPr>
            <p:spPr>
              <a:xfrm>
                <a:off x="457200" y="1295400"/>
                <a:ext cx="8141856" cy="4830763"/>
              </a:xfrm>
              <a:ln>
                <a:noFill/>
              </a:ln>
            </p:spPr>
            <p:txBody>
              <a:bodyPr>
                <a:normAutofit/>
              </a:bodyPr>
              <a:lstStyle/>
              <a:p>
                <a:r>
                  <a:rPr lang="en-US" sz="2400" dirty="0"/>
                  <a:t>Somesh Jha: “Can this trust-management formalism (SPKI/SDSI) be expressed using CFL-reachability?”</a:t>
                </a:r>
              </a:p>
              <a:p>
                <a:pPr lvl="1"/>
                <a:r>
                  <a:rPr lang="en-US" sz="2000" dirty="0"/>
                  <a:t>Like access-control lists + delegation</a:t>
                </a:r>
              </a:p>
              <a:p>
                <a:pPr lvl="1"/>
                <a:r>
                  <a:rPr lang="en-US" sz="2000" dirty="0"/>
                  <a:t>SPKI/SDSI has an </a:t>
                </a:r>
                <a14:m>
                  <m:oMath xmlns:m="http://schemas.openxmlformats.org/officeDocument/2006/math">
                    <m:r>
                      <a:rPr lang="en-US" sz="2000" b="0" i="1" smtClean="0">
                        <a:latin typeface="Cambria Math" panose="02040503050406030204" pitchFamily="18" charset="0"/>
                      </a:rPr>
                      <m:t>𝑂</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𝑛</m:t>
                        </m:r>
                      </m:e>
                      <m:sup>
                        <m:r>
                          <a:rPr lang="en-US" sz="2000" b="0" i="1" smtClean="0">
                            <a:latin typeface="Cambria Math" panose="02040503050406030204" pitchFamily="18" charset="0"/>
                          </a:rPr>
                          <m:t>3</m:t>
                        </m:r>
                      </m:sup>
                    </m:sSup>
                    <m:r>
                      <a:rPr lang="en-US" sz="2000" b="0" i="1" smtClean="0">
                        <a:latin typeface="Cambria Math" panose="02040503050406030204" pitchFamily="18" charset="0"/>
                      </a:rPr>
                      <m:t>)</m:t>
                    </m:r>
                  </m:oMath>
                </a14:m>
                <a:r>
                  <a:rPr lang="en-US" sz="2000" dirty="0"/>
                  <a:t> algorithm for authorization checking:</a:t>
                </a:r>
              </a:p>
              <a:p>
                <a:pPr marL="914400" lvl="2" indent="0">
                  <a:buNone/>
                </a:pPr>
                <a:r>
                  <a:rPr lang="en-US" sz="1600" dirty="0">
                    <a:solidFill>
                      <a:srgbClr val="C00000"/>
                    </a:solidFill>
                  </a:rPr>
                  <a:t>Given resource R and principal K, is K authorized to access R?</a:t>
                </a:r>
              </a:p>
              <a:p>
                <a:r>
                  <a:rPr lang="en-US" sz="2400" dirty="0"/>
                  <a:t>TWR: “It probably could be, but it looks closer to Pushdown Systems (PDSs)”</a:t>
                </a:r>
              </a:p>
            </p:txBody>
          </p:sp>
        </mc:Choice>
        <mc:Fallback xmlns="">
          <p:sp>
            <p:nvSpPr>
              <p:cNvPr id="3" name="Content Placeholder 2">
                <a:extLst>
                  <a:ext uri="{FF2B5EF4-FFF2-40B4-BE49-F238E27FC236}">
                    <a16:creationId xmlns:a16="http://schemas.microsoft.com/office/drawing/2014/main" id="{B1F7CF99-1B97-F201-3A96-46986D094BCE}"/>
                  </a:ext>
                </a:extLst>
              </p:cNvPr>
              <p:cNvSpPr>
                <a:spLocks noGrp="1" noRot="1" noChangeAspect="1" noMove="1" noResize="1" noEditPoints="1" noAdjustHandles="1" noChangeArrowheads="1" noChangeShapeType="1" noTextEdit="1"/>
              </p:cNvSpPr>
              <p:nvPr>
                <p:ph idx="1"/>
              </p:nvPr>
            </p:nvSpPr>
            <p:spPr>
              <a:xfrm>
                <a:off x="457200" y="1295400"/>
                <a:ext cx="8141856" cy="4830763"/>
              </a:xfrm>
              <a:blipFill>
                <a:blip r:embed="rId2"/>
                <a:stretch>
                  <a:fillRect l="-973" t="-884"/>
                </a:stretch>
              </a:blipFill>
              <a:ln>
                <a:noFill/>
              </a:ln>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265DDBC2-799A-1BB7-F0E3-2E5D4EEE27A0}"/>
              </a:ext>
            </a:extLst>
          </p:cNvPr>
          <p:cNvPicPr>
            <a:picLocks noChangeAspect="1"/>
          </p:cNvPicPr>
          <p:nvPr/>
        </p:nvPicPr>
        <p:blipFill>
          <a:blip r:embed="rId3"/>
          <a:stretch>
            <a:fillRect/>
          </a:stretch>
        </p:blipFill>
        <p:spPr bwMode="auto">
          <a:xfrm>
            <a:off x="2365385" y="3962400"/>
            <a:ext cx="4413230" cy="2782254"/>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4" name="Group 3">
            <a:extLst>
              <a:ext uri="{FF2B5EF4-FFF2-40B4-BE49-F238E27FC236}">
                <a16:creationId xmlns:a16="http://schemas.microsoft.com/office/drawing/2014/main" id="{CA6D88F2-B13E-6D93-94CE-0ACBA4B7262F}"/>
              </a:ext>
            </a:extLst>
          </p:cNvPr>
          <p:cNvGrpSpPr/>
          <p:nvPr/>
        </p:nvGrpSpPr>
        <p:grpSpPr>
          <a:xfrm>
            <a:off x="8197266" y="81496"/>
            <a:ext cx="923651" cy="1701040"/>
            <a:chOff x="7043874" y="545465"/>
            <a:chExt cx="923651" cy="1701040"/>
          </a:xfrm>
        </p:grpSpPr>
        <p:pic>
          <p:nvPicPr>
            <p:cNvPr id="6" name="Picture 5">
              <a:extLst>
                <a:ext uri="{FF2B5EF4-FFF2-40B4-BE49-F238E27FC236}">
                  <a16:creationId xmlns:a16="http://schemas.microsoft.com/office/drawing/2014/main" id="{ED7309AC-075C-79FC-36A9-44A807C4D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459" y="545465"/>
              <a:ext cx="792480" cy="1188720"/>
            </a:xfrm>
            <a:prstGeom prst="rect">
              <a:avLst/>
            </a:prstGeom>
          </p:spPr>
        </p:pic>
        <p:sp>
          <p:nvSpPr>
            <p:cNvPr id="7" name="TextBox 6">
              <a:extLst>
                <a:ext uri="{FF2B5EF4-FFF2-40B4-BE49-F238E27FC236}">
                  <a16:creationId xmlns:a16="http://schemas.microsoft.com/office/drawing/2014/main" id="{53D9E9C4-BD68-57D7-A00F-AC1268BA4C82}"/>
                </a:ext>
              </a:extLst>
            </p:cNvPr>
            <p:cNvSpPr txBox="1"/>
            <p:nvPr/>
          </p:nvSpPr>
          <p:spPr>
            <a:xfrm>
              <a:off x="7043874" y="1734185"/>
              <a:ext cx="923651" cy="512320"/>
            </a:xfrm>
            <a:prstGeom prst="rect">
              <a:avLst/>
            </a:prstGeom>
            <a:noFill/>
            <a:ln w="19050">
              <a:noFill/>
            </a:ln>
          </p:spPr>
          <p:txBody>
            <a:bodyPr wrap="none" rtlCol="0">
              <a:spAutoFit/>
            </a:bodyPr>
            <a:lstStyle/>
            <a:p>
              <a:pPr algn="ctr" defTabSz="3133725">
                <a:lnSpc>
                  <a:spcPts val="1600"/>
                </a:lnSpc>
                <a:spcBef>
                  <a:spcPct val="0"/>
                </a:spcBef>
                <a:buNone/>
              </a:pPr>
              <a:r>
                <a:rPr lang="en-US" sz="1800" dirty="0" err="1">
                  <a:latin typeface="Calibri" pitchFamily="34" charset="0"/>
                </a:rPr>
                <a:t>Somesh</a:t>
              </a:r>
              <a:endParaRPr lang="en-US" sz="1800" dirty="0">
                <a:latin typeface="Calibri" pitchFamily="34" charset="0"/>
              </a:endParaRPr>
            </a:p>
            <a:p>
              <a:pPr algn="ctr" defTabSz="3133725">
                <a:lnSpc>
                  <a:spcPts val="1600"/>
                </a:lnSpc>
                <a:spcBef>
                  <a:spcPct val="0"/>
                </a:spcBef>
                <a:buNone/>
              </a:pPr>
              <a:r>
                <a:rPr lang="en-US" sz="1800" dirty="0" err="1">
                  <a:latin typeface="Calibri" pitchFamily="34" charset="0"/>
                </a:rPr>
                <a:t>Jha</a:t>
              </a:r>
              <a:endParaRPr lang="en-US" sz="1800" dirty="0">
                <a:latin typeface="Calibri" pitchFamily="34" charset="0"/>
              </a:endParaRPr>
            </a:p>
          </p:txBody>
        </p:sp>
      </p:grpSp>
    </p:spTree>
    <p:extLst>
      <p:ext uri="{BB962C8B-B14F-4D97-AF65-F5344CB8AC3E}">
        <p14:creationId xmlns:p14="http://schemas.microsoft.com/office/powerpoint/2010/main" val="3375127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D981-184E-5BF2-29D8-279F2185C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0FEBC-7508-2F00-FF4E-DC9E1405A359}"/>
              </a:ext>
            </a:extLst>
          </p:cNvPr>
          <p:cNvSpPr>
            <a:spLocks noGrp="1"/>
          </p:cNvSpPr>
          <p:nvPr>
            <p:ph type="title"/>
          </p:nvPr>
        </p:nvSpPr>
        <p:spPr/>
        <p:txBody>
          <a:bodyPr/>
          <a:lstStyle/>
          <a:p>
            <a:r>
              <a:rPr lang="en-US" dirty="0"/>
              <a:t>Frog-Mode Example: SPKI/SDSI &amp; PDSs</a:t>
            </a:r>
          </a:p>
        </p:txBody>
      </p:sp>
      <p:sp>
        <p:nvSpPr>
          <p:cNvPr id="3" name="Content Placeholder 2">
            <a:extLst>
              <a:ext uri="{FF2B5EF4-FFF2-40B4-BE49-F238E27FC236}">
                <a16:creationId xmlns:a16="http://schemas.microsoft.com/office/drawing/2014/main" id="{9945DA56-E110-0895-BE00-DC481725811D}"/>
              </a:ext>
            </a:extLst>
          </p:cNvPr>
          <p:cNvSpPr>
            <a:spLocks noGrp="1"/>
          </p:cNvSpPr>
          <p:nvPr>
            <p:ph idx="1"/>
          </p:nvPr>
        </p:nvSpPr>
        <p:spPr>
          <a:xfrm>
            <a:off x="457200" y="1295400"/>
            <a:ext cx="8141856" cy="4830763"/>
          </a:xfrm>
          <a:ln>
            <a:noFill/>
          </a:ln>
        </p:spPr>
        <p:txBody>
          <a:bodyPr>
            <a:normAutofit/>
          </a:bodyPr>
          <a:lstStyle/>
          <a:p>
            <a:r>
              <a:rPr lang="en-US" sz="2400" dirty="0"/>
              <a:t>Somesh and I knew that an algorithm for LTL model checking of PDSs had been developed in the CAV community [BEM97, FWW97]</a:t>
            </a:r>
          </a:p>
          <a:p>
            <a:r>
              <a:rPr lang="en-US" sz="2400" dirty="0"/>
              <a:t>Wrote a paper</a:t>
            </a:r>
          </a:p>
          <a:p>
            <a:pPr marL="915987" lvl="2" indent="0">
              <a:buNone/>
            </a:pPr>
            <a:r>
              <a:rPr lang="en-US" sz="1600" dirty="0"/>
              <a:t>“Our work stems from a simple observation: A set of SPKI/SDSI name and authorization certificates defines a PDS.”</a:t>
            </a:r>
          </a:p>
          <a:p>
            <a:pPr lvl="1"/>
            <a:r>
              <a:rPr lang="en-US" sz="2000" dirty="0"/>
              <a:t>The Introduction listed 12 SPKI/SDSI-analysis problems that could be stated in LTL</a:t>
            </a:r>
          </a:p>
          <a:p>
            <a:pPr lvl="2"/>
            <a:r>
              <a:rPr lang="en-US" sz="1800" dirty="0"/>
              <a:t>What are the properties of this security policy?</a:t>
            </a:r>
          </a:p>
          <a:p>
            <a:pPr lvl="2"/>
            <a:r>
              <a:rPr lang="en-US" sz="1800" dirty="0"/>
              <a:t>What would happen if the policy were changed?</a:t>
            </a:r>
          </a:p>
          <a:p>
            <a:pPr lvl="1"/>
            <a:endParaRPr lang="en-US" dirty="0"/>
          </a:p>
        </p:txBody>
      </p:sp>
    </p:spTree>
    <p:extLst>
      <p:ext uri="{BB962C8B-B14F-4D97-AF65-F5344CB8AC3E}">
        <p14:creationId xmlns:p14="http://schemas.microsoft.com/office/powerpoint/2010/main" val="3270363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DEA3-BABB-9120-ABC0-A2476F8E728D}"/>
              </a:ext>
            </a:extLst>
          </p:cNvPr>
          <p:cNvSpPr>
            <a:spLocks noGrp="1"/>
          </p:cNvSpPr>
          <p:nvPr>
            <p:ph type="title"/>
          </p:nvPr>
        </p:nvSpPr>
        <p:spPr/>
        <p:txBody>
          <a:bodyPr/>
          <a:lstStyle/>
          <a:p>
            <a:r>
              <a:rPr lang="en-US" dirty="0"/>
              <a:t>… not 'Eureka!' but 'That's funny ...'</a:t>
            </a:r>
          </a:p>
        </p:txBody>
      </p:sp>
      <p:sp>
        <p:nvSpPr>
          <p:cNvPr id="3" name="Content Placeholder 2">
            <a:extLst>
              <a:ext uri="{FF2B5EF4-FFF2-40B4-BE49-F238E27FC236}">
                <a16:creationId xmlns:a16="http://schemas.microsoft.com/office/drawing/2014/main" id="{EC4016FE-68EB-F1A3-2E1A-65E76C4AC5A2}"/>
              </a:ext>
            </a:extLst>
          </p:cNvPr>
          <p:cNvSpPr>
            <a:spLocks noGrp="1"/>
          </p:cNvSpPr>
          <p:nvPr>
            <p:ph idx="1"/>
          </p:nvPr>
        </p:nvSpPr>
        <p:spPr>
          <a:xfrm>
            <a:off x="457199" y="1295400"/>
            <a:ext cx="8520545" cy="4830763"/>
          </a:xfrm>
          <a:ln>
            <a:noFill/>
          </a:ln>
        </p:spPr>
        <p:txBody>
          <a:bodyPr>
            <a:normAutofit/>
          </a:bodyPr>
          <a:lstStyle/>
          <a:p>
            <a:r>
              <a:rPr lang="en-US" sz="2400" dirty="0"/>
              <a:t>Attributed to Asimov in the Unix “fortune” program (6/3/87)</a:t>
            </a:r>
          </a:p>
          <a:p>
            <a:r>
              <a:rPr lang="en-US" sz="2400" dirty="0"/>
              <a:t>More likely, Gordon Rattray Taylor, Science Journal (1965)</a:t>
            </a:r>
          </a:p>
          <a:p>
            <a:pPr marL="457200" lvl="1" indent="0">
              <a:buNone/>
            </a:pPr>
            <a:endParaRPr lang="en-US" sz="2000" dirty="0"/>
          </a:p>
          <a:p>
            <a:pPr marL="457200" lvl="1" indent="0">
              <a:buNone/>
            </a:pPr>
            <a:r>
              <a:rPr lang="en-US" sz="2000" dirty="0"/>
              <a:t>Asimov (1987):</a:t>
            </a:r>
          </a:p>
          <a:p>
            <a:pPr marL="457200" lvl="1" indent="0">
              <a:buNone/>
            </a:pPr>
            <a:r>
              <a:rPr lang="en-US" sz="2000" dirty="0"/>
              <a:t>   For a moment, Konev and Morrison stared at each other hostilely and then Dezhnev said in a voice that seemed drained of some of its life, “My poor old father used to say: “</a:t>
            </a:r>
            <a:r>
              <a:rPr lang="en-US" sz="2000" dirty="0">
                <a:solidFill>
                  <a:srgbClr val="C00000"/>
                </a:solidFill>
              </a:rPr>
              <a:t>The most frightening phrase in the Russian language </a:t>
            </a:r>
            <a:r>
              <a:rPr lang="en-US" sz="2000" dirty="0"/>
              <a:t>is ‘That’s odd.’”</a:t>
            </a:r>
          </a:p>
          <a:p>
            <a:pPr marL="457200" lvl="1" indent="0">
              <a:buNone/>
            </a:pPr>
            <a:r>
              <a:rPr lang="en-US" sz="2000" dirty="0"/>
              <a:t>   Konev turned angrily and said, “Shut up, Arkady.”</a:t>
            </a:r>
          </a:p>
          <a:p>
            <a:pPr marL="457200" lvl="1" indent="0">
              <a:buNone/>
            </a:pPr>
            <a:r>
              <a:rPr lang="en-US" sz="2000" dirty="0"/>
              <a:t>   Dezhnev replied, “I mentioned that only because it is now time for me to say it: That’s odd.”</a:t>
            </a:r>
          </a:p>
          <a:p>
            <a:pPr marL="457200" lvl="1" indent="0">
              <a:buNone/>
            </a:pPr>
            <a:endParaRPr lang="en-US" sz="2000" dirty="0"/>
          </a:p>
        </p:txBody>
      </p:sp>
    </p:spTree>
    <p:extLst>
      <p:ext uri="{BB962C8B-B14F-4D97-AF65-F5344CB8AC3E}">
        <p14:creationId xmlns:p14="http://schemas.microsoft.com/office/powerpoint/2010/main" val="25820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6CDD0-5A35-7A06-B02A-65647CED3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63FF9-2601-AFD6-F127-415AE4167817}"/>
              </a:ext>
            </a:extLst>
          </p:cNvPr>
          <p:cNvSpPr>
            <a:spLocks noGrp="1"/>
          </p:cNvSpPr>
          <p:nvPr>
            <p:ph type="title"/>
          </p:nvPr>
        </p:nvSpPr>
        <p:spPr/>
        <p:txBody>
          <a:bodyPr/>
          <a:lstStyle/>
          <a:p>
            <a:r>
              <a:rPr lang="en-US" dirty="0"/>
              <a:t>Frog-Mode Example: SPKI/SDSI &amp; PDSs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64A6C8-B1C8-959A-BFD7-AE0BC1D1DFEA}"/>
                  </a:ext>
                </a:extLst>
              </p:cNvPr>
              <p:cNvSpPr>
                <a:spLocks noGrp="1"/>
              </p:cNvSpPr>
              <p:nvPr>
                <p:ph idx="1"/>
              </p:nvPr>
            </p:nvSpPr>
            <p:spPr>
              <a:xfrm>
                <a:off x="457200" y="1295400"/>
                <a:ext cx="8141856" cy="4830763"/>
              </a:xfrm>
              <a:ln>
                <a:noFill/>
              </a:ln>
            </p:spPr>
            <p:txBody>
              <a:bodyPr>
                <a:normAutofit/>
              </a:bodyPr>
              <a:lstStyle/>
              <a:p>
                <a:r>
                  <a:rPr lang="en-US" sz="2400" dirty="0"/>
                  <a:t>Actually, SPKI/SDSI </a:t>
                </a:r>
                <a14:m>
                  <m:oMath xmlns:m="http://schemas.openxmlformats.org/officeDocument/2006/math">
                    <m:r>
                      <a:rPr lang="en-US" sz="2400" b="0" i="1" dirty="0" smtClean="0">
                        <a:latin typeface="Cambria Math" panose="02040503050406030204" pitchFamily="18" charset="0"/>
                      </a:rPr>
                      <m:t>≠</m:t>
                    </m:r>
                  </m:oMath>
                </a14:m>
                <a:r>
                  <a:rPr lang="en-US" sz="2400" dirty="0"/>
                  <a:t> PDS</a:t>
                </a:r>
              </a:p>
              <a:p>
                <a:pPr lvl="1"/>
                <a:r>
                  <a:rPr lang="en-US" sz="2000" dirty="0"/>
                  <a:t>What about issues such as recency, trust level, and expiration?</a:t>
                </a:r>
              </a:p>
              <a:p>
                <a:r>
                  <a:rPr lang="en-US" sz="2400" dirty="0"/>
                  <a:t>From PDSs to weighted PDSs [SJRS03, RSJM05]</a:t>
                </a:r>
              </a:p>
              <a:p>
                <a:pPr lvl="1"/>
                <a:r>
                  <a:rPr lang="en-US" sz="2000" dirty="0"/>
                  <a:t>A more expressive framework for program analysis</a:t>
                </a:r>
              </a:p>
              <a:p>
                <a:pPr lvl="1"/>
                <a:endParaRPr lang="en-US" dirty="0"/>
              </a:p>
            </p:txBody>
          </p:sp>
        </mc:Choice>
        <mc:Fallback xmlns="">
          <p:sp>
            <p:nvSpPr>
              <p:cNvPr id="3" name="Content Placeholder 2">
                <a:extLst>
                  <a:ext uri="{FF2B5EF4-FFF2-40B4-BE49-F238E27FC236}">
                    <a16:creationId xmlns:a16="http://schemas.microsoft.com/office/drawing/2014/main" id="{9064A6C8-B1C8-959A-BFD7-AE0BC1D1DFEA}"/>
                  </a:ext>
                </a:extLst>
              </p:cNvPr>
              <p:cNvSpPr>
                <a:spLocks noGrp="1" noRot="1" noChangeAspect="1" noMove="1" noResize="1" noEditPoints="1" noAdjustHandles="1" noChangeArrowheads="1" noChangeShapeType="1" noTextEdit="1"/>
              </p:cNvSpPr>
              <p:nvPr>
                <p:ph idx="1"/>
              </p:nvPr>
            </p:nvSpPr>
            <p:spPr>
              <a:xfrm>
                <a:off x="457200" y="1295400"/>
                <a:ext cx="8141856" cy="4830763"/>
              </a:xfrm>
              <a:blipFill>
                <a:blip r:embed="rId2"/>
                <a:stretch>
                  <a:fillRect l="-973" t="-884"/>
                </a:stretch>
              </a:blipFill>
              <a:ln>
                <a:noFill/>
              </a:ln>
            </p:spPr>
            <p:txBody>
              <a:bodyPr/>
              <a:lstStyle/>
              <a:p>
                <a:r>
                  <a:rPr lang="en-US">
                    <a:noFill/>
                  </a:rPr>
                  <a:t> </a:t>
                </a:r>
              </a:p>
            </p:txBody>
          </p:sp>
        </mc:Fallback>
      </mc:AlternateContent>
      <p:grpSp>
        <p:nvGrpSpPr>
          <p:cNvPr id="4" name="Group 3">
            <a:extLst>
              <a:ext uri="{FF2B5EF4-FFF2-40B4-BE49-F238E27FC236}">
                <a16:creationId xmlns:a16="http://schemas.microsoft.com/office/drawing/2014/main" id="{5B21674B-79DA-991E-C999-2F9A9BB46F60}"/>
              </a:ext>
            </a:extLst>
          </p:cNvPr>
          <p:cNvGrpSpPr/>
          <p:nvPr/>
        </p:nvGrpSpPr>
        <p:grpSpPr>
          <a:xfrm>
            <a:off x="2696068" y="5022949"/>
            <a:ext cx="925253" cy="1712570"/>
            <a:chOff x="5114505" y="4324882"/>
            <a:chExt cx="925253" cy="1712570"/>
          </a:xfrm>
        </p:grpSpPr>
        <p:pic>
          <p:nvPicPr>
            <p:cNvPr id="5" name="Picture 4">
              <a:extLst>
                <a:ext uri="{FF2B5EF4-FFF2-40B4-BE49-F238E27FC236}">
                  <a16:creationId xmlns:a16="http://schemas.microsoft.com/office/drawing/2014/main" id="{66233339-AE30-1CA9-2277-7C5CA890B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844" y="4324882"/>
              <a:ext cx="762574" cy="1188720"/>
            </a:xfrm>
            <a:prstGeom prst="rect">
              <a:avLst/>
            </a:prstGeom>
          </p:spPr>
        </p:pic>
        <p:sp>
          <p:nvSpPr>
            <p:cNvPr id="6" name="TextBox 5">
              <a:extLst>
                <a:ext uri="{FF2B5EF4-FFF2-40B4-BE49-F238E27FC236}">
                  <a16:creationId xmlns:a16="http://schemas.microsoft.com/office/drawing/2014/main" id="{0C5F7019-AF53-3C93-F847-2270B5399F30}"/>
                </a:ext>
              </a:extLst>
            </p:cNvPr>
            <p:cNvSpPr txBox="1"/>
            <p:nvPr/>
          </p:nvSpPr>
          <p:spPr>
            <a:xfrm>
              <a:off x="5114505" y="5525132"/>
              <a:ext cx="925253" cy="512320"/>
            </a:xfrm>
            <a:prstGeom prst="rect">
              <a:avLst/>
            </a:prstGeom>
            <a:noFill/>
          </p:spPr>
          <p:txBody>
            <a:bodyPr wrap="none" rtlCol="0">
              <a:spAutoFit/>
            </a:bodyPr>
            <a:lstStyle/>
            <a:p>
              <a:pPr algn="ctr" defTabSz="3133725">
                <a:lnSpc>
                  <a:spcPts val="1600"/>
                </a:lnSpc>
                <a:spcBef>
                  <a:spcPct val="0"/>
                </a:spcBef>
                <a:buNone/>
              </a:pPr>
              <a:r>
                <a:rPr lang="en-US" altLang="en-US" sz="1800" dirty="0">
                  <a:latin typeface="Calibri" pitchFamily="34" charset="0"/>
                </a:rPr>
                <a:t>Thomas</a:t>
              </a:r>
            </a:p>
            <a:p>
              <a:pPr algn="ctr" defTabSz="3133725">
                <a:lnSpc>
                  <a:spcPts val="1600"/>
                </a:lnSpc>
                <a:spcBef>
                  <a:spcPct val="0"/>
                </a:spcBef>
                <a:buNone/>
              </a:pPr>
              <a:r>
                <a:rPr lang="en-US" altLang="en-US" sz="1800" dirty="0">
                  <a:latin typeface="Calibri" pitchFamily="34" charset="0"/>
                </a:rPr>
                <a:t>Reps</a:t>
              </a:r>
            </a:p>
          </p:txBody>
        </p:sp>
      </p:grpSp>
      <p:grpSp>
        <p:nvGrpSpPr>
          <p:cNvPr id="7" name="Group 6">
            <a:extLst>
              <a:ext uri="{FF2B5EF4-FFF2-40B4-BE49-F238E27FC236}">
                <a16:creationId xmlns:a16="http://schemas.microsoft.com/office/drawing/2014/main" id="{79CAC8FE-1F17-52AA-7332-07B8C426A714}"/>
              </a:ext>
            </a:extLst>
          </p:cNvPr>
          <p:cNvGrpSpPr/>
          <p:nvPr/>
        </p:nvGrpSpPr>
        <p:grpSpPr>
          <a:xfrm>
            <a:off x="1832531" y="5022949"/>
            <a:ext cx="923651" cy="1701040"/>
            <a:chOff x="7043874" y="545465"/>
            <a:chExt cx="923651" cy="1701040"/>
          </a:xfrm>
        </p:grpSpPr>
        <p:pic>
          <p:nvPicPr>
            <p:cNvPr id="8" name="Picture 7">
              <a:extLst>
                <a:ext uri="{FF2B5EF4-FFF2-40B4-BE49-F238E27FC236}">
                  <a16:creationId xmlns:a16="http://schemas.microsoft.com/office/drawing/2014/main" id="{37840B19-477D-2412-3762-63FFF5E37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459" y="545465"/>
              <a:ext cx="792480" cy="1188720"/>
            </a:xfrm>
            <a:prstGeom prst="rect">
              <a:avLst/>
            </a:prstGeom>
          </p:spPr>
        </p:pic>
        <p:sp>
          <p:nvSpPr>
            <p:cNvPr id="9" name="TextBox 8">
              <a:extLst>
                <a:ext uri="{FF2B5EF4-FFF2-40B4-BE49-F238E27FC236}">
                  <a16:creationId xmlns:a16="http://schemas.microsoft.com/office/drawing/2014/main" id="{35CF7EFD-0AAA-C633-05C6-19CFA99DE64B}"/>
                </a:ext>
              </a:extLst>
            </p:cNvPr>
            <p:cNvSpPr txBox="1"/>
            <p:nvPr/>
          </p:nvSpPr>
          <p:spPr>
            <a:xfrm>
              <a:off x="7043874" y="1734185"/>
              <a:ext cx="923651" cy="512320"/>
            </a:xfrm>
            <a:prstGeom prst="rect">
              <a:avLst/>
            </a:prstGeom>
            <a:noFill/>
            <a:ln w="19050">
              <a:noFill/>
            </a:ln>
          </p:spPr>
          <p:txBody>
            <a:bodyPr wrap="none" rtlCol="0">
              <a:spAutoFit/>
            </a:bodyPr>
            <a:lstStyle/>
            <a:p>
              <a:pPr algn="ctr" defTabSz="3133725">
                <a:lnSpc>
                  <a:spcPts val="1600"/>
                </a:lnSpc>
                <a:spcBef>
                  <a:spcPct val="0"/>
                </a:spcBef>
                <a:buNone/>
              </a:pPr>
              <a:r>
                <a:rPr lang="en-US" sz="1800" dirty="0" err="1">
                  <a:latin typeface="Calibri" pitchFamily="34" charset="0"/>
                </a:rPr>
                <a:t>Somesh</a:t>
              </a:r>
              <a:endParaRPr lang="en-US" sz="1800" dirty="0">
                <a:latin typeface="Calibri" pitchFamily="34" charset="0"/>
              </a:endParaRPr>
            </a:p>
            <a:p>
              <a:pPr algn="ctr" defTabSz="3133725">
                <a:lnSpc>
                  <a:spcPts val="1600"/>
                </a:lnSpc>
                <a:spcBef>
                  <a:spcPct val="0"/>
                </a:spcBef>
                <a:buNone/>
              </a:pPr>
              <a:r>
                <a:rPr lang="en-US" sz="1800" dirty="0" err="1">
                  <a:latin typeface="Calibri" pitchFamily="34" charset="0"/>
                </a:rPr>
                <a:t>Jha</a:t>
              </a:r>
              <a:endParaRPr lang="en-US" sz="1800" dirty="0">
                <a:latin typeface="Calibri" pitchFamily="34" charset="0"/>
              </a:endParaRPr>
            </a:p>
          </p:txBody>
        </p:sp>
      </p:grpSp>
      <p:grpSp>
        <p:nvGrpSpPr>
          <p:cNvPr id="10" name="Group 9">
            <a:extLst>
              <a:ext uri="{FF2B5EF4-FFF2-40B4-BE49-F238E27FC236}">
                <a16:creationId xmlns:a16="http://schemas.microsoft.com/office/drawing/2014/main" id="{9CD5FEF7-84CD-0210-DA64-4BEDFBA164D1}"/>
              </a:ext>
            </a:extLst>
          </p:cNvPr>
          <p:cNvGrpSpPr/>
          <p:nvPr/>
        </p:nvGrpSpPr>
        <p:grpSpPr>
          <a:xfrm>
            <a:off x="6579268" y="5022949"/>
            <a:ext cx="1158875" cy="1691423"/>
            <a:chOff x="46832" y="5161959"/>
            <a:chExt cx="1158875" cy="1691423"/>
          </a:xfrm>
        </p:grpSpPr>
        <p:sp>
          <p:nvSpPr>
            <p:cNvPr id="11" name="TextBox 23">
              <a:extLst>
                <a:ext uri="{FF2B5EF4-FFF2-40B4-BE49-F238E27FC236}">
                  <a16:creationId xmlns:a16="http://schemas.microsoft.com/office/drawing/2014/main" id="{9222D90F-176A-E06D-8E05-AA113EFAFC24}"/>
                </a:ext>
              </a:extLst>
            </p:cNvPr>
            <p:cNvSpPr txBox="1">
              <a:spLocks noChangeArrowheads="1"/>
            </p:cNvSpPr>
            <p:nvPr/>
          </p:nvSpPr>
          <p:spPr bwMode="auto">
            <a:xfrm>
              <a:off x="46832" y="6350679"/>
              <a:ext cx="1158875" cy="502703"/>
            </a:xfrm>
            <a:prstGeom prst="rect">
              <a:avLst/>
            </a:prstGeom>
            <a:noFill/>
            <a:ln>
              <a:noFill/>
            </a:ln>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Javier</a:t>
              </a:r>
            </a:p>
            <a:p>
              <a:pPr algn="ctr">
                <a:lnSpc>
                  <a:spcPts val="1600"/>
                </a:lnSpc>
                <a:buFontTx/>
                <a:buNone/>
              </a:pPr>
              <a:r>
                <a:rPr lang="en-US" sz="1600" dirty="0">
                  <a:latin typeface="Calibri" pitchFamily="34" charset="0"/>
                </a:rPr>
                <a:t>Esparza</a:t>
              </a:r>
            </a:p>
          </p:txBody>
        </p:sp>
        <p:pic>
          <p:nvPicPr>
            <p:cNvPr id="12" name="Picture 3" descr="C:\Users\reps\Documents\Papers\submissions\SpeedingUpNewton\Talk\fotojavier-tum3.JPG">
              <a:extLst>
                <a:ext uri="{FF2B5EF4-FFF2-40B4-BE49-F238E27FC236}">
                  <a16:creationId xmlns:a16="http://schemas.microsoft.com/office/drawing/2014/main" id="{27815370-F1E8-8F7F-2289-E04E2EB120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64" y="5161959"/>
              <a:ext cx="926211"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F6218A7-A9E4-4558-D53D-1451D495A59E}"/>
              </a:ext>
            </a:extLst>
          </p:cNvPr>
          <p:cNvGrpSpPr/>
          <p:nvPr/>
        </p:nvGrpSpPr>
        <p:grpSpPr>
          <a:xfrm>
            <a:off x="5524163" y="5022949"/>
            <a:ext cx="1158875" cy="1723671"/>
            <a:chOff x="4116188" y="2519427"/>
            <a:chExt cx="1158875" cy="1723671"/>
          </a:xfrm>
        </p:grpSpPr>
        <p:pic>
          <p:nvPicPr>
            <p:cNvPr id="14" name="Picture 13">
              <a:extLst>
                <a:ext uri="{FF2B5EF4-FFF2-40B4-BE49-F238E27FC236}">
                  <a16:creationId xmlns:a16="http://schemas.microsoft.com/office/drawing/2014/main" id="{35553458-6EBB-5BFB-D52C-DF1D84D68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897" y="2519427"/>
              <a:ext cx="1005459" cy="1188720"/>
            </a:xfrm>
            <a:prstGeom prst="rect">
              <a:avLst/>
            </a:prstGeom>
          </p:spPr>
        </p:pic>
        <p:sp>
          <p:nvSpPr>
            <p:cNvPr id="15" name="TextBox 23">
              <a:extLst>
                <a:ext uri="{FF2B5EF4-FFF2-40B4-BE49-F238E27FC236}">
                  <a16:creationId xmlns:a16="http://schemas.microsoft.com/office/drawing/2014/main" id="{2535FFF2-E639-B6B6-D7B9-DC9031929375}"/>
                </a:ext>
              </a:extLst>
            </p:cNvPr>
            <p:cNvSpPr txBox="1">
              <a:spLocks noChangeArrowheads="1"/>
            </p:cNvSpPr>
            <p:nvPr/>
          </p:nvSpPr>
          <p:spPr bwMode="auto">
            <a:xfrm>
              <a:off x="4116188" y="3740395"/>
              <a:ext cx="1158875" cy="502703"/>
            </a:xfrm>
            <a:prstGeom prst="rect">
              <a:avLst/>
            </a:prstGeom>
            <a:noFill/>
            <a:ln>
              <a:noFill/>
            </a:ln>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Ahmed</a:t>
              </a:r>
            </a:p>
            <a:p>
              <a:pPr algn="ctr">
                <a:lnSpc>
                  <a:spcPts val="1600"/>
                </a:lnSpc>
                <a:buFontTx/>
                <a:buNone/>
              </a:pPr>
              <a:r>
                <a:rPr lang="en-US" sz="1600" dirty="0">
                  <a:latin typeface="Calibri" pitchFamily="34" charset="0"/>
                </a:rPr>
                <a:t>Bouajjani</a:t>
              </a:r>
            </a:p>
          </p:txBody>
        </p:sp>
      </p:grpSp>
      <p:grpSp>
        <p:nvGrpSpPr>
          <p:cNvPr id="16" name="Group 15">
            <a:extLst>
              <a:ext uri="{FF2B5EF4-FFF2-40B4-BE49-F238E27FC236}">
                <a16:creationId xmlns:a16="http://schemas.microsoft.com/office/drawing/2014/main" id="{A313F305-2D84-CA20-927E-36D4EBD54A67}"/>
              </a:ext>
            </a:extLst>
          </p:cNvPr>
          <p:cNvGrpSpPr/>
          <p:nvPr/>
        </p:nvGrpSpPr>
        <p:grpSpPr>
          <a:xfrm>
            <a:off x="7745735" y="5022949"/>
            <a:ext cx="1000661" cy="1713454"/>
            <a:chOff x="3964326" y="4653449"/>
            <a:chExt cx="1000661" cy="1713454"/>
          </a:xfrm>
        </p:grpSpPr>
        <p:sp>
          <p:nvSpPr>
            <p:cNvPr id="17" name="TextBox 23">
              <a:extLst>
                <a:ext uri="{FF2B5EF4-FFF2-40B4-BE49-F238E27FC236}">
                  <a16:creationId xmlns:a16="http://schemas.microsoft.com/office/drawing/2014/main" id="{64ECC87C-AFB2-8D2B-42D6-0AFCD7F4E320}"/>
                </a:ext>
              </a:extLst>
            </p:cNvPr>
            <p:cNvSpPr txBox="1">
              <a:spLocks noChangeArrowheads="1"/>
            </p:cNvSpPr>
            <p:nvPr/>
          </p:nvSpPr>
          <p:spPr bwMode="auto">
            <a:xfrm>
              <a:off x="4082778" y="5864201"/>
              <a:ext cx="76375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None/>
              </a:pPr>
              <a:r>
                <a:rPr lang="en-US" sz="1600" dirty="0" err="1">
                  <a:latin typeface="Calibri" pitchFamily="34" charset="0"/>
                </a:rPr>
                <a:t>Tayssir</a:t>
              </a:r>
              <a:endParaRPr lang="en-US" sz="1600" dirty="0">
                <a:latin typeface="Calibri" pitchFamily="34" charset="0"/>
              </a:endParaRPr>
            </a:p>
            <a:p>
              <a:pPr algn="ctr">
                <a:lnSpc>
                  <a:spcPts val="1600"/>
                </a:lnSpc>
                <a:buNone/>
              </a:pPr>
              <a:r>
                <a:rPr lang="en-US" sz="1600" dirty="0" err="1">
                  <a:latin typeface="Calibri" pitchFamily="34" charset="0"/>
                </a:rPr>
                <a:t>Touili</a:t>
              </a:r>
              <a:endParaRPr lang="en-US" sz="1600" dirty="0">
                <a:latin typeface="Calibri" pitchFamily="34" charset="0"/>
              </a:endParaRPr>
            </a:p>
          </p:txBody>
        </p:sp>
        <p:pic>
          <p:nvPicPr>
            <p:cNvPr id="18" name="Picture 17" descr="C:\Users\reps\Documents\Papers\submissions\SpeedingUpNewton\Talk\tayssir.JPG">
              <a:extLst>
                <a:ext uri="{FF2B5EF4-FFF2-40B4-BE49-F238E27FC236}">
                  <a16:creationId xmlns:a16="http://schemas.microsoft.com/office/drawing/2014/main" id="{F1BE3BA5-1285-355A-B06B-ADAF8ED36A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4326" y="4653449"/>
              <a:ext cx="1000661"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8840A424-1DA1-5B79-0AB3-C4DFDD73FF95}"/>
              </a:ext>
            </a:extLst>
          </p:cNvPr>
          <p:cNvGrpSpPr>
            <a:grpSpLocks noChangeAspect="1"/>
          </p:cNvGrpSpPr>
          <p:nvPr/>
        </p:nvGrpSpPr>
        <p:grpSpPr>
          <a:xfrm>
            <a:off x="853382" y="5022925"/>
            <a:ext cx="1025444" cy="1701064"/>
            <a:chOff x="6633377" y="1646315"/>
            <a:chExt cx="2169560" cy="3598988"/>
          </a:xfrm>
        </p:grpSpPr>
        <p:sp>
          <p:nvSpPr>
            <p:cNvPr id="20" name="TextBox 23">
              <a:extLst>
                <a:ext uri="{FF2B5EF4-FFF2-40B4-BE49-F238E27FC236}">
                  <a16:creationId xmlns:a16="http://schemas.microsoft.com/office/drawing/2014/main" id="{97FCB5CA-A857-6D0E-4AC8-81AC41F96D5B}"/>
                </a:ext>
              </a:extLst>
            </p:cNvPr>
            <p:cNvSpPr txBox="1">
              <a:spLocks noChangeArrowheads="1"/>
            </p:cNvSpPr>
            <p:nvPr/>
          </p:nvSpPr>
          <p:spPr bwMode="auto">
            <a:xfrm>
              <a:off x="6633377" y="4230866"/>
              <a:ext cx="2169560" cy="10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None/>
              </a:pPr>
              <a:r>
                <a:rPr lang="en-US" sz="1600" dirty="0">
                  <a:latin typeface="Calibri" pitchFamily="34" charset="0"/>
                </a:rPr>
                <a:t>Stefan</a:t>
              </a:r>
            </a:p>
            <a:p>
              <a:pPr algn="ctr">
                <a:lnSpc>
                  <a:spcPts val="1600"/>
                </a:lnSpc>
                <a:buNone/>
              </a:pPr>
              <a:r>
                <a:rPr lang="en-US" sz="1600" dirty="0" err="1">
                  <a:latin typeface="Calibri" pitchFamily="34" charset="0"/>
                </a:rPr>
                <a:t>Schwoon</a:t>
              </a:r>
              <a:endParaRPr lang="en-US" sz="1600" dirty="0">
                <a:latin typeface="Calibri" pitchFamily="34" charset="0"/>
              </a:endParaRPr>
            </a:p>
          </p:txBody>
        </p:sp>
        <p:pic>
          <p:nvPicPr>
            <p:cNvPr id="21" name="Picture 20">
              <a:extLst>
                <a:ext uri="{FF2B5EF4-FFF2-40B4-BE49-F238E27FC236}">
                  <a16:creationId xmlns:a16="http://schemas.microsoft.com/office/drawing/2014/main" id="{EE9EC42A-C3D3-63DF-5954-BDBD1DE1E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0917" y="1646315"/>
              <a:ext cx="1834471" cy="2515008"/>
            </a:xfrm>
            <a:prstGeom prst="rect">
              <a:avLst/>
            </a:prstGeom>
            <a:noFill/>
            <a:ln w="15875">
              <a:noFill/>
            </a:ln>
          </p:spPr>
        </p:pic>
      </p:grpSp>
      <p:grpSp>
        <p:nvGrpSpPr>
          <p:cNvPr id="25" name="Group 24">
            <a:extLst>
              <a:ext uri="{FF2B5EF4-FFF2-40B4-BE49-F238E27FC236}">
                <a16:creationId xmlns:a16="http://schemas.microsoft.com/office/drawing/2014/main" id="{B17D725E-0BD6-0382-32C4-2E91382F28B9}"/>
              </a:ext>
            </a:extLst>
          </p:cNvPr>
          <p:cNvGrpSpPr/>
          <p:nvPr/>
        </p:nvGrpSpPr>
        <p:grpSpPr>
          <a:xfrm>
            <a:off x="3591544" y="5021384"/>
            <a:ext cx="919438" cy="1725575"/>
            <a:chOff x="3591544" y="5021384"/>
            <a:chExt cx="919438" cy="1725575"/>
          </a:xfrm>
        </p:grpSpPr>
        <p:pic>
          <p:nvPicPr>
            <p:cNvPr id="23" name="Picture 22" descr="A person smiling for the camera&#10;&#10;Description automatically generated with medium confidence">
              <a:extLst>
                <a:ext uri="{FF2B5EF4-FFF2-40B4-BE49-F238E27FC236}">
                  <a16:creationId xmlns:a16="http://schemas.microsoft.com/office/drawing/2014/main" id="{E969AA35-97F7-DD8E-21CC-51BA4C7DB57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3634064" y="5021384"/>
              <a:ext cx="834398" cy="1187695"/>
            </a:xfrm>
            <a:prstGeom prst="rect">
              <a:avLst/>
            </a:prstGeom>
            <a:ln>
              <a:solidFill>
                <a:schemeClr val="tx1"/>
              </a:solidFill>
            </a:ln>
          </p:spPr>
        </p:pic>
        <p:sp>
          <p:nvSpPr>
            <p:cNvPr id="24" name="TextBox 23">
              <a:extLst>
                <a:ext uri="{FF2B5EF4-FFF2-40B4-BE49-F238E27FC236}">
                  <a16:creationId xmlns:a16="http://schemas.microsoft.com/office/drawing/2014/main" id="{CABDE3AB-4B6C-4BD5-F1F2-C22685F6B989}"/>
                </a:ext>
              </a:extLst>
            </p:cNvPr>
            <p:cNvSpPr txBox="1"/>
            <p:nvPr/>
          </p:nvSpPr>
          <p:spPr>
            <a:xfrm>
              <a:off x="3591544" y="6234639"/>
              <a:ext cx="919438" cy="512320"/>
            </a:xfrm>
            <a:prstGeom prst="rect">
              <a:avLst/>
            </a:prstGeom>
            <a:noFill/>
          </p:spPr>
          <p:txBody>
            <a:bodyPr wrap="square" rtlCol="0">
              <a:spAutoFit/>
            </a:bodyPr>
            <a:lstStyle/>
            <a:p>
              <a:pPr algn="ctr" defTabSz="3133725">
                <a:lnSpc>
                  <a:spcPts val="1600"/>
                </a:lnSpc>
                <a:spcBef>
                  <a:spcPct val="0"/>
                </a:spcBef>
              </a:pPr>
              <a:r>
                <a:rPr lang="en-US" dirty="0">
                  <a:latin typeface="Calibri" pitchFamily="34" charset="0"/>
                </a:rPr>
                <a:t>Dave Melski</a:t>
              </a:r>
            </a:p>
          </p:txBody>
        </p:sp>
      </p:grpSp>
    </p:spTree>
    <p:extLst>
      <p:ext uri="{BB962C8B-B14F-4D97-AF65-F5344CB8AC3E}">
        <p14:creationId xmlns:p14="http://schemas.microsoft.com/office/powerpoint/2010/main" val="262134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11EA3-C5FE-BDA3-AD28-C99B0940C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A4C11-30BE-CB5E-6448-716F5AC7ED38}"/>
              </a:ext>
            </a:extLst>
          </p:cNvPr>
          <p:cNvSpPr>
            <a:spLocks noGrp="1"/>
          </p:cNvSpPr>
          <p:nvPr>
            <p:ph type="title"/>
          </p:nvPr>
        </p:nvSpPr>
        <p:spPr/>
        <p:txBody>
          <a:bodyPr/>
          <a:lstStyle/>
          <a:p>
            <a:r>
              <a:rPr lang="en-US" dirty="0"/>
              <a:t>Frog-Mode Example: SPKI/SDSI &amp; PDSs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586357-22EF-8396-B72B-8F26CD9AC539}"/>
                  </a:ext>
                </a:extLst>
              </p:cNvPr>
              <p:cNvSpPr>
                <a:spLocks noGrp="1"/>
              </p:cNvSpPr>
              <p:nvPr>
                <p:ph idx="1"/>
              </p:nvPr>
            </p:nvSpPr>
            <p:spPr>
              <a:xfrm>
                <a:off x="457200" y="1295400"/>
                <a:ext cx="8141856" cy="4830763"/>
              </a:xfrm>
              <a:ln>
                <a:noFill/>
              </a:ln>
            </p:spPr>
            <p:txBody>
              <a:bodyPr>
                <a:normAutofit/>
              </a:bodyPr>
              <a:lstStyle/>
              <a:p>
                <a:pPr marL="0" indent="0">
                  <a:buNone/>
                </a:pPr>
                <a:r>
                  <a:rPr lang="en-US" sz="2400" dirty="0"/>
                  <a:t>The moral of the story</a:t>
                </a:r>
              </a:p>
              <a:p>
                <a:r>
                  <a:rPr lang="en-US" sz="2000" dirty="0"/>
                  <a:t>Aha!</a:t>
                </a:r>
              </a:p>
              <a:p>
                <a:pPr lvl="1"/>
                <a:r>
                  <a:rPr lang="en-US" sz="1600" dirty="0"/>
                  <a:t>My problem </a:t>
                </a:r>
                <a14:m>
                  <m:oMath xmlns:m="http://schemas.openxmlformats.org/officeDocument/2006/math">
                    <m:r>
                      <a:rPr lang="en-US" sz="1600" i="1" dirty="0" smtClean="0">
                        <a:latin typeface="Cambria Math" panose="02040503050406030204" pitchFamily="18" charset="0"/>
                      </a:rPr>
                      <m:t>𝑃</m:t>
                    </m:r>
                  </m:oMath>
                </a14:m>
                <a:r>
                  <a:rPr lang="en-US" sz="1600" dirty="0"/>
                  <a:t> can be cast in formalism </a:t>
                </a:r>
                <a14:m>
                  <m:oMath xmlns:m="http://schemas.openxmlformats.org/officeDocument/2006/math">
                    <m:r>
                      <a:rPr lang="en-US" sz="1600" i="1" dirty="0" smtClean="0">
                        <a:latin typeface="Cambria Math" panose="02040503050406030204" pitchFamily="18" charset="0"/>
                      </a:rPr>
                      <m:t>𝐹</m:t>
                    </m:r>
                  </m:oMath>
                </a14:m>
                <a:r>
                  <a:rPr lang="en-US" sz="1600" dirty="0"/>
                  <a:t>, and I can use a known algorithm </a:t>
                </a:r>
                <a14:m>
                  <m:oMath xmlns:m="http://schemas.openxmlformats.org/officeDocument/2006/math">
                    <m:r>
                      <a:rPr lang="en-US" sz="1600" i="1" dirty="0" smtClean="0">
                        <a:latin typeface="Cambria Math" panose="02040503050406030204" pitchFamily="18" charset="0"/>
                      </a:rPr>
                      <m:t>𝐴</m:t>
                    </m:r>
                    <m:r>
                      <a:rPr lang="en-US" sz="1600" i="1" baseline="-25000" dirty="0" smtClean="0">
                        <a:latin typeface="Cambria Math" panose="02040503050406030204" pitchFamily="18" charset="0"/>
                      </a:rPr>
                      <m:t>𝐹</m:t>
                    </m:r>
                  </m:oMath>
                </a14:m>
                <a:endParaRPr lang="en-US" sz="1600" baseline="-25000" dirty="0"/>
              </a:p>
              <a:p>
                <a:r>
                  <a:rPr lang="en-US" sz="2000" dirty="0"/>
                  <a:t>Bonus </a:t>
                </a:r>
                <a:r>
                  <a:rPr lang="en-US" sz="2000" dirty="0">
                    <a:solidFill>
                      <a:srgbClr val="C00000"/>
                    </a:solidFill>
                    <a:latin typeface="Wingdings" panose="05000000000000000000" pitchFamily="2" charset="2"/>
                  </a:rPr>
                  <a:t></a:t>
                </a:r>
              </a:p>
              <a:p>
                <a:pPr lvl="1"/>
                <a:r>
                  <a:rPr lang="en-US" sz="1600" dirty="0"/>
                  <a:t>Can sometimes do more, now that you know that </a:t>
                </a:r>
                <a14:m>
                  <m:oMath xmlns:m="http://schemas.openxmlformats.org/officeDocument/2006/math">
                    <m:r>
                      <a:rPr lang="en-US" sz="1600" i="1" dirty="0" smtClean="0">
                        <a:latin typeface="Cambria Math" panose="02040503050406030204" pitchFamily="18" charset="0"/>
                      </a:rPr>
                      <m:t>𝑃</m:t>
                    </m:r>
                  </m:oMath>
                </a14:m>
                <a:r>
                  <a:rPr lang="en-US" sz="1600" dirty="0"/>
                  <a:t> is an </a:t>
                </a:r>
                <a14:m>
                  <m:oMath xmlns:m="http://schemas.openxmlformats.org/officeDocument/2006/math">
                    <m:r>
                      <a:rPr lang="en-US" sz="1600" i="1" dirty="0" smtClean="0">
                        <a:latin typeface="Cambria Math" panose="02040503050406030204" pitchFamily="18" charset="0"/>
                      </a:rPr>
                      <m:t>𝐹</m:t>
                    </m:r>
                  </m:oMath>
                </a14:m>
                <a:r>
                  <a:rPr lang="en-US" sz="1600" dirty="0"/>
                  <a:t> problem</a:t>
                </a:r>
              </a:p>
              <a:p>
                <a:r>
                  <a:rPr lang="en-US" sz="2000" dirty="0"/>
                  <a:t>Bummer </a:t>
                </a:r>
                <a:r>
                  <a:rPr lang="en-US" sz="2000" dirty="0">
                    <a:solidFill>
                      <a:srgbClr val="C00000"/>
                    </a:solidFill>
                    <a:latin typeface="Wingdings" panose="05000000000000000000" pitchFamily="2" charset="2"/>
                  </a:rPr>
                  <a:t></a:t>
                </a:r>
              </a:p>
              <a:p>
                <a:pPr lvl="1"/>
                <a:r>
                  <a:rPr lang="en-US" sz="1600" dirty="0"/>
                  <a:t>I want to do “something” that </a:t>
                </a:r>
                <a14:m>
                  <m:oMath xmlns:m="http://schemas.openxmlformats.org/officeDocument/2006/math">
                    <m:r>
                      <a:rPr lang="en-US" sz="1600" i="1" dirty="0" smtClean="0">
                        <a:latin typeface="Cambria Math" panose="02040503050406030204" pitchFamily="18" charset="0"/>
                      </a:rPr>
                      <m:t>𝐹</m:t>
                    </m:r>
                  </m:oMath>
                </a14:m>
                <a:r>
                  <a:rPr lang="en-US" sz="1600" dirty="0"/>
                  <a:t> doesn’t support</a:t>
                </a:r>
              </a:p>
              <a:p>
                <a:r>
                  <a:rPr lang="en-US" sz="2000" dirty="0"/>
                  <a:t>Ah! </a:t>
                </a:r>
                <a:r>
                  <a:rPr lang="en-US" sz="2000" dirty="0">
                    <a:solidFill>
                      <a:srgbClr val="C00000"/>
                    </a:solidFill>
                    <a:latin typeface="Wingdings" panose="05000000000000000000" pitchFamily="2" charset="2"/>
                  </a:rPr>
                  <a:t></a:t>
                </a:r>
              </a:p>
              <a:p>
                <a:pPr lvl="1"/>
                <a:r>
                  <a:rPr lang="en-US" sz="1600" dirty="0"/>
                  <a:t>Extend </a:t>
                </a:r>
                <a14:m>
                  <m:oMath xmlns:m="http://schemas.openxmlformats.org/officeDocument/2006/math">
                    <m:r>
                      <a:rPr lang="en-US" sz="1600" i="1" dirty="0" smtClean="0">
                        <a:latin typeface="Cambria Math" panose="02040503050406030204" pitchFamily="18" charset="0"/>
                      </a:rPr>
                      <m:t>𝐹</m:t>
                    </m:r>
                  </m:oMath>
                </a14:m>
                <a:r>
                  <a:rPr lang="en-US" sz="1600" dirty="0"/>
                  <a:t> to do “something”</a:t>
                </a:r>
              </a:p>
              <a:p>
                <a:pPr lvl="1"/>
                <a:r>
                  <a:rPr lang="en-US" sz="1600" dirty="0"/>
                  <a:t>Write new paper, which is interesting because of the connection to </a:t>
                </a:r>
                <a14:m>
                  <m:oMath xmlns:m="http://schemas.openxmlformats.org/officeDocument/2006/math">
                    <m:r>
                      <a:rPr lang="en-US" sz="1600" i="1" dirty="0" smtClean="0">
                        <a:latin typeface="Cambria Math" panose="02040503050406030204" pitchFamily="18" charset="0"/>
                      </a:rPr>
                      <m:t>𝑃</m:t>
                    </m:r>
                  </m:oMath>
                </a14:m>
                <a:endParaRPr lang="en-US" sz="1600" dirty="0"/>
              </a:p>
              <a:p>
                <a:pPr lvl="1"/>
                <a:r>
                  <a:rPr lang="en-US" sz="1600" dirty="0"/>
                  <a:t>Discover that the extension has an analogue and/or applications in the original context (i.e., </a:t>
                </a:r>
                <a14:m>
                  <m:oMath xmlns:m="http://schemas.openxmlformats.org/officeDocument/2006/math">
                    <m:r>
                      <a:rPr lang="en-US" sz="1600" i="1" dirty="0" smtClean="0">
                        <a:latin typeface="Cambria Math" panose="02040503050406030204" pitchFamily="18" charset="0"/>
                      </a:rPr>
                      <m:t>𝐹</m:t>
                    </m:r>
                  </m:oMath>
                </a14:m>
                <a:r>
                  <a:rPr lang="en-US" sz="1600" dirty="0"/>
                  <a:t> problems)</a:t>
                </a:r>
              </a:p>
              <a:p>
                <a:endParaRPr lang="en-US" sz="2000" dirty="0"/>
              </a:p>
              <a:p>
                <a:pPr lvl="1"/>
                <a:endParaRPr lang="en-US" dirty="0"/>
              </a:p>
            </p:txBody>
          </p:sp>
        </mc:Choice>
        <mc:Fallback xmlns="">
          <p:sp>
            <p:nvSpPr>
              <p:cNvPr id="3" name="Content Placeholder 2">
                <a:extLst>
                  <a:ext uri="{FF2B5EF4-FFF2-40B4-BE49-F238E27FC236}">
                    <a16:creationId xmlns:a16="http://schemas.microsoft.com/office/drawing/2014/main" id="{EB586357-22EF-8396-B72B-8F26CD9AC539}"/>
                  </a:ext>
                </a:extLst>
              </p:cNvPr>
              <p:cNvSpPr>
                <a:spLocks noGrp="1" noRot="1" noChangeAspect="1" noMove="1" noResize="1" noEditPoints="1" noAdjustHandles="1" noChangeArrowheads="1" noChangeShapeType="1" noTextEdit="1"/>
              </p:cNvSpPr>
              <p:nvPr>
                <p:ph idx="1"/>
              </p:nvPr>
            </p:nvSpPr>
            <p:spPr>
              <a:xfrm>
                <a:off x="457200" y="1295400"/>
                <a:ext cx="8141856" cy="4830763"/>
              </a:xfrm>
              <a:blipFill>
                <a:blip r:embed="rId2"/>
                <a:stretch>
                  <a:fillRect l="-1123" t="-88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318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dissolve">
                                      <p:cBhvr>
                                        <p:cTn id="26" dur="500"/>
                                        <p:tgtEl>
                                          <p:spTgt spid="3">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dissolve">
                                      <p:cBhvr>
                                        <p:cTn id="29" dur="500"/>
                                        <p:tgtEl>
                                          <p:spTgt spid="3">
                                            <p:txEl>
                                              <p:pRg st="9" end="9"/>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dissolv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9899-B9DC-A276-B57A-4771F3B4EDAB}"/>
              </a:ext>
            </a:extLst>
          </p:cNvPr>
          <p:cNvSpPr>
            <a:spLocks noGrp="1"/>
          </p:cNvSpPr>
          <p:nvPr>
            <p:ph type="title"/>
          </p:nvPr>
        </p:nvSpPr>
        <p:spPr/>
        <p:txBody>
          <a:bodyPr>
            <a:normAutofit fontScale="90000"/>
          </a:bodyPr>
          <a:lstStyle/>
          <a:p>
            <a:r>
              <a:rPr lang="en-US" dirty="0"/>
              <a:t>Frog-Mode Example:</a:t>
            </a:r>
            <a:br>
              <a:rPr lang="en-US" dirty="0"/>
            </a:br>
            <a:r>
              <a:rPr lang="en-US" dirty="0"/>
              <a:t>Ball-Larus Path Profiling &amp; CFLOBDDs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E3210C-2503-5247-2BB5-6229CE55AF5D}"/>
                  </a:ext>
                </a:extLst>
              </p:cNvPr>
              <p:cNvSpPr>
                <a:spLocks noGrp="1"/>
              </p:cNvSpPr>
              <p:nvPr>
                <p:ph idx="1"/>
              </p:nvPr>
            </p:nvSpPr>
            <p:spPr>
              <a:xfrm>
                <a:off x="457200" y="1295400"/>
                <a:ext cx="8630584" cy="4830763"/>
              </a:xfrm>
              <a:ln>
                <a:noFill/>
              </a:ln>
            </p:spPr>
            <p:txBody>
              <a:bodyPr>
                <a:normAutofit/>
              </a:bodyPr>
              <a:lstStyle/>
              <a:p>
                <a:r>
                  <a:rPr lang="en-US" sz="2000" dirty="0"/>
                  <a:t>For paths in a </a:t>
                </a:r>
                <a:r>
                  <a:rPr lang="en-US" sz="2000" dirty="0" err="1"/>
                  <a:t>dag</a:t>
                </a:r>
                <a:r>
                  <a:rPr lang="en-US" sz="2000" dirty="0"/>
                  <a:t>, you can have a “smart odometer”</a:t>
                </a:r>
              </a:p>
              <a:p>
                <a:pPr lvl="1"/>
                <a:r>
                  <a:rPr lang="en-US" sz="1800" dirty="0"/>
                  <a:t>Initialization: “</a:t>
                </a:r>
                <a:r>
                  <a:rPr lang="en-US" sz="1800" dirty="0" err="1"/>
                  <a:t>pathNum</a:t>
                </a:r>
                <a:r>
                  <a:rPr lang="en-US" sz="1800" dirty="0"/>
                  <a:t> = 0”</a:t>
                </a:r>
              </a:p>
              <a:p>
                <a:pPr lvl="1"/>
                <a:r>
                  <a:rPr lang="en-US" sz="1800" dirty="0"/>
                  <a:t>“</a:t>
                </a:r>
                <a:r>
                  <a:rPr lang="en-US" sz="1800" dirty="0" err="1"/>
                  <a:t>pathNum</a:t>
                </a:r>
                <a:r>
                  <a:rPr lang="en-US" sz="1800" dirty="0"/>
                  <a:t> += </a:t>
                </a:r>
                <a14:m>
                  <m:oMath xmlns:m="http://schemas.openxmlformats.org/officeDocument/2006/math">
                    <m:sSub>
                      <m:sSubPr>
                        <m:ctrlPr>
                          <a:rPr lang="en-US" sz="1800" b="0" i="1" smtClean="0">
                            <a:solidFill>
                              <a:srgbClr val="00B050"/>
                            </a:solidFill>
                            <a:latin typeface="Cambria Math" panose="02040503050406030204" pitchFamily="18" charset="0"/>
                          </a:rPr>
                        </m:ctrlPr>
                      </m:sSubPr>
                      <m:e>
                        <m:r>
                          <a:rPr lang="en-US" sz="1800" b="0" i="1" smtClean="0">
                            <a:solidFill>
                              <a:srgbClr val="00B050"/>
                            </a:solidFill>
                            <a:latin typeface="Cambria Math" panose="02040503050406030204" pitchFamily="18" charset="0"/>
                          </a:rPr>
                          <m:t>𝑐</m:t>
                        </m:r>
                      </m:e>
                      <m:sub>
                        <m:r>
                          <a:rPr lang="en-US" sz="1800" b="0" i="1" smtClean="0">
                            <a:solidFill>
                              <a:srgbClr val="00B050"/>
                            </a:solidFill>
                            <a:latin typeface="Cambria Math" panose="02040503050406030204" pitchFamily="18" charset="0"/>
                          </a:rPr>
                          <m:t>𝑒</m:t>
                        </m:r>
                      </m:sub>
                    </m:sSub>
                  </m:oMath>
                </a14:m>
                <a:r>
                  <a:rPr lang="en-US" sz="1800" dirty="0"/>
                  <a:t>” on each edge </a:t>
                </a:r>
                <a14:m>
                  <m:oMath xmlns:m="http://schemas.openxmlformats.org/officeDocument/2006/math">
                    <m:r>
                      <a:rPr lang="en-US" sz="1800" b="0" i="1" smtClean="0">
                        <a:latin typeface="Cambria Math" panose="02040503050406030204" pitchFamily="18" charset="0"/>
                      </a:rPr>
                      <m:t>𝑒</m:t>
                    </m:r>
                  </m:oMath>
                </a14:m>
                <a:endParaRPr lang="en-US" sz="1800" dirty="0"/>
              </a:p>
              <a:p>
                <a:pPr lvl="1"/>
                <a:r>
                  <a:rPr lang="en-US" sz="1800" dirty="0"/>
                  <a:t>At the end</a:t>
                </a:r>
              </a:p>
              <a:p>
                <a:pPr lvl="2"/>
                <a:r>
                  <a:rPr lang="en-US" sz="1600" dirty="0"/>
                  <a:t>the value of “</a:t>
                </a:r>
                <a:r>
                  <a:rPr lang="en-US" sz="1600" dirty="0" err="1"/>
                  <a:t>pathNum</a:t>
                </a:r>
                <a:r>
                  <a:rPr lang="en-US" sz="1600" dirty="0"/>
                  <a:t>” </a:t>
                </a:r>
                <a:r>
                  <a:rPr lang="en-US" sz="1600" dirty="0">
                    <a:solidFill>
                      <a:srgbClr val="00B050"/>
                    </a:solidFill>
                  </a:rPr>
                  <a:t>indicates what path you took</a:t>
                </a:r>
              </a:p>
              <a:p>
                <a:pPr lvl="2"/>
                <a:r>
                  <a:rPr lang="en-US" sz="1600" dirty="0"/>
                  <a:t>a dense numbering: </a:t>
                </a:r>
                <a:r>
                  <a:rPr lang="en-US" sz="1600" dirty="0" err="1"/>
                  <a:t>pathNum</a:t>
                </a:r>
                <a:r>
                  <a:rPr lang="en-US" sz="1600" dirty="0"/>
                  <a:t> </a:t>
                </a:r>
                <a14:m>
                  <m:oMath xmlns:m="http://schemas.openxmlformats.org/officeDocument/2006/math">
                    <m:r>
                      <a:rPr lang="en-US" sz="1600" b="0" i="1" smtClean="0">
                        <a:latin typeface="Cambria Math" panose="02040503050406030204" pitchFamily="18" charset="0"/>
                      </a:rPr>
                      <m:t>∈</m:t>
                    </m:r>
                  </m:oMath>
                </a14:m>
                <a:r>
                  <a:rPr lang="en-US" sz="1600" dirty="0"/>
                  <a:t> [0 .. #paths-1] (i.e., no gaps)</a:t>
                </a:r>
              </a:p>
              <a:p>
                <a:r>
                  <a:rPr lang="en-US" sz="2000" dirty="0"/>
                  <a:t>For purposes of numbering</a:t>
                </a:r>
              </a:p>
              <a:p>
                <a:pPr lvl="1"/>
                <a:r>
                  <a:rPr lang="en-US" sz="1800" dirty="0"/>
                  <a:t>“Remove” CFG </a:t>
                </a:r>
                <a:r>
                  <a:rPr lang="en-US" sz="1800" dirty="0" err="1"/>
                  <a:t>backedges</a:t>
                </a:r>
                <a:r>
                  <a:rPr lang="en-US" sz="1800" dirty="0"/>
                  <a:t> (add surrogate edges)</a:t>
                </a:r>
              </a:p>
            </p:txBody>
          </p:sp>
        </mc:Choice>
        <mc:Fallback xmlns="">
          <p:sp>
            <p:nvSpPr>
              <p:cNvPr id="3" name="Content Placeholder 2">
                <a:extLst>
                  <a:ext uri="{FF2B5EF4-FFF2-40B4-BE49-F238E27FC236}">
                    <a16:creationId xmlns:a16="http://schemas.microsoft.com/office/drawing/2014/main" id="{3BE3210C-2503-5247-2BB5-6229CE55AF5D}"/>
                  </a:ext>
                </a:extLst>
              </p:cNvPr>
              <p:cNvSpPr>
                <a:spLocks noGrp="1" noRot="1" noChangeAspect="1" noMove="1" noResize="1" noEditPoints="1" noAdjustHandles="1" noChangeArrowheads="1" noChangeShapeType="1" noTextEdit="1"/>
              </p:cNvSpPr>
              <p:nvPr>
                <p:ph idx="1"/>
              </p:nvPr>
            </p:nvSpPr>
            <p:spPr>
              <a:xfrm>
                <a:off x="457200" y="1295400"/>
                <a:ext cx="8630584" cy="4830763"/>
              </a:xfrm>
              <a:blipFill>
                <a:blip r:embed="rId3"/>
                <a:stretch>
                  <a:fillRect l="-636" t="-631"/>
                </a:stretch>
              </a:blipFill>
              <a:ln>
                <a:noFill/>
              </a:ln>
            </p:spPr>
            <p:txBody>
              <a:bodyPr/>
              <a:lstStyle/>
              <a:p>
                <a:r>
                  <a:rPr lang="en-US">
                    <a:noFill/>
                  </a:rPr>
                  <a:t> </a:t>
                </a:r>
              </a:p>
            </p:txBody>
          </p:sp>
        </mc:Fallback>
      </mc:AlternateContent>
      <p:grpSp>
        <p:nvGrpSpPr>
          <p:cNvPr id="5" name="Group 4">
            <a:extLst>
              <a:ext uri="{FF2B5EF4-FFF2-40B4-BE49-F238E27FC236}">
                <a16:creationId xmlns:a16="http://schemas.microsoft.com/office/drawing/2014/main" id="{8D475B1D-5962-58A2-2CD4-EF654886848C}"/>
              </a:ext>
            </a:extLst>
          </p:cNvPr>
          <p:cNvGrpSpPr/>
          <p:nvPr/>
        </p:nvGrpSpPr>
        <p:grpSpPr>
          <a:xfrm>
            <a:off x="7413187" y="10119"/>
            <a:ext cx="827430" cy="1414638"/>
            <a:chOff x="7381103" y="132170"/>
            <a:chExt cx="827430" cy="1414638"/>
          </a:xfrm>
        </p:grpSpPr>
        <p:pic>
          <p:nvPicPr>
            <p:cNvPr id="6" name="Picture 5" descr="A picture containing person, person, indoor, wall&#10;&#10;Description automatically generated">
              <a:extLst>
                <a:ext uri="{FF2B5EF4-FFF2-40B4-BE49-F238E27FC236}">
                  <a16:creationId xmlns:a16="http://schemas.microsoft.com/office/drawing/2014/main" id="{E6F77B9B-12B3-5A84-36A3-0069ED7E4256}"/>
                </a:ext>
              </a:extLst>
            </p:cNvPr>
            <p:cNvPicPr>
              <a:picLocks noChangeAspect="1"/>
            </p:cNvPicPr>
            <p:nvPr/>
          </p:nvPicPr>
          <p:blipFill>
            <a:blip r:embed="rId4"/>
            <a:stretch>
              <a:fillRect/>
            </a:stretch>
          </p:blipFill>
          <p:spPr>
            <a:xfrm>
              <a:off x="7381103" y="132170"/>
              <a:ext cx="827430" cy="1153297"/>
            </a:xfrm>
            <a:prstGeom prst="rect">
              <a:avLst/>
            </a:prstGeom>
            <a:ln>
              <a:solidFill>
                <a:schemeClr val="tx1"/>
              </a:solidFill>
            </a:ln>
          </p:spPr>
        </p:pic>
        <p:sp>
          <p:nvSpPr>
            <p:cNvPr id="7" name="TextBox 6">
              <a:extLst>
                <a:ext uri="{FF2B5EF4-FFF2-40B4-BE49-F238E27FC236}">
                  <a16:creationId xmlns:a16="http://schemas.microsoft.com/office/drawing/2014/main" id="{08DBF344-2D9E-ED00-CB97-C56666874C73}"/>
                </a:ext>
              </a:extLst>
            </p:cNvPr>
            <p:cNvSpPr txBox="1"/>
            <p:nvPr/>
          </p:nvSpPr>
          <p:spPr>
            <a:xfrm>
              <a:off x="7434758" y="1292892"/>
              <a:ext cx="773775" cy="253916"/>
            </a:xfrm>
            <a:prstGeom prst="rect">
              <a:avLst/>
            </a:prstGeom>
            <a:noFill/>
          </p:spPr>
          <p:txBody>
            <a:bodyPr wrap="square" rtlCol="0">
              <a:spAutoFit/>
            </a:bodyPr>
            <a:lstStyle/>
            <a:p>
              <a:r>
                <a:rPr lang="en-US" sz="1050" dirty="0"/>
                <a:t>Tom Ball</a:t>
              </a:r>
            </a:p>
          </p:txBody>
        </p:sp>
      </p:grpSp>
      <p:grpSp>
        <p:nvGrpSpPr>
          <p:cNvPr id="36" name="Group 35">
            <a:extLst>
              <a:ext uri="{FF2B5EF4-FFF2-40B4-BE49-F238E27FC236}">
                <a16:creationId xmlns:a16="http://schemas.microsoft.com/office/drawing/2014/main" id="{42043DEF-34B3-6C94-EBB1-47ED950B2C08}"/>
              </a:ext>
            </a:extLst>
          </p:cNvPr>
          <p:cNvGrpSpPr/>
          <p:nvPr/>
        </p:nvGrpSpPr>
        <p:grpSpPr>
          <a:xfrm>
            <a:off x="4034019" y="3968371"/>
            <a:ext cx="1058096" cy="2750997"/>
            <a:chOff x="1841635" y="3299771"/>
            <a:chExt cx="1058096" cy="2750997"/>
          </a:xfrm>
        </p:grpSpPr>
        <p:sp>
          <p:nvSpPr>
            <p:cNvPr id="11" name="Oval 10">
              <a:extLst>
                <a:ext uri="{FF2B5EF4-FFF2-40B4-BE49-F238E27FC236}">
                  <a16:creationId xmlns:a16="http://schemas.microsoft.com/office/drawing/2014/main" id="{2FA8DC82-49FC-6DE1-9E03-0DD6CD264649}"/>
                </a:ext>
              </a:extLst>
            </p:cNvPr>
            <p:cNvSpPr/>
            <p:nvPr/>
          </p:nvSpPr>
          <p:spPr>
            <a:xfrm>
              <a:off x="2345065" y="3299771"/>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8986E9-EAA9-CDEA-DAAB-3385280CE78F}"/>
                </a:ext>
              </a:extLst>
            </p:cNvPr>
            <p:cNvSpPr/>
            <p:nvPr/>
          </p:nvSpPr>
          <p:spPr>
            <a:xfrm>
              <a:off x="2345065" y="389652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A1C77-6338-1E95-76A7-5CDB20F0369F}"/>
                </a:ext>
              </a:extLst>
            </p:cNvPr>
            <p:cNvSpPr/>
            <p:nvPr/>
          </p:nvSpPr>
          <p:spPr>
            <a:xfrm>
              <a:off x="2345065" y="460085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1C382-7EAD-A77D-9269-AE1C83960C79}"/>
                </a:ext>
              </a:extLst>
            </p:cNvPr>
            <p:cNvSpPr/>
            <p:nvPr/>
          </p:nvSpPr>
          <p:spPr>
            <a:xfrm>
              <a:off x="2345065" y="530084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FE35C9-9F34-F542-1C48-ECCDA750EE0A}"/>
                </a:ext>
              </a:extLst>
            </p:cNvPr>
            <p:cNvSpPr txBox="1"/>
            <p:nvPr/>
          </p:nvSpPr>
          <p:spPr>
            <a:xfrm>
              <a:off x="2601251" y="3415860"/>
              <a:ext cx="298480" cy="338554"/>
            </a:xfrm>
            <a:prstGeom prst="rect">
              <a:avLst/>
            </a:prstGeom>
            <a:noFill/>
          </p:spPr>
          <p:txBody>
            <a:bodyPr wrap="none" rtlCol="0">
              <a:spAutoFit/>
            </a:bodyPr>
            <a:lstStyle/>
            <a:p>
              <a:r>
                <a:rPr lang="en-US" sz="1600" dirty="0">
                  <a:solidFill>
                    <a:srgbClr val="00B050"/>
                  </a:solidFill>
                </a:rPr>
                <a:t>8</a:t>
              </a:r>
            </a:p>
          </p:txBody>
        </p:sp>
        <p:sp>
          <p:nvSpPr>
            <p:cNvPr id="20" name="TextBox 19">
              <a:extLst>
                <a:ext uri="{FF2B5EF4-FFF2-40B4-BE49-F238E27FC236}">
                  <a16:creationId xmlns:a16="http://schemas.microsoft.com/office/drawing/2014/main" id="{3B69D1F4-B60D-1A65-4DCF-75E0086841C1}"/>
                </a:ext>
              </a:extLst>
            </p:cNvPr>
            <p:cNvSpPr txBox="1"/>
            <p:nvPr/>
          </p:nvSpPr>
          <p:spPr>
            <a:xfrm>
              <a:off x="2601251" y="4042936"/>
              <a:ext cx="298480" cy="338554"/>
            </a:xfrm>
            <a:prstGeom prst="rect">
              <a:avLst/>
            </a:prstGeom>
            <a:noFill/>
          </p:spPr>
          <p:txBody>
            <a:bodyPr wrap="none" rtlCol="0">
              <a:spAutoFit/>
            </a:bodyPr>
            <a:lstStyle/>
            <a:p>
              <a:r>
                <a:rPr lang="en-US" sz="1600" dirty="0">
                  <a:solidFill>
                    <a:srgbClr val="00B050"/>
                  </a:solidFill>
                </a:rPr>
                <a:t>4</a:t>
              </a:r>
            </a:p>
          </p:txBody>
        </p:sp>
        <p:sp>
          <p:nvSpPr>
            <p:cNvPr id="21" name="TextBox 20">
              <a:extLst>
                <a:ext uri="{FF2B5EF4-FFF2-40B4-BE49-F238E27FC236}">
                  <a16:creationId xmlns:a16="http://schemas.microsoft.com/office/drawing/2014/main" id="{E35D7FA7-D36A-B11F-25F4-DF3D87620037}"/>
                </a:ext>
              </a:extLst>
            </p:cNvPr>
            <p:cNvSpPr txBox="1"/>
            <p:nvPr/>
          </p:nvSpPr>
          <p:spPr>
            <a:xfrm>
              <a:off x="1841635" y="3415860"/>
              <a:ext cx="298480" cy="338554"/>
            </a:xfrm>
            <a:prstGeom prst="rect">
              <a:avLst/>
            </a:prstGeom>
            <a:noFill/>
          </p:spPr>
          <p:txBody>
            <a:bodyPr wrap="none" rtlCol="0">
              <a:spAutoFit/>
            </a:bodyPr>
            <a:lstStyle/>
            <a:p>
              <a:r>
                <a:rPr lang="en-US" sz="1600" dirty="0">
                  <a:solidFill>
                    <a:srgbClr val="00B050"/>
                  </a:solidFill>
                </a:rPr>
                <a:t>0</a:t>
              </a:r>
            </a:p>
          </p:txBody>
        </p:sp>
        <p:cxnSp>
          <p:nvCxnSpPr>
            <p:cNvPr id="22" name="Connector: Curved 21">
              <a:extLst>
                <a:ext uri="{FF2B5EF4-FFF2-40B4-BE49-F238E27FC236}">
                  <a16:creationId xmlns:a16="http://schemas.microsoft.com/office/drawing/2014/main" id="{5BF87A04-76FF-FC1D-EDF5-455CCE8BCB5D}"/>
                </a:ext>
              </a:extLst>
            </p:cNvPr>
            <p:cNvCxnSpPr>
              <a:cxnSpLocks/>
              <a:stCxn id="12" idx="2"/>
              <a:endCxn id="13" idx="2"/>
            </p:cNvCxnSpPr>
            <p:nvPr/>
          </p:nvCxnSpPr>
          <p:spPr>
            <a:xfrm rot="10800000" flipV="1">
              <a:off x="2345065" y="3914809"/>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36B315D1-F235-1036-5850-F7536BC735AC}"/>
                </a:ext>
              </a:extLst>
            </p:cNvPr>
            <p:cNvCxnSpPr>
              <a:cxnSpLocks/>
              <a:stCxn id="13" idx="2"/>
              <a:endCxn id="14" idx="2"/>
            </p:cNvCxnSpPr>
            <p:nvPr/>
          </p:nvCxnSpPr>
          <p:spPr>
            <a:xfrm rot="10800000" flipV="1">
              <a:off x="2345065" y="4619144"/>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0EFC8BCD-602C-FFA3-7E31-09F0E419A011}"/>
                </a:ext>
              </a:extLst>
            </p:cNvPr>
            <p:cNvCxnSpPr>
              <a:cxnSpLocks/>
              <a:stCxn id="14" idx="2"/>
              <a:endCxn id="27" idx="2"/>
            </p:cNvCxnSpPr>
            <p:nvPr/>
          </p:nvCxnSpPr>
          <p:spPr>
            <a:xfrm rot="10800000" flipV="1">
              <a:off x="2345065" y="5319128"/>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0D8AA7A2-0C0E-3DE3-D334-C9347678F522}"/>
                </a:ext>
              </a:extLst>
            </p:cNvPr>
            <p:cNvCxnSpPr>
              <a:cxnSpLocks/>
              <a:stCxn id="13" idx="6"/>
              <a:endCxn id="14" idx="6"/>
            </p:cNvCxnSpPr>
            <p:nvPr/>
          </p:nvCxnSpPr>
          <p:spPr>
            <a:xfrm>
              <a:off x="2381641" y="4619145"/>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446F447-75D4-3778-65C3-1F076D67667E}"/>
                </a:ext>
              </a:extLst>
            </p:cNvPr>
            <p:cNvCxnSpPr>
              <a:cxnSpLocks/>
              <a:stCxn id="14" idx="6"/>
              <a:endCxn id="27" idx="6"/>
            </p:cNvCxnSpPr>
            <p:nvPr/>
          </p:nvCxnSpPr>
          <p:spPr>
            <a:xfrm>
              <a:off x="2381641" y="5319128"/>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5087E56-E6AB-333B-7004-AB03C51DFBB2}"/>
                </a:ext>
              </a:extLst>
            </p:cNvPr>
            <p:cNvSpPr/>
            <p:nvPr/>
          </p:nvSpPr>
          <p:spPr>
            <a:xfrm>
              <a:off x="2345065" y="601419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ctor: Curved 27">
              <a:extLst>
                <a:ext uri="{FF2B5EF4-FFF2-40B4-BE49-F238E27FC236}">
                  <a16:creationId xmlns:a16="http://schemas.microsoft.com/office/drawing/2014/main" id="{B767A409-36DE-BC88-5C3C-89A5FB5029FD}"/>
                </a:ext>
              </a:extLst>
            </p:cNvPr>
            <p:cNvCxnSpPr>
              <a:cxnSpLocks/>
              <a:stCxn id="11" idx="2"/>
              <a:endCxn id="12" idx="2"/>
            </p:cNvCxnSpPr>
            <p:nvPr/>
          </p:nvCxnSpPr>
          <p:spPr>
            <a:xfrm rot="10800000" flipV="1">
              <a:off x="2345065" y="3318058"/>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46320DF8-7959-E73C-85A6-1D9888A7E5A4}"/>
                </a:ext>
              </a:extLst>
            </p:cNvPr>
            <p:cNvCxnSpPr>
              <a:cxnSpLocks/>
              <a:stCxn id="11" idx="6"/>
              <a:endCxn id="12" idx="6"/>
            </p:cNvCxnSpPr>
            <p:nvPr/>
          </p:nvCxnSpPr>
          <p:spPr>
            <a:xfrm>
              <a:off x="2381641" y="3318059"/>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AFF86E74-D30F-5C78-FC09-8245A93D0453}"/>
                </a:ext>
              </a:extLst>
            </p:cNvPr>
            <p:cNvCxnSpPr>
              <a:cxnSpLocks/>
              <a:stCxn id="12" idx="6"/>
              <a:endCxn id="13" idx="6"/>
            </p:cNvCxnSpPr>
            <p:nvPr/>
          </p:nvCxnSpPr>
          <p:spPr>
            <a:xfrm>
              <a:off x="2381641" y="3914810"/>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05FF446-9B1F-C14C-B1A4-D68FDB24AF14}"/>
                </a:ext>
              </a:extLst>
            </p:cNvPr>
            <p:cNvSpPr txBox="1"/>
            <p:nvPr/>
          </p:nvSpPr>
          <p:spPr>
            <a:xfrm>
              <a:off x="2601251" y="4755903"/>
              <a:ext cx="298480" cy="338554"/>
            </a:xfrm>
            <a:prstGeom prst="rect">
              <a:avLst/>
            </a:prstGeom>
            <a:noFill/>
          </p:spPr>
          <p:txBody>
            <a:bodyPr wrap="none" rtlCol="0">
              <a:spAutoFit/>
            </a:bodyPr>
            <a:lstStyle/>
            <a:p>
              <a:r>
                <a:rPr lang="en-US" sz="1600" dirty="0">
                  <a:solidFill>
                    <a:srgbClr val="00B050"/>
                  </a:solidFill>
                </a:rPr>
                <a:t>2</a:t>
              </a:r>
            </a:p>
          </p:txBody>
        </p:sp>
        <p:sp>
          <p:nvSpPr>
            <p:cNvPr id="32" name="TextBox 31">
              <a:extLst>
                <a:ext uri="{FF2B5EF4-FFF2-40B4-BE49-F238E27FC236}">
                  <a16:creationId xmlns:a16="http://schemas.microsoft.com/office/drawing/2014/main" id="{6A92E36D-632E-8B6C-2DDB-2E4EF4D279A1}"/>
                </a:ext>
              </a:extLst>
            </p:cNvPr>
            <p:cNvSpPr txBox="1"/>
            <p:nvPr/>
          </p:nvSpPr>
          <p:spPr>
            <a:xfrm>
              <a:off x="2601251" y="5468870"/>
              <a:ext cx="298480" cy="338554"/>
            </a:xfrm>
            <a:prstGeom prst="rect">
              <a:avLst/>
            </a:prstGeom>
            <a:noFill/>
          </p:spPr>
          <p:txBody>
            <a:bodyPr wrap="none" rtlCol="0">
              <a:spAutoFit/>
            </a:bodyPr>
            <a:lstStyle/>
            <a:p>
              <a:r>
                <a:rPr lang="en-US" sz="1600" dirty="0">
                  <a:solidFill>
                    <a:srgbClr val="00B050"/>
                  </a:solidFill>
                </a:rPr>
                <a:t>1</a:t>
              </a:r>
            </a:p>
          </p:txBody>
        </p:sp>
        <p:sp>
          <p:nvSpPr>
            <p:cNvPr id="33" name="TextBox 32">
              <a:extLst>
                <a:ext uri="{FF2B5EF4-FFF2-40B4-BE49-F238E27FC236}">
                  <a16:creationId xmlns:a16="http://schemas.microsoft.com/office/drawing/2014/main" id="{C2BAF1B7-0DA4-A0DD-6636-4ACB7A0C7E07}"/>
                </a:ext>
              </a:extLst>
            </p:cNvPr>
            <p:cNvSpPr txBox="1"/>
            <p:nvPr/>
          </p:nvSpPr>
          <p:spPr>
            <a:xfrm>
              <a:off x="1841635" y="4042089"/>
              <a:ext cx="298480" cy="338554"/>
            </a:xfrm>
            <a:prstGeom prst="rect">
              <a:avLst/>
            </a:prstGeom>
            <a:noFill/>
          </p:spPr>
          <p:txBody>
            <a:bodyPr wrap="none" rtlCol="0">
              <a:spAutoFit/>
            </a:bodyPr>
            <a:lstStyle/>
            <a:p>
              <a:r>
                <a:rPr lang="en-US" sz="1600" dirty="0">
                  <a:solidFill>
                    <a:srgbClr val="00B050"/>
                  </a:solidFill>
                </a:rPr>
                <a:t>0</a:t>
              </a:r>
            </a:p>
          </p:txBody>
        </p:sp>
        <p:sp>
          <p:nvSpPr>
            <p:cNvPr id="34" name="TextBox 33">
              <a:extLst>
                <a:ext uri="{FF2B5EF4-FFF2-40B4-BE49-F238E27FC236}">
                  <a16:creationId xmlns:a16="http://schemas.microsoft.com/office/drawing/2014/main" id="{4259964B-2684-0908-A498-533E26366220}"/>
                </a:ext>
              </a:extLst>
            </p:cNvPr>
            <p:cNvSpPr txBox="1"/>
            <p:nvPr/>
          </p:nvSpPr>
          <p:spPr>
            <a:xfrm>
              <a:off x="1841635" y="4755056"/>
              <a:ext cx="298480" cy="338554"/>
            </a:xfrm>
            <a:prstGeom prst="rect">
              <a:avLst/>
            </a:prstGeom>
            <a:noFill/>
          </p:spPr>
          <p:txBody>
            <a:bodyPr wrap="none" rtlCol="0">
              <a:spAutoFit/>
            </a:bodyPr>
            <a:lstStyle/>
            <a:p>
              <a:r>
                <a:rPr lang="en-US" sz="1600" dirty="0">
                  <a:solidFill>
                    <a:srgbClr val="00B050"/>
                  </a:solidFill>
                </a:rPr>
                <a:t>0</a:t>
              </a:r>
            </a:p>
          </p:txBody>
        </p:sp>
        <p:sp>
          <p:nvSpPr>
            <p:cNvPr id="35" name="TextBox 34">
              <a:extLst>
                <a:ext uri="{FF2B5EF4-FFF2-40B4-BE49-F238E27FC236}">
                  <a16:creationId xmlns:a16="http://schemas.microsoft.com/office/drawing/2014/main" id="{A05A1EFA-D8EA-6CFD-281A-0858ED1FF1D0}"/>
                </a:ext>
              </a:extLst>
            </p:cNvPr>
            <p:cNvSpPr txBox="1"/>
            <p:nvPr/>
          </p:nvSpPr>
          <p:spPr>
            <a:xfrm>
              <a:off x="1841635" y="5459473"/>
              <a:ext cx="298480" cy="338554"/>
            </a:xfrm>
            <a:prstGeom prst="rect">
              <a:avLst/>
            </a:prstGeom>
            <a:noFill/>
          </p:spPr>
          <p:txBody>
            <a:bodyPr wrap="none" rtlCol="0">
              <a:spAutoFit/>
            </a:bodyPr>
            <a:lstStyle/>
            <a:p>
              <a:r>
                <a:rPr lang="en-US" sz="1600" dirty="0">
                  <a:solidFill>
                    <a:srgbClr val="00B050"/>
                  </a:solidFill>
                </a:rPr>
                <a:t>0</a:t>
              </a:r>
            </a:p>
          </p:txBody>
        </p:sp>
      </p:grpSp>
      <p:grpSp>
        <p:nvGrpSpPr>
          <p:cNvPr id="9" name="Group 8">
            <a:extLst>
              <a:ext uri="{FF2B5EF4-FFF2-40B4-BE49-F238E27FC236}">
                <a16:creationId xmlns:a16="http://schemas.microsoft.com/office/drawing/2014/main" id="{2038CCEB-F01C-64A2-747C-451261903F46}"/>
              </a:ext>
            </a:extLst>
          </p:cNvPr>
          <p:cNvGrpSpPr/>
          <p:nvPr/>
        </p:nvGrpSpPr>
        <p:grpSpPr>
          <a:xfrm>
            <a:off x="8287196" y="10118"/>
            <a:ext cx="845403" cy="1414639"/>
            <a:chOff x="8255112" y="66265"/>
            <a:chExt cx="845403" cy="1414639"/>
          </a:xfrm>
        </p:grpSpPr>
        <p:pic>
          <p:nvPicPr>
            <p:cNvPr id="10" name="Content Placeholder 4" descr="A person smiling for the camera&#10;&#10;Description automatically generated with medium confidence">
              <a:extLst>
                <a:ext uri="{FF2B5EF4-FFF2-40B4-BE49-F238E27FC236}">
                  <a16:creationId xmlns:a16="http://schemas.microsoft.com/office/drawing/2014/main" id="{3835A27D-4C84-B4D4-A5C0-885D75A2AEBA}"/>
                </a:ext>
              </a:extLst>
            </p:cNvPr>
            <p:cNvPicPr>
              <a:picLocks noChangeAspect="1"/>
            </p:cNvPicPr>
            <p:nvPr/>
          </p:nvPicPr>
          <p:blipFill>
            <a:blip r:embed="rId5"/>
            <a:stretch>
              <a:fillRect/>
            </a:stretch>
          </p:blipFill>
          <p:spPr bwMode="auto">
            <a:xfrm>
              <a:off x="8255112" y="66265"/>
              <a:ext cx="845403" cy="1153297"/>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BE9D88D7-31A3-7F35-DD6E-251C462FEC75}"/>
                </a:ext>
              </a:extLst>
            </p:cNvPr>
            <p:cNvSpPr txBox="1"/>
            <p:nvPr/>
          </p:nvSpPr>
          <p:spPr>
            <a:xfrm>
              <a:off x="8318502" y="1226988"/>
              <a:ext cx="773775" cy="253916"/>
            </a:xfrm>
            <a:prstGeom prst="rect">
              <a:avLst/>
            </a:prstGeom>
            <a:noFill/>
          </p:spPr>
          <p:txBody>
            <a:bodyPr wrap="square" rtlCol="0">
              <a:spAutoFit/>
            </a:bodyPr>
            <a:lstStyle/>
            <a:p>
              <a:r>
                <a:rPr lang="en-US" sz="1050" dirty="0"/>
                <a:t>Jim Larus</a:t>
              </a:r>
            </a:p>
          </p:txBody>
        </p:sp>
      </p:grpSp>
      <p:sp>
        <p:nvSpPr>
          <p:cNvPr id="4" name="Freeform: Shape 3">
            <a:extLst>
              <a:ext uri="{FF2B5EF4-FFF2-40B4-BE49-F238E27FC236}">
                <a16:creationId xmlns:a16="http://schemas.microsoft.com/office/drawing/2014/main" id="{AA429CCC-F89B-311F-6289-F610AE6EABC1}"/>
              </a:ext>
            </a:extLst>
          </p:cNvPr>
          <p:cNvSpPr/>
          <p:nvPr/>
        </p:nvSpPr>
        <p:spPr bwMode="auto">
          <a:xfrm>
            <a:off x="4354180" y="4002228"/>
            <a:ext cx="423017" cy="2681288"/>
          </a:xfrm>
          <a:custGeom>
            <a:avLst/>
            <a:gdLst>
              <a:gd name="connsiteX0" fmla="*/ 224195 w 419485"/>
              <a:gd name="connsiteY0" fmla="*/ 0 h 2652713"/>
              <a:gd name="connsiteX1" fmla="*/ 405170 w 419485"/>
              <a:gd name="connsiteY1" fmla="*/ 185738 h 2652713"/>
              <a:gd name="connsiteX2" fmla="*/ 371833 w 419485"/>
              <a:gd name="connsiteY2" fmla="*/ 452438 h 2652713"/>
              <a:gd name="connsiteX3" fmla="*/ 214670 w 419485"/>
              <a:gd name="connsiteY3" fmla="*/ 561975 h 2652713"/>
              <a:gd name="connsiteX4" fmla="*/ 90845 w 419485"/>
              <a:gd name="connsiteY4" fmla="*/ 700088 h 2652713"/>
              <a:gd name="connsiteX5" fmla="*/ 358 w 419485"/>
              <a:gd name="connsiteY5" fmla="*/ 962025 h 2652713"/>
              <a:gd name="connsiteX6" fmla="*/ 124183 w 419485"/>
              <a:gd name="connsiteY6" fmla="*/ 1204913 h 2652713"/>
              <a:gd name="connsiteX7" fmla="*/ 305158 w 419485"/>
              <a:gd name="connsiteY7" fmla="*/ 1385888 h 2652713"/>
              <a:gd name="connsiteX8" fmla="*/ 419458 w 419485"/>
              <a:gd name="connsiteY8" fmla="*/ 1628775 h 2652713"/>
              <a:gd name="connsiteX9" fmla="*/ 295633 w 419485"/>
              <a:gd name="connsiteY9" fmla="*/ 1909763 h 2652713"/>
              <a:gd name="connsiteX10" fmla="*/ 195620 w 419485"/>
              <a:gd name="connsiteY10" fmla="*/ 1985963 h 2652713"/>
              <a:gd name="connsiteX11" fmla="*/ 362308 w 419485"/>
              <a:gd name="connsiteY11" fmla="*/ 2205038 h 2652713"/>
              <a:gd name="connsiteX12" fmla="*/ 381358 w 419485"/>
              <a:gd name="connsiteY12" fmla="*/ 2500313 h 2652713"/>
              <a:gd name="connsiteX13" fmla="*/ 224195 w 419485"/>
              <a:gd name="connsiteY13" fmla="*/ 2652713 h 2652713"/>
              <a:gd name="connsiteX0" fmla="*/ 224195 w 419485"/>
              <a:gd name="connsiteY0" fmla="*/ 0 h 2652713"/>
              <a:gd name="connsiteX1" fmla="*/ 405170 w 419485"/>
              <a:gd name="connsiteY1" fmla="*/ 185738 h 2652713"/>
              <a:gd name="connsiteX2" fmla="*/ 371833 w 419485"/>
              <a:gd name="connsiteY2" fmla="*/ 452438 h 2652713"/>
              <a:gd name="connsiteX3" fmla="*/ 214670 w 419485"/>
              <a:gd name="connsiteY3" fmla="*/ 561975 h 2652713"/>
              <a:gd name="connsiteX4" fmla="*/ 90845 w 419485"/>
              <a:gd name="connsiteY4" fmla="*/ 700088 h 2652713"/>
              <a:gd name="connsiteX5" fmla="*/ 358 w 419485"/>
              <a:gd name="connsiteY5" fmla="*/ 962025 h 2652713"/>
              <a:gd name="connsiteX6" fmla="*/ 124183 w 419485"/>
              <a:gd name="connsiteY6" fmla="*/ 1204913 h 2652713"/>
              <a:gd name="connsiteX7" fmla="*/ 305158 w 419485"/>
              <a:gd name="connsiteY7" fmla="*/ 1385888 h 2652713"/>
              <a:gd name="connsiteX8" fmla="*/ 419458 w 419485"/>
              <a:gd name="connsiteY8" fmla="*/ 1628775 h 2652713"/>
              <a:gd name="connsiteX9" fmla="*/ 295633 w 419485"/>
              <a:gd name="connsiteY9" fmla="*/ 1909763 h 2652713"/>
              <a:gd name="connsiteX10" fmla="*/ 195620 w 419485"/>
              <a:gd name="connsiteY10" fmla="*/ 1985963 h 2652713"/>
              <a:gd name="connsiteX11" fmla="*/ 362308 w 419485"/>
              <a:gd name="connsiteY11" fmla="*/ 2205038 h 2652713"/>
              <a:gd name="connsiteX12" fmla="*/ 381358 w 419485"/>
              <a:gd name="connsiteY12" fmla="*/ 2500313 h 2652713"/>
              <a:gd name="connsiteX13" fmla="*/ 224195 w 419485"/>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19991"/>
              <a:gd name="connsiteY0" fmla="*/ 0 h 2652713"/>
              <a:gd name="connsiteX1" fmla="*/ 405676 w 419991"/>
              <a:gd name="connsiteY1" fmla="*/ 185738 h 2652713"/>
              <a:gd name="connsiteX2" fmla="*/ 372339 w 419991"/>
              <a:gd name="connsiteY2" fmla="*/ 452438 h 2652713"/>
              <a:gd name="connsiteX3" fmla="*/ 215176 w 419991"/>
              <a:gd name="connsiteY3" fmla="*/ 561975 h 2652713"/>
              <a:gd name="connsiteX4" fmla="*/ 77064 w 419991"/>
              <a:gd name="connsiteY4" fmla="*/ 700088 h 2652713"/>
              <a:gd name="connsiteX5" fmla="*/ 864 w 419991"/>
              <a:gd name="connsiteY5" fmla="*/ 962025 h 2652713"/>
              <a:gd name="connsiteX6" fmla="*/ 124689 w 419991"/>
              <a:gd name="connsiteY6" fmla="*/ 1204913 h 2652713"/>
              <a:gd name="connsiteX7" fmla="*/ 305664 w 419991"/>
              <a:gd name="connsiteY7" fmla="*/ 1385888 h 2652713"/>
              <a:gd name="connsiteX8" fmla="*/ 419964 w 419991"/>
              <a:gd name="connsiteY8" fmla="*/ 1628775 h 2652713"/>
              <a:gd name="connsiteX9" fmla="*/ 296139 w 419991"/>
              <a:gd name="connsiteY9" fmla="*/ 1909763 h 2652713"/>
              <a:gd name="connsiteX10" fmla="*/ 196126 w 419991"/>
              <a:gd name="connsiteY10" fmla="*/ 1985963 h 2652713"/>
              <a:gd name="connsiteX11" fmla="*/ 362814 w 419991"/>
              <a:gd name="connsiteY11" fmla="*/ 2205038 h 2652713"/>
              <a:gd name="connsiteX12" fmla="*/ 381864 w 419991"/>
              <a:gd name="connsiteY12" fmla="*/ 2500313 h 2652713"/>
              <a:gd name="connsiteX13" fmla="*/ 224701 w 419991"/>
              <a:gd name="connsiteY13" fmla="*/ 2652713 h 2652713"/>
              <a:gd name="connsiteX0" fmla="*/ 224701 w 421090"/>
              <a:gd name="connsiteY0" fmla="*/ 0 h 2652713"/>
              <a:gd name="connsiteX1" fmla="*/ 405676 w 421090"/>
              <a:gd name="connsiteY1" fmla="*/ 185738 h 2652713"/>
              <a:gd name="connsiteX2" fmla="*/ 372339 w 421090"/>
              <a:gd name="connsiteY2" fmla="*/ 452438 h 2652713"/>
              <a:gd name="connsiteX3" fmla="*/ 215176 w 421090"/>
              <a:gd name="connsiteY3" fmla="*/ 561975 h 2652713"/>
              <a:gd name="connsiteX4" fmla="*/ 77064 w 421090"/>
              <a:gd name="connsiteY4" fmla="*/ 700088 h 2652713"/>
              <a:gd name="connsiteX5" fmla="*/ 864 w 421090"/>
              <a:gd name="connsiteY5" fmla="*/ 962025 h 2652713"/>
              <a:gd name="connsiteX6" fmla="*/ 124689 w 421090"/>
              <a:gd name="connsiteY6" fmla="*/ 1204913 h 2652713"/>
              <a:gd name="connsiteX7" fmla="*/ 343764 w 421090"/>
              <a:gd name="connsiteY7" fmla="*/ 1409701 h 2652713"/>
              <a:gd name="connsiteX8" fmla="*/ 419964 w 421090"/>
              <a:gd name="connsiteY8" fmla="*/ 1628775 h 2652713"/>
              <a:gd name="connsiteX9" fmla="*/ 296139 w 421090"/>
              <a:gd name="connsiteY9" fmla="*/ 1909763 h 2652713"/>
              <a:gd name="connsiteX10" fmla="*/ 196126 w 421090"/>
              <a:gd name="connsiteY10" fmla="*/ 1985963 h 2652713"/>
              <a:gd name="connsiteX11" fmla="*/ 362814 w 421090"/>
              <a:gd name="connsiteY11" fmla="*/ 2205038 h 2652713"/>
              <a:gd name="connsiteX12" fmla="*/ 381864 w 421090"/>
              <a:gd name="connsiteY12" fmla="*/ 2500313 h 2652713"/>
              <a:gd name="connsiteX13" fmla="*/ 224701 w 421090"/>
              <a:gd name="connsiteY13" fmla="*/ 2652713 h 2652713"/>
              <a:gd name="connsiteX0" fmla="*/ 224184 w 420657"/>
              <a:gd name="connsiteY0" fmla="*/ 0 h 2652713"/>
              <a:gd name="connsiteX1" fmla="*/ 405159 w 420657"/>
              <a:gd name="connsiteY1" fmla="*/ 185738 h 2652713"/>
              <a:gd name="connsiteX2" fmla="*/ 371822 w 420657"/>
              <a:gd name="connsiteY2" fmla="*/ 452438 h 2652713"/>
              <a:gd name="connsiteX3" fmla="*/ 214659 w 420657"/>
              <a:gd name="connsiteY3" fmla="*/ 561975 h 2652713"/>
              <a:gd name="connsiteX4" fmla="*/ 76547 w 420657"/>
              <a:gd name="connsiteY4" fmla="*/ 700088 h 2652713"/>
              <a:gd name="connsiteX5" fmla="*/ 347 w 420657"/>
              <a:gd name="connsiteY5" fmla="*/ 962025 h 2652713"/>
              <a:gd name="connsiteX6" fmla="*/ 105122 w 420657"/>
              <a:gd name="connsiteY6" fmla="*/ 1190626 h 2652713"/>
              <a:gd name="connsiteX7" fmla="*/ 343247 w 420657"/>
              <a:gd name="connsiteY7" fmla="*/ 1409701 h 2652713"/>
              <a:gd name="connsiteX8" fmla="*/ 419447 w 420657"/>
              <a:gd name="connsiteY8" fmla="*/ 1628775 h 2652713"/>
              <a:gd name="connsiteX9" fmla="*/ 295622 w 420657"/>
              <a:gd name="connsiteY9" fmla="*/ 1909763 h 2652713"/>
              <a:gd name="connsiteX10" fmla="*/ 195609 w 420657"/>
              <a:gd name="connsiteY10" fmla="*/ 1985963 h 2652713"/>
              <a:gd name="connsiteX11" fmla="*/ 362297 w 420657"/>
              <a:gd name="connsiteY11" fmla="*/ 2205038 h 2652713"/>
              <a:gd name="connsiteX12" fmla="*/ 381347 w 420657"/>
              <a:gd name="connsiteY12" fmla="*/ 2500313 h 2652713"/>
              <a:gd name="connsiteX13" fmla="*/ 224184 w 420657"/>
              <a:gd name="connsiteY13" fmla="*/ 2652713 h 2652713"/>
              <a:gd name="connsiteX0" fmla="*/ 224184 w 419738"/>
              <a:gd name="connsiteY0" fmla="*/ 0 h 2652713"/>
              <a:gd name="connsiteX1" fmla="*/ 405159 w 419738"/>
              <a:gd name="connsiteY1" fmla="*/ 185738 h 2652713"/>
              <a:gd name="connsiteX2" fmla="*/ 371822 w 419738"/>
              <a:gd name="connsiteY2" fmla="*/ 452438 h 2652713"/>
              <a:gd name="connsiteX3" fmla="*/ 214659 w 419738"/>
              <a:gd name="connsiteY3" fmla="*/ 561975 h 2652713"/>
              <a:gd name="connsiteX4" fmla="*/ 76547 w 419738"/>
              <a:gd name="connsiteY4" fmla="*/ 700088 h 2652713"/>
              <a:gd name="connsiteX5" fmla="*/ 347 w 419738"/>
              <a:gd name="connsiteY5" fmla="*/ 962025 h 2652713"/>
              <a:gd name="connsiteX6" fmla="*/ 105122 w 419738"/>
              <a:gd name="connsiteY6" fmla="*/ 1190626 h 2652713"/>
              <a:gd name="connsiteX7" fmla="*/ 343247 w 419738"/>
              <a:gd name="connsiteY7" fmla="*/ 1409701 h 2652713"/>
              <a:gd name="connsiteX8" fmla="*/ 419447 w 419738"/>
              <a:gd name="connsiteY8" fmla="*/ 1628775 h 2652713"/>
              <a:gd name="connsiteX9" fmla="*/ 362297 w 419738"/>
              <a:gd name="connsiteY9" fmla="*/ 1857376 h 2652713"/>
              <a:gd name="connsiteX10" fmla="*/ 195609 w 419738"/>
              <a:gd name="connsiteY10" fmla="*/ 1985963 h 2652713"/>
              <a:gd name="connsiteX11" fmla="*/ 362297 w 419738"/>
              <a:gd name="connsiteY11" fmla="*/ 2205038 h 2652713"/>
              <a:gd name="connsiteX12" fmla="*/ 381347 w 419738"/>
              <a:gd name="connsiteY12" fmla="*/ 2500313 h 2652713"/>
              <a:gd name="connsiteX13" fmla="*/ 224184 w 419738"/>
              <a:gd name="connsiteY13" fmla="*/ 2652713 h 2652713"/>
              <a:gd name="connsiteX0" fmla="*/ 224184 w 419738"/>
              <a:gd name="connsiteY0" fmla="*/ 0 h 2652713"/>
              <a:gd name="connsiteX1" fmla="*/ 405159 w 419738"/>
              <a:gd name="connsiteY1" fmla="*/ 185738 h 2652713"/>
              <a:gd name="connsiteX2" fmla="*/ 371822 w 419738"/>
              <a:gd name="connsiteY2" fmla="*/ 452438 h 2652713"/>
              <a:gd name="connsiteX3" fmla="*/ 214659 w 419738"/>
              <a:gd name="connsiteY3" fmla="*/ 561975 h 2652713"/>
              <a:gd name="connsiteX4" fmla="*/ 76547 w 419738"/>
              <a:gd name="connsiteY4" fmla="*/ 700088 h 2652713"/>
              <a:gd name="connsiteX5" fmla="*/ 347 w 419738"/>
              <a:gd name="connsiteY5" fmla="*/ 962025 h 2652713"/>
              <a:gd name="connsiteX6" fmla="*/ 105122 w 419738"/>
              <a:gd name="connsiteY6" fmla="*/ 1190626 h 2652713"/>
              <a:gd name="connsiteX7" fmla="*/ 343247 w 419738"/>
              <a:gd name="connsiteY7" fmla="*/ 1409701 h 2652713"/>
              <a:gd name="connsiteX8" fmla="*/ 419447 w 419738"/>
              <a:gd name="connsiteY8" fmla="*/ 1628775 h 2652713"/>
              <a:gd name="connsiteX9" fmla="*/ 362297 w 419738"/>
              <a:gd name="connsiteY9" fmla="*/ 1857376 h 2652713"/>
              <a:gd name="connsiteX10" fmla="*/ 195609 w 419738"/>
              <a:gd name="connsiteY10" fmla="*/ 1985963 h 2652713"/>
              <a:gd name="connsiteX11" fmla="*/ 362297 w 419738"/>
              <a:gd name="connsiteY11" fmla="*/ 2205038 h 2652713"/>
              <a:gd name="connsiteX12" fmla="*/ 381347 w 419738"/>
              <a:gd name="connsiteY12" fmla="*/ 2500313 h 2652713"/>
              <a:gd name="connsiteX13" fmla="*/ 224184 w 419738"/>
              <a:gd name="connsiteY13" fmla="*/ 2652713 h 2652713"/>
              <a:gd name="connsiteX0" fmla="*/ 224184 w 419738"/>
              <a:gd name="connsiteY0" fmla="*/ 0 h 2652713"/>
              <a:gd name="connsiteX1" fmla="*/ 405159 w 419738"/>
              <a:gd name="connsiteY1" fmla="*/ 185738 h 2652713"/>
              <a:gd name="connsiteX2" fmla="*/ 371822 w 419738"/>
              <a:gd name="connsiteY2" fmla="*/ 452438 h 2652713"/>
              <a:gd name="connsiteX3" fmla="*/ 214659 w 419738"/>
              <a:gd name="connsiteY3" fmla="*/ 561975 h 2652713"/>
              <a:gd name="connsiteX4" fmla="*/ 76547 w 419738"/>
              <a:gd name="connsiteY4" fmla="*/ 700088 h 2652713"/>
              <a:gd name="connsiteX5" fmla="*/ 347 w 419738"/>
              <a:gd name="connsiteY5" fmla="*/ 962025 h 2652713"/>
              <a:gd name="connsiteX6" fmla="*/ 105122 w 419738"/>
              <a:gd name="connsiteY6" fmla="*/ 1190626 h 2652713"/>
              <a:gd name="connsiteX7" fmla="*/ 343247 w 419738"/>
              <a:gd name="connsiteY7" fmla="*/ 1409701 h 2652713"/>
              <a:gd name="connsiteX8" fmla="*/ 419447 w 419738"/>
              <a:gd name="connsiteY8" fmla="*/ 1628775 h 2652713"/>
              <a:gd name="connsiteX9" fmla="*/ 362297 w 419738"/>
              <a:gd name="connsiteY9" fmla="*/ 1857376 h 2652713"/>
              <a:gd name="connsiteX10" fmla="*/ 195609 w 419738"/>
              <a:gd name="connsiteY10" fmla="*/ 1985963 h 2652713"/>
              <a:gd name="connsiteX11" fmla="*/ 362297 w 419738"/>
              <a:gd name="connsiteY11" fmla="*/ 2205038 h 2652713"/>
              <a:gd name="connsiteX12" fmla="*/ 381347 w 419738"/>
              <a:gd name="connsiteY12" fmla="*/ 2500313 h 2652713"/>
              <a:gd name="connsiteX13" fmla="*/ 224184 w 419738"/>
              <a:gd name="connsiteY13" fmla="*/ 2652713 h 2652713"/>
              <a:gd name="connsiteX0" fmla="*/ 224184 w 419738"/>
              <a:gd name="connsiteY0" fmla="*/ 0 h 2652713"/>
              <a:gd name="connsiteX1" fmla="*/ 405159 w 419738"/>
              <a:gd name="connsiteY1" fmla="*/ 185738 h 2652713"/>
              <a:gd name="connsiteX2" fmla="*/ 371822 w 419738"/>
              <a:gd name="connsiteY2" fmla="*/ 452438 h 2652713"/>
              <a:gd name="connsiteX3" fmla="*/ 214659 w 419738"/>
              <a:gd name="connsiteY3" fmla="*/ 561975 h 2652713"/>
              <a:gd name="connsiteX4" fmla="*/ 76547 w 419738"/>
              <a:gd name="connsiteY4" fmla="*/ 700088 h 2652713"/>
              <a:gd name="connsiteX5" fmla="*/ 347 w 419738"/>
              <a:gd name="connsiteY5" fmla="*/ 962025 h 2652713"/>
              <a:gd name="connsiteX6" fmla="*/ 105122 w 419738"/>
              <a:gd name="connsiteY6" fmla="*/ 1190626 h 2652713"/>
              <a:gd name="connsiteX7" fmla="*/ 343247 w 419738"/>
              <a:gd name="connsiteY7" fmla="*/ 1409701 h 2652713"/>
              <a:gd name="connsiteX8" fmla="*/ 419447 w 419738"/>
              <a:gd name="connsiteY8" fmla="*/ 1628775 h 2652713"/>
              <a:gd name="connsiteX9" fmla="*/ 362297 w 419738"/>
              <a:gd name="connsiteY9" fmla="*/ 1857376 h 2652713"/>
              <a:gd name="connsiteX10" fmla="*/ 195609 w 419738"/>
              <a:gd name="connsiteY10" fmla="*/ 1985963 h 2652713"/>
              <a:gd name="connsiteX11" fmla="*/ 362297 w 419738"/>
              <a:gd name="connsiteY11" fmla="*/ 2205038 h 2652713"/>
              <a:gd name="connsiteX12" fmla="*/ 381347 w 419738"/>
              <a:gd name="connsiteY12" fmla="*/ 2500313 h 2652713"/>
              <a:gd name="connsiteX13" fmla="*/ 224184 w 419738"/>
              <a:gd name="connsiteY13" fmla="*/ 2652713 h 2652713"/>
              <a:gd name="connsiteX0" fmla="*/ 224184 w 419738"/>
              <a:gd name="connsiteY0" fmla="*/ 0 h 2652713"/>
              <a:gd name="connsiteX1" fmla="*/ 405159 w 419738"/>
              <a:gd name="connsiteY1" fmla="*/ 185738 h 2652713"/>
              <a:gd name="connsiteX2" fmla="*/ 371822 w 419738"/>
              <a:gd name="connsiteY2" fmla="*/ 452438 h 2652713"/>
              <a:gd name="connsiteX3" fmla="*/ 214659 w 419738"/>
              <a:gd name="connsiteY3" fmla="*/ 561975 h 2652713"/>
              <a:gd name="connsiteX4" fmla="*/ 76547 w 419738"/>
              <a:gd name="connsiteY4" fmla="*/ 700088 h 2652713"/>
              <a:gd name="connsiteX5" fmla="*/ 347 w 419738"/>
              <a:gd name="connsiteY5" fmla="*/ 962025 h 2652713"/>
              <a:gd name="connsiteX6" fmla="*/ 105122 w 419738"/>
              <a:gd name="connsiteY6" fmla="*/ 1190626 h 2652713"/>
              <a:gd name="connsiteX7" fmla="*/ 343247 w 419738"/>
              <a:gd name="connsiteY7" fmla="*/ 1409701 h 2652713"/>
              <a:gd name="connsiteX8" fmla="*/ 419447 w 419738"/>
              <a:gd name="connsiteY8" fmla="*/ 1628775 h 2652713"/>
              <a:gd name="connsiteX9" fmla="*/ 362297 w 419738"/>
              <a:gd name="connsiteY9" fmla="*/ 1857376 h 2652713"/>
              <a:gd name="connsiteX10" fmla="*/ 195609 w 419738"/>
              <a:gd name="connsiteY10" fmla="*/ 1985963 h 2652713"/>
              <a:gd name="connsiteX11" fmla="*/ 381347 w 419738"/>
              <a:gd name="connsiteY11" fmla="*/ 2195513 h 2652713"/>
              <a:gd name="connsiteX12" fmla="*/ 381347 w 419738"/>
              <a:gd name="connsiteY12" fmla="*/ 2500313 h 2652713"/>
              <a:gd name="connsiteX13" fmla="*/ 224184 w 419738"/>
              <a:gd name="connsiteY13" fmla="*/ 2652713 h 2652713"/>
              <a:gd name="connsiteX0" fmla="*/ 224184 w 419738"/>
              <a:gd name="connsiteY0" fmla="*/ 0 h 2681288"/>
              <a:gd name="connsiteX1" fmla="*/ 405159 w 419738"/>
              <a:gd name="connsiteY1" fmla="*/ 185738 h 2681288"/>
              <a:gd name="connsiteX2" fmla="*/ 371822 w 419738"/>
              <a:gd name="connsiteY2" fmla="*/ 452438 h 2681288"/>
              <a:gd name="connsiteX3" fmla="*/ 214659 w 419738"/>
              <a:gd name="connsiteY3" fmla="*/ 561975 h 2681288"/>
              <a:gd name="connsiteX4" fmla="*/ 76547 w 419738"/>
              <a:gd name="connsiteY4" fmla="*/ 700088 h 2681288"/>
              <a:gd name="connsiteX5" fmla="*/ 347 w 419738"/>
              <a:gd name="connsiteY5" fmla="*/ 962025 h 2681288"/>
              <a:gd name="connsiteX6" fmla="*/ 105122 w 419738"/>
              <a:gd name="connsiteY6" fmla="*/ 1190626 h 2681288"/>
              <a:gd name="connsiteX7" fmla="*/ 343247 w 419738"/>
              <a:gd name="connsiteY7" fmla="*/ 1409701 h 2681288"/>
              <a:gd name="connsiteX8" fmla="*/ 419447 w 419738"/>
              <a:gd name="connsiteY8" fmla="*/ 1628775 h 2681288"/>
              <a:gd name="connsiteX9" fmla="*/ 362297 w 419738"/>
              <a:gd name="connsiteY9" fmla="*/ 1857376 h 2681288"/>
              <a:gd name="connsiteX10" fmla="*/ 195609 w 419738"/>
              <a:gd name="connsiteY10" fmla="*/ 1985963 h 2681288"/>
              <a:gd name="connsiteX11" fmla="*/ 381347 w 419738"/>
              <a:gd name="connsiteY11" fmla="*/ 2195513 h 2681288"/>
              <a:gd name="connsiteX12" fmla="*/ 381347 w 419738"/>
              <a:gd name="connsiteY12" fmla="*/ 2500313 h 2681288"/>
              <a:gd name="connsiteX13" fmla="*/ 219421 w 419738"/>
              <a:gd name="connsiteY13" fmla="*/ 2681288 h 2681288"/>
              <a:gd name="connsiteX0" fmla="*/ 224184 w 419738"/>
              <a:gd name="connsiteY0" fmla="*/ 0 h 2681288"/>
              <a:gd name="connsiteX1" fmla="*/ 405159 w 419738"/>
              <a:gd name="connsiteY1" fmla="*/ 185738 h 2681288"/>
              <a:gd name="connsiteX2" fmla="*/ 371822 w 419738"/>
              <a:gd name="connsiteY2" fmla="*/ 452438 h 2681288"/>
              <a:gd name="connsiteX3" fmla="*/ 214659 w 419738"/>
              <a:gd name="connsiteY3" fmla="*/ 561975 h 2681288"/>
              <a:gd name="connsiteX4" fmla="*/ 76547 w 419738"/>
              <a:gd name="connsiteY4" fmla="*/ 700088 h 2681288"/>
              <a:gd name="connsiteX5" fmla="*/ 347 w 419738"/>
              <a:gd name="connsiteY5" fmla="*/ 962025 h 2681288"/>
              <a:gd name="connsiteX6" fmla="*/ 105122 w 419738"/>
              <a:gd name="connsiteY6" fmla="*/ 1190626 h 2681288"/>
              <a:gd name="connsiteX7" fmla="*/ 343247 w 419738"/>
              <a:gd name="connsiteY7" fmla="*/ 1409701 h 2681288"/>
              <a:gd name="connsiteX8" fmla="*/ 419447 w 419738"/>
              <a:gd name="connsiteY8" fmla="*/ 1628775 h 2681288"/>
              <a:gd name="connsiteX9" fmla="*/ 362297 w 419738"/>
              <a:gd name="connsiteY9" fmla="*/ 1857376 h 2681288"/>
              <a:gd name="connsiteX10" fmla="*/ 195609 w 419738"/>
              <a:gd name="connsiteY10" fmla="*/ 1985963 h 2681288"/>
              <a:gd name="connsiteX11" fmla="*/ 381347 w 419738"/>
              <a:gd name="connsiteY11" fmla="*/ 2195513 h 2681288"/>
              <a:gd name="connsiteX12" fmla="*/ 381347 w 419738"/>
              <a:gd name="connsiteY12" fmla="*/ 2500313 h 2681288"/>
              <a:gd name="connsiteX13" fmla="*/ 219421 w 419738"/>
              <a:gd name="connsiteY13" fmla="*/ 2681288 h 2681288"/>
              <a:gd name="connsiteX0" fmla="*/ 224184 w 419738"/>
              <a:gd name="connsiteY0" fmla="*/ 0 h 2681288"/>
              <a:gd name="connsiteX1" fmla="*/ 409921 w 419738"/>
              <a:gd name="connsiteY1" fmla="*/ 195263 h 2681288"/>
              <a:gd name="connsiteX2" fmla="*/ 371822 w 419738"/>
              <a:gd name="connsiteY2" fmla="*/ 452438 h 2681288"/>
              <a:gd name="connsiteX3" fmla="*/ 214659 w 419738"/>
              <a:gd name="connsiteY3" fmla="*/ 561975 h 2681288"/>
              <a:gd name="connsiteX4" fmla="*/ 76547 w 419738"/>
              <a:gd name="connsiteY4" fmla="*/ 700088 h 2681288"/>
              <a:gd name="connsiteX5" fmla="*/ 347 w 419738"/>
              <a:gd name="connsiteY5" fmla="*/ 962025 h 2681288"/>
              <a:gd name="connsiteX6" fmla="*/ 105122 w 419738"/>
              <a:gd name="connsiteY6" fmla="*/ 1190626 h 2681288"/>
              <a:gd name="connsiteX7" fmla="*/ 343247 w 419738"/>
              <a:gd name="connsiteY7" fmla="*/ 1409701 h 2681288"/>
              <a:gd name="connsiteX8" fmla="*/ 419447 w 419738"/>
              <a:gd name="connsiteY8" fmla="*/ 1628775 h 2681288"/>
              <a:gd name="connsiteX9" fmla="*/ 362297 w 419738"/>
              <a:gd name="connsiteY9" fmla="*/ 1857376 h 2681288"/>
              <a:gd name="connsiteX10" fmla="*/ 195609 w 419738"/>
              <a:gd name="connsiteY10" fmla="*/ 1985963 h 2681288"/>
              <a:gd name="connsiteX11" fmla="*/ 381347 w 419738"/>
              <a:gd name="connsiteY11" fmla="*/ 2195513 h 2681288"/>
              <a:gd name="connsiteX12" fmla="*/ 381347 w 419738"/>
              <a:gd name="connsiteY12" fmla="*/ 2500313 h 2681288"/>
              <a:gd name="connsiteX13" fmla="*/ 219421 w 419738"/>
              <a:gd name="connsiteY13" fmla="*/ 2681288 h 2681288"/>
              <a:gd name="connsiteX0" fmla="*/ 224184 w 423017"/>
              <a:gd name="connsiteY0" fmla="*/ 0 h 2681288"/>
              <a:gd name="connsiteX1" fmla="*/ 409921 w 423017"/>
              <a:gd name="connsiteY1" fmla="*/ 195263 h 2681288"/>
              <a:gd name="connsiteX2" fmla="*/ 371822 w 423017"/>
              <a:gd name="connsiteY2" fmla="*/ 452438 h 2681288"/>
              <a:gd name="connsiteX3" fmla="*/ 214659 w 423017"/>
              <a:gd name="connsiteY3" fmla="*/ 561975 h 2681288"/>
              <a:gd name="connsiteX4" fmla="*/ 76547 w 423017"/>
              <a:gd name="connsiteY4" fmla="*/ 700088 h 2681288"/>
              <a:gd name="connsiteX5" fmla="*/ 347 w 423017"/>
              <a:gd name="connsiteY5" fmla="*/ 962025 h 2681288"/>
              <a:gd name="connsiteX6" fmla="*/ 105122 w 423017"/>
              <a:gd name="connsiteY6" fmla="*/ 1190626 h 2681288"/>
              <a:gd name="connsiteX7" fmla="*/ 343247 w 423017"/>
              <a:gd name="connsiteY7" fmla="*/ 1409701 h 2681288"/>
              <a:gd name="connsiteX8" fmla="*/ 419447 w 423017"/>
              <a:gd name="connsiteY8" fmla="*/ 1628775 h 2681288"/>
              <a:gd name="connsiteX9" fmla="*/ 362297 w 423017"/>
              <a:gd name="connsiteY9" fmla="*/ 1857376 h 2681288"/>
              <a:gd name="connsiteX10" fmla="*/ 195609 w 423017"/>
              <a:gd name="connsiteY10" fmla="*/ 1985963 h 2681288"/>
              <a:gd name="connsiteX11" fmla="*/ 381347 w 423017"/>
              <a:gd name="connsiteY11" fmla="*/ 2195513 h 2681288"/>
              <a:gd name="connsiteX12" fmla="*/ 381347 w 423017"/>
              <a:gd name="connsiteY12" fmla="*/ 2500313 h 2681288"/>
              <a:gd name="connsiteX13" fmla="*/ 219421 w 423017"/>
              <a:gd name="connsiteY13" fmla="*/ 2681288 h 268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017" h="2681288">
                <a:moveTo>
                  <a:pt x="224184" y="0"/>
                </a:moveTo>
                <a:cubicBezTo>
                  <a:pt x="369043" y="40879"/>
                  <a:pt x="375790" y="124619"/>
                  <a:pt x="409921" y="195263"/>
                </a:cubicBezTo>
                <a:cubicBezTo>
                  <a:pt x="444052" y="265907"/>
                  <a:pt x="404366" y="391319"/>
                  <a:pt x="371822" y="452438"/>
                </a:cubicBezTo>
                <a:cubicBezTo>
                  <a:pt x="339278" y="513557"/>
                  <a:pt x="263871" y="520700"/>
                  <a:pt x="214659" y="561975"/>
                </a:cubicBezTo>
                <a:cubicBezTo>
                  <a:pt x="165447" y="603250"/>
                  <a:pt x="112266" y="633413"/>
                  <a:pt x="76547" y="700088"/>
                </a:cubicBezTo>
                <a:cubicBezTo>
                  <a:pt x="40828" y="766763"/>
                  <a:pt x="-4416" y="880269"/>
                  <a:pt x="347" y="962025"/>
                </a:cubicBezTo>
                <a:cubicBezTo>
                  <a:pt x="5110" y="1043781"/>
                  <a:pt x="47972" y="1116013"/>
                  <a:pt x="105122" y="1190626"/>
                </a:cubicBezTo>
                <a:cubicBezTo>
                  <a:pt x="162272" y="1265239"/>
                  <a:pt x="290860" y="1336676"/>
                  <a:pt x="343247" y="1409701"/>
                </a:cubicBezTo>
                <a:cubicBezTo>
                  <a:pt x="395634" y="1482726"/>
                  <a:pt x="416272" y="1554163"/>
                  <a:pt x="419447" y="1628775"/>
                </a:cubicBezTo>
                <a:cubicBezTo>
                  <a:pt x="422622" y="1703387"/>
                  <a:pt x="399603" y="1797845"/>
                  <a:pt x="362297" y="1857376"/>
                </a:cubicBezTo>
                <a:cubicBezTo>
                  <a:pt x="324991" y="1916907"/>
                  <a:pt x="243234" y="1937544"/>
                  <a:pt x="195609" y="1985963"/>
                </a:cubicBezTo>
                <a:cubicBezTo>
                  <a:pt x="300384" y="2086770"/>
                  <a:pt x="350391" y="2109788"/>
                  <a:pt x="381347" y="2195513"/>
                </a:cubicBezTo>
                <a:cubicBezTo>
                  <a:pt x="412303" y="2281238"/>
                  <a:pt x="404366" y="2425700"/>
                  <a:pt x="381347" y="2500313"/>
                </a:cubicBezTo>
                <a:cubicBezTo>
                  <a:pt x="358328" y="2574926"/>
                  <a:pt x="300781" y="2609056"/>
                  <a:pt x="219421" y="2681288"/>
                </a:cubicBezTo>
              </a:path>
            </a:pathLst>
          </a:custGeom>
          <a:noFill/>
          <a:ln w="25400" cap="flat" cmpd="sng" algn="ctr">
            <a:solidFill>
              <a:srgbClr val="C00000"/>
            </a:solidFill>
            <a:prstDash val="solid"/>
            <a:round/>
            <a:headEnd type="none" w="med" len="med"/>
            <a:tailEnd type="stealth" w="lg" len="lg"/>
          </a:ln>
          <a:effectLst/>
        </p:spPr>
        <p:txBody>
          <a:bodyPr rtlCol="0" anchor="ctr"/>
          <a:lstStyle/>
          <a:p>
            <a:pPr algn="ctr"/>
            <a:endParaRPr lang="en-US"/>
          </a:p>
        </p:txBody>
      </p:sp>
      <p:sp>
        <p:nvSpPr>
          <p:cNvPr id="8" name="TextBox 7">
            <a:extLst>
              <a:ext uri="{FF2B5EF4-FFF2-40B4-BE49-F238E27FC236}">
                <a16:creationId xmlns:a16="http://schemas.microsoft.com/office/drawing/2014/main" id="{C764CC39-0EA4-B097-1621-658586825BFC}"/>
              </a:ext>
            </a:extLst>
          </p:cNvPr>
          <p:cNvSpPr txBox="1"/>
          <p:nvPr/>
        </p:nvSpPr>
        <p:spPr>
          <a:xfrm>
            <a:off x="4772462" y="6506788"/>
            <a:ext cx="397032" cy="338554"/>
          </a:xfrm>
          <a:prstGeom prst="rect">
            <a:avLst/>
          </a:prstGeom>
          <a:noFill/>
        </p:spPr>
        <p:txBody>
          <a:bodyPr wrap="square" rtlCol="0">
            <a:spAutoFit/>
          </a:bodyPr>
          <a:lstStyle/>
          <a:p>
            <a:r>
              <a:rPr lang="en-US" sz="1600" dirty="0">
                <a:solidFill>
                  <a:srgbClr val="C00000"/>
                </a:solidFill>
              </a:rPr>
              <a:t>11</a:t>
            </a:r>
          </a:p>
        </p:txBody>
      </p:sp>
      <p:sp>
        <p:nvSpPr>
          <p:cNvPr id="16" name="Rectangle: Rounded Corners 15">
            <a:extLst>
              <a:ext uri="{FF2B5EF4-FFF2-40B4-BE49-F238E27FC236}">
                <a16:creationId xmlns:a16="http://schemas.microsoft.com/office/drawing/2014/main" id="{119A18D4-DC4B-9D7D-0601-6EDEA34A6EDA}"/>
              </a:ext>
            </a:extLst>
          </p:cNvPr>
          <p:cNvSpPr/>
          <p:nvPr/>
        </p:nvSpPr>
        <p:spPr bwMode="auto">
          <a:xfrm>
            <a:off x="7632846" y="1986424"/>
            <a:ext cx="848497"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a:ln>
                  <a:noFill/>
                </a:ln>
                <a:effectLst/>
                <a:latin typeface="Arial" charset="0"/>
              </a:rPr>
              <a:t>enter</a:t>
            </a:r>
            <a:r>
              <a:rPr kumimoji="0" lang="en-US" sz="1200" i="0" u="none" strike="noStrike" cap="none" normalizeH="0" baseline="-25000" dirty="0" err="1">
                <a:ln>
                  <a:noFill/>
                </a:ln>
                <a:effectLst/>
                <a:latin typeface="Arial" charset="0"/>
              </a:rPr>
              <a:t>power</a:t>
            </a:r>
            <a:endParaRPr kumimoji="0" lang="en-US" sz="1200" i="0" u="none" strike="noStrike" cap="none" normalizeH="0" baseline="0" dirty="0">
              <a:ln>
                <a:noFill/>
              </a:ln>
              <a:effectLst/>
              <a:latin typeface="Arial" charset="0"/>
            </a:endParaRPr>
          </a:p>
        </p:txBody>
      </p:sp>
      <p:sp>
        <p:nvSpPr>
          <p:cNvPr id="17" name="Rectangle: Rounded Corners 16">
            <a:extLst>
              <a:ext uri="{FF2B5EF4-FFF2-40B4-BE49-F238E27FC236}">
                <a16:creationId xmlns:a16="http://schemas.microsoft.com/office/drawing/2014/main" id="{C1B4B85C-A23C-EF94-58DA-D6421F6DF03C}"/>
              </a:ext>
            </a:extLst>
          </p:cNvPr>
          <p:cNvSpPr/>
          <p:nvPr/>
        </p:nvSpPr>
        <p:spPr bwMode="auto">
          <a:xfrm>
            <a:off x="7525753" y="2671731"/>
            <a:ext cx="1062682"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rPr>
              <a:t>power = 1.0;</a:t>
            </a:r>
          </a:p>
        </p:txBody>
      </p:sp>
      <p:sp>
        <p:nvSpPr>
          <p:cNvPr id="18" name="Rectangle: Rounded Corners 17">
            <a:extLst>
              <a:ext uri="{FF2B5EF4-FFF2-40B4-BE49-F238E27FC236}">
                <a16:creationId xmlns:a16="http://schemas.microsoft.com/office/drawing/2014/main" id="{F87CC868-8AA5-AA0C-DA6F-47AA65234C1F}"/>
              </a:ext>
            </a:extLst>
          </p:cNvPr>
          <p:cNvSpPr/>
          <p:nvPr/>
        </p:nvSpPr>
        <p:spPr bwMode="auto">
          <a:xfrm>
            <a:off x="7455732" y="3393976"/>
            <a:ext cx="1202724"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rPr>
              <a:t>while(exp &gt; 0)</a:t>
            </a:r>
          </a:p>
        </p:txBody>
      </p:sp>
      <p:sp>
        <p:nvSpPr>
          <p:cNvPr id="37" name="Rectangle: Rounded Corners 36">
            <a:extLst>
              <a:ext uri="{FF2B5EF4-FFF2-40B4-BE49-F238E27FC236}">
                <a16:creationId xmlns:a16="http://schemas.microsoft.com/office/drawing/2014/main" id="{850A2C94-EECC-F769-14A7-BB1E95316A78}"/>
              </a:ext>
            </a:extLst>
          </p:cNvPr>
          <p:cNvSpPr/>
          <p:nvPr/>
        </p:nvSpPr>
        <p:spPr bwMode="auto">
          <a:xfrm>
            <a:off x="7422780" y="4143935"/>
            <a:ext cx="1268628"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rPr>
              <a:t>power *= base;</a:t>
            </a:r>
          </a:p>
        </p:txBody>
      </p:sp>
      <p:sp>
        <p:nvSpPr>
          <p:cNvPr id="38" name="Rectangle: Rounded Corners 37">
            <a:extLst>
              <a:ext uri="{FF2B5EF4-FFF2-40B4-BE49-F238E27FC236}">
                <a16:creationId xmlns:a16="http://schemas.microsoft.com/office/drawing/2014/main" id="{35010E43-46EC-763C-A566-8B80BDD37D7D}"/>
              </a:ext>
            </a:extLst>
          </p:cNvPr>
          <p:cNvSpPr/>
          <p:nvPr/>
        </p:nvSpPr>
        <p:spPr bwMode="auto">
          <a:xfrm>
            <a:off x="7746116" y="4838478"/>
            <a:ext cx="621957"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rPr>
              <a:t>exp--;</a:t>
            </a:r>
          </a:p>
        </p:txBody>
      </p:sp>
      <p:sp>
        <p:nvSpPr>
          <p:cNvPr id="39" name="Rectangle: Rounded Corners 38">
            <a:extLst>
              <a:ext uri="{FF2B5EF4-FFF2-40B4-BE49-F238E27FC236}">
                <a16:creationId xmlns:a16="http://schemas.microsoft.com/office/drawing/2014/main" id="{9E1242E1-98BE-490C-34E7-5CAE1258C09A}"/>
              </a:ext>
            </a:extLst>
          </p:cNvPr>
          <p:cNvSpPr/>
          <p:nvPr/>
        </p:nvSpPr>
        <p:spPr bwMode="auto">
          <a:xfrm>
            <a:off x="7480445" y="5468365"/>
            <a:ext cx="1153298"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rPr>
              <a:t>return power;</a:t>
            </a:r>
          </a:p>
        </p:txBody>
      </p:sp>
      <p:sp>
        <p:nvSpPr>
          <p:cNvPr id="40" name="Rectangle: Rounded Corners 39">
            <a:extLst>
              <a:ext uri="{FF2B5EF4-FFF2-40B4-BE49-F238E27FC236}">
                <a16:creationId xmlns:a16="http://schemas.microsoft.com/office/drawing/2014/main" id="{B83AB1E8-777A-92DB-599A-10D927ED7F60}"/>
              </a:ext>
            </a:extLst>
          </p:cNvPr>
          <p:cNvSpPr/>
          <p:nvPr/>
        </p:nvSpPr>
        <p:spPr bwMode="auto">
          <a:xfrm>
            <a:off x="7604013" y="6172143"/>
            <a:ext cx="906162" cy="33775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err="1">
                <a:latin typeface="Arial" charset="0"/>
              </a:rPr>
              <a:t>exit</a:t>
            </a:r>
            <a:r>
              <a:rPr kumimoji="0" lang="en-US" sz="1200" i="0" u="none" strike="noStrike" cap="none" normalizeH="0" baseline="-25000" dirty="0" err="1">
                <a:ln>
                  <a:noFill/>
                </a:ln>
                <a:effectLst/>
                <a:latin typeface="Arial" charset="0"/>
              </a:rPr>
              <a:t>power</a:t>
            </a:r>
            <a:endParaRPr kumimoji="0" lang="en-US" sz="1200" i="0" u="none" strike="noStrike" cap="none" normalizeH="0" baseline="0" dirty="0">
              <a:ln>
                <a:noFill/>
              </a:ln>
              <a:effectLst/>
              <a:latin typeface="Arial" charset="0"/>
            </a:endParaRPr>
          </a:p>
        </p:txBody>
      </p:sp>
      <p:cxnSp>
        <p:nvCxnSpPr>
          <p:cNvPr id="41" name="Straight Arrow Connector 40">
            <a:extLst>
              <a:ext uri="{FF2B5EF4-FFF2-40B4-BE49-F238E27FC236}">
                <a16:creationId xmlns:a16="http://schemas.microsoft.com/office/drawing/2014/main" id="{51FC8306-CB3E-5D9E-F4B0-A3B157FB8786}"/>
              </a:ext>
            </a:extLst>
          </p:cNvPr>
          <p:cNvCxnSpPr>
            <a:stCxn id="16" idx="2"/>
            <a:endCxn id="17" idx="0"/>
          </p:cNvCxnSpPr>
          <p:nvPr/>
        </p:nvCxnSpPr>
        <p:spPr bwMode="auto">
          <a:xfrm flipH="1">
            <a:off x="8057094" y="2324175"/>
            <a:ext cx="1" cy="347556"/>
          </a:xfrm>
          <a:prstGeom prst="straightConnector1">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2" name="Straight Arrow Connector 41">
            <a:extLst>
              <a:ext uri="{FF2B5EF4-FFF2-40B4-BE49-F238E27FC236}">
                <a16:creationId xmlns:a16="http://schemas.microsoft.com/office/drawing/2014/main" id="{57853C32-362F-97DF-E592-A61C1FEC67D3}"/>
              </a:ext>
            </a:extLst>
          </p:cNvPr>
          <p:cNvCxnSpPr>
            <a:cxnSpLocks/>
            <a:stCxn id="17" idx="2"/>
            <a:endCxn id="18" idx="0"/>
          </p:cNvCxnSpPr>
          <p:nvPr/>
        </p:nvCxnSpPr>
        <p:spPr bwMode="auto">
          <a:xfrm>
            <a:off x="8057094" y="3009482"/>
            <a:ext cx="0" cy="384494"/>
          </a:xfrm>
          <a:prstGeom prst="straightConnector1">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3" name="Straight Arrow Connector 42">
            <a:extLst>
              <a:ext uri="{FF2B5EF4-FFF2-40B4-BE49-F238E27FC236}">
                <a16:creationId xmlns:a16="http://schemas.microsoft.com/office/drawing/2014/main" id="{B0EAD575-4178-F7F6-D236-46712E10822B}"/>
              </a:ext>
            </a:extLst>
          </p:cNvPr>
          <p:cNvCxnSpPr>
            <a:cxnSpLocks/>
            <a:stCxn id="18" idx="2"/>
            <a:endCxn id="37" idx="0"/>
          </p:cNvCxnSpPr>
          <p:nvPr/>
        </p:nvCxnSpPr>
        <p:spPr bwMode="auto">
          <a:xfrm>
            <a:off x="8057094" y="3731727"/>
            <a:ext cx="0" cy="412208"/>
          </a:xfrm>
          <a:prstGeom prst="straightConnector1">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4" name="Straight Arrow Connector 43">
            <a:extLst>
              <a:ext uri="{FF2B5EF4-FFF2-40B4-BE49-F238E27FC236}">
                <a16:creationId xmlns:a16="http://schemas.microsoft.com/office/drawing/2014/main" id="{15AE91C9-23E2-3998-DB59-933DFE3C1C3E}"/>
              </a:ext>
            </a:extLst>
          </p:cNvPr>
          <p:cNvCxnSpPr>
            <a:cxnSpLocks/>
            <a:stCxn id="37" idx="2"/>
            <a:endCxn id="38" idx="0"/>
          </p:cNvCxnSpPr>
          <p:nvPr/>
        </p:nvCxnSpPr>
        <p:spPr bwMode="auto">
          <a:xfrm>
            <a:off x="8057094" y="4481686"/>
            <a:ext cx="1" cy="356792"/>
          </a:xfrm>
          <a:prstGeom prst="straightConnector1">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5" name="Connector: Curved 44">
            <a:extLst>
              <a:ext uri="{FF2B5EF4-FFF2-40B4-BE49-F238E27FC236}">
                <a16:creationId xmlns:a16="http://schemas.microsoft.com/office/drawing/2014/main" id="{DEC399CC-9B5E-3821-499F-3B04917378FF}"/>
              </a:ext>
            </a:extLst>
          </p:cNvPr>
          <p:cNvCxnSpPr>
            <a:stCxn id="38" idx="1"/>
            <a:endCxn id="18" idx="1"/>
          </p:cNvCxnSpPr>
          <p:nvPr/>
        </p:nvCxnSpPr>
        <p:spPr bwMode="auto">
          <a:xfrm rot="10800000">
            <a:off x="7455732" y="3562852"/>
            <a:ext cx="290384" cy="1444502"/>
          </a:xfrm>
          <a:prstGeom prst="curvedConnector3">
            <a:avLst>
              <a:gd name="adj1" fmla="val 178723"/>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6" name="Connector: Curved 45">
            <a:extLst>
              <a:ext uri="{FF2B5EF4-FFF2-40B4-BE49-F238E27FC236}">
                <a16:creationId xmlns:a16="http://schemas.microsoft.com/office/drawing/2014/main" id="{5743BF9B-35EF-F755-21DB-8F3B9B09F809}"/>
              </a:ext>
            </a:extLst>
          </p:cNvPr>
          <p:cNvCxnSpPr>
            <a:cxnSpLocks/>
            <a:stCxn id="18" idx="3"/>
            <a:endCxn id="39" idx="3"/>
          </p:cNvCxnSpPr>
          <p:nvPr/>
        </p:nvCxnSpPr>
        <p:spPr bwMode="auto">
          <a:xfrm flipH="1">
            <a:off x="8633743" y="3562852"/>
            <a:ext cx="24713" cy="2074389"/>
          </a:xfrm>
          <a:prstGeom prst="curvedConnector3">
            <a:avLst>
              <a:gd name="adj1" fmla="val -925019"/>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7" name="Straight Arrow Connector 46">
            <a:extLst>
              <a:ext uri="{FF2B5EF4-FFF2-40B4-BE49-F238E27FC236}">
                <a16:creationId xmlns:a16="http://schemas.microsoft.com/office/drawing/2014/main" id="{8725DB8A-38E6-18EF-AAD9-938AD5D1DBB8}"/>
              </a:ext>
            </a:extLst>
          </p:cNvPr>
          <p:cNvCxnSpPr>
            <a:cxnSpLocks/>
            <a:stCxn id="39" idx="2"/>
            <a:endCxn id="40" idx="0"/>
          </p:cNvCxnSpPr>
          <p:nvPr/>
        </p:nvCxnSpPr>
        <p:spPr bwMode="auto">
          <a:xfrm>
            <a:off x="8057094" y="5806116"/>
            <a:ext cx="0" cy="366027"/>
          </a:xfrm>
          <a:prstGeom prst="straightConnector1">
            <a:avLst/>
          </a:prstGeom>
          <a:solidFill>
            <a:schemeClr val="accent1"/>
          </a:solidFill>
          <a:ln w="15875" cap="flat" cmpd="sng" algn="ctr">
            <a:solidFill>
              <a:schemeClr val="tx1"/>
            </a:solidFill>
            <a:prstDash val="solid"/>
            <a:round/>
            <a:headEnd type="none" w="med" len="med"/>
            <a:tailEnd type="stealth" w="lg" len="lg"/>
          </a:ln>
          <a:effectLst/>
        </p:spPr>
      </p:cxnSp>
      <p:cxnSp>
        <p:nvCxnSpPr>
          <p:cNvPr id="48" name="Connector: Curved 47">
            <a:extLst>
              <a:ext uri="{FF2B5EF4-FFF2-40B4-BE49-F238E27FC236}">
                <a16:creationId xmlns:a16="http://schemas.microsoft.com/office/drawing/2014/main" id="{3D9B3A3C-DC54-9761-65CA-B10DBEC15A1D}"/>
              </a:ext>
            </a:extLst>
          </p:cNvPr>
          <p:cNvCxnSpPr>
            <a:cxnSpLocks/>
            <a:stCxn id="16" idx="3"/>
            <a:endCxn id="18" idx="3"/>
          </p:cNvCxnSpPr>
          <p:nvPr/>
        </p:nvCxnSpPr>
        <p:spPr bwMode="auto">
          <a:xfrm>
            <a:off x="8481343" y="2155300"/>
            <a:ext cx="177113" cy="1407552"/>
          </a:xfrm>
          <a:prstGeom prst="curvedConnector3">
            <a:avLst>
              <a:gd name="adj1" fmla="val 229070"/>
            </a:avLst>
          </a:prstGeom>
          <a:solidFill>
            <a:schemeClr val="accent1"/>
          </a:solidFill>
          <a:ln w="15875" cap="flat" cmpd="sng" algn="ctr">
            <a:solidFill>
              <a:schemeClr val="tx1"/>
            </a:solidFill>
            <a:prstDash val="dash"/>
            <a:round/>
            <a:headEnd type="none" w="med" len="med"/>
            <a:tailEnd type="stealth" w="lg" len="lg"/>
          </a:ln>
          <a:effectLst/>
        </p:spPr>
      </p:cxnSp>
      <p:cxnSp>
        <p:nvCxnSpPr>
          <p:cNvPr id="49" name="Connector: Curved 48">
            <a:extLst>
              <a:ext uri="{FF2B5EF4-FFF2-40B4-BE49-F238E27FC236}">
                <a16:creationId xmlns:a16="http://schemas.microsoft.com/office/drawing/2014/main" id="{0CD79540-55C9-5327-F4C9-704AD6CD5A5C}"/>
              </a:ext>
            </a:extLst>
          </p:cNvPr>
          <p:cNvCxnSpPr>
            <a:cxnSpLocks/>
            <a:stCxn id="38" idx="1"/>
            <a:endCxn id="40" idx="1"/>
          </p:cNvCxnSpPr>
          <p:nvPr/>
        </p:nvCxnSpPr>
        <p:spPr bwMode="auto">
          <a:xfrm rot="10800000" flipV="1">
            <a:off x="7604014" y="5007353"/>
            <a:ext cx="142103" cy="1333665"/>
          </a:xfrm>
          <a:prstGeom prst="curvedConnector3">
            <a:avLst>
              <a:gd name="adj1" fmla="val 260869"/>
            </a:avLst>
          </a:prstGeom>
          <a:solidFill>
            <a:schemeClr val="accent1"/>
          </a:solidFill>
          <a:ln w="15875" cap="flat" cmpd="sng" algn="ctr">
            <a:solidFill>
              <a:schemeClr val="tx1"/>
            </a:solidFill>
            <a:prstDash val="dash"/>
            <a:round/>
            <a:headEnd type="none" w="med" len="med"/>
            <a:tailEnd type="stealth" w="lg" len="lg"/>
          </a:ln>
          <a:effectLst/>
        </p:spPr>
      </p:cxnSp>
      <p:sp>
        <p:nvSpPr>
          <p:cNvPr id="50" name="Multiplication Sign 49">
            <a:extLst>
              <a:ext uri="{FF2B5EF4-FFF2-40B4-BE49-F238E27FC236}">
                <a16:creationId xmlns:a16="http://schemas.microsoft.com/office/drawing/2014/main" id="{00E4B653-1B20-26AB-1D6C-B3BAE535D216}"/>
              </a:ext>
            </a:extLst>
          </p:cNvPr>
          <p:cNvSpPr/>
          <p:nvPr/>
        </p:nvSpPr>
        <p:spPr bwMode="auto">
          <a:xfrm>
            <a:off x="7002650" y="4143935"/>
            <a:ext cx="436605" cy="411892"/>
          </a:xfrm>
          <a:prstGeom prst="mathMultiply">
            <a:avLst>
              <a:gd name="adj1" fmla="val 13520"/>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186777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dissolve">
                                      <p:cBhvr>
                                        <p:cTn id="29" dur="500"/>
                                        <p:tgtEl>
                                          <p:spTgt spid="4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par>
                                <p:cTn id="33" presetID="9"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par>
                                <p:cTn id="45" presetID="9"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cTn>
                              </p:par>
                              <p:par>
                                <p:cTn id="48" presetID="9"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dissolve">
                                      <p:cBhvr>
                                        <p:cTn id="50" dur="500"/>
                                        <p:tgtEl>
                                          <p:spTgt spid="4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tgtEl>
                                          <p:spTgt spid="37"/>
                                        </p:tgtEl>
                                      </p:cBhvr>
                                    </p:animEffect>
                                  </p:childTnLst>
                                </p:cTn>
                              </p:par>
                              <p:par>
                                <p:cTn id="54" presetID="9"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ssolve">
                                      <p:cBhvr>
                                        <p:cTn id="56" dur="500"/>
                                        <p:tgtEl>
                                          <p:spTgt spid="4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par>
                                <p:cTn id="63" presetID="9"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dissolve">
                                      <p:cBhvr>
                                        <p:cTn id="65" dur="500"/>
                                        <p:tgtEl>
                                          <p:spTgt spid="4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dissolv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dissolve">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dissolve">
                                      <p:cBhvr>
                                        <p:cTn id="78" dur="500"/>
                                        <p:tgtEl>
                                          <p:spTgt spid="48"/>
                                        </p:tgtEl>
                                      </p:cBhvr>
                                    </p:animEffect>
                                  </p:childTnLst>
                                </p:cTn>
                              </p:par>
                              <p:par>
                                <p:cTn id="79" presetID="9"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dissolve">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grpId="1" nodeType="clickEffect">
                                  <p:stCondLst>
                                    <p:cond delay="0"/>
                                  </p:stCondLst>
                                  <p:childTnLst>
                                    <p:animEffect transition="out" filter="dissolve">
                                      <p:cBhvr>
                                        <p:cTn id="85" dur="500"/>
                                        <p:tgtEl>
                                          <p:spTgt spid="50"/>
                                        </p:tgtEl>
                                      </p:cBhvr>
                                    </p:animEffect>
                                    <p:set>
                                      <p:cBhvr>
                                        <p:cTn id="86" dur="1" fill="hold">
                                          <p:stCondLst>
                                            <p:cond delay="499"/>
                                          </p:stCondLst>
                                        </p:cTn>
                                        <p:tgtEl>
                                          <p:spTgt spid="50"/>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45"/>
                                        </p:tgtEl>
                                      </p:cBhvr>
                                    </p:animEffect>
                                    <p:set>
                                      <p:cBhvr>
                                        <p:cTn id="89"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6" grpId="0" animBg="1"/>
      <p:bldP spid="17" grpId="0" animBg="1"/>
      <p:bldP spid="18" grpId="0" animBg="1"/>
      <p:bldP spid="37" grpId="0" animBg="1"/>
      <p:bldP spid="38" grpId="0" animBg="1"/>
      <p:bldP spid="39" grpId="0" animBg="1"/>
      <p:bldP spid="40" grpId="0" animBg="1"/>
      <p:bldP spid="50" grpId="0" animBg="1"/>
      <p:bldP spid="5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9899-B9DC-A276-B57A-4771F3B4EDAB}"/>
              </a:ext>
            </a:extLst>
          </p:cNvPr>
          <p:cNvSpPr>
            <a:spLocks noGrp="1"/>
          </p:cNvSpPr>
          <p:nvPr>
            <p:ph type="title"/>
          </p:nvPr>
        </p:nvSpPr>
        <p:spPr/>
        <p:txBody>
          <a:bodyPr>
            <a:normAutofit fontScale="90000"/>
          </a:bodyPr>
          <a:lstStyle/>
          <a:p>
            <a:r>
              <a:rPr lang="en-US" dirty="0"/>
              <a:t>Melski-Reps </a:t>
            </a:r>
            <a:r>
              <a:rPr lang="en-US" dirty="0" err="1"/>
              <a:t>Interprocedural</a:t>
            </a:r>
            <a:r>
              <a:rPr lang="en-US" dirty="0"/>
              <a:t> Path Profiling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E3210C-2503-5247-2BB5-6229CE55AF5D}"/>
                  </a:ext>
                </a:extLst>
              </p:cNvPr>
              <p:cNvSpPr>
                <a:spLocks noGrp="1"/>
              </p:cNvSpPr>
              <p:nvPr>
                <p:ph idx="1"/>
              </p:nvPr>
            </p:nvSpPr>
            <p:spPr>
              <a:xfrm>
                <a:off x="457199" y="1377780"/>
                <a:ext cx="8526379" cy="5327821"/>
              </a:xfrm>
              <a:ln>
                <a:noFill/>
              </a:ln>
            </p:spPr>
            <p:txBody>
              <a:bodyPr>
                <a:normAutofit/>
              </a:bodyPr>
              <a:lstStyle/>
              <a:p>
                <a:r>
                  <a:rPr lang="en-US" sz="2400" dirty="0"/>
                  <a:t>Path fragments can cross procedure boundaries</a:t>
                </a:r>
              </a:p>
              <a:p>
                <a:r>
                  <a:rPr lang="en-US" sz="2400" dirty="0"/>
                  <a:t>For purposes of numbering</a:t>
                </a:r>
              </a:p>
              <a:p>
                <a:pPr lvl="1"/>
                <a:r>
                  <a:rPr lang="en-US" sz="2000" dirty="0"/>
                  <a:t>“Remove” </a:t>
                </a:r>
                <a:r>
                  <a:rPr lang="en-US" sz="2000" dirty="0" err="1"/>
                  <a:t>backedges</a:t>
                </a:r>
                <a:r>
                  <a:rPr lang="en-US" sz="2000" dirty="0"/>
                  <a:t> (add surrogate edges)</a:t>
                </a:r>
              </a:p>
              <a:p>
                <a:pPr lvl="1"/>
                <a:r>
                  <a:rPr lang="en-US" sz="2000" dirty="0"/>
                  <a:t>“Remove” calls that introduce recursion (add more surrogate edges)</a:t>
                </a:r>
              </a:p>
              <a:p>
                <a:pPr lvl="1"/>
                <a:r>
                  <a:rPr lang="en-US" sz="2000" dirty="0"/>
                  <a:t>Yields a loop-free, non-recursive, </a:t>
                </a:r>
                <a:r>
                  <a:rPr lang="en-US" sz="2000" dirty="0" err="1"/>
                  <a:t>interprocedural</a:t>
                </a:r>
                <a:r>
                  <a:rPr lang="en-US" sz="2000" dirty="0"/>
                  <a:t> control-flow graph</a:t>
                </a:r>
              </a:p>
              <a:p>
                <a:pPr marL="0" indent="0">
                  <a:buNone/>
                </a:pPr>
                <a:endParaRPr lang="en-US" sz="2400" dirty="0"/>
              </a:p>
              <a:p>
                <a:pPr marL="0" indent="0">
                  <a:buNone/>
                </a:pPr>
                <a:r>
                  <a:rPr lang="en-US" sz="2400" dirty="0"/>
                  <a:t> TR: “How is the implementation coming along, Dave?”</a:t>
                </a:r>
              </a:p>
              <a:p>
                <a:pPr marL="0" indent="0">
                  <a:buNone/>
                </a:pPr>
                <a:r>
                  <a:rPr lang="en-US" sz="2400" dirty="0"/>
                  <a:t>DM: “I can instrument a 20,000-line program.”</a:t>
                </a:r>
              </a:p>
              <a:p>
                <a:pPr marL="0" indent="0">
                  <a:buNone/>
                </a:pPr>
                <a:r>
                  <a:rPr lang="en-US" sz="2400" dirty="0"/>
                  <a:t> TR: “Fantastic!  That’s great news!”</a:t>
                </a:r>
              </a:p>
              <a:p>
                <a:pPr marL="0" indent="0">
                  <a:buNone/>
                </a:pPr>
                <a:r>
                  <a:rPr lang="en-US" sz="2400" dirty="0"/>
                  <a:t>DM: “Well, there is a problem.  There are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400,000</m:t>
                        </m:r>
                      </m:sup>
                    </m:sSup>
                  </m:oMath>
                </a14:m>
                <a:r>
                  <a:rPr lang="en-US" sz="2400" dirty="0"/>
                  <a:t> paths, </a:t>
                </a:r>
              </a:p>
              <a:p>
                <a:pPr marL="0" indent="0">
                  <a:buNone/>
                </a:pPr>
                <a:r>
                  <a:rPr lang="en-US" sz="2400" dirty="0"/>
                  <a:t>         so I have to use </a:t>
                </a:r>
                <a:r>
                  <a:rPr lang="en-US" sz="2400" dirty="0">
                    <a:solidFill>
                      <a:srgbClr val="C00000"/>
                    </a:solidFill>
                  </a:rPr>
                  <a:t>400,000-bit numbers</a:t>
                </a:r>
                <a:r>
                  <a:rPr lang="en-US" sz="2400" dirty="0"/>
                  <a:t>.”</a:t>
                </a:r>
              </a:p>
              <a:p>
                <a:pPr marL="0" indent="0">
                  <a:buNone/>
                </a:pPr>
                <a:r>
                  <a:rPr lang="en-US" sz="2400" dirty="0"/>
                  <a:t> TR: </a:t>
                </a:r>
                <a:r>
                  <a:rPr lang="en-US" sz="2400" dirty="0">
                    <a:solidFill>
                      <a:srgbClr val="C00000"/>
                    </a:solidFill>
                  </a:rPr>
                  <a:t>WHAT??  </a:t>
                </a:r>
                <a:r>
                  <a:rPr lang="en-US" sz="2400" dirty="0"/>
                  <a:t>How can there be that many paths?</a:t>
                </a:r>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3BE3210C-2503-5247-2BB5-6229CE55AF5D}"/>
                  </a:ext>
                </a:extLst>
              </p:cNvPr>
              <p:cNvSpPr>
                <a:spLocks noGrp="1" noRot="1" noChangeAspect="1" noMove="1" noResize="1" noEditPoints="1" noAdjustHandles="1" noChangeArrowheads="1" noChangeShapeType="1" noTextEdit="1"/>
              </p:cNvSpPr>
              <p:nvPr>
                <p:ph idx="1"/>
              </p:nvPr>
            </p:nvSpPr>
            <p:spPr>
              <a:xfrm>
                <a:off x="457199" y="1377780"/>
                <a:ext cx="8526379" cy="5327821"/>
              </a:xfrm>
              <a:blipFill>
                <a:blip r:embed="rId3"/>
                <a:stretch>
                  <a:fillRect l="-1072" t="-801" r="-2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Speech Bubble: Rectangle with Corners Rounded 37">
                <a:extLst>
                  <a:ext uri="{FF2B5EF4-FFF2-40B4-BE49-F238E27FC236}">
                    <a16:creationId xmlns:a16="http://schemas.microsoft.com/office/drawing/2014/main" id="{C0D1F05F-2D23-9DF0-FB53-66523DF40F7A}"/>
                  </a:ext>
                </a:extLst>
              </p:cNvPr>
              <p:cNvSpPr/>
              <p:nvPr/>
            </p:nvSpPr>
            <p:spPr bwMode="auto">
              <a:xfrm>
                <a:off x="623448" y="2174387"/>
                <a:ext cx="5158509" cy="1181059"/>
              </a:xfrm>
              <a:prstGeom prst="wedgeRoundRectCallout">
                <a:avLst>
                  <a:gd name="adj1" fmla="val 59349"/>
                  <a:gd name="adj2" fmla="val 202364"/>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kumimoji="0" lang="en-US" sz="2000" i="0" u="none" strike="noStrike" cap="none" normalizeH="0" baseline="0" dirty="0">
                    <a:ln>
                      <a:noFill/>
                    </a:ln>
                    <a:effectLst/>
                    <a:latin typeface="Arial" charset="0"/>
                  </a:rPr>
                  <a:t>We moved to my office and realized that a </a:t>
                </a:r>
                <a:r>
                  <a:rPr lang="en-US" sz="2000" dirty="0"/>
                  <a:t>loop-free, non-recursive ICFG</a:t>
                </a:r>
                <a:r>
                  <a:rPr kumimoji="0" lang="en-US" sz="2000" i="0" u="none" strike="noStrike" cap="none" normalizeH="0" baseline="0" dirty="0">
                    <a:ln>
                      <a:noFill/>
                    </a:ln>
                    <a:effectLst/>
                    <a:latin typeface="Arial" charset="0"/>
                  </a:rPr>
                  <a:t> of size </a:t>
                </a:r>
                <a14:m>
                  <m:oMath xmlns:m="http://schemas.openxmlformats.org/officeDocument/2006/math">
                    <m:r>
                      <a:rPr kumimoji="0" lang="en-US" sz="2000" i="1" u="none" strike="noStrike" cap="none" normalizeH="0" baseline="0" dirty="0" smtClean="0">
                        <a:ln>
                          <a:noFill/>
                        </a:ln>
                        <a:effectLst/>
                        <a:latin typeface="Cambria Math" panose="02040503050406030204" pitchFamily="18" charset="0"/>
                      </a:rPr>
                      <m:t>𝑛</m:t>
                    </m:r>
                  </m:oMath>
                </a14:m>
                <a:r>
                  <a:rPr kumimoji="0" lang="en-US" sz="2000" i="0" u="none" strike="noStrike" cap="none" normalizeH="0" baseline="0" dirty="0">
                    <a:ln>
                      <a:noFill/>
                    </a:ln>
                    <a:effectLst/>
                    <a:latin typeface="Arial" charset="0"/>
                  </a:rPr>
                  <a:t> can have </a:t>
                </a:r>
                <a14:m>
                  <m:oMath xmlns:m="http://schemas.openxmlformats.org/officeDocument/2006/math">
                    <m:sSup>
                      <m:sSupPr>
                        <m:ctrlPr>
                          <a:rPr kumimoji="0" lang="en-US" sz="2000" b="0" i="1" u="none" strike="noStrike" cap="none" normalizeH="0" baseline="0" smtClean="0">
                            <a:ln>
                              <a:noFill/>
                            </a:ln>
                            <a:solidFill>
                              <a:srgbClr val="C00000"/>
                            </a:solidFill>
                            <a:effectLst/>
                            <a:latin typeface="Cambria Math" panose="02040503050406030204" pitchFamily="18" charset="0"/>
                          </a:rPr>
                        </m:ctrlPr>
                      </m:sSupPr>
                      <m:e>
                        <m:r>
                          <a:rPr kumimoji="0" lang="en-US" sz="2000" b="0" i="1" u="none" strike="noStrike" cap="none" normalizeH="0" baseline="0" smtClean="0">
                            <a:ln>
                              <a:noFill/>
                            </a:ln>
                            <a:solidFill>
                              <a:srgbClr val="C00000"/>
                            </a:solidFill>
                            <a:effectLst/>
                            <a:latin typeface="Cambria Math" panose="02040503050406030204" pitchFamily="18" charset="0"/>
                          </a:rPr>
                          <m:t>2</m:t>
                        </m:r>
                      </m:e>
                      <m:sup>
                        <m:sSup>
                          <m:sSupPr>
                            <m:ctrlPr>
                              <a:rPr kumimoji="0" lang="en-US" sz="2000" b="0" i="1" u="none" strike="noStrike" cap="none" normalizeH="0" baseline="0" smtClean="0">
                                <a:ln>
                                  <a:noFill/>
                                </a:ln>
                                <a:solidFill>
                                  <a:srgbClr val="C00000"/>
                                </a:solidFill>
                                <a:effectLst/>
                                <a:latin typeface="Cambria Math" panose="02040503050406030204" pitchFamily="18" charset="0"/>
                              </a:rPr>
                            </m:ctrlPr>
                          </m:sSupPr>
                          <m:e>
                            <m:r>
                              <a:rPr kumimoji="0" lang="en-US" sz="2000" b="0" i="1" u="none" strike="noStrike" cap="none" normalizeH="0" baseline="0" smtClean="0">
                                <a:ln>
                                  <a:noFill/>
                                </a:ln>
                                <a:solidFill>
                                  <a:srgbClr val="C00000"/>
                                </a:solidFill>
                                <a:effectLst/>
                                <a:latin typeface="Cambria Math" panose="02040503050406030204" pitchFamily="18" charset="0"/>
                              </a:rPr>
                              <m:t>2</m:t>
                            </m:r>
                          </m:e>
                          <m:sup>
                            <m:r>
                              <a:rPr kumimoji="0" lang="en-US" sz="2000" b="0" i="1" u="none" strike="noStrike" cap="none" normalizeH="0" baseline="0" smtClean="0">
                                <a:ln>
                                  <a:noFill/>
                                </a:ln>
                                <a:solidFill>
                                  <a:srgbClr val="C00000"/>
                                </a:solidFill>
                                <a:effectLst/>
                                <a:latin typeface="Cambria Math" panose="02040503050406030204" pitchFamily="18" charset="0"/>
                              </a:rPr>
                              <m:t>𝑛</m:t>
                            </m:r>
                          </m:sup>
                        </m:sSup>
                      </m:sup>
                    </m:sSup>
                  </m:oMath>
                </a14:m>
                <a:r>
                  <a:rPr kumimoji="0" lang="en-US" sz="2000" i="0" u="none" strike="noStrike" cap="none" normalizeH="0" baseline="0" dirty="0">
                    <a:ln>
                      <a:noFill/>
                    </a:ln>
                    <a:effectLst/>
                    <a:latin typeface="Arial" charset="0"/>
                  </a:rPr>
                  <a:t> paths</a:t>
                </a:r>
              </a:p>
            </p:txBody>
          </p:sp>
        </mc:Choice>
        <mc:Fallback xmlns="">
          <p:sp>
            <p:nvSpPr>
              <p:cNvPr id="38" name="Speech Bubble: Rectangle with Corners Rounded 37">
                <a:extLst>
                  <a:ext uri="{FF2B5EF4-FFF2-40B4-BE49-F238E27FC236}">
                    <a16:creationId xmlns:a16="http://schemas.microsoft.com/office/drawing/2014/main" id="{C0D1F05F-2D23-9DF0-FB53-66523DF40F7A}"/>
                  </a:ext>
                </a:extLst>
              </p:cNvPr>
              <p:cNvSpPr>
                <a:spLocks noRot="1" noChangeAspect="1" noMove="1" noResize="1" noEditPoints="1" noAdjustHandles="1" noChangeArrowheads="1" noChangeShapeType="1" noTextEdit="1"/>
              </p:cNvSpPr>
              <p:nvPr/>
            </p:nvSpPr>
            <p:spPr bwMode="auto">
              <a:xfrm>
                <a:off x="623448" y="2174387"/>
                <a:ext cx="5158509" cy="1181059"/>
              </a:xfrm>
              <a:prstGeom prst="wedgeRoundRectCallout">
                <a:avLst>
                  <a:gd name="adj1" fmla="val 59349"/>
                  <a:gd name="adj2" fmla="val 202364"/>
                  <a:gd name="adj3" fmla="val 16667"/>
                </a:avLst>
              </a:prstGeom>
              <a:blipFill>
                <a:blip r:embed="rId4"/>
                <a:stretch>
                  <a:fillRect/>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B9E37642-6040-F64B-0114-C5D0491BAB37}"/>
              </a:ext>
            </a:extLst>
          </p:cNvPr>
          <p:cNvGrpSpPr/>
          <p:nvPr/>
        </p:nvGrpSpPr>
        <p:grpSpPr>
          <a:xfrm>
            <a:off x="8154307" y="69367"/>
            <a:ext cx="919438" cy="1725575"/>
            <a:chOff x="3591544" y="5021384"/>
            <a:chExt cx="919438" cy="1725575"/>
          </a:xfrm>
        </p:grpSpPr>
        <p:pic>
          <p:nvPicPr>
            <p:cNvPr id="5" name="Picture 4" descr="A person smiling for the camera&#10;&#10;Description automatically generated with medium confidence">
              <a:extLst>
                <a:ext uri="{FF2B5EF4-FFF2-40B4-BE49-F238E27FC236}">
                  <a16:creationId xmlns:a16="http://schemas.microsoft.com/office/drawing/2014/main" id="{900A0DBF-DDC1-9AF7-E0FA-699723CB8A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634064" y="5021384"/>
              <a:ext cx="834398" cy="1187695"/>
            </a:xfrm>
            <a:prstGeom prst="rect">
              <a:avLst/>
            </a:prstGeom>
            <a:ln>
              <a:solidFill>
                <a:schemeClr val="tx1"/>
              </a:solidFill>
            </a:ln>
          </p:spPr>
        </p:pic>
        <p:sp>
          <p:nvSpPr>
            <p:cNvPr id="6" name="TextBox 5">
              <a:extLst>
                <a:ext uri="{FF2B5EF4-FFF2-40B4-BE49-F238E27FC236}">
                  <a16:creationId xmlns:a16="http://schemas.microsoft.com/office/drawing/2014/main" id="{E639EF2F-84C5-2285-98D9-63A4A649D7D7}"/>
                </a:ext>
              </a:extLst>
            </p:cNvPr>
            <p:cNvSpPr txBox="1"/>
            <p:nvPr/>
          </p:nvSpPr>
          <p:spPr>
            <a:xfrm>
              <a:off x="3591544" y="6234639"/>
              <a:ext cx="919438" cy="512320"/>
            </a:xfrm>
            <a:prstGeom prst="rect">
              <a:avLst/>
            </a:prstGeom>
            <a:noFill/>
          </p:spPr>
          <p:txBody>
            <a:bodyPr wrap="square" rtlCol="0">
              <a:spAutoFit/>
            </a:bodyPr>
            <a:lstStyle/>
            <a:p>
              <a:pPr algn="ctr" defTabSz="3133725">
                <a:lnSpc>
                  <a:spcPts val="1600"/>
                </a:lnSpc>
                <a:spcBef>
                  <a:spcPct val="0"/>
                </a:spcBef>
              </a:pPr>
              <a:r>
                <a:rPr lang="en-US" dirty="0">
                  <a:latin typeface="Calibri" pitchFamily="34" charset="0"/>
                </a:rPr>
                <a:t>Dave Melski</a:t>
              </a:r>
            </a:p>
          </p:txBody>
        </p:sp>
      </p:grpSp>
    </p:spTree>
    <p:extLst>
      <p:ext uri="{BB962C8B-B14F-4D97-AF65-F5344CB8AC3E}">
        <p14:creationId xmlns:p14="http://schemas.microsoft.com/office/powerpoint/2010/main" val="32358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dissolv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dissolv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dissolve">
                                      <p:cBhvr>
                                        <p:cTn id="22" dur="500"/>
                                        <p:tgtEl>
                                          <p:spTgt spid="3">
                                            <p:txEl>
                                              <p:pRg st="9" end="9"/>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dissolve">
                                      <p:cBhvr>
                                        <p:cTn id="25" dur="500"/>
                                        <p:tgtEl>
                                          <p:spTgt spid="3">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dissolve">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9963-C97A-7436-A38E-51606053FF2F}"/>
              </a:ext>
            </a:extLst>
          </p:cNvPr>
          <p:cNvSpPr>
            <a:spLocks noGrp="1"/>
          </p:cNvSpPr>
          <p:nvPr>
            <p:ph type="title"/>
          </p:nvPr>
        </p:nvSpPr>
        <p:spPr/>
        <p:txBody>
          <a:bodyPr/>
          <a:lstStyle/>
          <a:p>
            <a:r>
              <a:rPr lang="en-US" sz="2800" dirty="0"/>
              <a:t>What Causes a Profusion of Paths?</a:t>
            </a:r>
          </a:p>
        </p:txBody>
      </p:sp>
      <p:grpSp>
        <p:nvGrpSpPr>
          <p:cNvPr id="69" name="Group 68">
            <a:extLst>
              <a:ext uri="{FF2B5EF4-FFF2-40B4-BE49-F238E27FC236}">
                <a16:creationId xmlns:a16="http://schemas.microsoft.com/office/drawing/2014/main" id="{B8256FE8-C794-7115-D0F5-FEEB43EA4749}"/>
              </a:ext>
            </a:extLst>
          </p:cNvPr>
          <p:cNvGrpSpPr/>
          <p:nvPr/>
        </p:nvGrpSpPr>
        <p:grpSpPr>
          <a:xfrm>
            <a:off x="5923869" y="2655503"/>
            <a:ext cx="737937" cy="1443789"/>
            <a:chOff x="3136231" y="2887579"/>
            <a:chExt cx="737937" cy="1443789"/>
          </a:xfrm>
        </p:grpSpPr>
        <p:grpSp>
          <p:nvGrpSpPr>
            <p:cNvPr id="28" name="Group 27">
              <a:extLst>
                <a:ext uri="{FF2B5EF4-FFF2-40B4-BE49-F238E27FC236}">
                  <a16:creationId xmlns:a16="http://schemas.microsoft.com/office/drawing/2014/main" id="{E828A898-A75D-4D1E-9444-E7FF7E079684}"/>
                </a:ext>
              </a:extLst>
            </p:cNvPr>
            <p:cNvGrpSpPr/>
            <p:nvPr/>
          </p:nvGrpSpPr>
          <p:grpSpPr>
            <a:xfrm>
              <a:off x="3469439" y="3059163"/>
              <a:ext cx="45719" cy="1073495"/>
              <a:chOff x="3515116" y="2048869"/>
              <a:chExt cx="49276" cy="2750997"/>
            </a:xfrm>
          </p:grpSpPr>
          <p:sp>
            <p:nvSpPr>
              <p:cNvPr id="7" name="Oval 6">
                <a:extLst>
                  <a:ext uri="{FF2B5EF4-FFF2-40B4-BE49-F238E27FC236}">
                    <a16:creationId xmlns:a16="http://schemas.microsoft.com/office/drawing/2014/main" id="{605D9F4C-4379-F263-F03C-CBEA823B4661}"/>
                  </a:ext>
                </a:extLst>
              </p:cNvPr>
              <p:cNvSpPr/>
              <p:nvPr/>
            </p:nvSpPr>
            <p:spPr>
              <a:xfrm>
                <a:off x="3515116" y="20488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275112-77ED-0011-70D6-7C4C495B0EDF}"/>
                  </a:ext>
                </a:extLst>
              </p:cNvPr>
              <p:cNvSpPr/>
              <p:nvPr/>
            </p:nvSpPr>
            <p:spPr>
              <a:xfrm>
                <a:off x="3515116" y="264562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F54D72-FF39-04B1-8395-31056B92346C}"/>
                  </a:ext>
                </a:extLst>
              </p:cNvPr>
              <p:cNvSpPr/>
              <p:nvPr/>
            </p:nvSpPr>
            <p:spPr>
              <a:xfrm>
                <a:off x="3515116" y="334995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9CABD3-D268-FC5E-DEAE-0E3A276DB62E}"/>
                  </a:ext>
                </a:extLst>
              </p:cNvPr>
              <p:cNvSpPr/>
              <p:nvPr/>
            </p:nvSpPr>
            <p:spPr>
              <a:xfrm>
                <a:off x="3515116" y="404993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Curved 13">
                <a:extLst>
                  <a:ext uri="{FF2B5EF4-FFF2-40B4-BE49-F238E27FC236}">
                    <a16:creationId xmlns:a16="http://schemas.microsoft.com/office/drawing/2014/main" id="{E025B18F-B115-E3B3-A226-50F91D938CDE}"/>
                  </a:ext>
                </a:extLst>
              </p:cNvPr>
              <p:cNvCxnSpPr>
                <a:cxnSpLocks/>
                <a:stCxn id="8" idx="2"/>
                <a:endCxn id="9" idx="2"/>
              </p:cNvCxnSpPr>
              <p:nvPr/>
            </p:nvCxnSpPr>
            <p:spPr>
              <a:xfrm rot="10800000" flipV="1">
                <a:off x="3515116" y="2663907"/>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2264D881-C6E6-E674-9885-B5A78AEC92BE}"/>
                  </a:ext>
                </a:extLst>
              </p:cNvPr>
              <p:cNvCxnSpPr>
                <a:cxnSpLocks/>
                <a:stCxn id="9" idx="2"/>
                <a:endCxn id="10" idx="2"/>
              </p:cNvCxnSpPr>
              <p:nvPr/>
            </p:nvCxnSpPr>
            <p:spPr>
              <a:xfrm rot="10800000" flipV="1">
                <a:off x="3515116" y="3368242"/>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B15699E1-7A9B-9F0F-228C-E3F0C2D5D4BC}"/>
                  </a:ext>
                </a:extLst>
              </p:cNvPr>
              <p:cNvCxnSpPr>
                <a:cxnSpLocks/>
                <a:stCxn id="10" idx="2"/>
                <a:endCxn id="19" idx="2"/>
              </p:cNvCxnSpPr>
              <p:nvPr/>
            </p:nvCxnSpPr>
            <p:spPr>
              <a:xfrm rot="10800000" flipV="1">
                <a:off x="3515116" y="4068226"/>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CD436E2-B91C-4EB2-EABD-488CD0B3D428}"/>
                  </a:ext>
                </a:extLst>
              </p:cNvPr>
              <p:cNvCxnSpPr>
                <a:cxnSpLocks/>
                <a:stCxn id="9" idx="6"/>
                <a:endCxn id="10" idx="6"/>
              </p:cNvCxnSpPr>
              <p:nvPr/>
            </p:nvCxnSpPr>
            <p:spPr>
              <a:xfrm>
                <a:off x="3551692" y="3368243"/>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B18879B-A09B-DB44-FA7F-9808DA8407AB}"/>
                  </a:ext>
                </a:extLst>
              </p:cNvPr>
              <p:cNvCxnSpPr>
                <a:cxnSpLocks/>
                <a:stCxn id="10" idx="6"/>
                <a:endCxn id="19" idx="6"/>
              </p:cNvCxnSpPr>
              <p:nvPr/>
            </p:nvCxnSpPr>
            <p:spPr>
              <a:xfrm>
                <a:off x="3551692" y="4068226"/>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448190B-4E16-4BCC-ECB2-FAAFACD0F4D8}"/>
                  </a:ext>
                </a:extLst>
              </p:cNvPr>
              <p:cNvSpPr/>
              <p:nvPr/>
            </p:nvSpPr>
            <p:spPr>
              <a:xfrm>
                <a:off x="3515116" y="476329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Curved 19">
                <a:extLst>
                  <a:ext uri="{FF2B5EF4-FFF2-40B4-BE49-F238E27FC236}">
                    <a16:creationId xmlns:a16="http://schemas.microsoft.com/office/drawing/2014/main" id="{D9AD7077-F757-F337-F1CC-8C454329E564}"/>
                  </a:ext>
                </a:extLst>
              </p:cNvPr>
              <p:cNvCxnSpPr>
                <a:cxnSpLocks/>
                <a:stCxn id="7" idx="2"/>
                <a:endCxn id="8" idx="2"/>
              </p:cNvCxnSpPr>
              <p:nvPr/>
            </p:nvCxnSpPr>
            <p:spPr>
              <a:xfrm rot="10800000" flipV="1">
                <a:off x="3515116" y="2067156"/>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C1BB4B8-55BB-5898-1AAD-1F84BDBB3072}"/>
                  </a:ext>
                </a:extLst>
              </p:cNvPr>
              <p:cNvCxnSpPr>
                <a:cxnSpLocks/>
                <a:stCxn id="7" idx="6"/>
                <a:endCxn id="8" idx="6"/>
              </p:cNvCxnSpPr>
              <p:nvPr/>
            </p:nvCxnSpPr>
            <p:spPr>
              <a:xfrm>
                <a:off x="3551692" y="2067157"/>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76BD30F-82B2-9867-A98A-3E9DF86A687B}"/>
                  </a:ext>
                </a:extLst>
              </p:cNvPr>
              <p:cNvCxnSpPr>
                <a:cxnSpLocks/>
                <a:stCxn id="8" idx="6"/>
                <a:endCxn id="9" idx="6"/>
              </p:cNvCxnSpPr>
              <p:nvPr/>
            </p:nvCxnSpPr>
            <p:spPr>
              <a:xfrm>
                <a:off x="3551692" y="2663908"/>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57F35CBE-E215-2E6A-D05F-AF09800A2B35}"/>
                </a:ext>
              </a:extLst>
            </p:cNvPr>
            <p:cNvSpPr/>
            <p:nvPr/>
          </p:nvSpPr>
          <p:spPr bwMode="auto">
            <a:xfrm>
              <a:off x="3136231" y="2887579"/>
              <a:ext cx="737937" cy="144378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31" name="Straight Arrow Connector 30">
              <a:extLst>
                <a:ext uri="{FF2B5EF4-FFF2-40B4-BE49-F238E27FC236}">
                  <a16:creationId xmlns:a16="http://schemas.microsoft.com/office/drawing/2014/main" id="{B2021DFC-206E-808E-15C3-1352E40112F2}"/>
                </a:ext>
              </a:extLst>
            </p:cNvPr>
            <p:cNvCxnSpPr>
              <a:cxnSpLocks/>
              <a:stCxn id="29" idx="0"/>
              <a:endCxn id="7" idx="5"/>
            </p:cNvCxnSpPr>
            <p:nvPr/>
          </p:nvCxnSpPr>
          <p:spPr bwMode="auto">
            <a:xfrm flipH="1">
              <a:off x="3498405" y="2887579"/>
              <a:ext cx="6795" cy="183767"/>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cxnSp>
          <p:nvCxnSpPr>
            <p:cNvPr id="32" name="Straight Arrow Connector 31">
              <a:extLst>
                <a:ext uri="{FF2B5EF4-FFF2-40B4-BE49-F238E27FC236}">
                  <a16:creationId xmlns:a16="http://schemas.microsoft.com/office/drawing/2014/main" id="{5C83393F-7952-EA1D-0422-4C2A7767794A}"/>
                </a:ext>
              </a:extLst>
            </p:cNvPr>
            <p:cNvCxnSpPr>
              <a:cxnSpLocks/>
              <a:stCxn id="19" idx="7"/>
              <a:endCxn id="29" idx="4"/>
            </p:cNvCxnSpPr>
            <p:nvPr/>
          </p:nvCxnSpPr>
          <p:spPr bwMode="auto">
            <a:xfrm>
              <a:off x="3498405" y="4120475"/>
              <a:ext cx="6795" cy="210893"/>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grpSp>
        <p:nvGrpSpPr>
          <p:cNvPr id="108" name="Group 107">
            <a:extLst>
              <a:ext uri="{FF2B5EF4-FFF2-40B4-BE49-F238E27FC236}">
                <a16:creationId xmlns:a16="http://schemas.microsoft.com/office/drawing/2014/main" id="{59E1078E-EE9C-8CEA-A3C6-90A6C51292CE}"/>
              </a:ext>
            </a:extLst>
          </p:cNvPr>
          <p:cNvGrpSpPr/>
          <p:nvPr/>
        </p:nvGrpSpPr>
        <p:grpSpPr>
          <a:xfrm>
            <a:off x="4235191" y="2265688"/>
            <a:ext cx="919438" cy="2073696"/>
            <a:chOff x="2983913" y="2265688"/>
            <a:chExt cx="919438" cy="2073696"/>
          </a:xfrm>
        </p:grpSpPr>
        <p:grpSp>
          <p:nvGrpSpPr>
            <p:cNvPr id="51" name="Group 50">
              <a:extLst>
                <a:ext uri="{FF2B5EF4-FFF2-40B4-BE49-F238E27FC236}">
                  <a16:creationId xmlns:a16="http://schemas.microsoft.com/office/drawing/2014/main" id="{E623DE1A-EBF3-E1F0-1555-0553F8FA7523}"/>
                </a:ext>
              </a:extLst>
            </p:cNvPr>
            <p:cNvGrpSpPr/>
            <p:nvPr/>
          </p:nvGrpSpPr>
          <p:grpSpPr>
            <a:xfrm>
              <a:off x="3413288" y="2465600"/>
              <a:ext cx="45719" cy="521983"/>
              <a:chOff x="1841166" y="1631416"/>
              <a:chExt cx="45719" cy="521983"/>
            </a:xfrm>
          </p:grpSpPr>
          <p:sp>
            <p:nvSpPr>
              <p:cNvPr id="38" name="Oval 37">
                <a:extLst>
                  <a:ext uri="{FF2B5EF4-FFF2-40B4-BE49-F238E27FC236}">
                    <a16:creationId xmlns:a16="http://schemas.microsoft.com/office/drawing/2014/main" id="{BDC477F0-3FEB-0BF5-7ADF-2C34EA15D15A}"/>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ABBF61D-D2F7-7A73-2731-2208DA57F606}"/>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099C554-6340-E1E6-C958-4202E44B204B}"/>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Curved 41">
                <a:extLst>
                  <a:ext uri="{FF2B5EF4-FFF2-40B4-BE49-F238E27FC236}">
                    <a16:creationId xmlns:a16="http://schemas.microsoft.com/office/drawing/2014/main" id="{02DAB7C5-2950-890D-BE78-8AED55E7D07E}"/>
                  </a:ext>
                </a:extLst>
              </p:cNvPr>
              <p:cNvCxnSpPr>
                <a:cxnSpLocks/>
                <a:stCxn id="39" idx="2"/>
                <a:endCxn id="40"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A1F3E57B-786C-E7FC-9A28-BA8AB13C63CA}"/>
                  </a:ext>
                </a:extLst>
              </p:cNvPr>
              <p:cNvCxnSpPr>
                <a:cxnSpLocks/>
                <a:stCxn id="38" idx="2"/>
                <a:endCxn id="39"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01789C7A-35E3-F6AF-7556-8095C4F7214E}"/>
                  </a:ext>
                </a:extLst>
              </p:cNvPr>
              <p:cNvCxnSpPr>
                <a:cxnSpLocks/>
                <a:stCxn id="38" idx="6"/>
                <a:endCxn id="39"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97DE270F-09F1-657C-360A-D7F22959DC64}"/>
                  </a:ext>
                </a:extLst>
              </p:cNvPr>
              <p:cNvCxnSpPr>
                <a:cxnSpLocks/>
                <a:stCxn id="39" idx="6"/>
                <a:endCxn id="40"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F8CC72AA-0A01-ADB3-4987-48943F0AF7A0}"/>
                </a:ext>
              </a:extLst>
            </p:cNvPr>
            <p:cNvSpPr/>
            <p:nvPr/>
          </p:nvSpPr>
          <p:spPr bwMode="auto">
            <a:xfrm>
              <a:off x="2983913" y="2265688"/>
              <a:ext cx="919438" cy="20736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53" name="Straight Arrow Connector 52">
              <a:extLst>
                <a:ext uri="{FF2B5EF4-FFF2-40B4-BE49-F238E27FC236}">
                  <a16:creationId xmlns:a16="http://schemas.microsoft.com/office/drawing/2014/main" id="{94D174F0-426A-43E5-8B2B-3D348E3F4589}"/>
                </a:ext>
              </a:extLst>
            </p:cNvPr>
            <p:cNvCxnSpPr>
              <a:cxnSpLocks/>
              <a:stCxn id="52" idx="0"/>
              <a:endCxn id="38" idx="6"/>
            </p:cNvCxnSpPr>
            <p:nvPr/>
          </p:nvCxnSpPr>
          <p:spPr bwMode="auto">
            <a:xfrm>
              <a:off x="3443632" y="2265688"/>
              <a:ext cx="3592" cy="207049"/>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56" name="Group 55">
              <a:extLst>
                <a:ext uri="{FF2B5EF4-FFF2-40B4-BE49-F238E27FC236}">
                  <a16:creationId xmlns:a16="http://schemas.microsoft.com/office/drawing/2014/main" id="{235AB207-8FD9-EF04-72DF-1FBDBE5216CA}"/>
                </a:ext>
              </a:extLst>
            </p:cNvPr>
            <p:cNvGrpSpPr/>
            <p:nvPr/>
          </p:nvGrpSpPr>
          <p:grpSpPr>
            <a:xfrm>
              <a:off x="3413288" y="3604228"/>
              <a:ext cx="45719" cy="521983"/>
              <a:chOff x="1841166" y="1631416"/>
              <a:chExt cx="45719" cy="521983"/>
            </a:xfrm>
          </p:grpSpPr>
          <p:sp>
            <p:nvSpPr>
              <p:cNvPr id="57" name="Oval 56">
                <a:extLst>
                  <a:ext uri="{FF2B5EF4-FFF2-40B4-BE49-F238E27FC236}">
                    <a16:creationId xmlns:a16="http://schemas.microsoft.com/office/drawing/2014/main" id="{60BCEFD6-27B9-226C-EEEF-23E11FB721F8}"/>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4AECAB-E633-7D08-C220-FFFD6125A68B}"/>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B68769B-D19F-0A7E-0B8B-8D7191864D71}"/>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Connector: Curved 59">
                <a:extLst>
                  <a:ext uri="{FF2B5EF4-FFF2-40B4-BE49-F238E27FC236}">
                    <a16:creationId xmlns:a16="http://schemas.microsoft.com/office/drawing/2014/main" id="{8E6E612A-4B8B-35AD-7991-A4650E0149DC}"/>
                  </a:ext>
                </a:extLst>
              </p:cNvPr>
              <p:cNvCxnSpPr>
                <a:cxnSpLocks/>
                <a:stCxn id="58" idx="2"/>
                <a:endCxn id="59"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9100C43A-703D-1125-55F7-90B33913700D}"/>
                  </a:ext>
                </a:extLst>
              </p:cNvPr>
              <p:cNvCxnSpPr>
                <a:cxnSpLocks/>
                <a:stCxn id="57" idx="2"/>
                <a:endCxn id="58"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52C2BBB6-6764-6C67-4745-1A5DC634193B}"/>
                  </a:ext>
                </a:extLst>
              </p:cNvPr>
              <p:cNvCxnSpPr>
                <a:cxnSpLocks/>
                <a:stCxn id="57" idx="6"/>
                <a:endCxn id="58"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DD6DC865-AB81-C90A-D059-5301D6D1FE58}"/>
                  </a:ext>
                </a:extLst>
              </p:cNvPr>
              <p:cNvCxnSpPr>
                <a:cxnSpLocks/>
                <a:stCxn id="58" idx="6"/>
                <a:endCxn id="59"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a:extLst>
                <a:ext uri="{FF2B5EF4-FFF2-40B4-BE49-F238E27FC236}">
                  <a16:creationId xmlns:a16="http://schemas.microsoft.com/office/drawing/2014/main" id="{F84451B0-3AB8-DB3D-19BA-60B798CDF0A0}"/>
                </a:ext>
              </a:extLst>
            </p:cNvPr>
            <p:cNvCxnSpPr>
              <a:cxnSpLocks/>
              <a:stCxn id="59" idx="5"/>
              <a:endCxn id="52" idx="4"/>
            </p:cNvCxnSpPr>
            <p:nvPr/>
          </p:nvCxnSpPr>
          <p:spPr bwMode="auto">
            <a:xfrm>
              <a:off x="3442254" y="4124121"/>
              <a:ext cx="1378" cy="215263"/>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cxnSp>
        <p:nvCxnSpPr>
          <p:cNvPr id="71" name="Connector: Curved 70">
            <a:extLst>
              <a:ext uri="{FF2B5EF4-FFF2-40B4-BE49-F238E27FC236}">
                <a16:creationId xmlns:a16="http://schemas.microsoft.com/office/drawing/2014/main" id="{8201AA0F-CE04-A927-F733-E115CFCC36E3}"/>
              </a:ext>
            </a:extLst>
          </p:cNvPr>
          <p:cNvCxnSpPr>
            <a:cxnSpLocks/>
            <a:stCxn id="40" idx="5"/>
            <a:endCxn id="29" idx="0"/>
          </p:cNvCxnSpPr>
          <p:nvPr/>
        </p:nvCxnSpPr>
        <p:spPr bwMode="auto">
          <a:xfrm rot="5400000" flipH="1" flipV="1">
            <a:off x="5328190" y="2020845"/>
            <a:ext cx="329990" cy="1599306"/>
          </a:xfrm>
          <a:prstGeom prst="curvedConnector5">
            <a:avLst>
              <a:gd name="adj1" fmla="val -69275"/>
              <a:gd name="adj2" fmla="val 38620"/>
              <a:gd name="adj3" fmla="val 169275"/>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73" name="Connector: Curved 72">
            <a:extLst>
              <a:ext uri="{FF2B5EF4-FFF2-40B4-BE49-F238E27FC236}">
                <a16:creationId xmlns:a16="http://schemas.microsoft.com/office/drawing/2014/main" id="{F360EE5F-429F-005B-8E76-C4AFDF9BB6D4}"/>
              </a:ext>
            </a:extLst>
          </p:cNvPr>
          <p:cNvCxnSpPr>
            <a:cxnSpLocks/>
            <a:stCxn id="29" idx="4"/>
            <a:endCxn id="57" idx="7"/>
          </p:cNvCxnSpPr>
          <p:nvPr/>
        </p:nvCxnSpPr>
        <p:spPr bwMode="auto">
          <a:xfrm rot="5400000" flipH="1">
            <a:off x="5246698" y="3053152"/>
            <a:ext cx="492974" cy="1599306"/>
          </a:xfrm>
          <a:prstGeom prst="curvedConnector5">
            <a:avLst>
              <a:gd name="adj1" fmla="val -46372"/>
              <a:gd name="adj2" fmla="val 61380"/>
              <a:gd name="adj3" fmla="val 146372"/>
            </a:avLst>
          </a:prstGeom>
          <a:solidFill>
            <a:schemeClr val="accent1"/>
          </a:solidFill>
          <a:ln w="9525" cap="flat" cmpd="sng" algn="ctr">
            <a:solidFill>
              <a:srgbClr val="C00000"/>
            </a:solidFill>
            <a:prstDash val="solid"/>
            <a:round/>
            <a:headEnd type="none" w="med" len="med"/>
            <a:tailEnd type="stealth" w="lg" len="med"/>
          </a:ln>
          <a:effectLst/>
        </p:spPr>
      </p:cxnSp>
      <p:grpSp>
        <p:nvGrpSpPr>
          <p:cNvPr id="109" name="Group 108">
            <a:extLst>
              <a:ext uri="{FF2B5EF4-FFF2-40B4-BE49-F238E27FC236}">
                <a16:creationId xmlns:a16="http://schemas.microsoft.com/office/drawing/2014/main" id="{7F8529EF-9C92-F6DC-82CB-CBD6774D7FB8}"/>
              </a:ext>
            </a:extLst>
          </p:cNvPr>
          <p:cNvGrpSpPr/>
          <p:nvPr/>
        </p:nvGrpSpPr>
        <p:grpSpPr>
          <a:xfrm>
            <a:off x="2623273" y="2312222"/>
            <a:ext cx="919438" cy="2073696"/>
            <a:chOff x="1371995" y="2312222"/>
            <a:chExt cx="919438" cy="2073696"/>
          </a:xfrm>
        </p:grpSpPr>
        <p:grpSp>
          <p:nvGrpSpPr>
            <p:cNvPr id="76" name="Group 75">
              <a:extLst>
                <a:ext uri="{FF2B5EF4-FFF2-40B4-BE49-F238E27FC236}">
                  <a16:creationId xmlns:a16="http://schemas.microsoft.com/office/drawing/2014/main" id="{A7E754FA-7AAF-4F81-D5ED-A72A1E1E126F}"/>
                </a:ext>
              </a:extLst>
            </p:cNvPr>
            <p:cNvGrpSpPr/>
            <p:nvPr/>
          </p:nvGrpSpPr>
          <p:grpSpPr>
            <a:xfrm>
              <a:off x="1801370" y="2512134"/>
              <a:ext cx="45719" cy="521983"/>
              <a:chOff x="1841166" y="1631416"/>
              <a:chExt cx="45719" cy="521983"/>
            </a:xfrm>
          </p:grpSpPr>
          <p:sp>
            <p:nvSpPr>
              <p:cNvPr id="77" name="Oval 76">
                <a:extLst>
                  <a:ext uri="{FF2B5EF4-FFF2-40B4-BE49-F238E27FC236}">
                    <a16:creationId xmlns:a16="http://schemas.microsoft.com/office/drawing/2014/main" id="{D8A369F9-561E-F774-3C80-310C7B425744}"/>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2829AF8-FC47-80A1-F93F-A279BDFBFDA6}"/>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36307CF-C955-5C5D-253D-F3B46E33B101}"/>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Connector: Curved 79">
                <a:extLst>
                  <a:ext uri="{FF2B5EF4-FFF2-40B4-BE49-F238E27FC236}">
                    <a16:creationId xmlns:a16="http://schemas.microsoft.com/office/drawing/2014/main" id="{7268ECFF-B6D3-E93B-FD4E-49397AA774ED}"/>
                  </a:ext>
                </a:extLst>
              </p:cNvPr>
              <p:cNvCxnSpPr>
                <a:cxnSpLocks/>
                <a:stCxn id="78" idx="2"/>
                <a:endCxn id="79"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1" name="Connector: Curved 80">
                <a:extLst>
                  <a:ext uri="{FF2B5EF4-FFF2-40B4-BE49-F238E27FC236}">
                    <a16:creationId xmlns:a16="http://schemas.microsoft.com/office/drawing/2014/main" id="{C452E69C-C3C3-BEA2-343E-D77EF338203C}"/>
                  </a:ext>
                </a:extLst>
              </p:cNvPr>
              <p:cNvCxnSpPr>
                <a:cxnSpLocks/>
                <a:stCxn id="77" idx="2"/>
                <a:endCxn id="78"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CB477C4F-15E4-CF01-2236-C03918CB505E}"/>
                  </a:ext>
                </a:extLst>
              </p:cNvPr>
              <p:cNvCxnSpPr>
                <a:cxnSpLocks/>
                <a:stCxn id="77" idx="6"/>
                <a:endCxn id="78"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2A87562F-8B5F-12C8-98BA-FD2F62497647}"/>
                  </a:ext>
                </a:extLst>
              </p:cNvPr>
              <p:cNvCxnSpPr>
                <a:cxnSpLocks/>
                <a:stCxn id="78" idx="6"/>
                <a:endCxn id="79"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84" name="Oval 83">
              <a:extLst>
                <a:ext uri="{FF2B5EF4-FFF2-40B4-BE49-F238E27FC236}">
                  <a16:creationId xmlns:a16="http://schemas.microsoft.com/office/drawing/2014/main" id="{0E5DDB9B-5C74-5447-D8D1-CE794AD36320}"/>
                </a:ext>
              </a:extLst>
            </p:cNvPr>
            <p:cNvSpPr/>
            <p:nvPr/>
          </p:nvSpPr>
          <p:spPr bwMode="auto">
            <a:xfrm>
              <a:off x="1371995" y="2312222"/>
              <a:ext cx="919438" cy="20736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85" name="Straight Arrow Connector 84">
              <a:extLst>
                <a:ext uri="{FF2B5EF4-FFF2-40B4-BE49-F238E27FC236}">
                  <a16:creationId xmlns:a16="http://schemas.microsoft.com/office/drawing/2014/main" id="{D61725CD-CD3C-9941-A361-226E90B57B9E}"/>
                </a:ext>
              </a:extLst>
            </p:cNvPr>
            <p:cNvCxnSpPr>
              <a:cxnSpLocks/>
              <a:stCxn id="84" idx="0"/>
              <a:endCxn id="77" idx="6"/>
            </p:cNvCxnSpPr>
            <p:nvPr/>
          </p:nvCxnSpPr>
          <p:spPr bwMode="auto">
            <a:xfrm>
              <a:off x="1831714" y="2312222"/>
              <a:ext cx="3592" cy="207049"/>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86" name="Group 85">
              <a:extLst>
                <a:ext uri="{FF2B5EF4-FFF2-40B4-BE49-F238E27FC236}">
                  <a16:creationId xmlns:a16="http://schemas.microsoft.com/office/drawing/2014/main" id="{794A54AD-78F9-7D8E-4F92-36C95A25B669}"/>
                </a:ext>
              </a:extLst>
            </p:cNvPr>
            <p:cNvGrpSpPr/>
            <p:nvPr/>
          </p:nvGrpSpPr>
          <p:grpSpPr>
            <a:xfrm>
              <a:off x="1801370" y="3650762"/>
              <a:ext cx="45719" cy="521983"/>
              <a:chOff x="1841166" y="1631416"/>
              <a:chExt cx="45719" cy="521983"/>
            </a:xfrm>
          </p:grpSpPr>
          <p:sp>
            <p:nvSpPr>
              <p:cNvPr id="87" name="Oval 86">
                <a:extLst>
                  <a:ext uri="{FF2B5EF4-FFF2-40B4-BE49-F238E27FC236}">
                    <a16:creationId xmlns:a16="http://schemas.microsoft.com/office/drawing/2014/main" id="{6FE8B89E-D315-B9F7-D362-E7AD418C06BD}"/>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F9813EE-D923-6E90-D2C7-34B251F924BF}"/>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80459DB-942C-32D9-DC0A-5A1B25F35E58}"/>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Connector: Curved 89">
                <a:extLst>
                  <a:ext uri="{FF2B5EF4-FFF2-40B4-BE49-F238E27FC236}">
                    <a16:creationId xmlns:a16="http://schemas.microsoft.com/office/drawing/2014/main" id="{098A9A59-1B97-E870-8DE2-DB47E33B82F6}"/>
                  </a:ext>
                </a:extLst>
              </p:cNvPr>
              <p:cNvCxnSpPr>
                <a:cxnSpLocks/>
                <a:stCxn id="88" idx="2"/>
                <a:endCxn id="89"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1" name="Connector: Curved 90">
                <a:extLst>
                  <a:ext uri="{FF2B5EF4-FFF2-40B4-BE49-F238E27FC236}">
                    <a16:creationId xmlns:a16="http://schemas.microsoft.com/office/drawing/2014/main" id="{704ECAC0-0A0B-CF02-61D3-BB13877F946F}"/>
                  </a:ext>
                </a:extLst>
              </p:cNvPr>
              <p:cNvCxnSpPr>
                <a:cxnSpLocks/>
                <a:stCxn id="87" idx="2"/>
                <a:endCxn id="88"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554E8A45-777F-B2E6-E855-E676DD8F3E38}"/>
                  </a:ext>
                </a:extLst>
              </p:cNvPr>
              <p:cNvCxnSpPr>
                <a:cxnSpLocks/>
                <a:stCxn id="87" idx="6"/>
                <a:endCxn id="88"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3" name="Connector: Curved 92">
                <a:extLst>
                  <a:ext uri="{FF2B5EF4-FFF2-40B4-BE49-F238E27FC236}">
                    <a16:creationId xmlns:a16="http://schemas.microsoft.com/office/drawing/2014/main" id="{774566B2-F292-8129-9C56-D96E294FBE46}"/>
                  </a:ext>
                </a:extLst>
              </p:cNvPr>
              <p:cNvCxnSpPr>
                <a:cxnSpLocks/>
                <a:stCxn id="88" idx="6"/>
                <a:endCxn id="89"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0A46ABF1-A387-2CB7-180D-01BF6BBC38AB}"/>
                </a:ext>
              </a:extLst>
            </p:cNvPr>
            <p:cNvCxnSpPr>
              <a:cxnSpLocks/>
              <a:stCxn id="89" idx="5"/>
              <a:endCxn id="84" idx="4"/>
            </p:cNvCxnSpPr>
            <p:nvPr/>
          </p:nvCxnSpPr>
          <p:spPr bwMode="auto">
            <a:xfrm>
              <a:off x="1830336" y="4170655"/>
              <a:ext cx="1378" cy="215263"/>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cxnSp>
        <p:nvCxnSpPr>
          <p:cNvPr id="95" name="Connector: Curved 94">
            <a:extLst>
              <a:ext uri="{FF2B5EF4-FFF2-40B4-BE49-F238E27FC236}">
                <a16:creationId xmlns:a16="http://schemas.microsoft.com/office/drawing/2014/main" id="{F4EA90A6-86E0-D7E2-CF44-BA58D87639AC}"/>
              </a:ext>
            </a:extLst>
          </p:cNvPr>
          <p:cNvCxnSpPr>
            <a:cxnSpLocks/>
            <a:stCxn id="79" idx="4"/>
            <a:endCxn id="52" idx="0"/>
          </p:cNvCxnSpPr>
          <p:nvPr/>
        </p:nvCxnSpPr>
        <p:spPr bwMode="auto">
          <a:xfrm rot="5400000" flipH="1" flipV="1">
            <a:off x="3498048" y="1837256"/>
            <a:ext cx="768429" cy="1625294"/>
          </a:xfrm>
          <a:prstGeom prst="curvedConnector5">
            <a:avLst>
              <a:gd name="adj1" fmla="val -29749"/>
              <a:gd name="adj2" fmla="val 36379"/>
              <a:gd name="adj3" fmla="val 129749"/>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96" name="Connector: Curved 95">
            <a:extLst>
              <a:ext uri="{FF2B5EF4-FFF2-40B4-BE49-F238E27FC236}">
                <a16:creationId xmlns:a16="http://schemas.microsoft.com/office/drawing/2014/main" id="{72499248-8A11-8CFC-8F46-86E9DCCA44ED}"/>
              </a:ext>
            </a:extLst>
          </p:cNvPr>
          <p:cNvCxnSpPr>
            <a:cxnSpLocks/>
            <a:stCxn id="87" idx="0"/>
            <a:endCxn id="52" idx="4"/>
          </p:cNvCxnSpPr>
          <p:nvPr/>
        </p:nvCxnSpPr>
        <p:spPr bwMode="auto">
          <a:xfrm rot="16200000" flipH="1">
            <a:off x="3537952" y="3182426"/>
            <a:ext cx="688622" cy="1625294"/>
          </a:xfrm>
          <a:prstGeom prst="curvedConnector5">
            <a:avLst>
              <a:gd name="adj1" fmla="val -33197"/>
              <a:gd name="adj2" fmla="val 36379"/>
              <a:gd name="adj3" fmla="val 133197"/>
            </a:avLst>
          </a:prstGeom>
          <a:solidFill>
            <a:schemeClr val="accent1"/>
          </a:solidFill>
          <a:ln w="9525" cap="flat" cmpd="sng" algn="ctr">
            <a:solidFill>
              <a:srgbClr val="C00000"/>
            </a:solidFill>
            <a:prstDash val="solid"/>
            <a:round/>
            <a:headEnd type="none" w="med" len="med"/>
            <a:tailEnd type="stealth" w="lg" len="med"/>
          </a:ln>
          <a:effectLst/>
        </p:spPr>
      </p:cxnSp>
    </p:spTree>
    <p:extLst>
      <p:ext uri="{BB962C8B-B14F-4D97-AF65-F5344CB8AC3E}">
        <p14:creationId xmlns:p14="http://schemas.microsoft.com/office/powerpoint/2010/main" val="4453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dissolve">
                                      <p:cBhvr>
                                        <p:cTn id="7" dur="500"/>
                                        <p:tgtEl>
                                          <p:spTgt spid="108"/>
                                        </p:tgtEl>
                                      </p:cBhvr>
                                    </p:animEffect>
                                  </p:childTnLst>
                                </p:cTn>
                              </p:par>
                              <p:par>
                                <p:cTn id="8" presetID="9"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dissolve">
                                      <p:cBhvr>
                                        <p:cTn id="10" dur="500"/>
                                        <p:tgtEl>
                                          <p:spTgt spid="71"/>
                                        </p:tgtEl>
                                      </p:cBhvr>
                                    </p:animEffect>
                                  </p:childTnLst>
                                </p:cTn>
                              </p:par>
                              <p:par>
                                <p:cTn id="11" presetID="9"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dissolve">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dissolve">
                                      <p:cBhvr>
                                        <p:cTn id="18" dur="500"/>
                                        <p:tgtEl>
                                          <p:spTgt spid="109"/>
                                        </p:tgtEl>
                                      </p:cBhvr>
                                    </p:animEffect>
                                  </p:childTnLst>
                                </p:cTn>
                              </p:par>
                              <p:par>
                                <p:cTn id="19" presetID="9"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dissolve">
                                      <p:cBhvr>
                                        <p:cTn id="21" dur="500"/>
                                        <p:tgtEl>
                                          <p:spTgt spid="95"/>
                                        </p:tgtEl>
                                      </p:cBhvr>
                                    </p:animEffect>
                                  </p:childTnLst>
                                </p:cTn>
                              </p:par>
                              <p:par>
                                <p:cTn id="22" presetID="9"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dissolve">
                                      <p:cBhvr>
                                        <p:cTn id="2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9963-C97A-7436-A38E-51606053FF2F}"/>
              </a:ext>
            </a:extLst>
          </p:cNvPr>
          <p:cNvSpPr>
            <a:spLocks noGrp="1"/>
          </p:cNvSpPr>
          <p:nvPr>
            <p:ph type="title"/>
          </p:nvPr>
        </p:nvSpPr>
        <p:spPr/>
        <p:txBody>
          <a:bodyPr/>
          <a:lstStyle/>
          <a:p>
            <a:r>
              <a:rPr lang="en-US" sz="2800" dirty="0"/>
              <a:t>What Causes a Profusion of Paths?</a:t>
            </a:r>
          </a:p>
        </p:txBody>
      </p:sp>
      <p:grpSp>
        <p:nvGrpSpPr>
          <p:cNvPr id="69" name="Group 68">
            <a:extLst>
              <a:ext uri="{FF2B5EF4-FFF2-40B4-BE49-F238E27FC236}">
                <a16:creationId xmlns:a16="http://schemas.microsoft.com/office/drawing/2014/main" id="{B8256FE8-C794-7115-D0F5-FEEB43EA4749}"/>
              </a:ext>
            </a:extLst>
          </p:cNvPr>
          <p:cNvGrpSpPr/>
          <p:nvPr/>
        </p:nvGrpSpPr>
        <p:grpSpPr>
          <a:xfrm>
            <a:off x="7744652" y="3110840"/>
            <a:ext cx="737937" cy="1443789"/>
            <a:chOff x="3136231" y="2887579"/>
            <a:chExt cx="737937" cy="1443789"/>
          </a:xfrm>
        </p:grpSpPr>
        <p:grpSp>
          <p:nvGrpSpPr>
            <p:cNvPr id="28" name="Group 27">
              <a:extLst>
                <a:ext uri="{FF2B5EF4-FFF2-40B4-BE49-F238E27FC236}">
                  <a16:creationId xmlns:a16="http://schemas.microsoft.com/office/drawing/2014/main" id="{E828A898-A75D-4D1E-9444-E7FF7E079684}"/>
                </a:ext>
              </a:extLst>
            </p:cNvPr>
            <p:cNvGrpSpPr/>
            <p:nvPr/>
          </p:nvGrpSpPr>
          <p:grpSpPr>
            <a:xfrm>
              <a:off x="3469439" y="3059163"/>
              <a:ext cx="45719" cy="1073495"/>
              <a:chOff x="3515116" y="2048869"/>
              <a:chExt cx="49276" cy="2750997"/>
            </a:xfrm>
          </p:grpSpPr>
          <p:sp>
            <p:nvSpPr>
              <p:cNvPr id="7" name="Oval 6">
                <a:extLst>
                  <a:ext uri="{FF2B5EF4-FFF2-40B4-BE49-F238E27FC236}">
                    <a16:creationId xmlns:a16="http://schemas.microsoft.com/office/drawing/2014/main" id="{605D9F4C-4379-F263-F03C-CBEA823B4661}"/>
                  </a:ext>
                </a:extLst>
              </p:cNvPr>
              <p:cNvSpPr/>
              <p:nvPr/>
            </p:nvSpPr>
            <p:spPr>
              <a:xfrm>
                <a:off x="3515116" y="20488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275112-77ED-0011-70D6-7C4C495B0EDF}"/>
                  </a:ext>
                </a:extLst>
              </p:cNvPr>
              <p:cNvSpPr/>
              <p:nvPr/>
            </p:nvSpPr>
            <p:spPr>
              <a:xfrm>
                <a:off x="3515116" y="264562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F54D72-FF39-04B1-8395-31056B92346C}"/>
                  </a:ext>
                </a:extLst>
              </p:cNvPr>
              <p:cNvSpPr/>
              <p:nvPr/>
            </p:nvSpPr>
            <p:spPr>
              <a:xfrm>
                <a:off x="3515116" y="334995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9CABD3-D268-FC5E-DEAE-0E3A276DB62E}"/>
                  </a:ext>
                </a:extLst>
              </p:cNvPr>
              <p:cNvSpPr/>
              <p:nvPr/>
            </p:nvSpPr>
            <p:spPr>
              <a:xfrm>
                <a:off x="3515116" y="404993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Curved 13">
                <a:extLst>
                  <a:ext uri="{FF2B5EF4-FFF2-40B4-BE49-F238E27FC236}">
                    <a16:creationId xmlns:a16="http://schemas.microsoft.com/office/drawing/2014/main" id="{E025B18F-B115-E3B3-A226-50F91D938CDE}"/>
                  </a:ext>
                </a:extLst>
              </p:cNvPr>
              <p:cNvCxnSpPr>
                <a:cxnSpLocks/>
                <a:stCxn id="8" idx="2"/>
                <a:endCxn id="9" idx="2"/>
              </p:cNvCxnSpPr>
              <p:nvPr/>
            </p:nvCxnSpPr>
            <p:spPr>
              <a:xfrm rot="10800000" flipV="1">
                <a:off x="3515116" y="2663907"/>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2264D881-C6E6-E674-9885-B5A78AEC92BE}"/>
                  </a:ext>
                </a:extLst>
              </p:cNvPr>
              <p:cNvCxnSpPr>
                <a:cxnSpLocks/>
                <a:stCxn id="9" idx="2"/>
                <a:endCxn id="10" idx="2"/>
              </p:cNvCxnSpPr>
              <p:nvPr/>
            </p:nvCxnSpPr>
            <p:spPr>
              <a:xfrm rot="10800000" flipV="1">
                <a:off x="3515116" y="3368242"/>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B15699E1-7A9B-9F0F-228C-E3F0C2D5D4BC}"/>
                  </a:ext>
                </a:extLst>
              </p:cNvPr>
              <p:cNvCxnSpPr>
                <a:cxnSpLocks/>
                <a:stCxn id="10" idx="2"/>
                <a:endCxn id="19" idx="2"/>
              </p:cNvCxnSpPr>
              <p:nvPr/>
            </p:nvCxnSpPr>
            <p:spPr>
              <a:xfrm rot="10800000" flipV="1">
                <a:off x="3515116" y="4068226"/>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CD436E2-B91C-4EB2-EABD-488CD0B3D428}"/>
                  </a:ext>
                </a:extLst>
              </p:cNvPr>
              <p:cNvCxnSpPr>
                <a:cxnSpLocks/>
                <a:stCxn id="9" idx="6"/>
                <a:endCxn id="10" idx="6"/>
              </p:cNvCxnSpPr>
              <p:nvPr/>
            </p:nvCxnSpPr>
            <p:spPr>
              <a:xfrm>
                <a:off x="3551692" y="3368243"/>
                <a:ext cx="12700" cy="699983"/>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B18879B-A09B-DB44-FA7F-9808DA8407AB}"/>
                  </a:ext>
                </a:extLst>
              </p:cNvPr>
              <p:cNvCxnSpPr>
                <a:cxnSpLocks/>
                <a:stCxn id="10" idx="6"/>
                <a:endCxn id="19" idx="6"/>
              </p:cNvCxnSpPr>
              <p:nvPr/>
            </p:nvCxnSpPr>
            <p:spPr>
              <a:xfrm>
                <a:off x="3551692" y="4068226"/>
                <a:ext cx="12700" cy="713352"/>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448190B-4E16-4BCC-ECB2-FAAFACD0F4D8}"/>
                  </a:ext>
                </a:extLst>
              </p:cNvPr>
              <p:cNvSpPr/>
              <p:nvPr/>
            </p:nvSpPr>
            <p:spPr>
              <a:xfrm>
                <a:off x="3515116" y="476329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Curved 19">
                <a:extLst>
                  <a:ext uri="{FF2B5EF4-FFF2-40B4-BE49-F238E27FC236}">
                    <a16:creationId xmlns:a16="http://schemas.microsoft.com/office/drawing/2014/main" id="{D9AD7077-F757-F337-F1CC-8C454329E564}"/>
                  </a:ext>
                </a:extLst>
              </p:cNvPr>
              <p:cNvCxnSpPr>
                <a:cxnSpLocks/>
                <a:stCxn id="7" idx="2"/>
                <a:endCxn id="8" idx="2"/>
              </p:cNvCxnSpPr>
              <p:nvPr/>
            </p:nvCxnSpPr>
            <p:spPr>
              <a:xfrm rot="10800000" flipV="1">
                <a:off x="3515116" y="2067156"/>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C1BB4B8-55BB-5898-1AAD-1F84BDBB3072}"/>
                  </a:ext>
                </a:extLst>
              </p:cNvPr>
              <p:cNvCxnSpPr>
                <a:cxnSpLocks/>
                <a:stCxn id="7" idx="6"/>
                <a:endCxn id="8" idx="6"/>
              </p:cNvCxnSpPr>
              <p:nvPr/>
            </p:nvCxnSpPr>
            <p:spPr>
              <a:xfrm>
                <a:off x="3551692" y="2067157"/>
                <a:ext cx="12700" cy="596751"/>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76BD30F-82B2-9867-A98A-3E9DF86A687B}"/>
                  </a:ext>
                </a:extLst>
              </p:cNvPr>
              <p:cNvCxnSpPr>
                <a:cxnSpLocks/>
                <a:stCxn id="8" idx="6"/>
                <a:endCxn id="9" idx="6"/>
              </p:cNvCxnSpPr>
              <p:nvPr/>
            </p:nvCxnSpPr>
            <p:spPr>
              <a:xfrm>
                <a:off x="3551692" y="2663908"/>
                <a:ext cx="12700" cy="70433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57F35CBE-E215-2E6A-D05F-AF09800A2B35}"/>
                </a:ext>
              </a:extLst>
            </p:cNvPr>
            <p:cNvSpPr/>
            <p:nvPr/>
          </p:nvSpPr>
          <p:spPr bwMode="auto">
            <a:xfrm>
              <a:off x="3136231" y="2887579"/>
              <a:ext cx="737937" cy="144378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31" name="Straight Arrow Connector 30">
              <a:extLst>
                <a:ext uri="{FF2B5EF4-FFF2-40B4-BE49-F238E27FC236}">
                  <a16:creationId xmlns:a16="http://schemas.microsoft.com/office/drawing/2014/main" id="{B2021DFC-206E-808E-15C3-1352E40112F2}"/>
                </a:ext>
              </a:extLst>
            </p:cNvPr>
            <p:cNvCxnSpPr>
              <a:cxnSpLocks/>
              <a:stCxn id="29" idx="0"/>
              <a:endCxn id="7" idx="5"/>
            </p:cNvCxnSpPr>
            <p:nvPr/>
          </p:nvCxnSpPr>
          <p:spPr bwMode="auto">
            <a:xfrm flipH="1">
              <a:off x="3498405" y="2887579"/>
              <a:ext cx="6795" cy="183767"/>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cxnSp>
          <p:nvCxnSpPr>
            <p:cNvPr id="32" name="Straight Arrow Connector 31">
              <a:extLst>
                <a:ext uri="{FF2B5EF4-FFF2-40B4-BE49-F238E27FC236}">
                  <a16:creationId xmlns:a16="http://schemas.microsoft.com/office/drawing/2014/main" id="{5C83393F-7952-EA1D-0422-4C2A7767794A}"/>
                </a:ext>
              </a:extLst>
            </p:cNvPr>
            <p:cNvCxnSpPr>
              <a:cxnSpLocks/>
              <a:stCxn id="19" idx="7"/>
              <a:endCxn id="29" idx="4"/>
            </p:cNvCxnSpPr>
            <p:nvPr/>
          </p:nvCxnSpPr>
          <p:spPr bwMode="auto">
            <a:xfrm>
              <a:off x="3498405" y="4120475"/>
              <a:ext cx="6795" cy="210893"/>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cxnSp>
        <p:nvCxnSpPr>
          <p:cNvPr id="71" name="Connector: Curved 70">
            <a:extLst>
              <a:ext uri="{FF2B5EF4-FFF2-40B4-BE49-F238E27FC236}">
                <a16:creationId xmlns:a16="http://schemas.microsoft.com/office/drawing/2014/main" id="{8201AA0F-CE04-A927-F733-E115CFCC36E3}"/>
              </a:ext>
            </a:extLst>
          </p:cNvPr>
          <p:cNvCxnSpPr>
            <a:cxnSpLocks/>
            <a:stCxn id="40" idx="5"/>
            <a:endCxn id="29" idx="0"/>
          </p:cNvCxnSpPr>
          <p:nvPr/>
        </p:nvCxnSpPr>
        <p:spPr bwMode="auto">
          <a:xfrm rot="5400000" flipH="1" flipV="1">
            <a:off x="7027724" y="2027935"/>
            <a:ext cx="2991" cy="2168801"/>
          </a:xfrm>
          <a:prstGeom prst="curvedConnector5">
            <a:avLst>
              <a:gd name="adj1" fmla="val -5310130"/>
              <a:gd name="adj2" fmla="val 41608"/>
              <a:gd name="adj3" fmla="val 7742929"/>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73" name="Connector: Curved 72">
            <a:extLst>
              <a:ext uri="{FF2B5EF4-FFF2-40B4-BE49-F238E27FC236}">
                <a16:creationId xmlns:a16="http://schemas.microsoft.com/office/drawing/2014/main" id="{F360EE5F-429F-005B-8E76-C4AFDF9BB6D4}"/>
              </a:ext>
            </a:extLst>
          </p:cNvPr>
          <p:cNvCxnSpPr>
            <a:cxnSpLocks/>
            <a:stCxn id="29" idx="4"/>
            <a:endCxn id="57" idx="7"/>
          </p:cNvCxnSpPr>
          <p:nvPr/>
        </p:nvCxnSpPr>
        <p:spPr bwMode="auto">
          <a:xfrm rot="5400000" flipH="1">
            <a:off x="6571107" y="3012116"/>
            <a:ext cx="916227" cy="2168801"/>
          </a:xfrm>
          <a:prstGeom prst="curvedConnector5">
            <a:avLst>
              <a:gd name="adj1" fmla="val -7441"/>
              <a:gd name="adj2" fmla="val 58392"/>
              <a:gd name="adj3" fmla="val 124950"/>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95" name="Connector: Curved 94">
            <a:extLst>
              <a:ext uri="{FF2B5EF4-FFF2-40B4-BE49-F238E27FC236}">
                <a16:creationId xmlns:a16="http://schemas.microsoft.com/office/drawing/2014/main" id="{F4EA90A6-86E0-D7E2-CF44-BA58D87639AC}"/>
              </a:ext>
            </a:extLst>
          </p:cNvPr>
          <p:cNvCxnSpPr>
            <a:cxnSpLocks/>
            <a:stCxn id="59" idx="5"/>
            <a:endCxn id="29" idx="0"/>
          </p:cNvCxnSpPr>
          <p:nvPr/>
        </p:nvCxnSpPr>
        <p:spPr bwMode="auto">
          <a:xfrm rot="5400000" flipH="1" flipV="1">
            <a:off x="6506537" y="2549122"/>
            <a:ext cx="1045365" cy="2168801"/>
          </a:xfrm>
          <a:prstGeom prst="curvedConnector5">
            <a:avLst>
              <a:gd name="adj1" fmla="val -7465"/>
              <a:gd name="adj2" fmla="val 41608"/>
              <a:gd name="adj3" fmla="val 111126"/>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96" name="Connector: Curved 95">
            <a:extLst>
              <a:ext uri="{FF2B5EF4-FFF2-40B4-BE49-F238E27FC236}">
                <a16:creationId xmlns:a16="http://schemas.microsoft.com/office/drawing/2014/main" id="{72499248-8A11-8CFC-8F46-86E9DCCA44ED}"/>
              </a:ext>
            </a:extLst>
          </p:cNvPr>
          <p:cNvCxnSpPr>
            <a:cxnSpLocks/>
            <a:stCxn id="29" idx="4"/>
            <a:endCxn id="98" idx="0"/>
          </p:cNvCxnSpPr>
          <p:nvPr/>
        </p:nvCxnSpPr>
        <p:spPr bwMode="auto">
          <a:xfrm rot="5400000" flipH="1">
            <a:off x="7014241" y="3455249"/>
            <a:ext cx="25952" cy="2172808"/>
          </a:xfrm>
          <a:prstGeom prst="curvedConnector5">
            <a:avLst>
              <a:gd name="adj1" fmla="val -880857"/>
              <a:gd name="adj2" fmla="val 58385"/>
              <a:gd name="adj3" fmla="val 542197"/>
            </a:avLst>
          </a:prstGeom>
          <a:solidFill>
            <a:schemeClr val="accent1"/>
          </a:solidFill>
          <a:ln w="9525" cap="flat" cmpd="sng" algn="ctr">
            <a:solidFill>
              <a:srgbClr val="00B050"/>
            </a:solidFill>
            <a:prstDash val="solid"/>
            <a:round/>
            <a:headEnd type="none" w="med" len="med"/>
            <a:tailEnd type="stealth" w="lg" len="med"/>
          </a:ln>
          <a:effectLst/>
        </p:spPr>
      </p:cxnSp>
      <p:grpSp>
        <p:nvGrpSpPr>
          <p:cNvPr id="114" name="Group 113">
            <a:extLst>
              <a:ext uri="{FF2B5EF4-FFF2-40B4-BE49-F238E27FC236}">
                <a16:creationId xmlns:a16="http://schemas.microsoft.com/office/drawing/2014/main" id="{457818B4-DA92-B56F-04F7-D7856D1971C9}"/>
              </a:ext>
            </a:extLst>
          </p:cNvPr>
          <p:cNvGrpSpPr/>
          <p:nvPr/>
        </p:nvGrpSpPr>
        <p:grpSpPr>
          <a:xfrm>
            <a:off x="5486479" y="2394026"/>
            <a:ext cx="919438" cy="2924460"/>
            <a:chOff x="5237828" y="1174832"/>
            <a:chExt cx="919438" cy="2924460"/>
          </a:xfrm>
        </p:grpSpPr>
        <p:grpSp>
          <p:nvGrpSpPr>
            <p:cNvPr id="51" name="Group 50">
              <a:extLst>
                <a:ext uri="{FF2B5EF4-FFF2-40B4-BE49-F238E27FC236}">
                  <a16:creationId xmlns:a16="http://schemas.microsoft.com/office/drawing/2014/main" id="{E623DE1A-EBF3-E1F0-1555-0553F8FA7523}"/>
                </a:ext>
              </a:extLst>
            </p:cNvPr>
            <p:cNvGrpSpPr/>
            <p:nvPr/>
          </p:nvGrpSpPr>
          <p:grpSpPr>
            <a:xfrm>
              <a:off x="5667203" y="1374744"/>
              <a:ext cx="45719" cy="521983"/>
              <a:chOff x="1841166" y="1631416"/>
              <a:chExt cx="45719" cy="521983"/>
            </a:xfrm>
          </p:grpSpPr>
          <p:sp>
            <p:nvSpPr>
              <p:cNvPr id="38" name="Oval 37">
                <a:extLst>
                  <a:ext uri="{FF2B5EF4-FFF2-40B4-BE49-F238E27FC236}">
                    <a16:creationId xmlns:a16="http://schemas.microsoft.com/office/drawing/2014/main" id="{BDC477F0-3FEB-0BF5-7ADF-2C34EA15D15A}"/>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ABBF61D-D2F7-7A73-2731-2208DA57F606}"/>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099C554-6340-E1E6-C958-4202E44B204B}"/>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Curved 41">
                <a:extLst>
                  <a:ext uri="{FF2B5EF4-FFF2-40B4-BE49-F238E27FC236}">
                    <a16:creationId xmlns:a16="http://schemas.microsoft.com/office/drawing/2014/main" id="{02DAB7C5-2950-890D-BE78-8AED55E7D07E}"/>
                  </a:ext>
                </a:extLst>
              </p:cNvPr>
              <p:cNvCxnSpPr>
                <a:cxnSpLocks/>
                <a:stCxn id="39" idx="2"/>
                <a:endCxn id="40"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A1F3E57B-786C-E7FC-9A28-BA8AB13C63CA}"/>
                  </a:ext>
                </a:extLst>
              </p:cNvPr>
              <p:cNvCxnSpPr>
                <a:cxnSpLocks/>
                <a:stCxn id="38" idx="2"/>
                <a:endCxn id="39"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01789C7A-35E3-F6AF-7556-8095C4F7214E}"/>
                  </a:ext>
                </a:extLst>
              </p:cNvPr>
              <p:cNvCxnSpPr>
                <a:cxnSpLocks/>
                <a:stCxn id="38" idx="6"/>
                <a:endCxn id="39"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97DE270F-09F1-657C-360A-D7F22959DC64}"/>
                  </a:ext>
                </a:extLst>
              </p:cNvPr>
              <p:cNvCxnSpPr>
                <a:cxnSpLocks/>
                <a:stCxn id="39" idx="6"/>
                <a:endCxn id="40"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F8CC72AA-0A01-ADB3-4987-48943F0AF7A0}"/>
                </a:ext>
              </a:extLst>
            </p:cNvPr>
            <p:cNvSpPr/>
            <p:nvPr/>
          </p:nvSpPr>
          <p:spPr bwMode="auto">
            <a:xfrm>
              <a:off x="5237828" y="1174832"/>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53" name="Straight Arrow Connector 52">
              <a:extLst>
                <a:ext uri="{FF2B5EF4-FFF2-40B4-BE49-F238E27FC236}">
                  <a16:creationId xmlns:a16="http://schemas.microsoft.com/office/drawing/2014/main" id="{94D174F0-426A-43E5-8B2B-3D348E3F4589}"/>
                </a:ext>
              </a:extLst>
            </p:cNvPr>
            <p:cNvCxnSpPr>
              <a:cxnSpLocks/>
              <a:stCxn id="52" idx="0"/>
              <a:endCxn id="38" idx="6"/>
            </p:cNvCxnSpPr>
            <p:nvPr/>
          </p:nvCxnSpPr>
          <p:spPr bwMode="auto">
            <a:xfrm>
              <a:off x="5697547" y="1174832"/>
              <a:ext cx="3592" cy="207049"/>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56" name="Group 55">
              <a:extLst>
                <a:ext uri="{FF2B5EF4-FFF2-40B4-BE49-F238E27FC236}">
                  <a16:creationId xmlns:a16="http://schemas.microsoft.com/office/drawing/2014/main" id="{235AB207-8FD9-EF04-72DF-1FBDBE5216CA}"/>
                </a:ext>
              </a:extLst>
            </p:cNvPr>
            <p:cNvGrpSpPr/>
            <p:nvPr/>
          </p:nvGrpSpPr>
          <p:grpSpPr>
            <a:xfrm>
              <a:off x="5667203" y="2417118"/>
              <a:ext cx="45719" cy="521983"/>
              <a:chOff x="1841166" y="1631416"/>
              <a:chExt cx="45719" cy="521983"/>
            </a:xfrm>
          </p:grpSpPr>
          <p:sp>
            <p:nvSpPr>
              <p:cNvPr id="57" name="Oval 56">
                <a:extLst>
                  <a:ext uri="{FF2B5EF4-FFF2-40B4-BE49-F238E27FC236}">
                    <a16:creationId xmlns:a16="http://schemas.microsoft.com/office/drawing/2014/main" id="{60BCEFD6-27B9-226C-EEEF-23E11FB721F8}"/>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4AECAB-E633-7D08-C220-FFFD6125A68B}"/>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B68769B-D19F-0A7E-0B8B-8D7191864D71}"/>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Connector: Curved 59">
                <a:extLst>
                  <a:ext uri="{FF2B5EF4-FFF2-40B4-BE49-F238E27FC236}">
                    <a16:creationId xmlns:a16="http://schemas.microsoft.com/office/drawing/2014/main" id="{8E6E612A-4B8B-35AD-7991-A4650E0149DC}"/>
                  </a:ext>
                </a:extLst>
              </p:cNvPr>
              <p:cNvCxnSpPr>
                <a:cxnSpLocks/>
                <a:stCxn id="58" idx="2"/>
                <a:endCxn id="59"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9100C43A-703D-1125-55F7-90B33913700D}"/>
                  </a:ext>
                </a:extLst>
              </p:cNvPr>
              <p:cNvCxnSpPr>
                <a:cxnSpLocks/>
                <a:stCxn id="57" idx="2"/>
                <a:endCxn id="58"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52C2BBB6-6764-6C67-4745-1A5DC634193B}"/>
                  </a:ext>
                </a:extLst>
              </p:cNvPr>
              <p:cNvCxnSpPr>
                <a:cxnSpLocks/>
                <a:stCxn id="57" idx="6"/>
                <a:endCxn id="58"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DD6DC865-AB81-C90A-D059-5301D6D1FE58}"/>
                  </a:ext>
                </a:extLst>
              </p:cNvPr>
              <p:cNvCxnSpPr>
                <a:cxnSpLocks/>
                <a:stCxn id="58" idx="6"/>
                <a:endCxn id="59"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a:extLst>
                <a:ext uri="{FF2B5EF4-FFF2-40B4-BE49-F238E27FC236}">
                  <a16:creationId xmlns:a16="http://schemas.microsoft.com/office/drawing/2014/main" id="{F84451B0-3AB8-DB3D-19BA-60B798CDF0A0}"/>
                </a:ext>
              </a:extLst>
            </p:cNvPr>
            <p:cNvCxnSpPr>
              <a:cxnSpLocks/>
              <a:stCxn id="68" idx="5"/>
              <a:endCxn id="52" idx="4"/>
            </p:cNvCxnSpPr>
            <p:nvPr/>
          </p:nvCxnSpPr>
          <p:spPr bwMode="auto">
            <a:xfrm>
              <a:off x="5693899" y="3823687"/>
              <a:ext cx="3648" cy="27560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101" name="Group 100">
              <a:extLst>
                <a:ext uri="{FF2B5EF4-FFF2-40B4-BE49-F238E27FC236}">
                  <a16:creationId xmlns:a16="http://schemas.microsoft.com/office/drawing/2014/main" id="{9BA61C98-C806-8A97-3CA1-9BB80EE68FF1}"/>
                </a:ext>
              </a:extLst>
            </p:cNvPr>
            <p:cNvGrpSpPr/>
            <p:nvPr/>
          </p:nvGrpSpPr>
          <p:grpSpPr>
            <a:xfrm>
              <a:off x="5664933" y="3303794"/>
              <a:ext cx="45719" cy="521983"/>
              <a:chOff x="5664933" y="3303794"/>
              <a:chExt cx="45719" cy="521983"/>
            </a:xfrm>
          </p:grpSpPr>
          <p:grpSp>
            <p:nvGrpSpPr>
              <p:cNvPr id="64" name="Group 63">
                <a:extLst>
                  <a:ext uri="{FF2B5EF4-FFF2-40B4-BE49-F238E27FC236}">
                    <a16:creationId xmlns:a16="http://schemas.microsoft.com/office/drawing/2014/main" id="{FB60A66D-3A90-D8F1-BC7E-F4AAF9BBFCE6}"/>
                  </a:ext>
                </a:extLst>
              </p:cNvPr>
              <p:cNvGrpSpPr/>
              <p:nvPr/>
            </p:nvGrpSpPr>
            <p:grpSpPr>
              <a:xfrm>
                <a:off x="5664933" y="3303794"/>
                <a:ext cx="45719" cy="521983"/>
                <a:chOff x="1841166" y="1631416"/>
                <a:chExt cx="45719" cy="521983"/>
              </a:xfrm>
            </p:grpSpPr>
            <p:sp>
              <p:nvSpPr>
                <p:cNvPr id="65" name="Oval 64">
                  <a:extLst>
                    <a:ext uri="{FF2B5EF4-FFF2-40B4-BE49-F238E27FC236}">
                      <a16:creationId xmlns:a16="http://schemas.microsoft.com/office/drawing/2014/main" id="{1D855965-A931-511D-54DC-805CF4D88451}"/>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8C8DE17-2DBA-D08A-681A-44EF874A235C}"/>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8F71B93-A394-EB46-B21A-1C1BD6E00B71}"/>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Connector: Curved 69">
                  <a:extLst>
                    <a:ext uri="{FF2B5EF4-FFF2-40B4-BE49-F238E27FC236}">
                      <a16:creationId xmlns:a16="http://schemas.microsoft.com/office/drawing/2014/main" id="{1B71EBA8-09E1-B1E2-53BA-07423EC6E390}"/>
                    </a:ext>
                  </a:extLst>
                </p:cNvPr>
                <p:cNvCxnSpPr>
                  <a:cxnSpLocks/>
                  <a:stCxn id="67" idx="2"/>
                  <a:endCxn id="68"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17841DD5-86C2-7FEB-CBFC-963B69EF74A2}"/>
                    </a:ext>
                  </a:extLst>
                </p:cNvPr>
                <p:cNvCxnSpPr>
                  <a:cxnSpLocks/>
                  <a:stCxn id="65" idx="2"/>
                  <a:endCxn id="67"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D4956D26-E7E7-4823-882A-60CA8960F3AE}"/>
                    </a:ext>
                  </a:extLst>
                </p:cNvPr>
                <p:cNvCxnSpPr>
                  <a:cxnSpLocks/>
                  <a:stCxn id="65" idx="6"/>
                  <a:endCxn id="67"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8A093A72-12B1-2C83-E1F6-F9FECBE987CB}"/>
                    </a:ext>
                  </a:extLst>
                </p:cNvPr>
                <p:cNvCxnSpPr>
                  <a:cxnSpLocks/>
                  <a:stCxn id="67" idx="6"/>
                  <a:endCxn id="68"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98" name="Oval 97">
                <a:extLst>
                  <a:ext uri="{FF2B5EF4-FFF2-40B4-BE49-F238E27FC236}">
                    <a16:creationId xmlns:a16="http://schemas.microsoft.com/office/drawing/2014/main" id="{5A2BDAF5-4474-5713-1D3B-8766888FAF52}"/>
                  </a:ext>
                </a:extLst>
              </p:cNvPr>
              <p:cNvSpPr>
                <a:spLocks noChangeAspect="1"/>
              </p:cNvSpPr>
              <p:nvPr/>
            </p:nvSpPr>
            <p:spPr bwMode="auto">
              <a:xfrm>
                <a:off x="5687590" y="3309483"/>
                <a:ext cx="9144" cy="914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grpSp>
        <p:nvGrpSpPr>
          <p:cNvPr id="115" name="Group 114">
            <a:extLst>
              <a:ext uri="{FF2B5EF4-FFF2-40B4-BE49-F238E27FC236}">
                <a16:creationId xmlns:a16="http://schemas.microsoft.com/office/drawing/2014/main" id="{3A4F00DF-5A3E-F2A7-36B0-A3ECB4C0FEC6}"/>
              </a:ext>
            </a:extLst>
          </p:cNvPr>
          <p:cNvGrpSpPr/>
          <p:nvPr/>
        </p:nvGrpSpPr>
        <p:grpSpPr>
          <a:xfrm>
            <a:off x="3225206" y="2399114"/>
            <a:ext cx="919438" cy="2924460"/>
            <a:chOff x="5237828" y="1174832"/>
            <a:chExt cx="919438" cy="2924460"/>
          </a:xfrm>
        </p:grpSpPr>
        <p:grpSp>
          <p:nvGrpSpPr>
            <p:cNvPr id="116" name="Group 115">
              <a:extLst>
                <a:ext uri="{FF2B5EF4-FFF2-40B4-BE49-F238E27FC236}">
                  <a16:creationId xmlns:a16="http://schemas.microsoft.com/office/drawing/2014/main" id="{DCFB3744-23A9-FE12-8330-B9AAA5C232A9}"/>
                </a:ext>
              </a:extLst>
            </p:cNvPr>
            <p:cNvGrpSpPr/>
            <p:nvPr/>
          </p:nvGrpSpPr>
          <p:grpSpPr>
            <a:xfrm>
              <a:off x="5667203" y="1374744"/>
              <a:ext cx="45719" cy="521983"/>
              <a:chOff x="1841166" y="1631416"/>
              <a:chExt cx="45719" cy="521983"/>
            </a:xfrm>
          </p:grpSpPr>
          <p:sp>
            <p:nvSpPr>
              <p:cNvPr id="138" name="Oval 137">
                <a:extLst>
                  <a:ext uri="{FF2B5EF4-FFF2-40B4-BE49-F238E27FC236}">
                    <a16:creationId xmlns:a16="http://schemas.microsoft.com/office/drawing/2014/main" id="{350E6009-7029-21AE-7975-C7ABC70BA3A7}"/>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5361F708-1CB5-ADA0-F734-FDEB7D51C345}"/>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C66790CA-89EE-B4EB-0992-3F4C9BCC7DC9}"/>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Connector: Curved 140">
                <a:extLst>
                  <a:ext uri="{FF2B5EF4-FFF2-40B4-BE49-F238E27FC236}">
                    <a16:creationId xmlns:a16="http://schemas.microsoft.com/office/drawing/2014/main" id="{A35839D8-FD2D-AC88-B873-FD0A79D2BD87}"/>
                  </a:ext>
                </a:extLst>
              </p:cNvPr>
              <p:cNvCxnSpPr>
                <a:cxnSpLocks/>
                <a:stCxn id="139" idx="2"/>
                <a:endCxn id="140"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2" name="Connector: Curved 141">
                <a:extLst>
                  <a:ext uri="{FF2B5EF4-FFF2-40B4-BE49-F238E27FC236}">
                    <a16:creationId xmlns:a16="http://schemas.microsoft.com/office/drawing/2014/main" id="{B3F66610-0BFE-59CA-CEF8-1EE95BF34852}"/>
                  </a:ext>
                </a:extLst>
              </p:cNvPr>
              <p:cNvCxnSpPr>
                <a:cxnSpLocks/>
                <a:stCxn id="138" idx="2"/>
                <a:endCxn id="139"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FC58C525-100F-0FF2-624C-5BDC7390F364}"/>
                  </a:ext>
                </a:extLst>
              </p:cNvPr>
              <p:cNvCxnSpPr>
                <a:cxnSpLocks/>
                <a:stCxn id="138" idx="6"/>
                <a:endCxn id="139"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4" name="Connector: Curved 143">
                <a:extLst>
                  <a:ext uri="{FF2B5EF4-FFF2-40B4-BE49-F238E27FC236}">
                    <a16:creationId xmlns:a16="http://schemas.microsoft.com/office/drawing/2014/main" id="{95259B6A-B604-CAE8-9E8C-CD6D1205B649}"/>
                  </a:ext>
                </a:extLst>
              </p:cNvPr>
              <p:cNvCxnSpPr>
                <a:cxnSpLocks/>
                <a:stCxn id="139" idx="6"/>
                <a:endCxn id="140"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0E603993-EEAC-A7A5-E75D-89F3B37C19E3}"/>
                </a:ext>
              </a:extLst>
            </p:cNvPr>
            <p:cNvSpPr/>
            <p:nvPr/>
          </p:nvSpPr>
          <p:spPr bwMode="auto">
            <a:xfrm>
              <a:off x="5237828" y="1174832"/>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18" name="Straight Arrow Connector 117">
              <a:extLst>
                <a:ext uri="{FF2B5EF4-FFF2-40B4-BE49-F238E27FC236}">
                  <a16:creationId xmlns:a16="http://schemas.microsoft.com/office/drawing/2014/main" id="{8AA5A891-3C93-6E07-35C0-DCF0E32A06CF}"/>
                </a:ext>
              </a:extLst>
            </p:cNvPr>
            <p:cNvCxnSpPr>
              <a:cxnSpLocks/>
              <a:stCxn id="117" idx="0"/>
              <a:endCxn id="138" idx="6"/>
            </p:cNvCxnSpPr>
            <p:nvPr/>
          </p:nvCxnSpPr>
          <p:spPr bwMode="auto">
            <a:xfrm>
              <a:off x="5697547" y="1174832"/>
              <a:ext cx="3592" cy="207049"/>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119" name="Group 118">
              <a:extLst>
                <a:ext uri="{FF2B5EF4-FFF2-40B4-BE49-F238E27FC236}">
                  <a16:creationId xmlns:a16="http://schemas.microsoft.com/office/drawing/2014/main" id="{7C8B82F4-193F-F4BF-75A3-5A0049A1A3F0}"/>
                </a:ext>
              </a:extLst>
            </p:cNvPr>
            <p:cNvGrpSpPr/>
            <p:nvPr/>
          </p:nvGrpSpPr>
          <p:grpSpPr>
            <a:xfrm>
              <a:off x="5667203" y="2417118"/>
              <a:ext cx="45719" cy="521983"/>
              <a:chOff x="1841166" y="1631416"/>
              <a:chExt cx="45719" cy="521983"/>
            </a:xfrm>
          </p:grpSpPr>
          <p:sp>
            <p:nvSpPr>
              <p:cNvPr id="131" name="Oval 130">
                <a:extLst>
                  <a:ext uri="{FF2B5EF4-FFF2-40B4-BE49-F238E27FC236}">
                    <a16:creationId xmlns:a16="http://schemas.microsoft.com/office/drawing/2014/main" id="{364B3325-D946-DB7A-8587-C467437E6512}"/>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456A918-71BF-8A8C-CA91-36CE3C24093D}"/>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47CC710A-8573-12B9-2DB7-7C3A3871C97D}"/>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Curved 133">
                <a:extLst>
                  <a:ext uri="{FF2B5EF4-FFF2-40B4-BE49-F238E27FC236}">
                    <a16:creationId xmlns:a16="http://schemas.microsoft.com/office/drawing/2014/main" id="{357CE3C0-1DEB-35D9-F455-23522652866D}"/>
                  </a:ext>
                </a:extLst>
              </p:cNvPr>
              <p:cNvCxnSpPr>
                <a:cxnSpLocks/>
                <a:stCxn id="132" idx="2"/>
                <a:endCxn id="133"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5" name="Connector: Curved 134">
                <a:extLst>
                  <a:ext uri="{FF2B5EF4-FFF2-40B4-BE49-F238E27FC236}">
                    <a16:creationId xmlns:a16="http://schemas.microsoft.com/office/drawing/2014/main" id="{B256FF43-EE9B-B58D-3519-1CE628EBEA31}"/>
                  </a:ext>
                </a:extLst>
              </p:cNvPr>
              <p:cNvCxnSpPr>
                <a:cxnSpLocks/>
                <a:stCxn id="131" idx="2"/>
                <a:endCxn id="132"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78C5D811-F5DC-5E18-3FFA-F52F49E837FC}"/>
                  </a:ext>
                </a:extLst>
              </p:cNvPr>
              <p:cNvCxnSpPr>
                <a:cxnSpLocks/>
                <a:stCxn id="131" idx="6"/>
                <a:endCxn id="132"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A2FDB98E-51E4-D54B-BE44-D2283C1444F3}"/>
                  </a:ext>
                </a:extLst>
              </p:cNvPr>
              <p:cNvCxnSpPr>
                <a:cxnSpLocks/>
                <a:stCxn id="132" idx="6"/>
                <a:endCxn id="133"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120" name="Straight Arrow Connector 119">
              <a:extLst>
                <a:ext uri="{FF2B5EF4-FFF2-40B4-BE49-F238E27FC236}">
                  <a16:creationId xmlns:a16="http://schemas.microsoft.com/office/drawing/2014/main" id="{A7A4F224-D0F2-0D70-C815-628DDF170A09}"/>
                </a:ext>
              </a:extLst>
            </p:cNvPr>
            <p:cNvCxnSpPr>
              <a:cxnSpLocks/>
              <a:stCxn id="126" idx="5"/>
              <a:endCxn id="117" idx="4"/>
            </p:cNvCxnSpPr>
            <p:nvPr/>
          </p:nvCxnSpPr>
          <p:spPr bwMode="auto">
            <a:xfrm>
              <a:off x="5693899" y="3823687"/>
              <a:ext cx="3648" cy="27560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121" name="Group 120">
              <a:extLst>
                <a:ext uri="{FF2B5EF4-FFF2-40B4-BE49-F238E27FC236}">
                  <a16:creationId xmlns:a16="http://schemas.microsoft.com/office/drawing/2014/main" id="{8B015921-53A5-EF2F-27EE-E06C876E57F4}"/>
                </a:ext>
              </a:extLst>
            </p:cNvPr>
            <p:cNvGrpSpPr/>
            <p:nvPr/>
          </p:nvGrpSpPr>
          <p:grpSpPr>
            <a:xfrm>
              <a:off x="5664933" y="3303794"/>
              <a:ext cx="45719" cy="521983"/>
              <a:chOff x="5664933" y="3303794"/>
              <a:chExt cx="45719" cy="521983"/>
            </a:xfrm>
          </p:grpSpPr>
          <p:grpSp>
            <p:nvGrpSpPr>
              <p:cNvPr id="122" name="Group 121">
                <a:extLst>
                  <a:ext uri="{FF2B5EF4-FFF2-40B4-BE49-F238E27FC236}">
                    <a16:creationId xmlns:a16="http://schemas.microsoft.com/office/drawing/2014/main" id="{E13E2D6A-1BDE-77A4-850B-97A8BB272E89}"/>
                  </a:ext>
                </a:extLst>
              </p:cNvPr>
              <p:cNvGrpSpPr/>
              <p:nvPr/>
            </p:nvGrpSpPr>
            <p:grpSpPr>
              <a:xfrm>
                <a:off x="5664933" y="3303794"/>
                <a:ext cx="45719" cy="521983"/>
                <a:chOff x="1841166" y="1631416"/>
                <a:chExt cx="45719" cy="521983"/>
              </a:xfrm>
            </p:grpSpPr>
            <p:sp>
              <p:nvSpPr>
                <p:cNvPr id="124" name="Oval 123">
                  <a:extLst>
                    <a:ext uri="{FF2B5EF4-FFF2-40B4-BE49-F238E27FC236}">
                      <a16:creationId xmlns:a16="http://schemas.microsoft.com/office/drawing/2014/main" id="{577E9B6C-DBAA-948D-D0DA-EDF3C205F934}"/>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F3F915F-D993-5FAC-5B3B-C46AB27817C5}"/>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2584B2E-1218-38C3-6FBA-DFCCF2C20D5E}"/>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Connector: Curved 126">
                  <a:extLst>
                    <a:ext uri="{FF2B5EF4-FFF2-40B4-BE49-F238E27FC236}">
                      <a16:creationId xmlns:a16="http://schemas.microsoft.com/office/drawing/2014/main" id="{C6EC5D81-C454-6F7A-9AE9-04C2FDD4E461}"/>
                    </a:ext>
                  </a:extLst>
                </p:cNvPr>
                <p:cNvCxnSpPr>
                  <a:cxnSpLocks/>
                  <a:stCxn id="125" idx="2"/>
                  <a:endCxn id="126"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AF0402CF-B3A9-B9E5-FBB0-03AF44CBE6CE}"/>
                    </a:ext>
                  </a:extLst>
                </p:cNvPr>
                <p:cNvCxnSpPr>
                  <a:cxnSpLocks/>
                  <a:stCxn id="124" idx="2"/>
                  <a:endCxn id="125"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29" name="Connector: Curved 128">
                  <a:extLst>
                    <a:ext uri="{FF2B5EF4-FFF2-40B4-BE49-F238E27FC236}">
                      <a16:creationId xmlns:a16="http://schemas.microsoft.com/office/drawing/2014/main" id="{D6E30E9B-CD05-F0ED-3205-C049BDE0DC8B}"/>
                    </a:ext>
                  </a:extLst>
                </p:cNvPr>
                <p:cNvCxnSpPr>
                  <a:cxnSpLocks/>
                  <a:stCxn id="124" idx="6"/>
                  <a:endCxn id="125"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F0EB102B-27CF-5B5C-4B0F-07578C8A5BF6}"/>
                    </a:ext>
                  </a:extLst>
                </p:cNvPr>
                <p:cNvCxnSpPr>
                  <a:cxnSpLocks/>
                  <a:stCxn id="125" idx="6"/>
                  <a:endCxn id="126"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23" name="Oval 122">
                <a:extLst>
                  <a:ext uri="{FF2B5EF4-FFF2-40B4-BE49-F238E27FC236}">
                    <a16:creationId xmlns:a16="http://schemas.microsoft.com/office/drawing/2014/main" id="{5D87AFF0-DF06-4B4B-2E32-AFCD15AC9076}"/>
                  </a:ext>
                </a:extLst>
              </p:cNvPr>
              <p:cNvSpPr>
                <a:spLocks noChangeAspect="1"/>
              </p:cNvSpPr>
              <p:nvPr/>
            </p:nvSpPr>
            <p:spPr bwMode="auto">
              <a:xfrm>
                <a:off x="5687590" y="3309483"/>
                <a:ext cx="9144" cy="914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cxnSp>
        <p:nvCxnSpPr>
          <p:cNvPr id="145" name="Connector: Curved 144">
            <a:extLst>
              <a:ext uri="{FF2B5EF4-FFF2-40B4-BE49-F238E27FC236}">
                <a16:creationId xmlns:a16="http://schemas.microsoft.com/office/drawing/2014/main" id="{4F59E2CE-E5CA-8898-3090-223F2648376A}"/>
              </a:ext>
            </a:extLst>
          </p:cNvPr>
          <p:cNvCxnSpPr>
            <a:cxnSpLocks/>
            <a:stCxn id="140" idx="4"/>
            <a:endCxn id="52" idx="0"/>
          </p:cNvCxnSpPr>
          <p:nvPr/>
        </p:nvCxnSpPr>
        <p:spPr bwMode="auto">
          <a:xfrm rot="5400000" flipH="1" flipV="1">
            <a:off x="4445381" y="1620193"/>
            <a:ext cx="726983" cy="2274649"/>
          </a:xfrm>
          <a:prstGeom prst="curvedConnector5">
            <a:avLst>
              <a:gd name="adj1" fmla="val -18205"/>
              <a:gd name="adj2" fmla="val 40268"/>
              <a:gd name="adj3" fmla="val 131445"/>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146" name="Connector: Curved 145">
            <a:extLst>
              <a:ext uri="{FF2B5EF4-FFF2-40B4-BE49-F238E27FC236}">
                <a16:creationId xmlns:a16="http://schemas.microsoft.com/office/drawing/2014/main" id="{312990B8-FE80-CAD7-014C-18C11CAFEDD0}"/>
              </a:ext>
            </a:extLst>
          </p:cNvPr>
          <p:cNvCxnSpPr>
            <a:cxnSpLocks/>
            <a:stCxn id="52" idx="4"/>
            <a:endCxn id="131" idx="7"/>
          </p:cNvCxnSpPr>
          <p:nvPr/>
        </p:nvCxnSpPr>
        <p:spPr bwMode="auto">
          <a:xfrm rot="5400000" flipH="1">
            <a:off x="3977375" y="3349663"/>
            <a:ext cx="1674996" cy="2262651"/>
          </a:xfrm>
          <a:prstGeom prst="curvedConnector5">
            <a:avLst>
              <a:gd name="adj1" fmla="val -4071"/>
              <a:gd name="adj2" fmla="val 60049"/>
              <a:gd name="adj3" fmla="val 108380"/>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147" name="Connector: Curved 146">
            <a:extLst>
              <a:ext uri="{FF2B5EF4-FFF2-40B4-BE49-F238E27FC236}">
                <a16:creationId xmlns:a16="http://schemas.microsoft.com/office/drawing/2014/main" id="{A192011F-EC40-4006-22DE-0CA2368A02EC}"/>
              </a:ext>
            </a:extLst>
          </p:cNvPr>
          <p:cNvCxnSpPr>
            <a:cxnSpLocks/>
            <a:stCxn id="133" idx="5"/>
            <a:endCxn id="52" idx="0"/>
          </p:cNvCxnSpPr>
          <p:nvPr/>
        </p:nvCxnSpPr>
        <p:spPr bwMode="auto">
          <a:xfrm rot="5400000" flipH="1" flipV="1">
            <a:off x="3931238" y="2146334"/>
            <a:ext cx="1767267" cy="2262651"/>
          </a:xfrm>
          <a:prstGeom prst="curvedConnector5">
            <a:avLst>
              <a:gd name="adj1" fmla="val -4765"/>
              <a:gd name="adj2" fmla="val 39951"/>
              <a:gd name="adj3" fmla="val 104312"/>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148" name="Connector: Curved 147">
            <a:extLst>
              <a:ext uri="{FF2B5EF4-FFF2-40B4-BE49-F238E27FC236}">
                <a16:creationId xmlns:a16="http://schemas.microsoft.com/office/drawing/2014/main" id="{11F8BEC1-DC02-725B-FC81-5A744146145A}"/>
              </a:ext>
            </a:extLst>
          </p:cNvPr>
          <p:cNvCxnSpPr>
            <a:cxnSpLocks/>
            <a:stCxn id="52" idx="4"/>
            <a:endCxn id="124" idx="7"/>
          </p:cNvCxnSpPr>
          <p:nvPr/>
        </p:nvCxnSpPr>
        <p:spPr bwMode="auto">
          <a:xfrm rot="5400000" flipH="1">
            <a:off x="4419578" y="3791866"/>
            <a:ext cx="788320" cy="2264921"/>
          </a:xfrm>
          <a:prstGeom prst="curvedConnector5">
            <a:avLst>
              <a:gd name="adj1" fmla="val -28998"/>
              <a:gd name="adj2" fmla="val 60039"/>
              <a:gd name="adj3" fmla="val 112718"/>
            </a:avLst>
          </a:prstGeom>
          <a:solidFill>
            <a:schemeClr val="accent1"/>
          </a:solidFill>
          <a:ln w="9525" cap="flat" cmpd="sng" algn="ctr">
            <a:solidFill>
              <a:srgbClr val="00B050"/>
            </a:solidFill>
            <a:prstDash val="solid"/>
            <a:round/>
            <a:headEnd type="none" w="med" len="med"/>
            <a:tailEnd type="stealth" w="lg" len="med"/>
          </a:ln>
          <a:effectLst/>
        </p:spPr>
      </p:cxnSp>
      <p:grpSp>
        <p:nvGrpSpPr>
          <p:cNvPr id="175" name="Group 174">
            <a:extLst>
              <a:ext uri="{FF2B5EF4-FFF2-40B4-BE49-F238E27FC236}">
                <a16:creationId xmlns:a16="http://schemas.microsoft.com/office/drawing/2014/main" id="{2A67F235-0A51-CFA7-7722-A4661C151425}"/>
              </a:ext>
            </a:extLst>
          </p:cNvPr>
          <p:cNvGrpSpPr/>
          <p:nvPr/>
        </p:nvGrpSpPr>
        <p:grpSpPr>
          <a:xfrm>
            <a:off x="786649" y="2406946"/>
            <a:ext cx="919438" cy="2924460"/>
            <a:chOff x="5237828" y="1174832"/>
            <a:chExt cx="919438" cy="2924460"/>
          </a:xfrm>
        </p:grpSpPr>
        <p:grpSp>
          <p:nvGrpSpPr>
            <p:cNvPr id="176" name="Group 175">
              <a:extLst>
                <a:ext uri="{FF2B5EF4-FFF2-40B4-BE49-F238E27FC236}">
                  <a16:creationId xmlns:a16="http://schemas.microsoft.com/office/drawing/2014/main" id="{A2A5BB38-8C21-8CDB-4808-C174FB3DF4EB}"/>
                </a:ext>
              </a:extLst>
            </p:cNvPr>
            <p:cNvGrpSpPr/>
            <p:nvPr/>
          </p:nvGrpSpPr>
          <p:grpSpPr>
            <a:xfrm>
              <a:off x="5667203" y="1374744"/>
              <a:ext cx="45719" cy="521983"/>
              <a:chOff x="1841166" y="1631416"/>
              <a:chExt cx="45719" cy="521983"/>
            </a:xfrm>
          </p:grpSpPr>
          <p:sp>
            <p:nvSpPr>
              <p:cNvPr id="198" name="Oval 197">
                <a:extLst>
                  <a:ext uri="{FF2B5EF4-FFF2-40B4-BE49-F238E27FC236}">
                    <a16:creationId xmlns:a16="http://schemas.microsoft.com/office/drawing/2014/main" id="{723DC8AD-5BFF-E28C-21FA-4A38E61C6B26}"/>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66A6346-B6E6-1532-41C8-0D8EE97C74CF}"/>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C6788E4-344C-0E86-5AFB-01435F47F123}"/>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Connector: Curved 200">
                <a:extLst>
                  <a:ext uri="{FF2B5EF4-FFF2-40B4-BE49-F238E27FC236}">
                    <a16:creationId xmlns:a16="http://schemas.microsoft.com/office/drawing/2014/main" id="{43FC33B8-AE3F-8E12-5A70-E6829D550AF1}"/>
                  </a:ext>
                </a:extLst>
              </p:cNvPr>
              <p:cNvCxnSpPr>
                <a:cxnSpLocks/>
                <a:stCxn id="199" idx="2"/>
                <a:endCxn id="200"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02" name="Connector: Curved 201">
                <a:extLst>
                  <a:ext uri="{FF2B5EF4-FFF2-40B4-BE49-F238E27FC236}">
                    <a16:creationId xmlns:a16="http://schemas.microsoft.com/office/drawing/2014/main" id="{05A602D8-35FA-DEA7-9D60-27A5A6A88BAC}"/>
                  </a:ext>
                </a:extLst>
              </p:cNvPr>
              <p:cNvCxnSpPr>
                <a:cxnSpLocks/>
                <a:stCxn id="198" idx="2"/>
                <a:endCxn id="199"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03" name="Connector: Curved 202">
                <a:extLst>
                  <a:ext uri="{FF2B5EF4-FFF2-40B4-BE49-F238E27FC236}">
                    <a16:creationId xmlns:a16="http://schemas.microsoft.com/office/drawing/2014/main" id="{460DAA81-D518-301A-6975-B37567382A13}"/>
                  </a:ext>
                </a:extLst>
              </p:cNvPr>
              <p:cNvCxnSpPr>
                <a:cxnSpLocks/>
                <a:stCxn id="198" idx="6"/>
                <a:endCxn id="199"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04" name="Connector: Curved 203">
                <a:extLst>
                  <a:ext uri="{FF2B5EF4-FFF2-40B4-BE49-F238E27FC236}">
                    <a16:creationId xmlns:a16="http://schemas.microsoft.com/office/drawing/2014/main" id="{451C79D9-E3C6-2A94-B5FE-033D629861EE}"/>
                  </a:ext>
                </a:extLst>
              </p:cNvPr>
              <p:cNvCxnSpPr>
                <a:cxnSpLocks/>
                <a:stCxn id="199" idx="6"/>
                <a:endCxn id="200"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77" name="Oval 176">
              <a:extLst>
                <a:ext uri="{FF2B5EF4-FFF2-40B4-BE49-F238E27FC236}">
                  <a16:creationId xmlns:a16="http://schemas.microsoft.com/office/drawing/2014/main" id="{F77A0E58-C238-5C2B-E3D3-B3573CD46729}"/>
                </a:ext>
              </a:extLst>
            </p:cNvPr>
            <p:cNvSpPr/>
            <p:nvPr/>
          </p:nvSpPr>
          <p:spPr bwMode="auto">
            <a:xfrm>
              <a:off x="5237828" y="1174832"/>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78" name="Straight Arrow Connector 177">
              <a:extLst>
                <a:ext uri="{FF2B5EF4-FFF2-40B4-BE49-F238E27FC236}">
                  <a16:creationId xmlns:a16="http://schemas.microsoft.com/office/drawing/2014/main" id="{6ACABA1B-425B-6BDE-BD19-F38ABC990B15}"/>
                </a:ext>
              </a:extLst>
            </p:cNvPr>
            <p:cNvCxnSpPr>
              <a:cxnSpLocks/>
              <a:stCxn id="177" idx="0"/>
              <a:endCxn id="198" idx="6"/>
            </p:cNvCxnSpPr>
            <p:nvPr/>
          </p:nvCxnSpPr>
          <p:spPr bwMode="auto">
            <a:xfrm>
              <a:off x="5697547" y="1174832"/>
              <a:ext cx="3592" cy="207049"/>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179" name="Group 178">
              <a:extLst>
                <a:ext uri="{FF2B5EF4-FFF2-40B4-BE49-F238E27FC236}">
                  <a16:creationId xmlns:a16="http://schemas.microsoft.com/office/drawing/2014/main" id="{13E7DBBB-8AED-95D6-8AA8-5B396B550DB3}"/>
                </a:ext>
              </a:extLst>
            </p:cNvPr>
            <p:cNvGrpSpPr/>
            <p:nvPr/>
          </p:nvGrpSpPr>
          <p:grpSpPr>
            <a:xfrm>
              <a:off x="5667203" y="2417118"/>
              <a:ext cx="45719" cy="521983"/>
              <a:chOff x="1841166" y="1631416"/>
              <a:chExt cx="45719" cy="521983"/>
            </a:xfrm>
          </p:grpSpPr>
          <p:sp>
            <p:nvSpPr>
              <p:cNvPr id="191" name="Oval 190">
                <a:extLst>
                  <a:ext uri="{FF2B5EF4-FFF2-40B4-BE49-F238E27FC236}">
                    <a16:creationId xmlns:a16="http://schemas.microsoft.com/office/drawing/2014/main" id="{76E2AD13-85D4-8D7B-CF6D-22355FE97A69}"/>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DD1FE4A6-1036-74EF-597D-51810923E1F8}"/>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0B2D0F69-7F35-9E70-3CA1-F6DEFB57F42C}"/>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Connector: Curved 193">
                <a:extLst>
                  <a:ext uri="{FF2B5EF4-FFF2-40B4-BE49-F238E27FC236}">
                    <a16:creationId xmlns:a16="http://schemas.microsoft.com/office/drawing/2014/main" id="{B89322BE-C311-9BC5-348E-095A6DF5B73B}"/>
                  </a:ext>
                </a:extLst>
              </p:cNvPr>
              <p:cNvCxnSpPr>
                <a:cxnSpLocks/>
                <a:stCxn id="192" idx="2"/>
                <a:endCxn id="193"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7A6295E3-D172-8168-ADAB-FB41DBB1AA46}"/>
                  </a:ext>
                </a:extLst>
              </p:cNvPr>
              <p:cNvCxnSpPr>
                <a:cxnSpLocks/>
                <a:stCxn id="191" idx="2"/>
                <a:endCxn id="192"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96" name="Connector: Curved 195">
                <a:extLst>
                  <a:ext uri="{FF2B5EF4-FFF2-40B4-BE49-F238E27FC236}">
                    <a16:creationId xmlns:a16="http://schemas.microsoft.com/office/drawing/2014/main" id="{51ED249B-98B2-D34F-1DB8-770C58D82D4D}"/>
                  </a:ext>
                </a:extLst>
              </p:cNvPr>
              <p:cNvCxnSpPr>
                <a:cxnSpLocks/>
                <a:stCxn id="191" idx="6"/>
                <a:endCxn id="192"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97" name="Connector: Curved 196">
                <a:extLst>
                  <a:ext uri="{FF2B5EF4-FFF2-40B4-BE49-F238E27FC236}">
                    <a16:creationId xmlns:a16="http://schemas.microsoft.com/office/drawing/2014/main" id="{7E021F9A-480A-8937-0563-87E0D0C17F6B}"/>
                  </a:ext>
                </a:extLst>
              </p:cNvPr>
              <p:cNvCxnSpPr>
                <a:cxnSpLocks/>
                <a:stCxn id="192" idx="6"/>
                <a:endCxn id="193"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180" name="Straight Arrow Connector 179">
              <a:extLst>
                <a:ext uri="{FF2B5EF4-FFF2-40B4-BE49-F238E27FC236}">
                  <a16:creationId xmlns:a16="http://schemas.microsoft.com/office/drawing/2014/main" id="{D276B9A6-F613-3A28-0988-5861D32935BF}"/>
                </a:ext>
              </a:extLst>
            </p:cNvPr>
            <p:cNvCxnSpPr>
              <a:cxnSpLocks/>
              <a:stCxn id="186" idx="5"/>
              <a:endCxn id="177" idx="4"/>
            </p:cNvCxnSpPr>
            <p:nvPr/>
          </p:nvCxnSpPr>
          <p:spPr bwMode="auto">
            <a:xfrm>
              <a:off x="5693899" y="3823687"/>
              <a:ext cx="3648" cy="27560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grpSp>
          <p:nvGrpSpPr>
            <p:cNvPr id="181" name="Group 180">
              <a:extLst>
                <a:ext uri="{FF2B5EF4-FFF2-40B4-BE49-F238E27FC236}">
                  <a16:creationId xmlns:a16="http://schemas.microsoft.com/office/drawing/2014/main" id="{BB99ABA7-E8CF-A21A-4484-6E60DF3A4630}"/>
                </a:ext>
              </a:extLst>
            </p:cNvPr>
            <p:cNvGrpSpPr/>
            <p:nvPr/>
          </p:nvGrpSpPr>
          <p:grpSpPr>
            <a:xfrm>
              <a:off x="5664933" y="3303794"/>
              <a:ext cx="45719" cy="521983"/>
              <a:chOff x="5664933" y="3303794"/>
              <a:chExt cx="45719" cy="521983"/>
            </a:xfrm>
          </p:grpSpPr>
          <p:grpSp>
            <p:nvGrpSpPr>
              <p:cNvPr id="182" name="Group 181">
                <a:extLst>
                  <a:ext uri="{FF2B5EF4-FFF2-40B4-BE49-F238E27FC236}">
                    <a16:creationId xmlns:a16="http://schemas.microsoft.com/office/drawing/2014/main" id="{E79F12C0-7CD0-FD02-F60E-03F84748732F}"/>
                  </a:ext>
                </a:extLst>
              </p:cNvPr>
              <p:cNvGrpSpPr/>
              <p:nvPr/>
            </p:nvGrpSpPr>
            <p:grpSpPr>
              <a:xfrm>
                <a:off x="5664933" y="3303794"/>
                <a:ext cx="45719" cy="521983"/>
                <a:chOff x="1841166" y="1631416"/>
                <a:chExt cx="45719" cy="521983"/>
              </a:xfrm>
            </p:grpSpPr>
            <p:sp>
              <p:nvSpPr>
                <p:cNvPr id="184" name="Oval 183">
                  <a:extLst>
                    <a:ext uri="{FF2B5EF4-FFF2-40B4-BE49-F238E27FC236}">
                      <a16:creationId xmlns:a16="http://schemas.microsoft.com/office/drawing/2014/main" id="{CFF745F5-7B29-2765-9F1F-37D2E80378FF}"/>
                    </a:ext>
                  </a:extLst>
                </p:cNvPr>
                <p:cNvSpPr/>
                <p:nvPr/>
              </p:nvSpPr>
              <p:spPr>
                <a:xfrm>
                  <a:off x="1841166" y="163141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CCB1BE1-5095-D9F6-C6E1-5BBA63C58841}"/>
                    </a:ext>
                  </a:extLst>
                </p:cNvPr>
                <p:cNvSpPr/>
                <p:nvPr/>
              </p:nvSpPr>
              <p:spPr>
                <a:xfrm>
                  <a:off x="1841166" y="18642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ADD8EABD-94CC-65C1-8C51-F42FAF31E24B}"/>
                    </a:ext>
                  </a:extLst>
                </p:cNvPr>
                <p:cNvSpPr/>
                <p:nvPr/>
              </p:nvSpPr>
              <p:spPr>
                <a:xfrm>
                  <a:off x="1841166" y="21391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Connector: Curved 186">
                  <a:extLst>
                    <a:ext uri="{FF2B5EF4-FFF2-40B4-BE49-F238E27FC236}">
                      <a16:creationId xmlns:a16="http://schemas.microsoft.com/office/drawing/2014/main" id="{F2242DF0-FB30-550D-0ECC-DB88F3A79CF5}"/>
                    </a:ext>
                  </a:extLst>
                </p:cNvPr>
                <p:cNvCxnSpPr>
                  <a:cxnSpLocks/>
                  <a:stCxn id="185" idx="2"/>
                  <a:endCxn id="186" idx="2"/>
                </p:cNvCxnSpPr>
                <p:nvPr/>
              </p:nvCxnSpPr>
              <p:spPr>
                <a:xfrm rot="10800000" flipV="1">
                  <a:off x="1841166" y="1871416"/>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88" name="Connector: Curved 187">
                  <a:extLst>
                    <a:ext uri="{FF2B5EF4-FFF2-40B4-BE49-F238E27FC236}">
                      <a16:creationId xmlns:a16="http://schemas.microsoft.com/office/drawing/2014/main" id="{B43A930C-A987-1DD7-9DE5-6821F19D5EE3}"/>
                    </a:ext>
                  </a:extLst>
                </p:cNvPr>
                <p:cNvCxnSpPr>
                  <a:cxnSpLocks/>
                  <a:stCxn id="184" idx="2"/>
                  <a:endCxn id="185" idx="2"/>
                </p:cNvCxnSpPr>
                <p:nvPr/>
              </p:nvCxnSpPr>
              <p:spPr>
                <a:xfrm rot="10800000" flipV="1">
                  <a:off x="1841166"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59ECBA99-32F4-1DD0-E6CA-336FD8E5AF60}"/>
                    </a:ext>
                  </a:extLst>
                </p:cNvPr>
                <p:cNvCxnSpPr>
                  <a:cxnSpLocks/>
                  <a:stCxn id="184" idx="6"/>
                  <a:endCxn id="185" idx="6"/>
                </p:cNvCxnSpPr>
                <p:nvPr/>
              </p:nvCxnSpPr>
              <p:spPr>
                <a:xfrm>
                  <a:off x="1875102" y="1638552"/>
                  <a:ext cx="11783" cy="232864"/>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023F5AE3-F3B7-0F5F-94E5-D44FF8D23D04}"/>
                    </a:ext>
                  </a:extLst>
                </p:cNvPr>
                <p:cNvCxnSpPr>
                  <a:cxnSpLocks/>
                  <a:stCxn id="185" idx="6"/>
                  <a:endCxn id="186" idx="6"/>
                </p:cNvCxnSpPr>
                <p:nvPr/>
              </p:nvCxnSpPr>
              <p:spPr>
                <a:xfrm>
                  <a:off x="1875102" y="1871417"/>
                  <a:ext cx="11783" cy="274846"/>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83" name="Oval 182">
                <a:extLst>
                  <a:ext uri="{FF2B5EF4-FFF2-40B4-BE49-F238E27FC236}">
                    <a16:creationId xmlns:a16="http://schemas.microsoft.com/office/drawing/2014/main" id="{FD747538-8B73-1D22-8251-04A85046DF2B}"/>
                  </a:ext>
                </a:extLst>
              </p:cNvPr>
              <p:cNvSpPr>
                <a:spLocks noChangeAspect="1"/>
              </p:cNvSpPr>
              <p:nvPr/>
            </p:nvSpPr>
            <p:spPr bwMode="auto">
              <a:xfrm>
                <a:off x="5687590" y="3309483"/>
                <a:ext cx="9144" cy="914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cxnSp>
        <p:nvCxnSpPr>
          <p:cNvPr id="205" name="Connector: Curved 204">
            <a:extLst>
              <a:ext uri="{FF2B5EF4-FFF2-40B4-BE49-F238E27FC236}">
                <a16:creationId xmlns:a16="http://schemas.microsoft.com/office/drawing/2014/main" id="{0A7CFFC8-9745-395C-9926-5D025EAEE44C}"/>
              </a:ext>
            </a:extLst>
          </p:cNvPr>
          <p:cNvCxnSpPr>
            <a:cxnSpLocks/>
            <a:stCxn id="200" idx="5"/>
            <a:endCxn id="117" idx="0"/>
          </p:cNvCxnSpPr>
          <p:nvPr/>
        </p:nvCxnSpPr>
        <p:spPr bwMode="auto">
          <a:xfrm rot="5400000" flipH="1" flipV="1">
            <a:off x="2101138" y="1542965"/>
            <a:ext cx="727637" cy="2439935"/>
          </a:xfrm>
          <a:prstGeom prst="curvedConnector5">
            <a:avLst>
              <a:gd name="adj1" fmla="val -18189"/>
              <a:gd name="adj2" fmla="val 40681"/>
              <a:gd name="adj3" fmla="val 131417"/>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206" name="Connector: Curved 205">
            <a:extLst>
              <a:ext uri="{FF2B5EF4-FFF2-40B4-BE49-F238E27FC236}">
                <a16:creationId xmlns:a16="http://schemas.microsoft.com/office/drawing/2014/main" id="{F94C4AEB-7A21-A58B-ACE9-7B40D3A03582}"/>
              </a:ext>
            </a:extLst>
          </p:cNvPr>
          <p:cNvCxnSpPr>
            <a:cxnSpLocks/>
            <a:stCxn id="117" idx="4"/>
            <a:endCxn id="191" idx="7"/>
          </p:cNvCxnSpPr>
          <p:nvPr/>
        </p:nvCxnSpPr>
        <p:spPr bwMode="auto">
          <a:xfrm rot="5400000" flipH="1">
            <a:off x="1628832" y="3267481"/>
            <a:ext cx="1672252" cy="2439935"/>
          </a:xfrm>
          <a:prstGeom prst="curvedConnector5">
            <a:avLst>
              <a:gd name="adj1" fmla="val -2158"/>
              <a:gd name="adj2" fmla="val 59319"/>
              <a:gd name="adj3" fmla="val 110792"/>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207" name="Connector: Curved 206">
            <a:extLst>
              <a:ext uri="{FF2B5EF4-FFF2-40B4-BE49-F238E27FC236}">
                <a16:creationId xmlns:a16="http://schemas.microsoft.com/office/drawing/2014/main" id="{162FD54A-3F51-4D97-1B27-611CC5EAD516}"/>
              </a:ext>
            </a:extLst>
          </p:cNvPr>
          <p:cNvCxnSpPr>
            <a:cxnSpLocks/>
            <a:stCxn id="193" idx="4"/>
            <a:endCxn id="117" idx="0"/>
          </p:cNvCxnSpPr>
          <p:nvPr/>
        </p:nvCxnSpPr>
        <p:spPr bwMode="auto">
          <a:xfrm rot="5400000" flipH="1" flipV="1">
            <a:off x="1572907" y="2059198"/>
            <a:ext cx="1772101" cy="2451933"/>
          </a:xfrm>
          <a:prstGeom prst="curvedConnector5">
            <a:avLst>
              <a:gd name="adj1" fmla="val -7016"/>
              <a:gd name="adj2" fmla="val 40971"/>
              <a:gd name="adj3" fmla="val 102037"/>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208" name="Connector: Curved 207">
            <a:extLst>
              <a:ext uri="{FF2B5EF4-FFF2-40B4-BE49-F238E27FC236}">
                <a16:creationId xmlns:a16="http://schemas.microsoft.com/office/drawing/2014/main" id="{449D542D-1620-8307-E88C-B74E48FADF9D}"/>
              </a:ext>
            </a:extLst>
          </p:cNvPr>
          <p:cNvCxnSpPr>
            <a:cxnSpLocks/>
            <a:stCxn id="117" idx="4"/>
            <a:endCxn id="183" idx="0"/>
          </p:cNvCxnSpPr>
          <p:nvPr/>
        </p:nvCxnSpPr>
        <p:spPr bwMode="auto">
          <a:xfrm rot="5400000" flipH="1">
            <a:off x="2071965" y="3710615"/>
            <a:ext cx="781977" cy="2443942"/>
          </a:xfrm>
          <a:prstGeom prst="curvedConnector5">
            <a:avLst>
              <a:gd name="adj1" fmla="val -29234"/>
              <a:gd name="adj2" fmla="val 59312"/>
              <a:gd name="adj3" fmla="val 114873"/>
            </a:avLst>
          </a:prstGeom>
          <a:solidFill>
            <a:schemeClr val="accent1"/>
          </a:solidFill>
          <a:ln w="9525" cap="flat" cmpd="sng" algn="ctr">
            <a:solidFill>
              <a:srgbClr val="00B050"/>
            </a:solidFill>
            <a:prstDash val="solid"/>
            <a:round/>
            <a:headEnd type="none" w="med" len="med"/>
            <a:tailEnd type="stealth" w="lg" len="med"/>
          </a:ln>
          <a:effectLst/>
        </p:spPr>
      </p:cxnSp>
    </p:spTree>
    <p:extLst>
      <p:ext uri="{BB962C8B-B14F-4D97-AF65-F5344CB8AC3E}">
        <p14:creationId xmlns:p14="http://schemas.microsoft.com/office/powerpoint/2010/main" val="311518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dissolve">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dissolve">
                                      <p:cBhvr>
                                        <p:cTn id="10" dur="500"/>
                                        <p:tgtEl>
                                          <p:spTgt spid="145"/>
                                        </p:tgtEl>
                                      </p:cBhvr>
                                    </p:animEffect>
                                  </p:childTnLst>
                                </p:cTn>
                              </p:par>
                              <p:par>
                                <p:cTn id="11" presetID="9"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animEffect transition="in" filter="dissolve">
                                      <p:cBhvr>
                                        <p:cTn id="13" dur="500"/>
                                        <p:tgtEl>
                                          <p:spTgt spid="147"/>
                                        </p:tgtEl>
                                      </p:cBhvr>
                                    </p:animEffect>
                                  </p:childTnLst>
                                </p:cTn>
                              </p:par>
                              <p:par>
                                <p:cTn id="14" presetID="9"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dissolve">
                                      <p:cBhvr>
                                        <p:cTn id="16" dur="500"/>
                                        <p:tgtEl>
                                          <p:spTgt spid="146"/>
                                        </p:tgtEl>
                                      </p:cBhvr>
                                    </p:animEffect>
                                  </p:childTnLst>
                                </p:cTn>
                              </p:par>
                              <p:par>
                                <p:cTn id="17" presetID="9" presetClass="entr" presetSubtype="0" fill="hold" nodeType="with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dissolve">
                                      <p:cBhvr>
                                        <p:cTn id="19" dur="500"/>
                                        <p:tgtEl>
                                          <p:spTgt spid="14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75"/>
                                        </p:tgtEl>
                                        <p:attrNameLst>
                                          <p:attrName>style.visibility</p:attrName>
                                        </p:attrNameLst>
                                      </p:cBhvr>
                                      <p:to>
                                        <p:strVal val="visible"/>
                                      </p:to>
                                    </p:set>
                                    <p:animEffect transition="in" filter="dissolve">
                                      <p:cBhvr>
                                        <p:cTn id="24" dur="500"/>
                                        <p:tgtEl>
                                          <p:spTgt spid="175"/>
                                        </p:tgtEl>
                                      </p:cBhvr>
                                    </p:animEffect>
                                  </p:childTnLst>
                                </p:cTn>
                              </p:par>
                              <p:par>
                                <p:cTn id="25" presetID="9" presetClass="entr" presetSubtype="0" fill="hold" nodeType="withEffect">
                                  <p:stCondLst>
                                    <p:cond delay="0"/>
                                  </p:stCondLst>
                                  <p:childTnLst>
                                    <p:set>
                                      <p:cBhvr>
                                        <p:cTn id="26" dur="1" fill="hold">
                                          <p:stCondLst>
                                            <p:cond delay="0"/>
                                          </p:stCondLst>
                                        </p:cTn>
                                        <p:tgtEl>
                                          <p:spTgt spid="205"/>
                                        </p:tgtEl>
                                        <p:attrNameLst>
                                          <p:attrName>style.visibility</p:attrName>
                                        </p:attrNameLst>
                                      </p:cBhvr>
                                      <p:to>
                                        <p:strVal val="visible"/>
                                      </p:to>
                                    </p:set>
                                    <p:animEffect transition="in" filter="dissolve">
                                      <p:cBhvr>
                                        <p:cTn id="27" dur="500"/>
                                        <p:tgtEl>
                                          <p:spTgt spid="205"/>
                                        </p:tgtEl>
                                      </p:cBhvr>
                                    </p:animEffect>
                                  </p:childTnLst>
                                </p:cTn>
                              </p:par>
                              <p:par>
                                <p:cTn id="28" presetID="9" presetClass="entr" presetSubtype="0"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Effect transition="in" filter="dissolve">
                                      <p:cBhvr>
                                        <p:cTn id="30" dur="500"/>
                                        <p:tgtEl>
                                          <p:spTgt spid="207"/>
                                        </p:tgtEl>
                                      </p:cBhvr>
                                    </p:animEffect>
                                  </p:childTnLst>
                                </p:cTn>
                              </p:par>
                              <p:par>
                                <p:cTn id="31" presetID="9" presetClass="entr" presetSubtype="0" fill="hold" nodeType="withEffect">
                                  <p:stCondLst>
                                    <p:cond delay="0"/>
                                  </p:stCondLst>
                                  <p:childTnLst>
                                    <p:set>
                                      <p:cBhvr>
                                        <p:cTn id="32" dur="1" fill="hold">
                                          <p:stCondLst>
                                            <p:cond delay="0"/>
                                          </p:stCondLst>
                                        </p:cTn>
                                        <p:tgtEl>
                                          <p:spTgt spid="206"/>
                                        </p:tgtEl>
                                        <p:attrNameLst>
                                          <p:attrName>style.visibility</p:attrName>
                                        </p:attrNameLst>
                                      </p:cBhvr>
                                      <p:to>
                                        <p:strVal val="visible"/>
                                      </p:to>
                                    </p:set>
                                    <p:animEffect transition="in" filter="dissolve">
                                      <p:cBhvr>
                                        <p:cTn id="33" dur="500"/>
                                        <p:tgtEl>
                                          <p:spTgt spid="206"/>
                                        </p:tgtEl>
                                      </p:cBhvr>
                                    </p:animEffect>
                                  </p:childTnLst>
                                </p:cTn>
                              </p:par>
                              <p:par>
                                <p:cTn id="34" presetID="9" presetClass="entr" presetSubtype="0" fill="hold" nodeType="withEffect">
                                  <p:stCondLst>
                                    <p:cond delay="0"/>
                                  </p:stCondLst>
                                  <p:childTnLst>
                                    <p:set>
                                      <p:cBhvr>
                                        <p:cTn id="35" dur="1" fill="hold">
                                          <p:stCondLst>
                                            <p:cond delay="0"/>
                                          </p:stCondLst>
                                        </p:cTn>
                                        <p:tgtEl>
                                          <p:spTgt spid="208"/>
                                        </p:tgtEl>
                                        <p:attrNameLst>
                                          <p:attrName>style.visibility</p:attrName>
                                        </p:attrNameLst>
                                      </p:cBhvr>
                                      <p:to>
                                        <p:strVal val="visible"/>
                                      </p:to>
                                    </p:set>
                                    <p:animEffect transition="in" filter="dissolve">
                                      <p:cBhvr>
                                        <p:cTn id="36"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9963-C97A-7436-A38E-51606053FF2F}"/>
              </a:ext>
            </a:extLst>
          </p:cNvPr>
          <p:cNvSpPr>
            <a:spLocks noGrp="1"/>
          </p:cNvSpPr>
          <p:nvPr>
            <p:ph type="title"/>
          </p:nvPr>
        </p:nvSpPr>
        <p:spPr/>
        <p:txBody>
          <a:bodyPr/>
          <a:lstStyle/>
          <a:p>
            <a:r>
              <a:rPr lang="en-US" sz="2800" dirty="0"/>
              <a:t>What Causes a Profusion of Paths?</a:t>
            </a:r>
          </a:p>
        </p:txBody>
      </p:sp>
      <p:sp>
        <p:nvSpPr>
          <p:cNvPr id="7" name="Oval 6">
            <a:extLst>
              <a:ext uri="{FF2B5EF4-FFF2-40B4-BE49-F238E27FC236}">
                <a16:creationId xmlns:a16="http://schemas.microsoft.com/office/drawing/2014/main" id="{605D9F4C-4379-F263-F03C-CBEA823B4661}"/>
              </a:ext>
            </a:extLst>
          </p:cNvPr>
          <p:cNvSpPr/>
          <p:nvPr/>
        </p:nvSpPr>
        <p:spPr>
          <a:xfrm>
            <a:off x="8077860" y="3282424"/>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48190B-4E16-4BCC-ECB2-FAAFACD0F4D8}"/>
              </a:ext>
            </a:extLst>
          </p:cNvPr>
          <p:cNvSpPr/>
          <p:nvPr/>
        </p:nvSpPr>
        <p:spPr>
          <a:xfrm>
            <a:off x="8093808" y="434164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Curved 19">
            <a:extLst>
              <a:ext uri="{FF2B5EF4-FFF2-40B4-BE49-F238E27FC236}">
                <a16:creationId xmlns:a16="http://schemas.microsoft.com/office/drawing/2014/main" id="{D9AD7077-F757-F337-F1CC-8C454329E564}"/>
              </a:ext>
            </a:extLst>
          </p:cNvPr>
          <p:cNvCxnSpPr>
            <a:cxnSpLocks/>
            <a:stCxn id="7" idx="2"/>
            <a:endCxn id="19" idx="2"/>
          </p:cNvCxnSpPr>
          <p:nvPr/>
        </p:nvCxnSpPr>
        <p:spPr>
          <a:xfrm rot="10800000" flipH="1" flipV="1">
            <a:off x="8077860" y="3289561"/>
            <a:ext cx="15948" cy="1059222"/>
          </a:xfrm>
          <a:prstGeom prst="curvedConnector3">
            <a:avLst>
              <a:gd name="adj1" fmla="val -1433409"/>
            </a:avLst>
          </a:prstGeom>
          <a:ln>
            <a:solidFill>
              <a:srgbClr val="CC00FF"/>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C1BB4B8-55BB-5898-1AAD-1F84BDBB3072}"/>
              </a:ext>
            </a:extLst>
          </p:cNvPr>
          <p:cNvCxnSpPr>
            <a:cxnSpLocks/>
            <a:stCxn id="7" idx="6"/>
            <a:endCxn id="19" idx="6"/>
          </p:cNvCxnSpPr>
          <p:nvPr/>
        </p:nvCxnSpPr>
        <p:spPr>
          <a:xfrm>
            <a:off x="8111796" y="3289561"/>
            <a:ext cx="15948" cy="1059222"/>
          </a:xfrm>
          <a:prstGeom prst="curvedConnector3">
            <a:avLst>
              <a:gd name="adj1" fmla="val 1533409"/>
            </a:avLst>
          </a:prstGeom>
          <a:ln>
            <a:solidFill>
              <a:srgbClr val="0000FF"/>
            </a:solidFill>
            <a:tailEnd type="stealth"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57F35CBE-E215-2E6A-D05F-AF09800A2B35}"/>
              </a:ext>
            </a:extLst>
          </p:cNvPr>
          <p:cNvSpPr/>
          <p:nvPr/>
        </p:nvSpPr>
        <p:spPr bwMode="auto">
          <a:xfrm>
            <a:off x="7744652" y="3110840"/>
            <a:ext cx="737937" cy="144378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31" name="Straight Arrow Connector 30">
            <a:extLst>
              <a:ext uri="{FF2B5EF4-FFF2-40B4-BE49-F238E27FC236}">
                <a16:creationId xmlns:a16="http://schemas.microsoft.com/office/drawing/2014/main" id="{B2021DFC-206E-808E-15C3-1352E40112F2}"/>
              </a:ext>
            </a:extLst>
          </p:cNvPr>
          <p:cNvCxnSpPr>
            <a:cxnSpLocks/>
            <a:stCxn id="29" idx="0"/>
            <a:endCxn id="7" idx="5"/>
          </p:cNvCxnSpPr>
          <p:nvPr/>
        </p:nvCxnSpPr>
        <p:spPr bwMode="auto">
          <a:xfrm flipH="1">
            <a:off x="8106826" y="3110840"/>
            <a:ext cx="6795" cy="183767"/>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cxnSp>
        <p:nvCxnSpPr>
          <p:cNvPr id="32" name="Straight Arrow Connector 31">
            <a:extLst>
              <a:ext uri="{FF2B5EF4-FFF2-40B4-BE49-F238E27FC236}">
                <a16:creationId xmlns:a16="http://schemas.microsoft.com/office/drawing/2014/main" id="{5C83393F-7952-EA1D-0422-4C2A7767794A}"/>
              </a:ext>
            </a:extLst>
          </p:cNvPr>
          <p:cNvCxnSpPr>
            <a:cxnSpLocks/>
            <a:stCxn id="19" idx="4"/>
            <a:endCxn id="29" idx="4"/>
          </p:cNvCxnSpPr>
          <p:nvPr/>
        </p:nvCxnSpPr>
        <p:spPr bwMode="auto">
          <a:xfrm>
            <a:off x="8110776" y="4355919"/>
            <a:ext cx="2845" cy="198710"/>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cxnSp>
        <p:nvCxnSpPr>
          <p:cNvPr id="71" name="Connector: Curved 70">
            <a:extLst>
              <a:ext uri="{FF2B5EF4-FFF2-40B4-BE49-F238E27FC236}">
                <a16:creationId xmlns:a16="http://schemas.microsoft.com/office/drawing/2014/main" id="{8201AA0F-CE04-A927-F733-E115CFCC36E3}"/>
              </a:ext>
            </a:extLst>
          </p:cNvPr>
          <p:cNvCxnSpPr>
            <a:cxnSpLocks/>
            <a:stCxn id="38" idx="4"/>
            <a:endCxn id="29" idx="0"/>
          </p:cNvCxnSpPr>
          <p:nvPr/>
        </p:nvCxnSpPr>
        <p:spPr bwMode="auto">
          <a:xfrm rot="16200000" flipH="1">
            <a:off x="6771907" y="1769125"/>
            <a:ext cx="502629" cy="2180799"/>
          </a:xfrm>
          <a:prstGeom prst="curvedConnector3">
            <a:avLst>
              <a:gd name="adj1" fmla="val 42596"/>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73" name="Connector: Curved 72">
            <a:extLst>
              <a:ext uri="{FF2B5EF4-FFF2-40B4-BE49-F238E27FC236}">
                <a16:creationId xmlns:a16="http://schemas.microsoft.com/office/drawing/2014/main" id="{F360EE5F-429F-005B-8E76-C4AFDF9BB6D4}"/>
              </a:ext>
            </a:extLst>
          </p:cNvPr>
          <p:cNvCxnSpPr>
            <a:cxnSpLocks/>
            <a:stCxn id="29" idx="4"/>
            <a:endCxn id="59" idx="0"/>
          </p:cNvCxnSpPr>
          <p:nvPr/>
        </p:nvCxnSpPr>
        <p:spPr bwMode="auto">
          <a:xfrm rot="5400000" flipH="1">
            <a:off x="6647797" y="3088806"/>
            <a:ext cx="750849" cy="2180799"/>
          </a:xfrm>
          <a:prstGeom prst="curvedConnector5">
            <a:avLst>
              <a:gd name="adj1" fmla="val -19117"/>
              <a:gd name="adj2" fmla="val 58070"/>
              <a:gd name="adj3" fmla="val 130446"/>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95" name="Connector: Curved 94">
            <a:extLst>
              <a:ext uri="{FF2B5EF4-FFF2-40B4-BE49-F238E27FC236}">
                <a16:creationId xmlns:a16="http://schemas.microsoft.com/office/drawing/2014/main" id="{F4EA90A6-86E0-D7E2-CF44-BA58D87639AC}"/>
              </a:ext>
            </a:extLst>
          </p:cNvPr>
          <p:cNvCxnSpPr>
            <a:cxnSpLocks/>
            <a:stCxn id="59" idx="5"/>
            <a:endCxn id="29" idx="0"/>
          </p:cNvCxnSpPr>
          <p:nvPr/>
        </p:nvCxnSpPr>
        <p:spPr bwMode="auto">
          <a:xfrm rot="5400000" flipH="1" flipV="1">
            <a:off x="6676658" y="2379001"/>
            <a:ext cx="705123" cy="2168801"/>
          </a:xfrm>
          <a:prstGeom prst="curvedConnector5">
            <a:avLst>
              <a:gd name="adj1" fmla="val -32420"/>
              <a:gd name="adj2" fmla="val 41608"/>
              <a:gd name="adj3" fmla="val 109048"/>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96" name="Connector: Curved 95">
            <a:extLst>
              <a:ext uri="{FF2B5EF4-FFF2-40B4-BE49-F238E27FC236}">
                <a16:creationId xmlns:a16="http://schemas.microsoft.com/office/drawing/2014/main" id="{72499248-8A11-8CFC-8F46-86E9DCCA44ED}"/>
              </a:ext>
            </a:extLst>
          </p:cNvPr>
          <p:cNvCxnSpPr>
            <a:cxnSpLocks/>
            <a:stCxn id="29" idx="4"/>
            <a:endCxn id="68" idx="0"/>
          </p:cNvCxnSpPr>
          <p:nvPr/>
        </p:nvCxnSpPr>
        <p:spPr bwMode="auto">
          <a:xfrm rot="5400000">
            <a:off x="6792027" y="3709103"/>
            <a:ext cx="476069" cy="2167121"/>
          </a:xfrm>
          <a:prstGeom prst="curvedConnector3">
            <a:avLst>
              <a:gd name="adj1" fmla="val 62284"/>
            </a:avLst>
          </a:prstGeom>
          <a:solidFill>
            <a:schemeClr val="accent1"/>
          </a:solidFill>
          <a:ln w="9525" cap="flat" cmpd="sng" algn="ctr">
            <a:solidFill>
              <a:srgbClr val="00B050"/>
            </a:solidFill>
            <a:prstDash val="solid"/>
            <a:round/>
            <a:headEnd type="none" w="med" len="med"/>
            <a:tailEnd type="stealth" w="lg" len="med"/>
          </a:ln>
          <a:effectLst/>
        </p:spPr>
      </p:cxnSp>
      <p:sp>
        <p:nvSpPr>
          <p:cNvPr id="38" name="Oval 37">
            <a:extLst>
              <a:ext uri="{FF2B5EF4-FFF2-40B4-BE49-F238E27FC236}">
                <a16:creationId xmlns:a16="http://schemas.microsoft.com/office/drawing/2014/main" id="{BDC477F0-3FEB-0BF5-7ADF-2C34EA15D15A}"/>
              </a:ext>
            </a:extLst>
          </p:cNvPr>
          <p:cNvSpPr/>
          <p:nvPr/>
        </p:nvSpPr>
        <p:spPr>
          <a:xfrm>
            <a:off x="5915854" y="2593938"/>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8CC72AA-0A01-ADB3-4987-48943F0AF7A0}"/>
              </a:ext>
            </a:extLst>
          </p:cNvPr>
          <p:cNvSpPr/>
          <p:nvPr/>
        </p:nvSpPr>
        <p:spPr bwMode="auto">
          <a:xfrm>
            <a:off x="5486479" y="2394026"/>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53" name="Straight Arrow Connector 52">
            <a:extLst>
              <a:ext uri="{FF2B5EF4-FFF2-40B4-BE49-F238E27FC236}">
                <a16:creationId xmlns:a16="http://schemas.microsoft.com/office/drawing/2014/main" id="{94D174F0-426A-43E5-8B2B-3D348E3F4589}"/>
              </a:ext>
            </a:extLst>
          </p:cNvPr>
          <p:cNvCxnSpPr>
            <a:cxnSpLocks/>
            <a:stCxn id="52" idx="0"/>
            <a:endCxn id="38" idx="0"/>
          </p:cNvCxnSpPr>
          <p:nvPr/>
        </p:nvCxnSpPr>
        <p:spPr bwMode="auto">
          <a:xfrm flipH="1">
            <a:off x="5932822" y="2394026"/>
            <a:ext cx="13376" cy="199912"/>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59" name="Oval 58">
            <a:extLst>
              <a:ext uri="{FF2B5EF4-FFF2-40B4-BE49-F238E27FC236}">
                <a16:creationId xmlns:a16="http://schemas.microsoft.com/office/drawing/2014/main" id="{CB68769B-D19F-0A7E-0B8B-8D7191864D71}"/>
              </a:ext>
            </a:extLst>
          </p:cNvPr>
          <p:cNvSpPr/>
          <p:nvPr/>
        </p:nvSpPr>
        <p:spPr>
          <a:xfrm>
            <a:off x="5915854" y="3803780"/>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F84451B0-3AB8-DB3D-19BA-60B798CDF0A0}"/>
              </a:ext>
            </a:extLst>
          </p:cNvPr>
          <p:cNvCxnSpPr>
            <a:cxnSpLocks/>
            <a:stCxn id="68" idx="4"/>
            <a:endCxn id="52" idx="4"/>
          </p:cNvCxnSpPr>
          <p:nvPr/>
        </p:nvCxnSpPr>
        <p:spPr bwMode="auto">
          <a:xfrm flipH="1">
            <a:off x="5946198" y="5044971"/>
            <a:ext cx="302" cy="27351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68" name="Oval 67">
            <a:extLst>
              <a:ext uri="{FF2B5EF4-FFF2-40B4-BE49-F238E27FC236}">
                <a16:creationId xmlns:a16="http://schemas.microsoft.com/office/drawing/2014/main" id="{48F71B93-A394-EB46-B21A-1C1BD6E00B71}"/>
              </a:ext>
            </a:extLst>
          </p:cNvPr>
          <p:cNvSpPr/>
          <p:nvPr/>
        </p:nvSpPr>
        <p:spPr>
          <a:xfrm>
            <a:off x="5929532" y="5030698"/>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350E6009-7029-21AE-7975-C7ABC70BA3A7}"/>
              </a:ext>
            </a:extLst>
          </p:cNvPr>
          <p:cNvSpPr/>
          <p:nvPr/>
        </p:nvSpPr>
        <p:spPr>
          <a:xfrm>
            <a:off x="3670529" y="259902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E603993-EEAC-A7A5-E75D-89F3B37C19E3}"/>
              </a:ext>
            </a:extLst>
          </p:cNvPr>
          <p:cNvSpPr/>
          <p:nvPr/>
        </p:nvSpPr>
        <p:spPr bwMode="auto">
          <a:xfrm>
            <a:off x="3225206" y="2399114"/>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18" name="Straight Arrow Connector 117">
            <a:extLst>
              <a:ext uri="{FF2B5EF4-FFF2-40B4-BE49-F238E27FC236}">
                <a16:creationId xmlns:a16="http://schemas.microsoft.com/office/drawing/2014/main" id="{8AA5A891-3C93-6E07-35C0-DCF0E32A06CF}"/>
              </a:ext>
            </a:extLst>
          </p:cNvPr>
          <p:cNvCxnSpPr>
            <a:cxnSpLocks/>
            <a:stCxn id="117" idx="0"/>
            <a:endCxn id="138" idx="0"/>
          </p:cNvCxnSpPr>
          <p:nvPr/>
        </p:nvCxnSpPr>
        <p:spPr bwMode="auto">
          <a:xfrm>
            <a:off x="3684925" y="2399114"/>
            <a:ext cx="2572" cy="199912"/>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133" name="Oval 132">
            <a:extLst>
              <a:ext uri="{FF2B5EF4-FFF2-40B4-BE49-F238E27FC236}">
                <a16:creationId xmlns:a16="http://schemas.microsoft.com/office/drawing/2014/main" id="{47CC710A-8573-12B9-2DB7-7C3A3871C97D}"/>
              </a:ext>
            </a:extLst>
          </p:cNvPr>
          <p:cNvSpPr/>
          <p:nvPr/>
        </p:nvSpPr>
        <p:spPr>
          <a:xfrm>
            <a:off x="3654581" y="3808872"/>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19">
            <a:extLst>
              <a:ext uri="{FF2B5EF4-FFF2-40B4-BE49-F238E27FC236}">
                <a16:creationId xmlns:a16="http://schemas.microsoft.com/office/drawing/2014/main" id="{A7A4F224-D0F2-0D70-C815-628DDF170A09}"/>
              </a:ext>
            </a:extLst>
          </p:cNvPr>
          <p:cNvCxnSpPr>
            <a:cxnSpLocks/>
            <a:stCxn id="126" idx="4"/>
            <a:endCxn id="117" idx="4"/>
          </p:cNvCxnSpPr>
          <p:nvPr/>
        </p:nvCxnSpPr>
        <p:spPr bwMode="auto">
          <a:xfrm flipH="1">
            <a:off x="3684925" y="5050059"/>
            <a:ext cx="302" cy="27351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126" name="Oval 125">
            <a:extLst>
              <a:ext uri="{FF2B5EF4-FFF2-40B4-BE49-F238E27FC236}">
                <a16:creationId xmlns:a16="http://schemas.microsoft.com/office/drawing/2014/main" id="{F2584B2E-1218-38C3-6FBA-DFCCF2C20D5E}"/>
              </a:ext>
            </a:extLst>
          </p:cNvPr>
          <p:cNvSpPr/>
          <p:nvPr/>
        </p:nvSpPr>
        <p:spPr>
          <a:xfrm>
            <a:off x="3668259" y="5035786"/>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Connector: Curved 144">
            <a:extLst>
              <a:ext uri="{FF2B5EF4-FFF2-40B4-BE49-F238E27FC236}">
                <a16:creationId xmlns:a16="http://schemas.microsoft.com/office/drawing/2014/main" id="{4F59E2CE-E5CA-8898-3090-223F2648376A}"/>
              </a:ext>
            </a:extLst>
          </p:cNvPr>
          <p:cNvCxnSpPr>
            <a:cxnSpLocks/>
            <a:stCxn id="138" idx="4"/>
            <a:endCxn id="52" idx="0"/>
          </p:cNvCxnSpPr>
          <p:nvPr/>
        </p:nvCxnSpPr>
        <p:spPr bwMode="auto">
          <a:xfrm rot="5400000" flipH="1" flipV="1">
            <a:off x="4707210" y="1374312"/>
            <a:ext cx="219273" cy="2258701"/>
          </a:xfrm>
          <a:prstGeom prst="curvedConnector5">
            <a:avLst>
              <a:gd name="adj1" fmla="val -104254"/>
              <a:gd name="adj2" fmla="val 40199"/>
              <a:gd name="adj3" fmla="val 204254"/>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146" name="Connector: Curved 145">
            <a:extLst>
              <a:ext uri="{FF2B5EF4-FFF2-40B4-BE49-F238E27FC236}">
                <a16:creationId xmlns:a16="http://schemas.microsoft.com/office/drawing/2014/main" id="{312990B8-FE80-CAD7-014C-18C11CAFEDD0}"/>
              </a:ext>
            </a:extLst>
          </p:cNvPr>
          <p:cNvCxnSpPr>
            <a:cxnSpLocks/>
            <a:stCxn id="52" idx="4"/>
            <a:endCxn id="133" idx="1"/>
          </p:cNvCxnSpPr>
          <p:nvPr/>
        </p:nvCxnSpPr>
        <p:spPr bwMode="auto">
          <a:xfrm rot="5400000" flipH="1">
            <a:off x="4049113" y="3421401"/>
            <a:ext cx="1507524" cy="2286647"/>
          </a:xfrm>
          <a:prstGeom prst="curvedConnector5">
            <a:avLst>
              <a:gd name="adj1" fmla="val -4584"/>
              <a:gd name="adj2" fmla="val 59419"/>
              <a:gd name="adj3" fmla="val 115164"/>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147" name="Connector: Curved 146">
            <a:extLst>
              <a:ext uri="{FF2B5EF4-FFF2-40B4-BE49-F238E27FC236}">
                <a16:creationId xmlns:a16="http://schemas.microsoft.com/office/drawing/2014/main" id="{A192011F-EC40-4006-22DE-0CA2368A02EC}"/>
              </a:ext>
            </a:extLst>
          </p:cNvPr>
          <p:cNvCxnSpPr>
            <a:cxnSpLocks/>
            <a:stCxn id="133" idx="4"/>
            <a:endCxn id="52" idx="0"/>
          </p:cNvCxnSpPr>
          <p:nvPr/>
        </p:nvCxnSpPr>
        <p:spPr bwMode="auto">
          <a:xfrm rot="5400000" flipH="1" flipV="1">
            <a:off x="4094313" y="1971261"/>
            <a:ext cx="1429119" cy="2274649"/>
          </a:xfrm>
          <a:prstGeom prst="curvedConnector5">
            <a:avLst>
              <a:gd name="adj1" fmla="val -15996"/>
              <a:gd name="adj2" fmla="val 40268"/>
              <a:gd name="adj3" fmla="val 108556"/>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148" name="Connector: Curved 147">
            <a:extLst>
              <a:ext uri="{FF2B5EF4-FFF2-40B4-BE49-F238E27FC236}">
                <a16:creationId xmlns:a16="http://schemas.microsoft.com/office/drawing/2014/main" id="{11F8BEC1-DC02-725B-FC81-5A744146145A}"/>
              </a:ext>
            </a:extLst>
          </p:cNvPr>
          <p:cNvCxnSpPr>
            <a:cxnSpLocks/>
            <a:stCxn id="52" idx="4"/>
            <a:endCxn id="126" idx="0"/>
          </p:cNvCxnSpPr>
          <p:nvPr/>
        </p:nvCxnSpPr>
        <p:spPr bwMode="auto">
          <a:xfrm rot="5400000" flipH="1">
            <a:off x="4674363" y="4046651"/>
            <a:ext cx="282700" cy="2260971"/>
          </a:xfrm>
          <a:prstGeom prst="curvedConnector5">
            <a:avLst>
              <a:gd name="adj1" fmla="val -80863"/>
              <a:gd name="adj2" fmla="val 59791"/>
              <a:gd name="adj3" fmla="val 180863"/>
            </a:avLst>
          </a:prstGeom>
          <a:solidFill>
            <a:schemeClr val="accent1"/>
          </a:solidFill>
          <a:ln w="9525" cap="flat" cmpd="sng" algn="ctr">
            <a:solidFill>
              <a:srgbClr val="00B050"/>
            </a:solidFill>
            <a:prstDash val="solid"/>
            <a:round/>
            <a:headEnd type="none" w="med" len="med"/>
            <a:tailEnd type="stealth" w="lg" len="med"/>
          </a:ln>
          <a:effectLst/>
        </p:spPr>
      </p:cxnSp>
      <p:sp>
        <p:nvSpPr>
          <p:cNvPr id="198" name="Oval 197">
            <a:extLst>
              <a:ext uri="{FF2B5EF4-FFF2-40B4-BE49-F238E27FC236}">
                <a16:creationId xmlns:a16="http://schemas.microsoft.com/office/drawing/2014/main" id="{723DC8AD-5BFF-E28C-21FA-4A38E61C6B26}"/>
              </a:ext>
            </a:extLst>
          </p:cNvPr>
          <p:cNvSpPr/>
          <p:nvPr/>
        </p:nvSpPr>
        <p:spPr>
          <a:xfrm>
            <a:off x="1223644" y="2606858"/>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F77A0E58-C238-5C2B-E3D3-B3573CD46729}"/>
              </a:ext>
            </a:extLst>
          </p:cNvPr>
          <p:cNvSpPr/>
          <p:nvPr/>
        </p:nvSpPr>
        <p:spPr bwMode="auto">
          <a:xfrm>
            <a:off x="786649" y="2406946"/>
            <a:ext cx="919438" cy="29244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78" name="Straight Arrow Connector 177">
            <a:extLst>
              <a:ext uri="{FF2B5EF4-FFF2-40B4-BE49-F238E27FC236}">
                <a16:creationId xmlns:a16="http://schemas.microsoft.com/office/drawing/2014/main" id="{6ACABA1B-425B-6BDE-BD19-F38ABC990B15}"/>
              </a:ext>
            </a:extLst>
          </p:cNvPr>
          <p:cNvCxnSpPr>
            <a:cxnSpLocks/>
            <a:stCxn id="177" idx="0"/>
            <a:endCxn id="198" idx="4"/>
          </p:cNvCxnSpPr>
          <p:nvPr/>
        </p:nvCxnSpPr>
        <p:spPr bwMode="auto">
          <a:xfrm flipH="1">
            <a:off x="1240612" y="2406946"/>
            <a:ext cx="5756" cy="21418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191" name="Oval 190">
            <a:extLst>
              <a:ext uri="{FF2B5EF4-FFF2-40B4-BE49-F238E27FC236}">
                <a16:creationId xmlns:a16="http://schemas.microsoft.com/office/drawing/2014/main" id="{76E2AD13-85D4-8D7B-CF6D-22355FE97A69}"/>
              </a:ext>
            </a:extLst>
          </p:cNvPr>
          <p:cNvSpPr/>
          <p:nvPr/>
        </p:nvSpPr>
        <p:spPr>
          <a:xfrm>
            <a:off x="1216024" y="3801632"/>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D276B9A6-F613-3A28-0988-5861D32935BF}"/>
              </a:ext>
            </a:extLst>
          </p:cNvPr>
          <p:cNvCxnSpPr>
            <a:cxnSpLocks/>
            <a:stCxn id="186" idx="4"/>
            <a:endCxn id="177" idx="4"/>
          </p:cNvCxnSpPr>
          <p:nvPr/>
        </p:nvCxnSpPr>
        <p:spPr bwMode="auto">
          <a:xfrm>
            <a:off x="1242152" y="5057891"/>
            <a:ext cx="4216" cy="273515"/>
          </a:xfrm>
          <a:prstGeom prst="straightConnector1">
            <a:avLst/>
          </a:prstGeom>
          <a:solidFill>
            <a:schemeClr val="accent1"/>
          </a:solidFill>
          <a:ln w="9525" cap="flat" cmpd="sng" algn="ctr">
            <a:solidFill>
              <a:schemeClr val="tx1"/>
            </a:solidFill>
            <a:prstDash val="solid"/>
            <a:round/>
            <a:headEnd type="none" w="med" len="med"/>
            <a:tailEnd type="stealth" w="lg" len="med"/>
          </a:ln>
          <a:effectLst/>
        </p:spPr>
      </p:cxnSp>
      <p:sp>
        <p:nvSpPr>
          <p:cNvPr id="186" name="Oval 185">
            <a:extLst>
              <a:ext uri="{FF2B5EF4-FFF2-40B4-BE49-F238E27FC236}">
                <a16:creationId xmlns:a16="http://schemas.microsoft.com/office/drawing/2014/main" id="{ADD8EABD-94CC-65C1-8C51-F42FAF31E24B}"/>
              </a:ext>
            </a:extLst>
          </p:cNvPr>
          <p:cNvSpPr/>
          <p:nvPr/>
        </p:nvSpPr>
        <p:spPr>
          <a:xfrm>
            <a:off x="1225184" y="5043618"/>
            <a:ext cx="33936" cy="14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Connector: Curved 204">
            <a:extLst>
              <a:ext uri="{FF2B5EF4-FFF2-40B4-BE49-F238E27FC236}">
                <a16:creationId xmlns:a16="http://schemas.microsoft.com/office/drawing/2014/main" id="{0A7CFFC8-9745-395C-9926-5D025EAEE44C}"/>
              </a:ext>
            </a:extLst>
          </p:cNvPr>
          <p:cNvCxnSpPr>
            <a:cxnSpLocks/>
            <a:stCxn id="198" idx="5"/>
            <a:endCxn id="117" idx="0"/>
          </p:cNvCxnSpPr>
          <p:nvPr/>
        </p:nvCxnSpPr>
        <p:spPr bwMode="auto">
          <a:xfrm rot="5400000" flipH="1" flipV="1">
            <a:off x="2358803" y="1292920"/>
            <a:ext cx="219927" cy="2432315"/>
          </a:xfrm>
          <a:prstGeom prst="curvedConnector5">
            <a:avLst>
              <a:gd name="adj1" fmla="val -103944"/>
              <a:gd name="adj2" fmla="val 40652"/>
              <a:gd name="adj3" fmla="val 203944"/>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206" name="Connector: Curved 205">
            <a:extLst>
              <a:ext uri="{FF2B5EF4-FFF2-40B4-BE49-F238E27FC236}">
                <a16:creationId xmlns:a16="http://schemas.microsoft.com/office/drawing/2014/main" id="{F94C4AEB-7A21-A58B-ACE9-7B40D3A03582}"/>
              </a:ext>
            </a:extLst>
          </p:cNvPr>
          <p:cNvCxnSpPr>
            <a:cxnSpLocks/>
            <a:stCxn id="117" idx="4"/>
            <a:endCxn id="191" idx="1"/>
          </p:cNvCxnSpPr>
          <p:nvPr/>
        </p:nvCxnSpPr>
        <p:spPr bwMode="auto">
          <a:xfrm rot="5400000" flipH="1">
            <a:off x="1693034" y="3331683"/>
            <a:ext cx="1519852" cy="2463931"/>
          </a:xfrm>
          <a:prstGeom prst="curvedConnector5">
            <a:avLst>
              <a:gd name="adj1" fmla="val -8745"/>
              <a:gd name="adj2" fmla="val 58741"/>
              <a:gd name="adj3" fmla="val 115041"/>
            </a:avLst>
          </a:prstGeom>
          <a:solidFill>
            <a:schemeClr val="accent1"/>
          </a:solidFill>
          <a:ln w="9525" cap="flat" cmpd="sng" algn="ctr">
            <a:solidFill>
              <a:srgbClr val="C00000"/>
            </a:solidFill>
            <a:prstDash val="solid"/>
            <a:round/>
            <a:headEnd type="none" w="med" len="med"/>
            <a:tailEnd type="stealth" w="lg" len="med"/>
          </a:ln>
          <a:effectLst/>
        </p:spPr>
      </p:cxnSp>
      <p:cxnSp>
        <p:nvCxnSpPr>
          <p:cNvPr id="207" name="Connector: Curved 206">
            <a:extLst>
              <a:ext uri="{FF2B5EF4-FFF2-40B4-BE49-F238E27FC236}">
                <a16:creationId xmlns:a16="http://schemas.microsoft.com/office/drawing/2014/main" id="{162FD54A-3F51-4D97-1B27-611CC5EAD516}"/>
              </a:ext>
            </a:extLst>
          </p:cNvPr>
          <p:cNvCxnSpPr>
            <a:cxnSpLocks/>
            <a:stCxn id="191" idx="4"/>
            <a:endCxn id="117" idx="0"/>
          </p:cNvCxnSpPr>
          <p:nvPr/>
        </p:nvCxnSpPr>
        <p:spPr bwMode="auto">
          <a:xfrm rot="5400000" flipH="1" flipV="1">
            <a:off x="1750562" y="1881543"/>
            <a:ext cx="1416791" cy="2451933"/>
          </a:xfrm>
          <a:prstGeom prst="curvedConnector5">
            <a:avLst>
              <a:gd name="adj1" fmla="val -16135"/>
              <a:gd name="adj2" fmla="val 40971"/>
              <a:gd name="adj3" fmla="val 106379"/>
            </a:avLst>
          </a:prstGeom>
          <a:solidFill>
            <a:schemeClr val="accent1"/>
          </a:solidFill>
          <a:ln w="9525" cap="flat" cmpd="sng" algn="ctr">
            <a:solidFill>
              <a:srgbClr val="00B050"/>
            </a:solidFill>
            <a:prstDash val="solid"/>
            <a:round/>
            <a:headEnd type="none" w="med" len="med"/>
            <a:tailEnd type="stealth" w="lg" len="med"/>
          </a:ln>
          <a:effectLst/>
        </p:spPr>
      </p:cxnSp>
      <p:cxnSp>
        <p:nvCxnSpPr>
          <p:cNvPr id="208" name="Connector: Curved 207">
            <a:extLst>
              <a:ext uri="{FF2B5EF4-FFF2-40B4-BE49-F238E27FC236}">
                <a16:creationId xmlns:a16="http://schemas.microsoft.com/office/drawing/2014/main" id="{449D542D-1620-8307-E88C-B74E48FADF9D}"/>
              </a:ext>
            </a:extLst>
          </p:cNvPr>
          <p:cNvCxnSpPr>
            <a:cxnSpLocks/>
            <a:stCxn id="117" idx="4"/>
            <a:endCxn id="186" idx="0"/>
          </p:cNvCxnSpPr>
          <p:nvPr/>
        </p:nvCxnSpPr>
        <p:spPr bwMode="auto">
          <a:xfrm rot="5400000" flipH="1">
            <a:off x="2323561" y="3962210"/>
            <a:ext cx="279956" cy="2442773"/>
          </a:xfrm>
          <a:prstGeom prst="curvedConnector5">
            <a:avLst>
              <a:gd name="adj1" fmla="val -81656"/>
              <a:gd name="adj2" fmla="val 59062"/>
              <a:gd name="adj3" fmla="val 181656"/>
            </a:avLst>
          </a:prstGeom>
          <a:solidFill>
            <a:schemeClr val="accent1"/>
          </a:solidFill>
          <a:ln w="9525" cap="flat" cmpd="sng" algn="ctr">
            <a:solidFill>
              <a:srgbClr val="00B050"/>
            </a:solidFill>
            <a:prstDash val="solid"/>
            <a:round/>
            <a:headEnd type="none" w="med" len="med"/>
            <a:tailEnd type="stealth" w="lg" len="med"/>
          </a:ln>
          <a:effectLst/>
        </p:spPr>
      </p:cxnSp>
      <p:sp>
        <p:nvSpPr>
          <p:cNvPr id="6" name="TextBox 5">
            <a:extLst>
              <a:ext uri="{FF2B5EF4-FFF2-40B4-BE49-F238E27FC236}">
                <a16:creationId xmlns:a16="http://schemas.microsoft.com/office/drawing/2014/main" id="{7D42C852-86A2-C9A5-38AB-AF180B066A0D}"/>
              </a:ext>
            </a:extLst>
          </p:cNvPr>
          <p:cNvSpPr txBox="1"/>
          <p:nvPr/>
        </p:nvSpPr>
        <p:spPr>
          <a:xfrm>
            <a:off x="7544582" y="5833914"/>
            <a:ext cx="1166323" cy="369332"/>
          </a:xfrm>
          <a:prstGeom prst="rect">
            <a:avLst/>
          </a:prstGeom>
          <a:noFill/>
        </p:spPr>
        <p:txBody>
          <a:bodyPr wrap="square" rtlCol="0">
            <a:spAutoFit/>
          </a:bodyPr>
          <a:lstStyle/>
          <a:p>
            <a:pPr algn="ctr"/>
            <a:r>
              <a:rPr lang="en-US" dirty="0"/>
              <a:t>2 paths</a:t>
            </a:r>
          </a:p>
        </p:txBody>
      </p:sp>
      <p:sp>
        <p:nvSpPr>
          <p:cNvPr id="8" name="TextBox 7">
            <a:extLst>
              <a:ext uri="{FF2B5EF4-FFF2-40B4-BE49-F238E27FC236}">
                <a16:creationId xmlns:a16="http://schemas.microsoft.com/office/drawing/2014/main" id="{B7498BD6-7EF1-949B-3311-F9B59DA9CB7B}"/>
              </a:ext>
            </a:extLst>
          </p:cNvPr>
          <p:cNvSpPr txBox="1"/>
          <p:nvPr/>
        </p:nvSpPr>
        <p:spPr>
          <a:xfrm>
            <a:off x="5349660" y="5833914"/>
            <a:ext cx="1166323" cy="369332"/>
          </a:xfrm>
          <a:prstGeom prst="rect">
            <a:avLst/>
          </a:prstGeom>
          <a:noFill/>
        </p:spPr>
        <p:txBody>
          <a:bodyPr wrap="square" rtlCol="0">
            <a:spAutoFit/>
          </a:bodyPr>
          <a:lstStyle/>
          <a:p>
            <a:pPr algn="ctr"/>
            <a:r>
              <a:rPr lang="en-US" dirty="0"/>
              <a:t>4 paths</a:t>
            </a:r>
          </a:p>
        </p:txBody>
      </p:sp>
      <p:sp>
        <p:nvSpPr>
          <p:cNvPr id="9" name="TextBox 8">
            <a:extLst>
              <a:ext uri="{FF2B5EF4-FFF2-40B4-BE49-F238E27FC236}">
                <a16:creationId xmlns:a16="http://schemas.microsoft.com/office/drawing/2014/main" id="{948001D5-C9D1-5143-1385-576D9F849413}"/>
              </a:ext>
            </a:extLst>
          </p:cNvPr>
          <p:cNvSpPr txBox="1"/>
          <p:nvPr/>
        </p:nvSpPr>
        <p:spPr>
          <a:xfrm>
            <a:off x="3119033" y="5833914"/>
            <a:ext cx="1166323" cy="369332"/>
          </a:xfrm>
          <a:prstGeom prst="rect">
            <a:avLst/>
          </a:prstGeom>
          <a:noFill/>
        </p:spPr>
        <p:txBody>
          <a:bodyPr wrap="square" rtlCol="0">
            <a:spAutoFit/>
          </a:bodyPr>
          <a:lstStyle/>
          <a:p>
            <a:pPr algn="ctr"/>
            <a:r>
              <a:rPr lang="en-US" dirty="0"/>
              <a:t>16 paths</a:t>
            </a:r>
          </a:p>
        </p:txBody>
      </p:sp>
      <p:sp>
        <p:nvSpPr>
          <p:cNvPr id="10" name="TextBox 9">
            <a:extLst>
              <a:ext uri="{FF2B5EF4-FFF2-40B4-BE49-F238E27FC236}">
                <a16:creationId xmlns:a16="http://schemas.microsoft.com/office/drawing/2014/main" id="{531F8D4A-E2F8-DFA5-4560-EE0606445DFD}"/>
              </a:ext>
            </a:extLst>
          </p:cNvPr>
          <p:cNvSpPr txBox="1"/>
          <p:nvPr/>
        </p:nvSpPr>
        <p:spPr>
          <a:xfrm>
            <a:off x="598530" y="5833914"/>
            <a:ext cx="1268922" cy="369332"/>
          </a:xfrm>
          <a:prstGeom prst="rect">
            <a:avLst/>
          </a:prstGeom>
          <a:noFill/>
        </p:spPr>
        <p:txBody>
          <a:bodyPr wrap="square" rtlCol="0">
            <a:spAutoFit/>
          </a:bodyPr>
          <a:lstStyle/>
          <a:p>
            <a:pPr algn="ctr"/>
            <a:r>
              <a:rPr lang="en-US" dirty="0"/>
              <a:t>256 paths</a:t>
            </a:r>
          </a:p>
        </p:txBody>
      </p:sp>
    </p:spTree>
    <p:extLst>
      <p:ext uri="{BB962C8B-B14F-4D97-AF65-F5344CB8AC3E}">
        <p14:creationId xmlns:p14="http://schemas.microsoft.com/office/powerpoint/2010/main" val="7970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60FC-EFD9-55D6-A6B2-DE7EBDDB6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AA40E-2EDE-97CB-1ABB-29F42BE60109}"/>
              </a:ext>
            </a:extLst>
          </p:cNvPr>
          <p:cNvSpPr>
            <a:spLocks noGrp="1"/>
          </p:cNvSpPr>
          <p:nvPr>
            <p:ph type="title"/>
          </p:nvPr>
        </p:nvSpPr>
        <p:spPr>
          <a:xfrm>
            <a:off x="304800" y="228600"/>
            <a:ext cx="7904513" cy="838200"/>
          </a:xfrm>
        </p:spPr>
        <p:txBody>
          <a:bodyPr/>
          <a:lstStyle/>
          <a:p>
            <a:r>
              <a:rPr lang="en-US" sz="2800" dirty="0"/>
              <a:t>What Causes a Profusion of Paths?</a:t>
            </a:r>
          </a:p>
        </p:txBody>
      </p:sp>
      <p:grpSp>
        <p:nvGrpSpPr>
          <p:cNvPr id="66" name="Group 65">
            <a:extLst>
              <a:ext uri="{FF2B5EF4-FFF2-40B4-BE49-F238E27FC236}">
                <a16:creationId xmlns:a16="http://schemas.microsoft.com/office/drawing/2014/main" id="{D2E44D06-60B3-7285-EFBC-59E50114F0F8}"/>
              </a:ext>
            </a:extLst>
          </p:cNvPr>
          <p:cNvGrpSpPr/>
          <p:nvPr/>
        </p:nvGrpSpPr>
        <p:grpSpPr>
          <a:xfrm>
            <a:off x="1766856" y="1850194"/>
            <a:ext cx="2593050" cy="4168775"/>
            <a:chOff x="5833269" y="930005"/>
            <a:chExt cx="2593050" cy="4168775"/>
          </a:xfrm>
        </p:grpSpPr>
        <p:sp>
          <p:nvSpPr>
            <p:cNvPr id="22" name="Oval 49">
              <a:extLst>
                <a:ext uri="{FF2B5EF4-FFF2-40B4-BE49-F238E27FC236}">
                  <a16:creationId xmlns:a16="http://schemas.microsoft.com/office/drawing/2014/main" id="{A2BA4FF0-CAC1-5556-A6A4-35BF66B94919}"/>
                </a:ext>
              </a:extLst>
            </p:cNvPr>
            <p:cNvSpPr>
              <a:spLocks noChangeArrowheads="1"/>
            </p:cNvSpPr>
            <p:nvPr/>
          </p:nvSpPr>
          <p:spPr bwMode="auto">
            <a:xfrm>
              <a:off x="5833269" y="930005"/>
              <a:ext cx="474663" cy="41687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 name="Oval 44">
              <a:extLst>
                <a:ext uri="{FF2B5EF4-FFF2-40B4-BE49-F238E27FC236}">
                  <a16:creationId xmlns:a16="http://schemas.microsoft.com/office/drawing/2014/main" id="{4F3E1835-01B5-037E-966D-879854727801}"/>
                </a:ext>
              </a:extLst>
            </p:cNvPr>
            <p:cNvSpPr>
              <a:spLocks noChangeArrowheads="1"/>
            </p:cNvSpPr>
            <p:nvPr/>
          </p:nvSpPr>
          <p:spPr bwMode="auto">
            <a:xfrm>
              <a:off x="6031707" y="112050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 name="Oval 45">
              <a:extLst>
                <a:ext uri="{FF2B5EF4-FFF2-40B4-BE49-F238E27FC236}">
                  <a16:creationId xmlns:a16="http://schemas.microsoft.com/office/drawing/2014/main" id="{146F8FF0-C0C4-21B7-EC30-C275A3170CFF}"/>
                </a:ext>
              </a:extLst>
            </p:cNvPr>
            <p:cNvSpPr>
              <a:spLocks noChangeArrowheads="1"/>
            </p:cNvSpPr>
            <p:nvPr/>
          </p:nvSpPr>
          <p:spPr bwMode="auto">
            <a:xfrm>
              <a:off x="5984082" y="300804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 name="Oval 47">
              <a:extLst>
                <a:ext uri="{FF2B5EF4-FFF2-40B4-BE49-F238E27FC236}">
                  <a16:creationId xmlns:a16="http://schemas.microsoft.com/office/drawing/2014/main" id="{110B400F-63DD-150B-79CB-38F6AB3F077C}"/>
                </a:ext>
              </a:extLst>
            </p:cNvPr>
            <p:cNvSpPr>
              <a:spLocks noChangeArrowheads="1"/>
            </p:cNvSpPr>
            <p:nvPr/>
          </p:nvSpPr>
          <p:spPr bwMode="auto">
            <a:xfrm>
              <a:off x="6036469" y="4789218"/>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 name="Line 145">
              <a:extLst>
                <a:ext uri="{FF2B5EF4-FFF2-40B4-BE49-F238E27FC236}">
                  <a16:creationId xmlns:a16="http://schemas.microsoft.com/office/drawing/2014/main" id="{EBE7FCAF-FB03-632A-FD41-2AE5DDDE43DF}"/>
                </a:ext>
              </a:extLst>
            </p:cNvPr>
            <p:cNvSpPr>
              <a:spLocks noChangeShapeType="1"/>
            </p:cNvSpPr>
            <p:nvPr/>
          </p:nvSpPr>
          <p:spPr bwMode="auto">
            <a:xfrm>
              <a:off x="6069807" y="1169718"/>
              <a:ext cx="1073150" cy="709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155">
              <a:extLst>
                <a:ext uri="{FF2B5EF4-FFF2-40B4-BE49-F238E27FC236}">
                  <a16:creationId xmlns:a16="http://schemas.microsoft.com/office/drawing/2014/main" id="{D05BD47A-620D-A9CA-DD42-F903B5EE1A84}"/>
                </a:ext>
              </a:extLst>
            </p:cNvPr>
            <p:cNvSpPr>
              <a:spLocks/>
            </p:cNvSpPr>
            <p:nvPr/>
          </p:nvSpPr>
          <p:spPr bwMode="auto">
            <a:xfrm>
              <a:off x="6050757" y="1796780"/>
              <a:ext cx="1098550" cy="1649413"/>
            </a:xfrm>
            <a:custGeom>
              <a:avLst/>
              <a:gdLst>
                <a:gd name="T0" fmla="*/ 0 w 671"/>
                <a:gd name="T1" fmla="*/ 832 h 1022"/>
                <a:gd name="T2" fmla="*/ 220 w 671"/>
                <a:gd name="T3" fmla="*/ 941 h 1022"/>
                <a:gd name="T4" fmla="*/ 499 w 671"/>
                <a:gd name="T5" fmla="*/ 144 h 1022"/>
                <a:gd name="T6" fmla="*/ 714 w 671"/>
                <a:gd name="T7" fmla="*/ 75 h 10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1" h="1022">
                  <a:moveTo>
                    <a:pt x="0" y="805"/>
                  </a:moveTo>
                  <a:cubicBezTo>
                    <a:pt x="34" y="823"/>
                    <a:pt x="129" y="1022"/>
                    <a:pt x="207" y="911"/>
                  </a:cubicBezTo>
                  <a:cubicBezTo>
                    <a:pt x="285" y="800"/>
                    <a:pt x="392" y="280"/>
                    <a:pt x="469" y="140"/>
                  </a:cubicBezTo>
                  <a:cubicBezTo>
                    <a:pt x="546" y="0"/>
                    <a:pt x="629" y="87"/>
                    <a:pt x="671" y="73"/>
                  </a:cubicBezTo>
                </a:path>
              </a:pathLst>
            </a:custGeom>
            <a:noFill/>
            <a:ln w="15875">
              <a:solidFill>
                <a:srgbClr val="C00000"/>
              </a:solidFill>
              <a:prstDash val="dash"/>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156">
              <a:extLst>
                <a:ext uri="{FF2B5EF4-FFF2-40B4-BE49-F238E27FC236}">
                  <a16:creationId xmlns:a16="http://schemas.microsoft.com/office/drawing/2014/main" id="{0B6501EF-AE42-05C5-ABB9-A9DF151CA9EB}"/>
                </a:ext>
              </a:extLst>
            </p:cNvPr>
            <p:cNvSpPr>
              <a:spLocks/>
            </p:cNvSpPr>
            <p:nvPr/>
          </p:nvSpPr>
          <p:spPr bwMode="auto">
            <a:xfrm>
              <a:off x="6069807" y="4100243"/>
              <a:ext cx="1128713" cy="700088"/>
            </a:xfrm>
            <a:custGeom>
              <a:avLst/>
              <a:gdLst>
                <a:gd name="T0" fmla="*/ 711 w 711"/>
                <a:gd name="T1" fmla="*/ 0 h 449"/>
                <a:gd name="T2" fmla="*/ 569 w 711"/>
                <a:gd name="T3" fmla="*/ 224 h 449"/>
                <a:gd name="T4" fmla="*/ 330 w 711"/>
                <a:gd name="T5" fmla="*/ 260 h 449"/>
                <a:gd name="T6" fmla="*/ 60 w 711"/>
                <a:gd name="T7" fmla="*/ 232 h 449"/>
                <a:gd name="T8" fmla="*/ 0 w 711"/>
                <a:gd name="T9" fmla="*/ 433 h 4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449">
                  <a:moveTo>
                    <a:pt x="711" y="0"/>
                  </a:moveTo>
                  <a:cubicBezTo>
                    <a:pt x="687" y="39"/>
                    <a:pt x="632" y="187"/>
                    <a:pt x="569" y="232"/>
                  </a:cubicBezTo>
                  <a:cubicBezTo>
                    <a:pt x="506" y="277"/>
                    <a:pt x="415" y="269"/>
                    <a:pt x="330" y="270"/>
                  </a:cubicBezTo>
                  <a:cubicBezTo>
                    <a:pt x="245" y="271"/>
                    <a:pt x="115" y="210"/>
                    <a:pt x="60" y="240"/>
                  </a:cubicBezTo>
                  <a:cubicBezTo>
                    <a:pt x="5" y="270"/>
                    <a:pt x="12" y="406"/>
                    <a:pt x="0" y="449"/>
                  </a:cubicBezTo>
                </a:path>
              </a:pathLst>
            </a:custGeom>
            <a:noFill/>
            <a:ln w="15875">
              <a:solidFill>
                <a:srgbClr val="C00000"/>
              </a:solidFill>
              <a:prstDash val="dash"/>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158">
              <a:extLst>
                <a:ext uri="{FF2B5EF4-FFF2-40B4-BE49-F238E27FC236}">
                  <a16:creationId xmlns:a16="http://schemas.microsoft.com/office/drawing/2014/main" id="{285BCAC0-83E1-A5EE-3D89-872186672DEE}"/>
                </a:ext>
              </a:extLst>
            </p:cNvPr>
            <p:cNvSpPr>
              <a:spLocks/>
            </p:cNvSpPr>
            <p:nvPr/>
          </p:nvSpPr>
          <p:spPr bwMode="auto">
            <a:xfrm>
              <a:off x="6038057" y="2647680"/>
              <a:ext cx="1125538" cy="1597025"/>
            </a:xfrm>
            <a:custGeom>
              <a:avLst/>
              <a:gdLst>
                <a:gd name="T0" fmla="*/ 51 w 9880"/>
                <a:gd name="T1" fmla="*/ 98 h 9204"/>
                <a:gd name="T2" fmla="*/ 40 w 9880"/>
                <a:gd name="T3" fmla="*/ 107 h 9204"/>
                <a:gd name="T4" fmla="*/ 26 w 9880"/>
                <a:gd name="T5" fmla="*/ 33 h 9204"/>
                <a:gd name="T6" fmla="*/ 15 w 9880"/>
                <a:gd name="T7" fmla="*/ 3 h 9204"/>
                <a:gd name="T8" fmla="*/ 4 w 9880"/>
                <a:gd name="T9" fmla="*/ 4 h 9204"/>
                <a:gd name="T10" fmla="*/ 0 w 9880"/>
                <a:gd name="T11" fmla="*/ 25 h 9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80" h="9204">
                  <a:moveTo>
                    <a:pt x="9880" y="8173"/>
                  </a:moveTo>
                  <a:cubicBezTo>
                    <a:pt x="9518" y="8301"/>
                    <a:pt x="8515" y="9820"/>
                    <a:pt x="7693" y="8923"/>
                  </a:cubicBezTo>
                  <a:cubicBezTo>
                    <a:pt x="6872" y="8027"/>
                    <a:pt x="5757" y="4212"/>
                    <a:pt x="4977" y="2766"/>
                  </a:cubicBezTo>
                  <a:cubicBezTo>
                    <a:pt x="4198" y="1320"/>
                    <a:pt x="3710" y="643"/>
                    <a:pt x="3000" y="232"/>
                  </a:cubicBezTo>
                  <a:cubicBezTo>
                    <a:pt x="2289" y="-180"/>
                    <a:pt x="1231" y="30"/>
                    <a:pt x="716" y="305"/>
                  </a:cubicBezTo>
                  <a:cubicBezTo>
                    <a:pt x="200" y="579"/>
                    <a:pt x="167" y="1746"/>
                    <a:pt x="0" y="20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Oval 163">
              <a:extLst>
                <a:ext uri="{FF2B5EF4-FFF2-40B4-BE49-F238E27FC236}">
                  <a16:creationId xmlns:a16="http://schemas.microsoft.com/office/drawing/2014/main" id="{DB727F35-2E9C-0E44-3BB8-79D965CFB5C1}"/>
                </a:ext>
              </a:extLst>
            </p:cNvPr>
            <p:cNvSpPr>
              <a:spLocks noChangeArrowheads="1"/>
            </p:cNvSpPr>
            <p:nvPr/>
          </p:nvSpPr>
          <p:spPr bwMode="auto">
            <a:xfrm>
              <a:off x="7158832" y="187933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8" name="Oval 165">
              <a:extLst>
                <a:ext uri="{FF2B5EF4-FFF2-40B4-BE49-F238E27FC236}">
                  <a16:creationId xmlns:a16="http://schemas.microsoft.com/office/drawing/2014/main" id="{2F573439-BF7B-483A-7E81-39835391B8BD}"/>
                </a:ext>
              </a:extLst>
            </p:cNvPr>
            <p:cNvSpPr>
              <a:spLocks noChangeArrowheads="1"/>
            </p:cNvSpPr>
            <p:nvPr/>
          </p:nvSpPr>
          <p:spPr bwMode="auto">
            <a:xfrm>
              <a:off x="7158832" y="398118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9" name="Oval 166">
              <a:extLst>
                <a:ext uri="{FF2B5EF4-FFF2-40B4-BE49-F238E27FC236}">
                  <a16:creationId xmlns:a16="http://schemas.microsoft.com/office/drawing/2014/main" id="{A1B997DD-5199-3A7E-E967-8375F6EBBDE0}"/>
                </a:ext>
              </a:extLst>
            </p:cNvPr>
            <p:cNvSpPr>
              <a:spLocks noChangeArrowheads="1"/>
            </p:cNvSpPr>
            <p:nvPr/>
          </p:nvSpPr>
          <p:spPr bwMode="auto">
            <a:xfrm>
              <a:off x="6927057" y="1688830"/>
              <a:ext cx="534988" cy="25669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62" name="Line 145">
              <a:extLst>
                <a:ext uri="{FF2B5EF4-FFF2-40B4-BE49-F238E27FC236}">
                  <a16:creationId xmlns:a16="http://schemas.microsoft.com/office/drawing/2014/main" id="{C50CE080-FDC1-66B7-5B60-AD6D20078C18}"/>
                </a:ext>
              </a:extLst>
            </p:cNvPr>
            <p:cNvSpPr>
              <a:spLocks noChangeShapeType="1"/>
            </p:cNvSpPr>
            <p:nvPr/>
          </p:nvSpPr>
          <p:spPr bwMode="auto">
            <a:xfrm>
              <a:off x="7251206" y="1925089"/>
              <a:ext cx="725651" cy="898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F99DD58-71A4-F76E-6DCA-DDADB6CED865}"/>
                    </a:ext>
                  </a:extLst>
                </p:cNvPr>
                <p:cNvSpPr txBox="1"/>
                <p:nvPr/>
              </p:nvSpPr>
              <p:spPr>
                <a:xfrm rot="305229">
                  <a:off x="7912633" y="1779198"/>
                  <a:ext cx="4219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dirty="0"/>
                </a:p>
              </p:txBody>
            </p:sp>
          </mc:Choice>
          <mc:Fallback xmlns="">
            <p:sp>
              <p:nvSpPr>
                <p:cNvPr id="63" name="TextBox 62">
                  <a:extLst>
                    <a:ext uri="{FF2B5EF4-FFF2-40B4-BE49-F238E27FC236}">
                      <a16:creationId xmlns:a16="http://schemas.microsoft.com/office/drawing/2014/main" id="{FF99DD58-71A4-F76E-6DCA-DDADB6CED865}"/>
                    </a:ext>
                  </a:extLst>
                </p:cNvPr>
                <p:cNvSpPr txBox="1">
                  <a:spLocks noRot="1" noChangeAspect="1" noMove="1" noResize="1" noEditPoints="1" noAdjustHandles="1" noChangeArrowheads="1" noChangeShapeType="1" noTextEdit="1"/>
                </p:cNvSpPr>
                <p:nvPr/>
              </p:nvSpPr>
              <p:spPr>
                <a:xfrm rot="305229">
                  <a:off x="7912633" y="1779198"/>
                  <a:ext cx="421910"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C84E194-4662-609F-C995-9D14932420D8}"/>
                    </a:ext>
                  </a:extLst>
                </p:cNvPr>
                <p:cNvSpPr txBox="1"/>
                <p:nvPr/>
              </p:nvSpPr>
              <p:spPr>
                <a:xfrm rot="10437047">
                  <a:off x="8004409" y="3816446"/>
                  <a:ext cx="4219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dirty="0"/>
                </a:p>
              </p:txBody>
            </p:sp>
          </mc:Choice>
          <mc:Fallback xmlns="">
            <p:sp>
              <p:nvSpPr>
                <p:cNvPr id="64" name="TextBox 63">
                  <a:extLst>
                    <a:ext uri="{FF2B5EF4-FFF2-40B4-BE49-F238E27FC236}">
                      <a16:creationId xmlns:a16="http://schemas.microsoft.com/office/drawing/2014/main" id="{3C84E194-4662-609F-C995-9D14932420D8}"/>
                    </a:ext>
                  </a:extLst>
                </p:cNvPr>
                <p:cNvSpPr txBox="1">
                  <a:spLocks noRot="1" noChangeAspect="1" noMove="1" noResize="1" noEditPoints="1" noAdjustHandles="1" noChangeArrowheads="1" noChangeShapeType="1" noTextEdit="1"/>
                </p:cNvSpPr>
                <p:nvPr/>
              </p:nvSpPr>
              <p:spPr>
                <a:xfrm rot="10437047">
                  <a:off x="8004409" y="3816446"/>
                  <a:ext cx="421910" cy="369332"/>
                </a:xfrm>
                <a:prstGeom prst="rect">
                  <a:avLst/>
                </a:prstGeom>
                <a:blipFill>
                  <a:blip r:embed="rId3"/>
                  <a:stretch>
                    <a:fillRect/>
                  </a:stretch>
                </a:blipFill>
              </p:spPr>
              <p:txBody>
                <a:bodyPr/>
                <a:lstStyle/>
                <a:p>
                  <a:r>
                    <a:rPr lang="en-US">
                      <a:noFill/>
                    </a:rPr>
                    <a:t> </a:t>
                  </a:r>
                </a:p>
              </p:txBody>
            </p:sp>
          </mc:Fallback>
        </mc:AlternateContent>
        <p:sp>
          <p:nvSpPr>
            <p:cNvPr id="65" name="Line 145">
              <a:extLst>
                <a:ext uri="{FF2B5EF4-FFF2-40B4-BE49-F238E27FC236}">
                  <a16:creationId xmlns:a16="http://schemas.microsoft.com/office/drawing/2014/main" id="{FBBEFA59-FD6B-4EB8-6AA2-3E77DDB7872F}"/>
                </a:ext>
              </a:extLst>
            </p:cNvPr>
            <p:cNvSpPr>
              <a:spLocks noChangeShapeType="1"/>
            </p:cNvSpPr>
            <p:nvPr/>
          </p:nvSpPr>
          <p:spPr bwMode="auto">
            <a:xfrm flipH="1">
              <a:off x="7219696" y="3938298"/>
              <a:ext cx="799735" cy="761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EEA9D6A-6EA9-2D0C-CF5C-4AB48695B6B8}"/>
                  </a:ext>
                </a:extLst>
              </p:cNvPr>
              <p:cNvSpPr txBox="1"/>
              <p:nvPr/>
            </p:nvSpPr>
            <p:spPr>
              <a:xfrm>
                <a:off x="3625384" y="3506372"/>
                <a:ext cx="790024" cy="69794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2</m:t>
                          </m:r>
                        </m:e>
                        <m:sup>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2</m:t>
                              </m:r>
                            </m:e>
                            <m:sup>
                              <m:r>
                                <a:rPr lang="en-US" b="0" i="1" dirty="0" smtClean="0">
                                  <a:latin typeface="Cambria Math" panose="02040503050406030204" pitchFamily="18" charset="0"/>
                                </a:rPr>
                                <m:t>𝑘</m:t>
                              </m:r>
                              <m:r>
                                <a:rPr lang="en-US" b="0" i="1" dirty="0" smtClean="0">
                                  <a:latin typeface="Cambria Math" panose="02040503050406030204" pitchFamily="18" charset="0"/>
                                </a:rPr>
                                <m:t>−1</m:t>
                              </m:r>
                            </m:sup>
                          </m:sSup>
                        </m:sup>
                      </m:sSup>
                    </m:oMath>
                  </m:oMathPara>
                </a14:m>
                <a:endParaRPr lang="en-US" b="0" dirty="0"/>
              </a:p>
              <a:p>
                <a:pPr algn="ctr"/>
                <a:r>
                  <a:rPr lang="en-US" dirty="0"/>
                  <a:t>paths</a:t>
                </a:r>
              </a:p>
            </p:txBody>
          </p:sp>
        </mc:Choice>
        <mc:Fallback xmlns="">
          <p:sp>
            <p:nvSpPr>
              <p:cNvPr id="67" name="TextBox 66">
                <a:extLst>
                  <a:ext uri="{FF2B5EF4-FFF2-40B4-BE49-F238E27FC236}">
                    <a16:creationId xmlns:a16="http://schemas.microsoft.com/office/drawing/2014/main" id="{7EEA9D6A-6EA9-2D0C-CF5C-4AB48695B6B8}"/>
                  </a:ext>
                </a:extLst>
              </p:cNvPr>
              <p:cNvSpPr txBox="1">
                <a:spLocks noRot="1" noChangeAspect="1" noMove="1" noResize="1" noEditPoints="1" noAdjustHandles="1" noChangeArrowheads="1" noChangeShapeType="1" noTextEdit="1"/>
              </p:cNvSpPr>
              <p:nvPr/>
            </p:nvSpPr>
            <p:spPr>
              <a:xfrm>
                <a:off x="3625384" y="3506372"/>
                <a:ext cx="790024" cy="697948"/>
              </a:xfrm>
              <a:prstGeom prst="rect">
                <a:avLst/>
              </a:prstGeom>
              <a:blipFill>
                <a:blip r:embed="rId4"/>
                <a:stretch>
                  <a:fillRect l="-4651" r="-3876"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9648F94-14D4-B4BD-D1D2-530CDE35AC36}"/>
                  </a:ext>
                </a:extLst>
              </p:cNvPr>
              <p:cNvSpPr txBox="1"/>
              <p:nvPr/>
            </p:nvSpPr>
            <p:spPr>
              <a:xfrm>
                <a:off x="4900342" y="4783616"/>
                <a:ext cx="2442015" cy="1173719"/>
              </a:xfrm>
              <a:prstGeom prst="rect">
                <a:avLst/>
              </a:prstGeom>
              <a:noFill/>
            </p:spPr>
            <p:txBody>
              <a:bodyPr wrap="none" rtlCol="0">
                <a:spAutoFit/>
              </a:bodyPr>
              <a:lstStyle/>
              <a:p>
                <a:r>
                  <a:rPr lang="en-US" sz="2000" b="0" dirty="0"/>
                  <a:t> </a:t>
                </a:r>
                <a14:m>
                  <m:oMath xmlns:m="http://schemas.openxmlformats.org/officeDocument/2006/math">
                    <m:r>
                      <a:rPr lang="en-US" sz="2000" b="0" i="1" smtClean="0">
                        <a:latin typeface="Cambria Math" panose="02040503050406030204" pitchFamily="18" charset="0"/>
                      </a:rPr>
                      <m:t>𝑃</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𝑃</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r>
                                  <a:rPr lang="en-US" sz="2000" b="0" i="1" smtClean="0">
                                    <a:latin typeface="Cambria Math" panose="02040503050406030204" pitchFamily="18" charset="0"/>
                                  </a:rPr>
                                  <m:t>−1</m:t>
                                </m:r>
                              </m:e>
                            </m:d>
                          </m:e>
                        </m:d>
                      </m:e>
                      <m:sup>
                        <m:r>
                          <a:rPr lang="en-US" sz="2000" b="0" i="1" smtClean="0">
                            <a:latin typeface="Cambria Math" panose="02040503050406030204" pitchFamily="18" charset="0"/>
                          </a:rPr>
                          <m:t>2</m:t>
                        </m:r>
                      </m:sup>
                    </m:sSup>
                  </m:oMath>
                </a14:m>
                <a:endParaRPr lang="en-US" sz="2000" b="0" i="1" dirty="0">
                  <a:latin typeface="Cambria Math" panose="02040503050406030204" pitchFamily="18" charset="0"/>
                </a:endParaRPr>
              </a:p>
              <a:p>
                <a:r>
                  <a:rPr lang="en-US" sz="2000" b="0" dirty="0"/>
                  <a:t> </a:t>
                </a:r>
                <a14:m>
                  <m:oMath xmlns:m="http://schemas.openxmlformats.org/officeDocument/2006/math">
                    <m:r>
                      <a:rPr lang="en-US" sz="2000" b="0" i="1" smtClean="0">
                        <a:latin typeface="Cambria Math" panose="02040503050406030204" pitchFamily="18" charset="0"/>
                      </a:rPr>
                      <m:t>𝑃</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=2</m:t>
                    </m:r>
                  </m:oMath>
                </a14:m>
                <a:endParaRPr lang="en-US" sz="2000" dirty="0"/>
              </a:p>
              <a:p>
                <a:r>
                  <a:rPr lang="en-US" sz="2000" dirty="0"/>
                  <a:t> </a:t>
                </a:r>
                <a14:m>
                  <m:oMath xmlns:m="http://schemas.openxmlformats.org/officeDocument/2006/math">
                    <m:r>
                      <a:rPr lang="en-US" sz="2000" b="0" i="1" dirty="0" smtClean="0">
                        <a:solidFill>
                          <a:srgbClr val="C00000"/>
                        </a:solidFill>
                        <a:latin typeface="Cambria Math" panose="02040503050406030204" pitchFamily="18" charset="0"/>
                      </a:rPr>
                      <m:t>𝑃</m:t>
                    </m:r>
                    <m:d>
                      <m:dPr>
                        <m:ctrlPr>
                          <a:rPr lang="en-US" sz="2000" b="0" i="1" dirty="0" smtClean="0">
                            <a:solidFill>
                              <a:srgbClr val="C00000"/>
                            </a:solidFill>
                            <a:latin typeface="Cambria Math" panose="02040503050406030204" pitchFamily="18" charset="0"/>
                          </a:rPr>
                        </m:ctrlPr>
                      </m:dPr>
                      <m:e>
                        <m:r>
                          <a:rPr lang="en-US" sz="2000" b="0" i="1" dirty="0" smtClean="0">
                            <a:solidFill>
                              <a:srgbClr val="C00000"/>
                            </a:solidFill>
                            <a:latin typeface="Cambria Math" panose="02040503050406030204" pitchFamily="18" charset="0"/>
                          </a:rPr>
                          <m:t>𝑘</m:t>
                        </m:r>
                      </m:e>
                    </m:d>
                    <m:r>
                      <a:rPr lang="en-US" sz="2000" b="0" i="1" dirty="0" smtClean="0">
                        <a:solidFill>
                          <a:srgbClr val="C00000"/>
                        </a:solidFill>
                        <a:latin typeface="Cambria Math" panose="02040503050406030204" pitchFamily="18" charset="0"/>
                      </a:rPr>
                      <m:t>=</m:t>
                    </m:r>
                    <m:sSup>
                      <m:sSupPr>
                        <m:ctrlPr>
                          <a:rPr lang="en-US" sz="2000" b="0" i="1" dirty="0" smtClean="0">
                            <a:solidFill>
                              <a:srgbClr val="C00000"/>
                            </a:solidFill>
                            <a:latin typeface="Cambria Math" panose="02040503050406030204" pitchFamily="18" charset="0"/>
                          </a:rPr>
                        </m:ctrlPr>
                      </m:sSupPr>
                      <m:e>
                        <m:r>
                          <a:rPr lang="en-US" sz="2000" b="0" i="1" dirty="0" smtClean="0">
                            <a:solidFill>
                              <a:srgbClr val="C00000"/>
                            </a:solidFill>
                            <a:latin typeface="Cambria Math" panose="02040503050406030204" pitchFamily="18" charset="0"/>
                          </a:rPr>
                          <m:t>2</m:t>
                        </m:r>
                      </m:e>
                      <m:sup>
                        <m:sSup>
                          <m:sSupPr>
                            <m:ctrlPr>
                              <a:rPr lang="en-US" sz="2000" b="0" i="1" dirty="0" smtClean="0">
                                <a:solidFill>
                                  <a:srgbClr val="C00000"/>
                                </a:solidFill>
                                <a:latin typeface="Cambria Math" panose="02040503050406030204" pitchFamily="18" charset="0"/>
                              </a:rPr>
                            </m:ctrlPr>
                          </m:sSupPr>
                          <m:e>
                            <m:r>
                              <a:rPr lang="en-US" sz="2000" b="0" i="1" dirty="0" smtClean="0">
                                <a:solidFill>
                                  <a:srgbClr val="C00000"/>
                                </a:solidFill>
                                <a:latin typeface="Cambria Math" panose="02040503050406030204" pitchFamily="18" charset="0"/>
                              </a:rPr>
                              <m:t>2</m:t>
                            </m:r>
                          </m:e>
                          <m:sup>
                            <m:r>
                              <a:rPr lang="en-US" sz="2000" b="0" i="1" dirty="0" smtClean="0">
                                <a:solidFill>
                                  <a:srgbClr val="C00000"/>
                                </a:solidFill>
                                <a:latin typeface="Cambria Math" panose="02040503050406030204" pitchFamily="18" charset="0"/>
                              </a:rPr>
                              <m:t>𝑘</m:t>
                            </m:r>
                          </m:sup>
                        </m:sSup>
                      </m:sup>
                    </m:sSup>
                  </m:oMath>
                </a14:m>
                <a:endParaRPr lang="en-US" sz="2000" dirty="0"/>
              </a:p>
            </p:txBody>
          </p:sp>
        </mc:Choice>
        <mc:Fallback xmlns="">
          <p:sp>
            <p:nvSpPr>
              <p:cNvPr id="69" name="TextBox 68">
                <a:extLst>
                  <a:ext uri="{FF2B5EF4-FFF2-40B4-BE49-F238E27FC236}">
                    <a16:creationId xmlns:a16="http://schemas.microsoft.com/office/drawing/2014/main" id="{D9648F94-14D4-B4BD-D1D2-530CDE35AC36}"/>
                  </a:ext>
                </a:extLst>
              </p:cNvPr>
              <p:cNvSpPr txBox="1">
                <a:spLocks noRot="1" noChangeAspect="1" noMove="1" noResize="1" noEditPoints="1" noAdjustHandles="1" noChangeArrowheads="1" noChangeShapeType="1" noTextEdit="1"/>
              </p:cNvSpPr>
              <p:nvPr/>
            </p:nvSpPr>
            <p:spPr>
              <a:xfrm>
                <a:off x="4900342" y="4783616"/>
                <a:ext cx="2442015" cy="11737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E40F05-8596-1F39-BFFE-7B0164FE6FDA}"/>
                  </a:ext>
                </a:extLst>
              </p:cNvPr>
              <p:cNvSpPr txBox="1"/>
              <p:nvPr/>
            </p:nvSpPr>
            <p:spPr>
              <a:xfrm>
                <a:off x="2630809" y="1917223"/>
                <a:ext cx="988732" cy="300082"/>
              </a:xfrm>
              <a:prstGeom prst="rect">
                <a:avLst/>
              </a:prstGeom>
              <a:noFill/>
            </p:spPr>
            <p:txBody>
              <a:bodyPr wrap="none" rtlCol="0">
                <a:spAutoFit/>
              </a:bodyPr>
              <a:lstStyle/>
              <a:p>
                <a:pPr defTabSz="685800"/>
                <a:r>
                  <a:rPr lang="en-US" sz="1350" dirty="0">
                    <a:solidFill>
                      <a:srgbClr val="C00000"/>
                    </a:solidFill>
                    <a:latin typeface="Calibri" panose="020F0502020204030204"/>
                  </a:rPr>
                  <a:t>Level </a:t>
                </a:r>
                <a14:m>
                  <m:oMath xmlns:m="http://schemas.openxmlformats.org/officeDocument/2006/math">
                    <m:r>
                      <a:rPr lang="en-US" sz="1350" b="0" i="1" dirty="0" smtClean="0">
                        <a:solidFill>
                          <a:srgbClr val="C00000"/>
                        </a:solidFill>
                        <a:latin typeface="Cambria Math" panose="02040503050406030204" pitchFamily="18" charset="0"/>
                      </a:rPr>
                      <m:t>𝑘</m:t>
                    </m:r>
                    <m:r>
                      <a:rPr lang="en-US" sz="1350" b="0" i="1" dirty="0" smtClean="0">
                        <a:solidFill>
                          <a:srgbClr val="C00000"/>
                        </a:solidFill>
                        <a:latin typeface="Cambria Math" panose="02040503050406030204" pitchFamily="18" charset="0"/>
                      </a:rPr>
                      <m:t>−1</m:t>
                    </m:r>
                  </m:oMath>
                </a14:m>
                <a:endParaRPr lang="en-US" sz="1350" dirty="0">
                  <a:solidFill>
                    <a:srgbClr val="C00000"/>
                  </a:solidFill>
                  <a:latin typeface="Calibri" panose="020F0502020204030204"/>
                </a:endParaRPr>
              </a:p>
            </p:txBody>
          </p:sp>
        </mc:Choice>
        <mc:Fallback xmlns="">
          <p:sp>
            <p:nvSpPr>
              <p:cNvPr id="21" name="TextBox 20">
                <a:extLst>
                  <a:ext uri="{FF2B5EF4-FFF2-40B4-BE49-F238E27FC236}">
                    <a16:creationId xmlns:a16="http://schemas.microsoft.com/office/drawing/2014/main" id="{18E40F05-8596-1F39-BFFE-7B0164FE6FDA}"/>
                  </a:ext>
                </a:extLst>
              </p:cNvPr>
              <p:cNvSpPr txBox="1">
                <a:spLocks noRot="1" noChangeAspect="1" noMove="1" noResize="1" noEditPoints="1" noAdjustHandles="1" noChangeArrowheads="1" noChangeShapeType="1" noTextEdit="1"/>
              </p:cNvSpPr>
              <p:nvPr/>
            </p:nvSpPr>
            <p:spPr>
              <a:xfrm>
                <a:off x="2630809" y="1917223"/>
                <a:ext cx="988732" cy="300082"/>
              </a:xfrm>
              <a:prstGeom prst="rect">
                <a:avLst/>
              </a:prstGeom>
              <a:blipFill>
                <a:blip r:embed="rId6"/>
                <a:stretch>
                  <a:fillRect l="-1852" t="-4082"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A39AD5F-7E20-B073-3E28-F47DEC4C1D98}"/>
                  </a:ext>
                </a:extLst>
              </p:cNvPr>
              <p:cNvSpPr txBox="1"/>
              <p:nvPr/>
            </p:nvSpPr>
            <p:spPr>
              <a:xfrm>
                <a:off x="1665086" y="1120704"/>
                <a:ext cx="680699" cy="300082"/>
              </a:xfrm>
              <a:prstGeom prst="rect">
                <a:avLst/>
              </a:prstGeom>
              <a:noFill/>
            </p:spPr>
            <p:txBody>
              <a:bodyPr wrap="none" rtlCol="0">
                <a:spAutoFit/>
              </a:bodyPr>
              <a:lstStyle/>
              <a:p>
                <a:pPr defTabSz="685800"/>
                <a:r>
                  <a:rPr lang="en-US" sz="1350" dirty="0">
                    <a:solidFill>
                      <a:srgbClr val="C00000"/>
                    </a:solidFill>
                    <a:latin typeface="Calibri" panose="020F0502020204030204"/>
                  </a:rPr>
                  <a:t>Level </a:t>
                </a:r>
                <a14:m>
                  <m:oMath xmlns:m="http://schemas.openxmlformats.org/officeDocument/2006/math">
                    <m:r>
                      <a:rPr lang="en-US" sz="1350" b="0" i="1" dirty="0" smtClean="0">
                        <a:solidFill>
                          <a:srgbClr val="C00000"/>
                        </a:solidFill>
                        <a:latin typeface="Cambria Math" panose="02040503050406030204" pitchFamily="18" charset="0"/>
                      </a:rPr>
                      <m:t>𝑘</m:t>
                    </m:r>
                  </m:oMath>
                </a14:m>
                <a:endParaRPr lang="en-US" sz="1350" dirty="0">
                  <a:solidFill>
                    <a:srgbClr val="C00000"/>
                  </a:solidFill>
                  <a:latin typeface="Calibri" panose="020F0502020204030204"/>
                </a:endParaRPr>
              </a:p>
            </p:txBody>
          </p:sp>
        </mc:Choice>
        <mc:Fallback xmlns="">
          <p:sp>
            <p:nvSpPr>
              <p:cNvPr id="47" name="TextBox 46">
                <a:extLst>
                  <a:ext uri="{FF2B5EF4-FFF2-40B4-BE49-F238E27FC236}">
                    <a16:creationId xmlns:a16="http://schemas.microsoft.com/office/drawing/2014/main" id="{DA39AD5F-7E20-B073-3E28-F47DEC4C1D98}"/>
                  </a:ext>
                </a:extLst>
              </p:cNvPr>
              <p:cNvSpPr txBox="1">
                <a:spLocks noRot="1" noChangeAspect="1" noMove="1" noResize="1" noEditPoints="1" noAdjustHandles="1" noChangeArrowheads="1" noChangeShapeType="1" noTextEdit="1"/>
              </p:cNvSpPr>
              <p:nvPr/>
            </p:nvSpPr>
            <p:spPr>
              <a:xfrm>
                <a:off x="1665086" y="1120704"/>
                <a:ext cx="680699" cy="300082"/>
              </a:xfrm>
              <a:prstGeom prst="rect">
                <a:avLst/>
              </a:prstGeom>
              <a:blipFill>
                <a:blip r:embed="rId7"/>
                <a:stretch>
                  <a:fillRect l="-1786" t="-4082" b="-20408"/>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6DA7A53A-C2A4-2205-46FD-D7076E9E8898}"/>
              </a:ext>
            </a:extLst>
          </p:cNvPr>
          <p:cNvCxnSpPr>
            <a:cxnSpLocks/>
            <a:stCxn id="47" idx="2"/>
            <a:endCxn id="22" idx="0"/>
          </p:cNvCxnSpPr>
          <p:nvPr/>
        </p:nvCxnSpPr>
        <p:spPr>
          <a:xfrm flipH="1">
            <a:off x="2004188" y="1420786"/>
            <a:ext cx="1248" cy="429408"/>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FB65526-8B8E-1DF4-A323-4718B49A1EF2}"/>
              </a:ext>
            </a:extLst>
          </p:cNvPr>
          <p:cNvCxnSpPr>
            <a:cxnSpLocks/>
            <a:stCxn id="21" idx="2"/>
            <a:endCxn id="49" idx="0"/>
          </p:cNvCxnSpPr>
          <p:nvPr/>
        </p:nvCxnSpPr>
        <p:spPr>
          <a:xfrm>
            <a:off x="3125175" y="2217305"/>
            <a:ext cx="2963" cy="391714"/>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7F554808-DDE6-4344-5AA7-58ADFA7F1F54}"/>
              </a:ext>
            </a:extLst>
          </p:cNvPr>
          <p:cNvGrpSpPr/>
          <p:nvPr/>
        </p:nvGrpSpPr>
        <p:grpSpPr>
          <a:xfrm>
            <a:off x="6232283" y="3347053"/>
            <a:ext cx="558800" cy="914400"/>
            <a:chOff x="7540526" y="5822587"/>
            <a:chExt cx="558800" cy="914400"/>
          </a:xfrm>
        </p:grpSpPr>
        <p:sp>
          <p:nvSpPr>
            <p:cNvPr id="57" name="Oval 168">
              <a:extLst>
                <a:ext uri="{FF2B5EF4-FFF2-40B4-BE49-F238E27FC236}">
                  <a16:creationId xmlns:a16="http://schemas.microsoft.com/office/drawing/2014/main" id="{B1CCEA8E-7A84-BEDC-8BAE-07DB9D4F9B0C}"/>
                </a:ext>
              </a:extLst>
            </p:cNvPr>
            <p:cNvSpPr>
              <a:spLocks noChangeArrowheads="1"/>
            </p:cNvSpPr>
            <p:nvPr/>
          </p:nvSpPr>
          <p:spPr bwMode="auto">
            <a:xfrm>
              <a:off x="7783414" y="6571887"/>
              <a:ext cx="77788"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8" name="Oval 169">
              <a:extLst>
                <a:ext uri="{FF2B5EF4-FFF2-40B4-BE49-F238E27FC236}">
                  <a16:creationId xmlns:a16="http://schemas.microsoft.com/office/drawing/2014/main" id="{71BB3402-5745-70D7-1B9C-755C86F15CFE}"/>
                </a:ext>
              </a:extLst>
            </p:cNvPr>
            <p:cNvSpPr>
              <a:spLocks noChangeArrowheads="1"/>
            </p:cNvSpPr>
            <p:nvPr/>
          </p:nvSpPr>
          <p:spPr bwMode="auto">
            <a:xfrm>
              <a:off x="7781826" y="5922600"/>
              <a:ext cx="77788"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9" name="Oval 170">
              <a:extLst>
                <a:ext uri="{FF2B5EF4-FFF2-40B4-BE49-F238E27FC236}">
                  <a16:creationId xmlns:a16="http://schemas.microsoft.com/office/drawing/2014/main" id="{8F3ECD17-21A7-446D-CDB9-E97AE47E0CF8}"/>
                </a:ext>
              </a:extLst>
            </p:cNvPr>
            <p:cNvSpPr>
              <a:spLocks noChangeArrowheads="1"/>
            </p:cNvSpPr>
            <p:nvPr/>
          </p:nvSpPr>
          <p:spPr bwMode="auto">
            <a:xfrm>
              <a:off x="7540526" y="5822587"/>
              <a:ext cx="558800" cy="914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60" name="Freeform 171">
              <a:extLst>
                <a:ext uri="{FF2B5EF4-FFF2-40B4-BE49-F238E27FC236}">
                  <a16:creationId xmlns:a16="http://schemas.microsoft.com/office/drawing/2014/main" id="{95245E5F-E08B-B3AB-D9A1-32CC863B4C3C}"/>
                </a:ext>
              </a:extLst>
            </p:cNvPr>
            <p:cNvSpPr>
              <a:spLocks/>
            </p:cNvSpPr>
            <p:nvPr/>
          </p:nvSpPr>
          <p:spPr bwMode="auto">
            <a:xfrm>
              <a:off x="7689751" y="6001975"/>
              <a:ext cx="93663" cy="571500"/>
            </a:xfrm>
            <a:custGeom>
              <a:avLst/>
              <a:gdLst>
                <a:gd name="T0" fmla="*/ 59 w 59"/>
                <a:gd name="T1" fmla="*/ 0 h 360"/>
                <a:gd name="T2" fmla="*/ 8 w 59"/>
                <a:gd name="T3" fmla="*/ 135 h 360"/>
                <a:gd name="T4" fmla="*/ 11 w 59"/>
                <a:gd name="T5" fmla="*/ 270 h 360"/>
                <a:gd name="T6" fmla="*/ 59 w 59"/>
                <a:gd name="T7" fmla="*/ 360 h 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360">
                  <a:moveTo>
                    <a:pt x="59" y="0"/>
                  </a:moveTo>
                  <a:cubicBezTo>
                    <a:pt x="37" y="45"/>
                    <a:pt x="16" y="90"/>
                    <a:pt x="8" y="135"/>
                  </a:cubicBezTo>
                  <a:cubicBezTo>
                    <a:pt x="0" y="180"/>
                    <a:pt x="3" y="232"/>
                    <a:pt x="11" y="270"/>
                  </a:cubicBezTo>
                  <a:cubicBezTo>
                    <a:pt x="19" y="308"/>
                    <a:pt x="39" y="334"/>
                    <a:pt x="59" y="36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172">
              <a:extLst>
                <a:ext uri="{FF2B5EF4-FFF2-40B4-BE49-F238E27FC236}">
                  <a16:creationId xmlns:a16="http://schemas.microsoft.com/office/drawing/2014/main" id="{F4D980BA-7FCD-8755-D456-E40BCD2C5327}"/>
                </a:ext>
              </a:extLst>
            </p:cNvPr>
            <p:cNvSpPr>
              <a:spLocks/>
            </p:cNvSpPr>
            <p:nvPr/>
          </p:nvSpPr>
          <p:spPr bwMode="auto">
            <a:xfrm flipH="1">
              <a:off x="7867551" y="6006737"/>
              <a:ext cx="93663" cy="571500"/>
            </a:xfrm>
            <a:custGeom>
              <a:avLst/>
              <a:gdLst>
                <a:gd name="T0" fmla="*/ 59 w 59"/>
                <a:gd name="T1" fmla="*/ 0 h 360"/>
                <a:gd name="T2" fmla="*/ 8 w 59"/>
                <a:gd name="T3" fmla="*/ 135 h 360"/>
                <a:gd name="T4" fmla="*/ 11 w 59"/>
                <a:gd name="T5" fmla="*/ 270 h 360"/>
                <a:gd name="T6" fmla="*/ 59 w 59"/>
                <a:gd name="T7" fmla="*/ 360 h 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360">
                  <a:moveTo>
                    <a:pt x="59" y="0"/>
                  </a:moveTo>
                  <a:cubicBezTo>
                    <a:pt x="37" y="45"/>
                    <a:pt x="16" y="90"/>
                    <a:pt x="8" y="135"/>
                  </a:cubicBezTo>
                  <a:cubicBezTo>
                    <a:pt x="0" y="180"/>
                    <a:pt x="3" y="232"/>
                    <a:pt x="11" y="270"/>
                  </a:cubicBezTo>
                  <a:cubicBezTo>
                    <a:pt x="19" y="308"/>
                    <a:pt x="39" y="334"/>
                    <a:pt x="59" y="36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F1783A4-58C6-9293-DD09-B0902C1AD2DB}"/>
                  </a:ext>
                </a:extLst>
              </p:cNvPr>
              <p:cNvSpPr txBox="1"/>
              <p:nvPr/>
            </p:nvSpPr>
            <p:spPr>
              <a:xfrm>
                <a:off x="6170457" y="2785466"/>
                <a:ext cx="680699" cy="300082"/>
              </a:xfrm>
              <a:prstGeom prst="rect">
                <a:avLst/>
              </a:prstGeom>
              <a:noFill/>
            </p:spPr>
            <p:txBody>
              <a:bodyPr wrap="none" rtlCol="0">
                <a:spAutoFit/>
              </a:bodyPr>
              <a:lstStyle/>
              <a:p>
                <a:pPr defTabSz="685800"/>
                <a:r>
                  <a:rPr lang="en-US" sz="1350" dirty="0">
                    <a:solidFill>
                      <a:srgbClr val="C00000"/>
                    </a:solidFill>
                    <a:latin typeface="Calibri" panose="020F0502020204030204"/>
                  </a:rPr>
                  <a:t>Level </a:t>
                </a:r>
                <a14:m>
                  <m:oMath xmlns:m="http://schemas.openxmlformats.org/officeDocument/2006/math">
                    <m:r>
                      <a:rPr lang="en-US" sz="1350" b="0" i="1" dirty="0" smtClean="0">
                        <a:solidFill>
                          <a:srgbClr val="C00000"/>
                        </a:solidFill>
                        <a:latin typeface="Cambria Math" panose="02040503050406030204" pitchFamily="18" charset="0"/>
                      </a:rPr>
                      <m:t>0</m:t>
                    </m:r>
                  </m:oMath>
                </a14:m>
                <a:endParaRPr lang="en-US" sz="1350" dirty="0">
                  <a:solidFill>
                    <a:srgbClr val="C00000"/>
                  </a:solidFill>
                  <a:latin typeface="Calibri" panose="020F0502020204030204"/>
                </a:endParaRPr>
              </a:p>
            </p:txBody>
          </p:sp>
        </mc:Choice>
        <mc:Fallback xmlns="">
          <p:sp>
            <p:nvSpPr>
              <p:cNvPr id="70" name="TextBox 69">
                <a:extLst>
                  <a:ext uri="{FF2B5EF4-FFF2-40B4-BE49-F238E27FC236}">
                    <a16:creationId xmlns:a16="http://schemas.microsoft.com/office/drawing/2014/main" id="{7F1783A4-58C6-9293-DD09-B0902C1AD2DB}"/>
                  </a:ext>
                </a:extLst>
              </p:cNvPr>
              <p:cNvSpPr txBox="1">
                <a:spLocks noRot="1" noChangeAspect="1" noMove="1" noResize="1" noEditPoints="1" noAdjustHandles="1" noChangeArrowheads="1" noChangeShapeType="1" noTextEdit="1"/>
              </p:cNvSpPr>
              <p:nvPr/>
            </p:nvSpPr>
            <p:spPr>
              <a:xfrm>
                <a:off x="6170457" y="2785466"/>
                <a:ext cx="680699" cy="300082"/>
              </a:xfrm>
              <a:prstGeom prst="rect">
                <a:avLst/>
              </a:prstGeom>
              <a:blipFill>
                <a:blip r:embed="rId9"/>
                <a:stretch>
                  <a:fillRect l="-1786" t="-4082" b="-20408"/>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0525C107-80B1-9912-CD68-33B218389432}"/>
              </a:ext>
            </a:extLst>
          </p:cNvPr>
          <p:cNvCxnSpPr>
            <a:cxnSpLocks/>
            <a:stCxn id="70" idx="2"/>
            <a:endCxn id="58" idx="0"/>
          </p:cNvCxnSpPr>
          <p:nvPr/>
        </p:nvCxnSpPr>
        <p:spPr>
          <a:xfrm>
            <a:off x="6510807" y="3085548"/>
            <a:ext cx="1670" cy="361518"/>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DD9D568-ED3F-3F94-C686-5CDC6FE4C531}"/>
                  </a:ext>
                </a:extLst>
              </p:cNvPr>
              <p:cNvSpPr txBox="1"/>
              <p:nvPr/>
            </p:nvSpPr>
            <p:spPr>
              <a:xfrm>
                <a:off x="6878128" y="3610107"/>
                <a:ext cx="928459" cy="369332"/>
              </a:xfrm>
              <a:prstGeom prst="rect">
                <a:avLst/>
              </a:prstGeom>
              <a:noFill/>
            </p:spPr>
            <p:txBody>
              <a:bodyPr wrap="none" rtlCol="0">
                <a:spAutoFit/>
              </a:bodyPr>
              <a:lstStyle/>
              <a:p>
                <a:pPr algn="ctr"/>
                <a14:m>
                  <m:oMath xmlns:m="http://schemas.openxmlformats.org/officeDocument/2006/math">
                    <m:r>
                      <a:rPr lang="en-US" b="0" i="1" dirty="0" smtClean="0">
                        <a:latin typeface="Cambria Math" panose="02040503050406030204" pitchFamily="18" charset="0"/>
                      </a:rPr>
                      <m:t>2 </m:t>
                    </m:r>
                  </m:oMath>
                </a14:m>
                <a:r>
                  <a:rPr lang="en-US" dirty="0"/>
                  <a:t>paths</a:t>
                </a:r>
              </a:p>
            </p:txBody>
          </p:sp>
        </mc:Choice>
        <mc:Fallback xmlns="">
          <p:sp>
            <p:nvSpPr>
              <p:cNvPr id="74" name="TextBox 73">
                <a:extLst>
                  <a:ext uri="{FF2B5EF4-FFF2-40B4-BE49-F238E27FC236}">
                    <a16:creationId xmlns:a16="http://schemas.microsoft.com/office/drawing/2014/main" id="{EDD9D568-ED3F-3F94-C686-5CDC6FE4C531}"/>
                  </a:ext>
                </a:extLst>
              </p:cNvPr>
              <p:cNvSpPr txBox="1">
                <a:spLocks noRot="1" noChangeAspect="1" noMove="1" noResize="1" noEditPoints="1" noAdjustHandles="1" noChangeArrowheads="1" noChangeShapeType="1" noTextEdit="1"/>
              </p:cNvSpPr>
              <p:nvPr/>
            </p:nvSpPr>
            <p:spPr>
              <a:xfrm>
                <a:off x="6878128" y="3610107"/>
                <a:ext cx="928459" cy="369332"/>
              </a:xfrm>
              <a:prstGeom prst="rect">
                <a:avLst/>
              </a:prstGeom>
              <a:blipFill>
                <a:blip r:embed="rId10"/>
                <a:stretch>
                  <a:fillRect t="-8197" r="-522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65CEA429-EE2A-95D1-94F6-6AB4AE831E80}"/>
                  </a:ext>
                </a:extLst>
              </p:cNvPr>
              <p:cNvSpPr txBox="1"/>
              <p:nvPr/>
            </p:nvSpPr>
            <p:spPr>
              <a:xfrm>
                <a:off x="775556" y="3506372"/>
                <a:ext cx="748923" cy="69794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2</m:t>
                          </m:r>
                        </m:e>
                        <m:sup>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2</m:t>
                              </m:r>
                            </m:e>
                            <m:sup>
                              <m:r>
                                <a:rPr lang="en-US" b="0" i="1" dirty="0" smtClean="0">
                                  <a:latin typeface="Cambria Math" panose="02040503050406030204" pitchFamily="18" charset="0"/>
                                </a:rPr>
                                <m:t>𝑘</m:t>
                              </m:r>
                            </m:sup>
                          </m:sSup>
                        </m:sup>
                      </m:sSup>
                    </m:oMath>
                  </m:oMathPara>
                </a14:m>
                <a:endParaRPr lang="en-US" b="0" dirty="0"/>
              </a:p>
              <a:p>
                <a:pPr algn="ctr"/>
                <a:r>
                  <a:rPr lang="en-US" dirty="0"/>
                  <a:t>paths</a:t>
                </a:r>
              </a:p>
            </p:txBody>
          </p:sp>
        </mc:Choice>
        <mc:Fallback xmlns="">
          <p:sp>
            <p:nvSpPr>
              <p:cNvPr id="68" name="TextBox 67">
                <a:extLst>
                  <a:ext uri="{FF2B5EF4-FFF2-40B4-BE49-F238E27FC236}">
                    <a16:creationId xmlns:a16="http://schemas.microsoft.com/office/drawing/2014/main" id="{65CEA429-EE2A-95D1-94F6-6AB4AE831E80}"/>
                  </a:ext>
                </a:extLst>
              </p:cNvPr>
              <p:cNvSpPr txBox="1">
                <a:spLocks noRot="1" noChangeAspect="1" noMove="1" noResize="1" noEditPoints="1" noAdjustHandles="1" noChangeArrowheads="1" noChangeShapeType="1" noTextEdit="1"/>
              </p:cNvSpPr>
              <p:nvPr/>
            </p:nvSpPr>
            <p:spPr>
              <a:xfrm>
                <a:off x="775556" y="3506372"/>
                <a:ext cx="748923" cy="697948"/>
              </a:xfrm>
              <a:prstGeom prst="rect">
                <a:avLst/>
              </a:prstGeom>
              <a:blipFill>
                <a:blip r:embed="rId11"/>
                <a:stretch>
                  <a:fillRect l="-6504" r="-7317" b="-13043"/>
                </a:stretch>
              </a:blipFill>
            </p:spPr>
            <p:txBody>
              <a:bodyPr/>
              <a:lstStyle/>
              <a:p>
                <a:r>
                  <a:rPr lang="en-US">
                    <a:noFill/>
                  </a:rPr>
                  <a:t> </a:t>
                </a:r>
              </a:p>
            </p:txBody>
          </p:sp>
        </mc:Fallback>
      </mc:AlternateContent>
    </p:spTree>
    <p:extLst>
      <p:ext uri="{BB962C8B-B14F-4D97-AF65-F5344CB8AC3E}">
        <p14:creationId xmlns:p14="http://schemas.microsoft.com/office/powerpoint/2010/main" val="10447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A2F52-8227-0B16-E17B-8740DF4E4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8EE5C-8BF8-F394-8C15-73F239DF4BDF}"/>
              </a:ext>
            </a:extLst>
          </p:cNvPr>
          <p:cNvSpPr>
            <a:spLocks noGrp="1"/>
          </p:cNvSpPr>
          <p:nvPr>
            <p:ph type="title"/>
          </p:nvPr>
        </p:nvSpPr>
        <p:spPr>
          <a:noFill/>
          <a:ln>
            <a:noFill/>
          </a:ln>
        </p:spPr>
        <p:txBody>
          <a:bodyPr vert="horz" wrap="square" lIns="91440" tIns="45720" rIns="91440" bIns="45720" numCol="1" anchor="t" anchorCtr="0" compatLnSpc="1">
            <a:prstTxWarp prst="textNoShape">
              <a:avLst/>
            </a:prstTxWarp>
            <a:normAutofit/>
          </a:bodyPr>
          <a:lstStyle/>
          <a:p>
            <a:r>
              <a:rPr lang="en-US" sz="3200" dirty="0"/>
              <a:t>Repeated Squaring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A12280-6C25-24B3-6ED4-44CDF41EC8AB}"/>
                  </a:ext>
                </a:extLst>
              </p:cNvPr>
              <p:cNvSpPr>
                <a:spLocks noGrp="1"/>
              </p:cNvSpPr>
              <p:nvPr>
                <p:ph idx="1"/>
              </p:nvPr>
            </p:nvSpPr>
            <p:spPr>
              <a:xfrm>
                <a:off x="152406" y="1424200"/>
                <a:ext cx="8860115" cy="5355541"/>
              </a:xfrm>
              <a:ln>
                <a:noFill/>
              </a:ln>
            </p:spPr>
            <p:txBody>
              <a:bodyPr>
                <a:normAutofit/>
              </a:bodyPr>
              <a:lstStyle/>
              <a:p>
                <a:r>
                  <a:rPr lang="en-US" dirty="0"/>
                  <a:t>Recurrences</a:t>
                </a:r>
              </a:p>
              <a:p>
                <a:pPr marL="457200" lvl="1" indent="0">
                  <a:buNone/>
                </a:pPr>
                <a14:m>
                  <m:oMath xmlns:m="http://schemas.openxmlformats.org/officeDocument/2006/math">
                    <m:r>
                      <a:rPr lang="en-US" b="0"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smtClean="0">
                        <a:latin typeface="Cambria Math" panose="02040503050406030204" pitchFamily="18" charset="0"/>
                      </a:rPr>
                      <m:t>2</m:t>
                    </m:r>
                    <m:r>
                      <a:rPr lang="en-US" i="1">
                        <a:latin typeface="Cambria Math" panose="02040503050406030204" pitchFamily="18" charset="0"/>
                      </a:rPr>
                      <m:t>⋅</m:t>
                    </m:r>
                    <m:r>
                      <a:rPr lang="en-US" b="0"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r>
                      <a:rPr lang="en-US" i="1">
                        <a:latin typeface="Cambria Math" panose="02040503050406030204" pitchFamily="18" charset="0"/>
                      </a:rPr>
                      <m:t>;</m:t>
                    </m:r>
                    <m:r>
                      <a:rPr lang="en-US" b="0" i="1" smtClean="0">
                        <a:latin typeface="Cambria Math" panose="02040503050406030204" pitchFamily="18" charset="0"/>
                      </a:rPr>
                      <m:t> </m:t>
                    </m:r>
                    <m:r>
                      <a:rPr lang="en-US" b="0" i="1" smtClean="0">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0</m:t>
                        </m:r>
                      </m:e>
                    </m:d>
                    <m:r>
                      <a:rPr lang="en-US" i="1">
                        <a:latin typeface="Cambria Math" panose="02040503050406030204" pitchFamily="18" charset="0"/>
                      </a:rPr>
                      <m:t>=1</m:t>
                    </m:r>
                  </m:oMath>
                </a14:m>
                <a:r>
                  <a:rPr lang="en-US" dirty="0"/>
                  <a:t>          </a:t>
                </a:r>
                <a14:m>
                  <m:oMath xmlns:m="http://schemas.openxmlformats.org/officeDocument/2006/math">
                    <m:r>
                      <a:rPr lang="en-US" b="0"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i="1" dirty="0">
                            <a:latin typeface="Cambria Math" panose="02040503050406030204" pitchFamily="18" charset="0"/>
                          </a:rPr>
                          <m:t>𝑛</m:t>
                        </m:r>
                      </m:sup>
                    </m:sSup>
                  </m:oMath>
                </a14:m>
                <a:endParaRPr lang="en-US" dirty="0"/>
              </a:p>
              <a:p>
                <a:pPr marL="457200" lvl="1" indent="0">
                  <a:buNone/>
                </a:pP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e>
                        </m:d>
                      </m:e>
                      <m:sup>
                        <m:r>
                          <a:rPr lang="en-US" i="1">
                            <a:latin typeface="Cambria Math" panose="02040503050406030204" pitchFamily="18" charset="0"/>
                          </a:rPr>
                          <m:t>2</m:t>
                        </m:r>
                      </m:sup>
                    </m:sSup>
                    <m:r>
                      <a:rPr lang="en-US" i="1">
                        <a:latin typeface="Cambria Math" panose="02040503050406030204" pitchFamily="18" charset="0"/>
                      </a:rPr>
                      <m:t>; </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=2</m:t>
                    </m:r>
                  </m:oMath>
                </a14:m>
                <a:r>
                  <a:rPr lang="en-US" dirty="0"/>
                  <a:t>          </a:t>
                </a:r>
                <a14:m>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2</m:t>
                        </m:r>
                      </m:e>
                      <m:sup>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i="1" dirty="0">
                                <a:latin typeface="Cambria Math" panose="02040503050406030204" pitchFamily="18" charset="0"/>
                              </a:rPr>
                              <m:t>𝑛</m:t>
                            </m:r>
                          </m:sup>
                        </m:sSup>
                      </m:sup>
                    </m:sSup>
                  </m:oMath>
                </a14:m>
                <a:endParaRPr lang="en-US" dirty="0"/>
              </a:p>
              <a:p>
                <a:r>
                  <a:rPr lang="en-US" dirty="0"/>
                  <a:t>“Repeated squaring</a:t>
                </a:r>
                <a:r>
                  <a:rPr lang="en-US" sz="2400" dirty="0"/>
                  <a:t>”</a:t>
                </a:r>
              </a:p>
              <a:p>
                <a:pPr lvl="1"/>
                <a:r>
                  <a:rPr lang="en-US" dirty="0"/>
                  <a:t>Transition relation</a:t>
                </a:r>
              </a:p>
              <a:p>
                <a:pPr lvl="1"/>
                <a:endParaRPr lang="en-US" dirty="0"/>
              </a:p>
              <a:p>
                <a:pPr lvl="1"/>
                <a:endParaRPr lang="en-US" dirty="0"/>
              </a:p>
              <a:p>
                <a:pPr lvl="1"/>
                <a:r>
                  <a:rPr lang="en-US" b="0" dirty="0"/>
                  <a:t>Length: </a:t>
                </a:r>
                <a14:m>
                  <m:oMath xmlns:m="http://schemas.openxmlformats.org/officeDocument/2006/math">
                    <m:r>
                      <a:rPr lang="en-US" b="0" i="1" smtClean="0">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=2⋅</m:t>
                    </m:r>
                    <m:r>
                      <a:rPr lang="en-US" b="0" i="1" smtClean="0">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oMath>
                </a14:m>
                <a:r>
                  <a:rPr lang="en-US" dirty="0"/>
                  <a:t>          </a:t>
                </a:r>
                <a14:m>
                  <m:oMath xmlns:m="http://schemas.openxmlformats.org/officeDocument/2006/math">
                    <m:r>
                      <a:rPr lang="en-US" b="0" i="1" dirty="0" smtClean="0">
                        <a:latin typeface="Cambria Math" panose="02040503050406030204" pitchFamily="18" charset="0"/>
                      </a:rPr>
                      <m:t>𝐿</m:t>
                    </m:r>
                    <m:d>
                      <m:dPr>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r>
                      <a:rPr lang="en-US" b="0" i="1" dirty="0" smtClean="0">
                        <a:latin typeface="Cambria Math" panose="02040503050406030204" pitchFamily="18" charset="0"/>
                      </a:rPr>
                      <m:t>𝑂</m:t>
                    </m:r>
                    <m:d>
                      <m:dPr>
                        <m:ctrlPr>
                          <a:rPr lang="en-US" b="0" i="1" dirty="0" smtClean="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i="1" dirty="0">
                                <a:latin typeface="Cambria Math" panose="02040503050406030204" pitchFamily="18" charset="0"/>
                              </a:rPr>
                              <m:t>𝑛</m:t>
                            </m:r>
                          </m:sup>
                        </m:sSup>
                      </m:e>
                    </m:d>
                  </m:oMath>
                </a14:m>
                <a:endParaRPr lang="en-US" dirty="0"/>
              </a:p>
              <a:p>
                <a:pPr lvl="1"/>
                <a:r>
                  <a:rPr lang="en-US" dirty="0"/>
                  <a:t>Paths: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e>
                        </m:d>
                      </m:e>
                      <m:sup>
                        <m:r>
                          <a:rPr lang="en-US" i="1">
                            <a:latin typeface="Cambria Math" panose="02040503050406030204" pitchFamily="18" charset="0"/>
                          </a:rPr>
                          <m:t>2</m:t>
                        </m:r>
                      </m:sup>
                    </m:sSup>
                  </m:oMath>
                </a14:m>
                <a:r>
                  <a:rPr lang="en-US" dirty="0"/>
                  <a:t>         </a:t>
                </a:r>
                <a14:m>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oMath>
                </a14:m>
                <a:r>
                  <a:rPr lang="en-US" dirty="0"/>
                  <a:t> </a:t>
                </a:r>
                <a14:m>
                  <m:oMath xmlns:m="http://schemas.openxmlformats.org/officeDocument/2006/math">
                    <m:sSup>
                      <m:sSupPr>
                        <m:ctrlPr>
                          <a:rPr lang="en-US" b="0" i="1" dirty="0" smtClean="0">
                            <a:latin typeface="Cambria Math" panose="02040503050406030204" pitchFamily="18" charset="0"/>
                          </a:rPr>
                        </m:ctrlPr>
                      </m:sSupPr>
                      <m:e>
                        <m:r>
                          <a:rPr lang="en-US" b="0" i="0" dirty="0" smtClean="0">
                            <a:latin typeface="Cambria Math" panose="02040503050406030204" pitchFamily="18" charset="0"/>
                          </a:rPr>
                          <m:t>2</m:t>
                        </m:r>
                      </m:e>
                      <m:sup>
                        <m:r>
                          <a:rPr lang="en-US" b="0" i="1" dirty="0" smtClean="0">
                            <a:latin typeface="Cambria Math" panose="02040503050406030204" pitchFamily="18" charset="0"/>
                          </a:rPr>
                          <m:t>𝑂</m:t>
                        </m:r>
                        <m:d>
                          <m:dPr>
                            <m:ctrlPr>
                              <a:rPr lang="en-US" b="0"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2</m:t>
                                </m:r>
                              </m:e>
                              <m:sup>
                                <m:r>
                                  <a:rPr lang="en-US" b="0" i="1" dirty="0" smtClean="0">
                                    <a:latin typeface="Cambria Math" panose="02040503050406030204" pitchFamily="18" charset="0"/>
                                  </a:rPr>
                                  <m:t>𝑛</m:t>
                                </m:r>
                              </m:sup>
                            </m:sSup>
                          </m:e>
                        </m:d>
                      </m:sup>
                    </m:sSup>
                  </m:oMath>
                </a14:m>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0FA12280-6C25-24B3-6ED4-44CDF41EC8AB}"/>
                  </a:ext>
                </a:extLst>
              </p:cNvPr>
              <p:cNvSpPr>
                <a:spLocks noGrp="1" noRot="1" noChangeAspect="1" noMove="1" noResize="1" noEditPoints="1" noAdjustHandles="1" noChangeArrowheads="1" noChangeShapeType="1" noTextEdit="1"/>
              </p:cNvSpPr>
              <p:nvPr>
                <p:ph idx="1"/>
              </p:nvPr>
            </p:nvSpPr>
            <p:spPr>
              <a:xfrm>
                <a:off x="152406" y="1424200"/>
                <a:ext cx="8860115" cy="5355541"/>
              </a:xfrm>
              <a:blipFill>
                <a:blip r:embed="rId2"/>
                <a:stretch>
                  <a:fillRect l="-1170" t="-1253"/>
                </a:stretch>
              </a:blipFill>
              <a:ln>
                <a:noFill/>
              </a:ln>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B7CF3C70-5AB2-8217-3DC3-1479CB5C9267}"/>
              </a:ext>
            </a:extLst>
          </p:cNvPr>
          <p:cNvGrpSpPr/>
          <p:nvPr/>
        </p:nvGrpSpPr>
        <p:grpSpPr>
          <a:xfrm>
            <a:off x="4154062" y="122465"/>
            <a:ext cx="4854118" cy="1745153"/>
            <a:chOff x="3134851" y="971553"/>
            <a:chExt cx="4854118" cy="1745153"/>
          </a:xfrm>
        </p:grpSpPr>
        <p:sp>
          <p:nvSpPr>
            <p:cNvPr id="101" name="Speech Bubble: Rectangle with Corners Rounded 100">
              <a:extLst>
                <a:ext uri="{FF2B5EF4-FFF2-40B4-BE49-F238E27FC236}">
                  <a16:creationId xmlns:a16="http://schemas.microsoft.com/office/drawing/2014/main" id="{0925F359-7DB6-F450-66E0-FCD7E317155A}"/>
                </a:ext>
              </a:extLst>
            </p:cNvPr>
            <p:cNvSpPr/>
            <p:nvPr/>
          </p:nvSpPr>
          <p:spPr bwMode="auto">
            <a:xfrm>
              <a:off x="3134851" y="971553"/>
              <a:ext cx="4854118" cy="1745153"/>
            </a:xfrm>
            <a:prstGeom prst="wedgeRoundRectCallout">
              <a:avLst>
                <a:gd name="adj1" fmla="val -67758"/>
                <a:gd name="adj2" fmla="val 57428"/>
                <a:gd name="adj3" fmla="val 16667"/>
              </a:avLst>
            </a:prstGeom>
            <a:solidFill>
              <a:schemeClr val="bg1"/>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i="0" u="none" strike="noStrike" cap="none" normalizeH="0" baseline="0" dirty="0">
                <a:ln>
                  <a:noFill/>
                </a:ln>
                <a:effectLst/>
                <a:latin typeface="Arial" charset="0"/>
              </a:endParaRPr>
            </a:p>
          </p:txBody>
        </p:sp>
        <p:grpSp>
          <p:nvGrpSpPr>
            <p:cNvPr id="4" name="Group 3">
              <a:extLst>
                <a:ext uri="{FF2B5EF4-FFF2-40B4-BE49-F238E27FC236}">
                  <a16:creationId xmlns:a16="http://schemas.microsoft.com/office/drawing/2014/main" id="{D8169668-D2E2-0DBE-800E-4BA2F3549C76}"/>
                </a:ext>
              </a:extLst>
            </p:cNvPr>
            <p:cNvGrpSpPr/>
            <p:nvPr/>
          </p:nvGrpSpPr>
          <p:grpSpPr>
            <a:xfrm>
              <a:off x="3808327" y="1046715"/>
              <a:ext cx="4001815" cy="1284649"/>
              <a:chOff x="3808327" y="1046715"/>
              <a:chExt cx="4001815" cy="1284649"/>
            </a:xfrm>
          </p:grpSpPr>
          <p:grpSp>
            <p:nvGrpSpPr>
              <p:cNvPr id="32" name="Group 31">
                <a:extLst>
                  <a:ext uri="{FF2B5EF4-FFF2-40B4-BE49-F238E27FC236}">
                    <a16:creationId xmlns:a16="http://schemas.microsoft.com/office/drawing/2014/main" id="{DC732699-2CE6-7F3D-DE9A-13EDE30C5213}"/>
                  </a:ext>
                </a:extLst>
              </p:cNvPr>
              <p:cNvGrpSpPr/>
              <p:nvPr/>
            </p:nvGrpSpPr>
            <p:grpSpPr>
              <a:xfrm>
                <a:off x="3808327" y="1046715"/>
                <a:ext cx="49276" cy="1284649"/>
                <a:chOff x="8120489" y="3085346"/>
                <a:chExt cx="49276" cy="1284649"/>
              </a:xfrm>
            </p:grpSpPr>
            <p:sp>
              <p:nvSpPr>
                <p:cNvPr id="6" name="Oval 5">
                  <a:extLst>
                    <a:ext uri="{FF2B5EF4-FFF2-40B4-BE49-F238E27FC236}">
                      <a16:creationId xmlns:a16="http://schemas.microsoft.com/office/drawing/2014/main" id="{608EE818-DEF0-26F1-3B0E-753D2C93B1E2}"/>
                    </a:ext>
                  </a:extLst>
                </p:cNvPr>
                <p:cNvSpPr/>
                <p:nvPr/>
              </p:nvSpPr>
              <p:spPr>
                <a:xfrm>
                  <a:off x="8120489" y="3085346"/>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DDB71A-A55C-FA8A-1CF7-C6CF9412D789}"/>
                    </a:ext>
                  </a:extLst>
                </p:cNvPr>
                <p:cNvSpPr/>
                <p:nvPr/>
              </p:nvSpPr>
              <p:spPr>
                <a:xfrm>
                  <a:off x="8120489" y="3369054"/>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868AED-D94C-64DE-8C71-0E184BE30F3D}"/>
                    </a:ext>
                  </a:extLst>
                </p:cNvPr>
                <p:cNvSpPr/>
                <p:nvPr/>
              </p:nvSpPr>
              <p:spPr>
                <a:xfrm>
                  <a:off x="8120489" y="367797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501382-A821-11D8-1B91-BEE67A17AF2F}"/>
                    </a:ext>
                  </a:extLst>
                </p:cNvPr>
                <p:cNvSpPr/>
                <p:nvPr/>
              </p:nvSpPr>
              <p:spPr>
                <a:xfrm>
                  <a:off x="8120489" y="401548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Curved 16">
                  <a:extLst>
                    <a:ext uri="{FF2B5EF4-FFF2-40B4-BE49-F238E27FC236}">
                      <a16:creationId xmlns:a16="http://schemas.microsoft.com/office/drawing/2014/main" id="{155EA7E1-86DD-E8D5-A1BF-60DE392995C9}"/>
                    </a:ext>
                  </a:extLst>
                </p:cNvPr>
                <p:cNvCxnSpPr>
                  <a:cxnSpLocks/>
                  <a:stCxn id="7" idx="2"/>
                  <a:endCxn id="8" idx="2"/>
                </p:cNvCxnSpPr>
                <p:nvPr/>
              </p:nvCxnSpPr>
              <p:spPr>
                <a:xfrm rot="10800000" flipV="1">
                  <a:off x="8120489" y="3387342"/>
                  <a:ext cx="12700" cy="308916"/>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598AC30-11C7-B824-40D5-CC1A63049E11}"/>
                    </a:ext>
                  </a:extLst>
                </p:cNvPr>
                <p:cNvCxnSpPr>
                  <a:cxnSpLocks/>
                  <a:stCxn id="8" idx="2"/>
                  <a:endCxn id="9" idx="2"/>
                </p:cNvCxnSpPr>
                <p:nvPr/>
              </p:nvCxnSpPr>
              <p:spPr>
                <a:xfrm rot="10800000" flipV="1">
                  <a:off x="8120489" y="3696258"/>
                  <a:ext cx="12700" cy="337518"/>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2E6448F2-7F40-9AEB-74DE-5DAA95C433BE}"/>
                    </a:ext>
                  </a:extLst>
                </p:cNvPr>
                <p:cNvCxnSpPr>
                  <a:cxnSpLocks/>
                  <a:stCxn id="9" idx="2"/>
                  <a:endCxn id="22" idx="2"/>
                </p:cNvCxnSpPr>
                <p:nvPr/>
              </p:nvCxnSpPr>
              <p:spPr>
                <a:xfrm rot="10800000" flipV="1">
                  <a:off x="8120489" y="4033775"/>
                  <a:ext cx="12700" cy="317931"/>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D4B9BF7C-FD69-125D-8049-7649DB5C5259}"/>
                    </a:ext>
                  </a:extLst>
                </p:cNvPr>
                <p:cNvCxnSpPr>
                  <a:cxnSpLocks/>
                  <a:stCxn id="8" idx="6"/>
                  <a:endCxn id="9" idx="6"/>
                </p:cNvCxnSpPr>
                <p:nvPr/>
              </p:nvCxnSpPr>
              <p:spPr>
                <a:xfrm>
                  <a:off x="8157065" y="3696258"/>
                  <a:ext cx="12700" cy="337518"/>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4D9D4737-8132-0359-E0DB-9423EF186BF6}"/>
                    </a:ext>
                  </a:extLst>
                </p:cNvPr>
                <p:cNvCxnSpPr>
                  <a:cxnSpLocks/>
                  <a:stCxn id="9" idx="6"/>
                  <a:endCxn id="22" idx="6"/>
                </p:cNvCxnSpPr>
                <p:nvPr/>
              </p:nvCxnSpPr>
              <p:spPr>
                <a:xfrm>
                  <a:off x="8157065" y="4033776"/>
                  <a:ext cx="12700" cy="317931"/>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77B3451-12F9-70FF-5DF9-852A96503C30}"/>
                    </a:ext>
                  </a:extLst>
                </p:cNvPr>
                <p:cNvSpPr/>
                <p:nvPr/>
              </p:nvSpPr>
              <p:spPr>
                <a:xfrm>
                  <a:off x="8120489" y="433341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ctor: Curved 22">
                  <a:extLst>
                    <a:ext uri="{FF2B5EF4-FFF2-40B4-BE49-F238E27FC236}">
                      <a16:creationId xmlns:a16="http://schemas.microsoft.com/office/drawing/2014/main" id="{1B16518F-9F3E-7486-BC0D-856DD3BDF07B}"/>
                    </a:ext>
                  </a:extLst>
                </p:cNvPr>
                <p:cNvCxnSpPr>
                  <a:cxnSpLocks/>
                  <a:stCxn id="6" idx="2"/>
                  <a:endCxn id="7" idx="2"/>
                </p:cNvCxnSpPr>
                <p:nvPr/>
              </p:nvCxnSpPr>
              <p:spPr>
                <a:xfrm rot="10800000" flipV="1">
                  <a:off x="8120489" y="3103634"/>
                  <a:ext cx="12700" cy="283708"/>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635F7E5E-858A-7887-F3A4-5634161B329E}"/>
                    </a:ext>
                  </a:extLst>
                </p:cNvPr>
                <p:cNvCxnSpPr>
                  <a:cxnSpLocks/>
                  <a:stCxn id="6" idx="6"/>
                  <a:endCxn id="7" idx="6"/>
                </p:cNvCxnSpPr>
                <p:nvPr/>
              </p:nvCxnSpPr>
              <p:spPr>
                <a:xfrm>
                  <a:off x="8157065" y="3103634"/>
                  <a:ext cx="12700" cy="283708"/>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6235630F-D201-A5D4-0D2A-7D5D2E2C379C}"/>
                    </a:ext>
                  </a:extLst>
                </p:cNvPr>
                <p:cNvCxnSpPr>
                  <a:cxnSpLocks/>
                  <a:stCxn id="7" idx="6"/>
                  <a:endCxn id="8" idx="6"/>
                </p:cNvCxnSpPr>
                <p:nvPr/>
              </p:nvCxnSpPr>
              <p:spPr>
                <a:xfrm>
                  <a:off x="8157065" y="3387342"/>
                  <a:ext cx="12700" cy="308916"/>
                </a:xfrm>
                <a:prstGeom prst="curvedConnector3">
                  <a:avLst>
                    <a:gd name="adj1" fmla="val 1800000"/>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1604A4F6-8403-90C3-4E70-BDA27C650409}"/>
                  </a:ext>
                </a:extLst>
              </p:cNvPr>
              <p:cNvGrpSpPr/>
              <p:nvPr/>
            </p:nvGrpSpPr>
            <p:grpSpPr>
              <a:xfrm>
                <a:off x="5324023" y="1052620"/>
                <a:ext cx="2486119" cy="1267483"/>
                <a:chOff x="6151574" y="4797380"/>
                <a:chExt cx="2486119" cy="1267483"/>
              </a:xfrm>
            </p:grpSpPr>
            <p:sp>
              <p:nvSpPr>
                <p:cNvPr id="34" name="Oval 33">
                  <a:extLst>
                    <a:ext uri="{FF2B5EF4-FFF2-40B4-BE49-F238E27FC236}">
                      <a16:creationId xmlns:a16="http://schemas.microsoft.com/office/drawing/2014/main" id="{EF92BEDC-6E73-46AD-88D6-210A00D3B8C5}"/>
                    </a:ext>
                  </a:extLst>
                </p:cNvPr>
                <p:cNvSpPr/>
                <p:nvPr/>
              </p:nvSpPr>
              <p:spPr>
                <a:xfrm>
                  <a:off x="7367772" y="479738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B4797C-01C0-B32E-F801-9861E84A0CE8}"/>
                    </a:ext>
                  </a:extLst>
                </p:cNvPr>
                <p:cNvSpPr/>
                <p:nvPr/>
              </p:nvSpPr>
              <p:spPr>
                <a:xfrm>
                  <a:off x="7989485" y="506923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18192F6-8F39-F5E2-2358-FEFEAE1D15C8}"/>
                    </a:ext>
                  </a:extLst>
                </p:cNvPr>
                <p:cNvSpPr/>
                <p:nvPr/>
              </p:nvSpPr>
              <p:spPr>
                <a:xfrm>
                  <a:off x="6713246" y="506923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2267510-1DBA-9E67-A6FC-A06B6ADCC012}"/>
                    </a:ext>
                  </a:extLst>
                </p:cNvPr>
                <p:cNvSpPr/>
                <p:nvPr/>
              </p:nvSpPr>
              <p:spPr>
                <a:xfrm>
                  <a:off x="7013856" y="538638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7B1946D-827D-F79B-5A30-3BCC80637ED7}"/>
                    </a:ext>
                  </a:extLst>
                </p:cNvPr>
                <p:cNvSpPr/>
                <p:nvPr/>
              </p:nvSpPr>
              <p:spPr>
                <a:xfrm>
                  <a:off x="6396247" y="538638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698374A-26FD-D556-DA7D-CBF1D3D493D5}"/>
                    </a:ext>
                  </a:extLst>
                </p:cNvPr>
                <p:cNvSpPr/>
                <p:nvPr/>
              </p:nvSpPr>
              <p:spPr>
                <a:xfrm>
                  <a:off x="8284000" y="538638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86EF630-844C-86F6-68A4-FD0F76F1E596}"/>
                    </a:ext>
                  </a:extLst>
                </p:cNvPr>
                <p:cNvSpPr/>
                <p:nvPr/>
              </p:nvSpPr>
              <p:spPr>
                <a:xfrm>
                  <a:off x="7675915" y="5386388"/>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D79820-A9CD-ED6C-40AD-D984D6B788B9}"/>
                    </a:ext>
                  </a:extLst>
                </p:cNvPr>
                <p:cNvSpPr/>
                <p:nvPr/>
              </p:nvSpPr>
              <p:spPr>
                <a:xfrm>
                  <a:off x="6564298"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90D3FDC-8701-70F0-AC98-66D2DB0DBB93}"/>
                    </a:ext>
                  </a:extLst>
                </p:cNvPr>
                <p:cNvSpPr/>
                <p:nvPr/>
              </p:nvSpPr>
              <p:spPr>
                <a:xfrm>
                  <a:off x="6254423"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06E00DA-6C92-25A5-58CF-8A0636397545}"/>
                    </a:ext>
                  </a:extLst>
                </p:cNvPr>
                <p:cNvSpPr/>
                <p:nvPr/>
              </p:nvSpPr>
              <p:spPr>
                <a:xfrm>
                  <a:off x="7185646"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4E71242-F597-4DDF-8516-A382A0F1DF89}"/>
                    </a:ext>
                  </a:extLst>
                </p:cNvPr>
                <p:cNvSpPr/>
                <p:nvPr/>
              </p:nvSpPr>
              <p:spPr>
                <a:xfrm>
                  <a:off x="6885293"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2E5F563-3E4B-8F44-6983-2C30ACD0E008}"/>
                    </a:ext>
                  </a:extLst>
                </p:cNvPr>
                <p:cNvSpPr/>
                <p:nvPr/>
              </p:nvSpPr>
              <p:spPr>
                <a:xfrm>
                  <a:off x="7825253"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27AA25C-DE2F-9033-2930-FB3A7A041A87}"/>
                    </a:ext>
                  </a:extLst>
                </p:cNvPr>
                <p:cNvSpPr/>
                <p:nvPr/>
              </p:nvSpPr>
              <p:spPr>
                <a:xfrm>
                  <a:off x="7515372"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367403-46D7-FE0F-4701-36DCF37A06E1}"/>
                    </a:ext>
                  </a:extLst>
                </p:cNvPr>
                <p:cNvSpPr/>
                <p:nvPr/>
              </p:nvSpPr>
              <p:spPr>
                <a:xfrm>
                  <a:off x="8477553"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8353FC3-1969-E3A0-648C-06E1066757A2}"/>
                    </a:ext>
                  </a:extLst>
                </p:cNvPr>
                <p:cNvSpPr/>
                <p:nvPr/>
              </p:nvSpPr>
              <p:spPr>
                <a:xfrm>
                  <a:off x="8151007" y="5733669"/>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484AC6F-8F8D-DEFF-F414-A8FB014DF18E}"/>
                    </a:ext>
                  </a:extLst>
                </p:cNvPr>
                <p:cNvSpPr/>
                <p:nvPr/>
              </p:nvSpPr>
              <p:spPr>
                <a:xfrm>
                  <a:off x="6469599"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65A85C2-E163-43F4-AD57-B20933B48667}"/>
                    </a:ext>
                  </a:extLst>
                </p:cNvPr>
                <p:cNvSpPr/>
                <p:nvPr/>
              </p:nvSpPr>
              <p:spPr>
                <a:xfrm>
                  <a:off x="6151574"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1C498B8-A56B-591C-3164-06138B35BF46}"/>
                    </a:ext>
                  </a:extLst>
                </p:cNvPr>
                <p:cNvSpPr/>
                <p:nvPr/>
              </p:nvSpPr>
              <p:spPr>
                <a:xfrm>
                  <a:off x="7090640"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FE591E8-F03C-F47E-8A19-34E6DAF47F1A}"/>
                    </a:ext>
                  </a:extLst>
                </p:cNvPr>
                <p:cNvSpPr/>
                <p:nvPr/>
              </p:nvSpPr>
              <p:spPr>
                <a:xfrm>
                  <a:off x="6792822"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734F2CF-CFA9-4B6A-C223-F04954D8AE5D}"/>
                    </a:ext>
                  </a:extLst>
                </p:cNvPr>
                <p:cNvSpPr/>
                <p:nvPr/>
              </p:nvSpPr>
              <p:spPr>
                <a:xfrm>
                  <a:off x="7746223"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2ECE5E8-5906-61FE-A451-B7935A7E9E65}"/>
                    </a:ext>
                  </a:extLst>
                </p:cNvPr>
                <p:cNvSpPr/>
                <p:nvPr/>
              </p:nvSpPr>
              <p:spPr>
                <a:xfrm>
                  <a:off x="7436497"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A0DB85-1A34-A37C-F08F-E1F18673256F}"/>
                    </a:ext>
                  </a:extLst>
                </p:cNvPr>
                <p:cNvSpPr/>
                <p:nvPr/>
              </p:nvSpPr>
              <p:spPr>
                <a:xfrm>
                  <a:off x="8406456"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C444262-47E2-EAA9-375E-F3293B2979FF}"/>
                    </a:ext>
                  </a:extLst>
                </p:cNvPr>
                <p:cNvSpPr/>
                <p:nvPr/>
              </p:nvSpPr>
              <p:spPr>
                <a:xfrm>
                  <a:off x="8071824"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01D52FB-5D9F-A95E-CA88-DD3B32C3001C}"/>
                    </a:ext>
                  </a:extLst>
                </p:cNvPr>
                <p:cNvSpPr/>
                <p:nvPr/>
              </p:nvSpPr>
              <p:spPr>
                <a:xfrm>
                  <a:off x="6635883"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F8DF6B2-9864-794B-EDF7-737E48C84A18}"/>
                    </a:ext>
                  </a:extLst>
                </p:cNvPr>
                <p:cNvSpPr/>
                <p:nvPr/>
              </p:nvSpPr>
              <p:spPr>
                <a:xfrm>
                  <a:off x="6323010"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905231D-CB59-CD0B-B75B-EBF0D1169D27}"/>
                    </a:ext>
                  </a:extLst>
                </p:cNvPr>
                <p:cNvSpPr/>
                <p:nvPr/>
              </p:nvSpPr>
              <p:spPr>
                <a:xfrm>
                  <a:off x="7285113"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9C983C8-2CBA-2FB9-EA78-48170236128D}"/>
                    </a:ext>
                  </a:extLst>
                </p:cNvPr>
                <p:cNvSpPr/>
                <p:nvPr/>
              </p:nvSpPr>
              <p:spPr>
                <a:xfrm>
                  <a:off x="6960200"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29CB32-ADFE-312A-A66F-69D98B546AF5}"/>
                    </a:ext>
                  </a:extLst>
                </p:cNvPr>
                <p:cNvSpPr/>
                <p:nvPr/>
              </p:nvSpPr>
              <p:spPr>
                <a:xfrm>
                  <a:off x="7916174"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F1478A5-5B99-7CA2-AE3D-F82841B69738}"/>
                    </a:ext>
                  </a:extLst>
                </p:cNvPr>
                <p:cNvSpPr/>
                <p:nvPr/>
              </p:nvSpPr>
              <p:spPr>
                <a:xfrm>
                  <a:off x="7581733"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1C30CB3-446F-5661-EE5C-765730235B11}"/>
                    </a:ext>
                  </a:extLst>
                </p:cNvPr>
                <p:cNvSpPr/>
                <p:nvPr/>
              </p:nvSpPr>
              <p:spPr>
                <a:xfrm>
                  <a:off x="8601117"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65A5562-0620-7DA5-47BF-99795F14BC87}"/>
                    </a:ext>
                  </a:extLst>
                </p:cNvPr>
                <p:cNvSpPr/>
                <p:nvPr/>
              </p:nvSpPr>
              <p:spPr>
                <a:xfrm>
                  <a:off x="8258250" y="6028287"/>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5B391CAE-27A2-A70C-13B8-DF006BD69F15}"/>
                    </a:ext>
                  </a:extLst>
                </p:cNvPr>
                <p:cNvCxnSpPr>
                  <a:cxnSpLocks/>
                  <a:stCxn id="34" idx="6"/>
                  <a:endCxn id="35" idx="1"/>
                </p:cNvCxnSpPr>
                <p:nvPr/>
              </p:nvCxnSpPr>
              <p:spPr>
                <a:xfrm>
                  <a:off x="7404348" y="4815668"/>
                  <a:ext cx="590493" cy="258923"/>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03D3818-2071-E38A-8120-F7D925B55EFF}"/>
                    </a:ext>
                  </a:extLst>
                </p:cNvPr>
                <p:cNvCxnSpPr>
                  <a:cxnSpLocks/>
                  <a:stCxn id="34" idx="2"/>
                  <a:endCxn id="36" idx="7"/>
                </p:cNvCxnSpPr>
                <p:nvPr/>
              </p:nvCxnSpPr>
              <p:spPr>
                <a:xfrm flipH="1">
                  <a:off x="6744466" y="4815668"/>
                  <a:ext cx="623306" cy="258923"/>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EE3CB57-7725-3547-0817-1BAF6347BE56}"/>
                    </a:ext>
                  </a:extLst>
                </p:cNvPr>
                <p:cNvCxnSpPr>
                  <a:cxnSpLocks/>
                  <a:stCxn id="35" idx="3"/>
                  <a:endCxn id="40" idx="7"/>
                </p:cNvCxnSpPr>
                <p:nvPr/>
              </p:nvCxnSpPr>
              <p:spPr>
                <a:xfrm flipH="1">
                  <a:off x="7707135" y="5100455"/>
                  <a:ext cx="287706" cy="29128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ABD012E-3804-3346-5A71-852604D0F805}"/>
                    </a:ext>
                  </a:extLst>
                </p:cNvPr>
                <p:cNvCxnSpPr>
                  <a:cxnSpLocks/>
                  <a:stCxn id="35" idx="5"/>
                  <a:endCxn id="39" idx="1"/>
                </p:cNvCxnSpPr>
                <p:nvPr/>
              </p:nvCxnSpPr>
              <p:spPr>
                <a:xfrm>
                  <a:off x="8020705" y="5100455"/>
                  <a:ext cx="268651" cy="29128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2C986B-EEF2-C5F6-E5A3-7340F0EAB5DB}"/>
                    </a:ext>
                  </a:extLst>
                </p:cNvPr>
                <p:cNvCxnSpPr>
                  <a:cxnSpLocks/>
                  <a:stCxn id="36" idx="5"/>
                  <a:endCxn id="37" idx="1"/>
                </p:cNvCxnSpPr>
                <p:nvPr/>
              </p:nvCxnSpPr>
              <p:spPr>
                <a:xfrm>
                  <a:off x="6744466" y="5100455"/>
                  <a:ext cx="274746" cy="29128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AF38F89-794C-69AC-0817-2BDA58F5C03F}"/>
                    </a:ext>
                  </a:extLst>
                </p:cNvPr>
                <p:cNvCxnSpPr>
                  <a:cxnSpLocks/>
                  <a:stCxn id="36" idx="3"/>
                  <a:endCxn id="38" idx="7"/>
                </p:cNvCxnSpPr>
                <p:nvPr/>
              </p:nvCxnSpPr>
              <p:spPr>
                <a:xfrm flipH="1">
                  <a:off x="6427467" y="5100455"/>
                  <a:ext cx="291135" cy="29128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B735F07-8BB1-75B7-9EE4-2901DCAA3A59}"/>
                    </a:ext>
                  </a:extLst>
                </p:cNvPr>
                <p:cNvCxnSpPr>
                  <a:cxnSpLocks/>
                  <a:stCxn id="38" idx="3"/>
                  <a:endCxn id="42" idx="0"/>
                </p:cNvCxnSpPr>
                <p:nvPr/>
              </p:nvCxnSpPr>
              <p:spPr>
                <a:xfrm flipH="1">
                  <a:off x="6272711" y="5417608"/>
                  <a:ext cx="128892"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AD357A8-5D5C-05EA-FFC8-C6EDC5CBF04E}"/>
                    </a:ext>
                  </a:extLst>
                </p:cNvPr>
                <p:cNvCxnSpPr>
                  <a:cxnSpLocks/>
                  <a:stCxn id="38" idx="5"/>
                  <a:endCxn id="41" idx="0"/>
                </p:cNvCxnSpPr>
                <p:nvPr/>
              </p:nvCxnSpPr>
              <p:spPr>
                <a:xfrm>
                  <a:off x="6427467" y="5417608"/>
                  <a:ext cx="155119"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6138A02-327A-8B5D-B7EB-1BD716EAB7F3}"/>
                    </a:ext>
                  </a:extLst>
                </p:cNvPr>
                <p:cNvCxnSpPr>
                  <a:cxnSpLocks/>
                  <a:stCxn id="37" idx="5"/>
                  <a:endCxn id="43" idx="0"/>
                </p:cNvCxnSpPr>
                <p:nvPr/>
              </p:nvCxnSpPr>
              <p:spPr>
                <a:xfrm>
                  <a:off x="7045076" y="5417608"/>
                  <a:ext cx="158858"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EF36F5A-267B-4161-405C-9A8E98338912}"/>
                    </a:ext>
                  </a:extLst>
                </p:cNvPr>
                <p:cNvCxnSpPr>
                  <a:cxnSpLocks/>
                  <a:stCxn id="40" idx="5"/>
                  <a:endCxn id="45" idx="0"/>
                </p:cNvCxnSpPr>
                <p:nvPr/>
              </p:nvCxnSpPr>
              <p:spPr>
                <a:xfrm>
                  <a:off x="7707135" y="5417608"/>
                  <a:ext cx="136406"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4DBEE45-DB73-CAB0-A60C-4F47FCD84756}"/>
                    </a:ext>
                  </a:extLst>
                </p:cNvPr>
                <p:cNvCxnSpPr>
                  <a:cxnSpLocks/>
                  <a:stCxn id="40" idx="3"/>
                  <a:endCxn id="46" idx="0"/>
                </p:cNvCxnSpPr>
                <p:nvPr/>
              </p:nvCxnSpPr>
              <p:spPr>
                <a:xfrm flipH="1">
                  <a:off x="7533660" y="5417608"/>
                  <a:ext cx="147611"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5A7FCAD-49B9-3364-EBBC-079BC852235F}"/>
                    </a:ext>
                  </a:extLst>
                </p:cNvPr>
                <p:cNvCxnSpPr>
                  <a:cxnSpLocks/>
                  <a:stCxn id="39" idx="3"/>
                  <a:endCxn id="48" idx="0"/>
                </p:cNvCxnSpPr>
                <p:nvPr/>
              </p:nvCxnSpPr>
              <p:spPr>
                <a:xfrm flipH="1">
                  <a:off x="8169295" y="5417608"/>
                  <a:ext cx="120061"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F0B556E-72C8-57EB-A349-96E2F75D7B80}"/>
                    </a:ext>
                  </a:extLst>
                </p:cNvPr>
                <p:cNvCxnSpPr>
                  <a:cxnSpLocks/>
                  <a:stCxn id="39" idx="5"/>
                  <a:endCxn id="47" idx="0"/>
                </p:cNvCxnSpPr>
                <p:nvPr/>
              </p:nvCxnSpPr>
              <p:spPr>
                <a:xfrm>
                  <a:off x="8315220" y="5417608"/>
                  <a:ext cx="180621"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509BAE0-C038-AFAC-DA3E-DB59D039244B}"/>
                    </a:ext>
                  </a:extLst>
                </p:cNvPr>
                <p:cNvCxnSpPr>
                  <a:cxnSpLocks/>
                  <a:stCxn id="37" idx="3"/>
                  <a:endCxn id="44" idx="0"/>
                </p:cNvCxnSpPr>
                <p:nvPr/>
              </p:nvCxnSpPr>
              <p:spPr>
                <a:xfrm flipH="1">
                  <a:off x="6903581" y="5417608"/>
                  <a:ext cx="115631" cy="316061"/>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2A41D13-B1D2-CD46-37A7-28F9222D7179}"/>
                    </a:ext>
                  </a:extLst>
                </p:cNvPr>
                <p:cNvCxnSpPr>
                  <a:cxnSpLocks/>
                  <a:stCxn id="42" idx="3"/>
                  <a:endCxn id="50" idx="0"/>
                </p:cNvCxnSpPr>
                <p:nvPr/>
              </p:nvCxnSpPr>
              <p:spPr>
                <a:xfrm flipH="1">
                  <a:off x="6169862" y="5764889"/>
                  <a:ext cx="89917"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E5EF91E-BDB6-4E67-B1C3-65BC317384B3}"/>
                    </a:ext>
                  </a:extLst>
                </p:cNvPr>
                <p:cNvCxnSpPr>
                  <a:cxnSpLocks/>
                  <a:stCxn id="41" idx="3"/>
                  <a:endCxn id="49" idx="0"/>
                </p:cNvCxnSpPr>
                <p:nvPr/>
              </p:nvCxnSpPr>
              <p:spPr>
                <a:xfrm flipH="1">
                  <a:off x="6487887" y="5764889"/>
                  <a:ext cx="81767"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3EE0461-FF7F-2477-C598-E9F1F5A4FA76}"/>
                    </a:ext>
                  </a:extLst>
                </p:cNvPr>
                <p:cNvCxnSpPr>
                  <a:cxnSpLocks/>
                  <a:stCxn id="44" idx="3"/>
                  <a:endCxn id="52" idx="0"/>
                </p:cNvCxnSpPr>
                <p:nvPr/>
              </p:nvCxnSpPr>
              <p:spPr>
                <a:xfrm flipH="1">
                  <a:off x="6811110" y="5764889"/>
                  <a:ext cx="79539"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BDB63B1-5005-FCD8-70BA-CD71F36A3F0F}"/>
                    </a:ext>
                  </a:extLst>
                </p:cNvPr>
                <p:cNvCxnSpPr>
                  <a:cxnSpLocks/>
                  <a:stCxn id="43" idx="3"/>
                  <a:endCxn id="51" idx="7"/>
                </p:cNvCxnSpPr>
                <p:nvPr/>
              </p:nvCxnSpPr>
              <p:spPr>
                <a:xfrm flipH="1">
                  <a:off x="7121860" y="5764889"/>
                  <a:ext cx="69142" cy="268754"/>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04B6A68-23F9-04A2-4EF8-6BE5682B9E86}"/>
                    </a:ext>
                  </a:extLst>
                </p:cNvPr>
                <p:cNvCxnSpPr>
                  <a:cxnSpLocks/>
                  <a:stCxn id="46" idx="3"/>
                  <a:endCxn id="54" idx="0"/>
                </p:cNvCxnSpPr>
                <p:nvPr/>
              </p:nvCxnSpPr>
              <p:spPr>
                <a:xfrm flipH="1">
                  <a:off x="7454785" y="5764889"/>
                  <a:ext cx="65943"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33EB128-F031-E894-15BB-1829291698AC}"/>
                    </a:ext>
                  </a:extLst>
                </p:cNvPr>
                <p:cNvCxnSpPr>
                  <a:cxnSpLocks/>
                  <a:stCxn id="45" idx="3"/>
                  <a:endCxn id="53" idx="7"/>
                </p:cNvCxnSpPr>
                <p:nvPr/>
              </p:nvCxnSpPr>
              <p:spPr>
                <a:xfrm flipH="1">
                  <a:off x="7777443" y="5764889"/>
                  <a:ext cx="53166" cy="268754"/>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89E2659-7EAF-382F-EFD4-18CD9415CD44}"/>
                    </a:ext>
                  </a:extLst>
                </p:cNvPr>
                <p:cNvCxnSpPr>
                  <a:cxnSpLocks/>
                  <a:stCxn id="48" idx="3"/>
                  <a:endCxn id="56" idx="0"/>
                </p:cNvCxnSpPr>
                <p:nvPr/>
              </p:nvCxnSpPr>
              <p:spPr>
                <a:xfrm flipH="1">
                  <a:off x="8090112" y="5764889"/>
                  <a:ext cx="66251"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FAC4597-107D-87D6-E8C6-DB286587F69C}"/>
                    </a:ext>
                  </a:extLst>
                </p:cNvPr>
                <p:cNvCxnSpPr>
                  <a:cxnSpLocks/>
                  <a:stCxn id="47" idx="3"/>
                  <a:endCxn id="55" idx="0"/>
                </p:cNvCxnSpPr>
                <p:nvPr/>
              </p:nvCxnSpPr>
              <p:spPr>
                <a:xfrm flipH="1">
                  <a:off x="8424744" y="5764889"/>
                  <a:ext cx="58165"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5B4B19B-71A5-490C-0137-84E7B54A4BE2}"/>
                    </a:ext>
                  </a:extLst>
                </p:cNvPr>
                <p:cNvCxnSpPr>
                  <a:cxnSpLocks/>
                  <a:stCxn id="43" idx="5"/>
                  <a:endCxn id="59" idx="0"/>
                </p:cNvCxnSpPr>
                <p:nvPr/>
              </p:nvCxnSpPr>
              <p:spPr>
                <a:xfrm>
                  <a:off x="7216866" y="5764889"/>
                  <a:ext cx="86535"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0EA041B3-A64A-9D34-F4BC-EEA908637F57}"/>
                    </a:ext>
                  </a:extLst>
                </p:cNvPr>
                <p:cNvCxnSpPr>
                  <a:cxnSpLocks/>
                  <a:stCxn id="46" idx="5"/>
                  <a:endCxn id="62" idx="0"/>
                </p:cNvCxnSpPr>
                <p:nvPr/>
              </p:nvCxnSpPr>
              <p:spPr>
                <a:xfrm>
                  <a:off x="7546592" y="5764889"/>
                  <a:ext cx="53429"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ACBA201-CC3F-6271-3775-C0F5E657184C}"/>
                    </a:ext>
                  </a:extLst>
                </p:cNvPr>
                <p:cNvCxnSpPr>
                  <a:cxnSpLocks/>
                  <a:stCxn id="45" idx="5"/>
                  <a:endCxn id="61" idx="0"/>
                </p:cNvCxnSpPr>
                <p:nvPr/>
              </p:nvCxnSpPr>
              <p:spPr>
                <a:xfrm>
                  <a:off x="7856473" y="5764889"/>
                  <a:ext cx="77989"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AACE9A4-09A7-14BB-B4AB-C3F7B49BCECC}"/>
                    </a:ext>
                  </a:extLst>
                </p:cNvPr>
                <p:cNvCxnSpPr>
                  <a:cxnSpLocks/>
                  <a:stCxn id="48" idx="5"/>
                  <a:endCxn id="64" idx="0"/>
                </p:cNvCxnSpPr>
                <p:nvPr/>
              </p:nvCxnSpPr>
              <p:spPr>
                <a:xfrm>
                  <a:off x="8182227" y="5764889"/>
                  <a:ext cx="94311"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B79FFE1-CE1B-5349-5B19-73EC6458E3E3}"/>
                    </a:ext>
                  </a:extLst>
                </p:cNvPr>
                <p:cNvCxnSpPr>
                  <a:cxnSpLocks/>
                  <a:stCxn id="47" idx="5"/>
                  <a:endCxn id="63" idx="1"/>
                </p:cNvCxnSpPr>
                <p:nvPr/>
              </p:nvCxnSpPr>
              <p:spPr>
                <a:xfrm>
                  <a:off x="8508773" y="5764889"/>
                  <a:ext cx="97700" cy="268754"/>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F405A98-6197-4EF2-4697-EA9589785051}"/>
                    </a:ext>
                  </a:extLst>
                </p:cNvPr>
                <p:cNvCxnSpPr>
                  <a:cxnSpLocks/>
                  <a:stCxn id="44" idx="5"/>
                  <a:endCxn id="60" idx="0"/>
                </p:cNvCxnSpPr>
                <p:nvPr/>
              </p:nvCxnSpPr>
              <p:spPr>
                <a:xfrm>
                  <a:off x="6916513" y="5764889"/>
                  <a:ext cx="61975"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0F9BBAF-3AC3-8A6C-32E4-8A7EA2577E7E}"/>
                    </a:ext>
                  </a:extLst>
                </p:cNvPr>
                <p:cNvCxnSpPr>
                  <a:cxnSpLocks/>
                  <a:stCxn id="41" idx="5"/>
                  <a:endCxn id="57" idx="0"/>
                </p:cNvCxnSpPr>
                <p:nvPr/>
              </p:nvCxnSpPr>
              <p:spPr>
                <a:xfrm>
                  <a:off x="6595518" y="5764889"/>
                  <a:ext cx="58653"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26B5C8A2-02FF-602E-BEBE-0067293B33D9}"/>
                    </a:ext>
                  </a:extLst>
                </p:cNvPr>
                <p:cNvCxnSpPr>
                  <a:cxnSpLocks/>
                  <a:stCxn id="42" idx="5"/>
                  <a:endCxn id="58" idx="0"/>
                </p:cNvCxnSpPr>
                <p:nvPr/>
              </p:nvCxnSpPr>
              <p:spPr>
                <a:xfrm>
                  <a:off x="6285643" y="5764889"/>
                  <a:ext cx="55655" cy="263398"/>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00" name="Arrow: Right 99">
                <a:extLst>
                  <a:ext uri="{FF2B5EF4-FFF2-40B4-BE49-F238E27FC236}">
                    <a16:creationId xmlns:a16="http://schemas.microsoft.com/office/drawing/2014/main" id="{7D9CE844-1C95-C2A3-034D-02ED12A898D7}"/>
                  </a:ext>
                </a:extLst>
              </p:cNvPr>
              <p:cNvSpPr/>
              <p:nvPr/>
            </p:nvSpPr>
            <p:spPr>
              <a:xfrm>
                <a:off x="4433846" y="1583297"/>
                <a:ext cx="527387" cy="18981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87DEC0-217B-9124-7B8F-0159725A1C28}"/>
                    </a:ext>
                  </a:extLst>
                </p:cNvPr>
                <p:cNvSpPr txBox="1"/>
                <p:nvPr/>
              </p:nvSpPr>
              <p:spPr>
                <a:xfrm>
                  <a:off x="3158914" y="2347374"/>
                  <a:ext cx="1340899" cy="369332"/>
                </a:xfrm>
                <a:prstGeom prst="rect">
                  <a:avLst/>
                </a:prstGeom>
                <a:noFill/>
              </p:spPr>
              <p:txBody>
                <a:bodyPr wrap="square" lIns="0" rIns="0" rtlCol="0">
                  <a:spAutoFit/>
                </a:bodyPr>
                <a:lstStyle/>
                <a:p>
                  <a:pPr algn="ct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oMath>
                  </a14:m>
                  <a:r>
                    <a:rPr lang="en-US" dirty="0"/>
                    <a:t> paths</a:t>
                  </a:r>
                </a:p>
              </p:txBody>
            </p:sp>
          </mc:Choice>
          <mc:Fallback xmlns="">
            <p:sp>
              <p:nvSpPr>
                <p:cNvPr id="10" name="TextBox 9">
                  <a:extLst>
                    <a:ext uri="{FF2B5EF4-FFF2-40B4-BE49-F238E27FC236}">
                      <a16:creationId xmlns:a16="http://schemas.microsoft.com/office/drawing/2014/main" id="{1F87DEC0-217B-9124-7B8F-0159725A1C28}"/>
                    </a:ext>
                  </a:extLst>
                </p:cNvPr>
                <p:cNvSpPr txBox="1">
                  <a:spLocks noRot="1" noChangeAspect="1" noMove="1" noResize="1" noEditPoints="1" noAdjustHandles="1" noChangeArrowheads="1" noChangeShapeType="1" noTextEdit="1"/>
                </p:cNvSpPr>
                <p:nvPr/>
              </p:nvSpPr>
              <p:spPr>
                <a:xfrm>
                  <a:off x="3158914" y="2347374"/>
                  <a:ext cx="1340899" cy="369332"/>
                </a:xfrm>
                <a:prstGeom prst="rect">
                  <a:avLst/>
                </a:prstGeom>
                <a:blipFill>
                  <a:blip r:embed="rId3"/>
                  <a:stretch>
                    <a:fillRect t="-10000" r="-136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2C1114-E98D-1A9B-C13B-6604136DA211}"/>
                    </a:ext>
                  </a:extLst>
                </p:cNvPr>
                <p:cNvSpPr txBox="1"/>
                <p:nvPr/>
              </p:nvSpPr>
              <p:spPr>
                <a:xfrm>
                  <a:off x="5798610" y="2347374"/>
                  <a:ext cx="1512597" cy="369332"/>
                </a:xfrm>
                <a:prstGeom prst="rect">
                  <a:avLst/>
                </a:prstGeom>
                <a:noFill/>
              </p:spPr>
              <p:txBody>
                <a:bodyPr wrap="square" lIns="0" rIns="0" rtlCol="0">
                  <a:spAutoFit/>
                </a:bodyPr>
                <a:lstStyle/>
                <a:p>
                  <a:pPr algn="ct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m:t>
                          </m:r>
                        </m:sup>
                      </m:sSup>
                      <m:r>
                        <a:rPr lang="en-US" b="0" i="1" smtClean="0">
                          <a:latin typeface="Cambria Math" panose="02040503050406030204" pitchFamily="18" charset="0"/>
                        </a:rPr>
                        <m:t>=16</m:t>
                      </m:r>
                    </m:oMath>
                  </a14:m>
                  <a:r>
                    <a:rPr lang="en-US" dirty="0"/>
                    <a:t> paths</a:t>
                  </a:r>
                </a:p>
              </p:txBody>
            </p:sp>
          </mc:Choice>
          <mc:Fallback xmlns="">
            <p:sp>
              <p:nvSpPr>
                <p:cNvPr id="11" name="TextBox 10">
                  <a:extLst>
                    <a:ext uri="{FF2B5EF4-FFF2-40B4-BE49-F238E27FC236}">
                      <a16:creationId xmlns:a16="http://schemas.microsoft.com/office/drawing/2014/main" id="{FC2C1114-E98D-1A9B-C13B-6604136DA211}"/>
                    </a:ext>
                  </a:extLst>
                </p:cNvPr>
                <p:cNvSpPr txBox="1">
                  <a:spLocks noRot="1" noChangeAspect="1" noMove="1" noResize="1" noEditPoints="1" noAdjustHandles="1" noChangeArrowheads="1" noChangeShapeType="1" noTextEdit="1"/>
                </p:cNvSpPr>
                <p:nvPr/>
              </p:nvSpPr>
              <p:spPr>
                <a:xfrm>
                  <a:off x="5798610" y="2347374"/>
                  <a:ext cx="1512597" cy="369332"/>
                </a:xfrm>
                <a:prstGeom prst="rect">
                  <a:avLst/>
                </a:prstGeom>
                <a:blipFill>
                  <a:blip r:embed="rId4"/>
                  <a:stretch>
                    <a:fillRect l="-2008" t="-10000" r="-6024" b="-26667"/>
                  </a:stretch>
                </a:blipFill>
              </p:spPr>
              <p:txBody>
                <a:bodyPr/>
                <a:lstStyle/>
                <a:p>
                  <a:r>
                    <a:rPr lang="en-US">
                      <a:noFill/>
                    </a:rPr>
                    <a:t> </a:t>
                  </a:r>
                </a:p>
              </p:txBody>
            </p:sp>
          </mc:Fallback>
        </mc:AlternateContent>
      </p:grpSp>
      <p:grpSp>
        <p:nvGrpSpPr>
          <p:cNvPr id="126" name="Group 125">
            <a:extLst>
              <a:ext uri="{FF2B5EF4-FFF2-40B4-BE49-F238E27FC236}">
                <a16:creationId xmlns:a16="http://schemas.microsoft.com/office/drawing/2014/main" id="{8DB08391-B6EE-BF55-0952-9813463AF6F2}"/>
              </a:ext>
            </a:extLst>
          </p:cNvPr>
          <p:cNvGrpSpPr/>
          <p:nvPr/>
        </p:nvGrpSpPr>
        <p:grpSpPr>
          <a:xfrm>
            <a:off x="902577" y="3927801"/>
            <a:ext cx="901769" cy="616655"/>
            <a:chOff x="1295835" y="3793642"/>
            <a:chExt cx="901769" cy="616655"/>
          </a:xfrm>
        </p:grpSpPr>
        <p:sp>
          <p:nvSpPr>
            <p:cNvPr id="13" name="Oval 12">
              <a:extLst>
                <a:ext uri="{FF2B5EF4-FFF2-40B4-BE49-F238E27FC236}">
                  <a16:creationId xmlns:a16="http://schemas.microsoft.com/office/drawing/2014/main" id="{BAF1DB56-0B5E-4A1F-A404-F5C6C1BDA275}"/>
                </a:ext>
              </a:extLst>
            </p:cNvPr>
            <p:cNvSpPr>
              <a:spLocks noChangeAspect="1"/>
            </p:cNvSpPr>
            <p:nvPr/>
          </p:nvSpPr>
          <p:spPr bwMode="auto">
            <a:xfrm>
              <a:off x="1295835" y="4349083"/>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4" name="Straight Arrow Connector 13">
              <a:extLst>
                <a:ext uri="{FF2B5EF4-FFF2-40B4-BE49-F238E27FC236}">
                  <a16:creationId xmlns:a16="http://schemas.microsoft.com/office/drawing/2014/main" id="{99313C67-F2D7-2F69-1890-FD94C3C5462E}"/>
                </a:ext>
              </a:extLst>
            </p:cNvPr>
            <p:cNvCxnSpPr>
              <a:cxnSpLocks/>
              <a:stCxn id="13" idx="6"/>
              <a:endCxn id="31" idx="2"/>
            </p:cNvCxnSpPr>
            <p:nvPr/>
          </p:nvCxnSpPr>
          <p:spPr>
            <a:xfrm>
              <a:off x="1350699" y="4376515"/>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9AC4FF7-43EF-0EF1-378F-F13D06915B72}"/>
                </a:ext>
              </a:extLst>
            </p:cNvPr>
            <p:cNvCxnSpPr>
              <a:cxnSpLocks/>
              <a:stCxn id="13" idx="0"/>
              <a:endCxn id="31" idx="0"/>
            </p:cNvCxnSpPr>
            <p:nvPr/>
          </p:nvCxnSpPr>
          <p:spPr bwMode="auto">
            <a:xfrm rot="5400000" flipH="1" flipV="1">
              <a:off x="1746719" y="3925631"/>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AB6CE76-E9FE-C107-7E6E-A0912E886823}"/>
                </a:ext>
              </a:extLst>
            </p:cNvPr>
            <p:cNvSpPr>
              <a:spLocks noChangeAspect="1"/>
            </p:cNvSpPr>
            <p:nvPr/>
          </p:nvSpPr>
          <p:spPr bwMode="auto">
            <a:xfrm>
              <a:off x="2142740" y="4349083"/>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97" name="Connector: Curved 96">
              <a:extLst>
                <a:ext uri="{FF2B5EF4-FFF2-40B4-BE49-F238E27FC236}">
                  <a16:creationId xmlns:a16="http://schemas.microsoft.com/office/drawing/2014/main" id="{C4AC3369-9C9E-4561-D7B0-DA305AD2C5F0}"/>
                </a:ext>
              </a:extLst>
            </p:cNvPr>
            <p:cNvCxnSpPr>
              <a:cxnSpLocks/>
              <a:stCxn id="13" idx="4"/>
              <a:endCxn id="31" idx="4"/>
            </p:cNvCxnSpPr>
            <p:nvPr/>
          </p:nvCxnSpPr>
          <p:spPr bwMode="auto">
            <a:xfrm rot="16200000" flipH="1">
              <a:off x="1746719" y="3980494"/>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DA9F4C2-70F0-668B-8529-66D5DA8F7C53}"/>
                    </a:ext>
                  </a:extLst>
                </p:cNvPr>
                <p:cNvSpPr txBox="1"/>
                <p:nvPr/>
              </p:nvSpPr>
              <p:spPr>
                <a:xfrm>
                  <a:off x="1583431" y="3793642"/>
                  <a:ext cx="3595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oMath>
                    </m:oMathPara>
                  </a14:m>
                  <a:endParaRPr lang="en-US" dirty="0"/>
                </a:p>
              </p:txBody>
            </p:sp>
          </mc:Choice>
          <mc:Fallback xmlns="">
            <p:sp>
              <p:nvSpPr>
                <p:cNvPr id="106" name="TextBox 105">
                  <a:extLst>
                    <a:ext uri="{FF2B5EF4-FFF2-40B4-BE49-F238E27FC236}">
                      <a16:creationId xmlns:a16="http://schemas.microsoft.com/office/drawing/2014/main" id="{0DA9F4C2-70F0-668B-8529-66D5DA8F7C53}"/>
                    </a:ext>
                  </a:extLst>
                </p:cNvPr>
                <p:cNvSpPr txBox="1">
                  <a:spLocks noRot="1" noChangeAspect="1" noMove="1" noResize="1" noEditPoints="1" noAdjustHandles="1" noChangeArrowheads="1" noChangeShapeType="1" noTextEdit="1"/>
                </p:cNvSpPr>
                <p:nvPr/>
              </p:nvSpPr>
              <p:spPr>
                <a:xfrm>
                  <a:off x="1583431" y="3793642"/>
                  <a:ext cx="359521" cy="369332"/>
                </a:xfrm>
                <a:prstGeom prst="rect">
                  <a:avLst/>
                </a:prstGeom>
                <a:blipFill>
                  <a:blip r:embed="rId5"/>
                  <a:stretch>
                    <a:fillRect/>
                  </a:stretch>
                </a:blipFill>
              </p:spPr>
              <p:txBody>
                <a:bodyPr/>
                <a:lstStyle/>
                <a:p>
                  <a:r>
                    <a:rPr lang="en-US">
                      <a:noFill/>
                    </a:rPr>
                    <a:t> </a:t>
                  </a:r>
                </a:p>
              </p:txBody>
            </p:sp>
          </mc:Fallback>
        </mc:AlternateContent>
      </p:grpSp>
      <p:grpSp>
        <p:nvGrpSpPr>
          <p:cNvPr id="154" name="Group 153">
            <a:extLst>
              <a:ext uri="{FF2B5EF4-FFF2-40B4-BE49-F238E27FC236}">
                <a16:creationId xmlns:a16="http://schemas.microsoft.com/office/drawing/2014/main" id="{DB02EE25-734C-5D0F-4A03-3993E0C68589}"/>
              </a:ext>
            </a:extLst>
          </p:cNvPr>
          <p:cNvGrpSpPr/>
          <p:nvPr/>
        </p:nvGrpSpPr>
        <p:grpSpPr>
          <a:xfrm>
            <a:off x="2341059" y="3846518"/>
            <a:ext cx="1757793" cy="694447"/>
            <a:chOff x="2086233" y="3745407"/>
            <a:chExt cx="1757793" cy="694447"/>
          </a:xfrm>
        </p:grpSpPr>
        <p:sp>
          <p:nvSpPr>
            <p:cNvPr id="128" name="Oval 127">
              <a:extLst>
                <a:ext uri="{FF2B5EF4-FFF2-40B4-BE49-F238E27FC236}">
                  <a16:creationId xmlns:a16="http://schemas.microsoft.com/office/drawing/2014/main" id="{1A9ACC46-E4BC-D121-80F1-E3483F73AFD0}"/>
                </a:ext>
              </a:extLst>
            </p:cNvPr>
            <p:cNvSpPr>
              <a:spLocks noChangeAspect="1"/>
            </p:cNvSpPr>
            <p:nvPr/>
          </p:nvSpPr>
          <p:spPr bwMode="auto">
            <a:xfrm>
              <a:off x="2095352" y="4378640"/>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29" name="Straight Arrow Connector 128">
              <a:extLst>
                <a:ext uri="{FF2B5EF4-FFF2-40B4-BE49-F238E27FC236}">
                  <a16:creationId xmlns:a16="http://schemas.microsoft.com/office/drawing/2014/main" id="{047B0BF1-6B40-DB3D-B988-7778BC4CFF94}"/>
                </a:ext>
              </a:extLst>
            </p:cNvPr>
            <p:cNvCxnSpPr>
              <a:cxnSpLocks/>
              <a:stCxn id="128" idx="6"/>
              <a:endCxn id="131" idx="2"/>
            </p:cNvCxnSpPr>
            <p:nvPr/>
          </p:nvCxnSpPr>
          <p:spPr>
            <a:xfrm>
              <a:off x="2150216" y="4406072"/>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B2455530-A93A-EE92-90BC-3FD651E34D0E}"/>
                </a:ext>
              </a:extLst>
            </p:cNvPr>
            <p:cNvCxnSpPr>
              <a:cxnSpLocks/>
              <a:stCxn id="128" idx="0"/>
              <a:endCxn id="131" idx="0"/>
            </p:cNvCxnSpPr>
            <p:nvPr/>
          </p:nvCxnSpPr>
          <p:spPr bwMode="auto">
            <a:xfrm rot="5400000" flipH="1" flipV="1">
              <a:off x="2546236" y="3955188"/>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F7B59856-6970-A980-783E-52AC56EA0FA0}"/>
                </a:ext>
              </a:extLst>
            </p:cNvPr>
            <p:cNvSpPr>
              <a:spLocks noChangeAspect="1"/>
            </p:cNvSpPr>
            <p:nvPr/>
          </p:nvSpPr>
          <p:spPr bwMode="auto">
            <a:xfrm>
              <a:off x="2942257" y="4378640"/>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32" name="Connector: Curved 131">
              <a:extLst>
                <a:ext uri="{FF2B5EF4-FFF2-40B4-BE49-F238E27FC236}">
                  <a16:creationId xmlns:a16="http://schemas.microsoft.com/office/drawing/2014/main" id="{01163ABD-BDE2-8902-6279-BF4B8098FB45}"/>
                </a:ext>
              </a:extLst>
            </p:cNvPr>
            <p:cNvCxnSpPr>
              <a:cxnSpLocks/>
              <a:stCxn id="128" idx="4"/>
              <a:endCxn id="131" idx="4"/>
            </p:cNvCxnSpPr>
            <p:nvPr/>
          </p:nvCxnSpPr>
          <p:spPr bwMode="auto">
            <a:xfrm rot="16200000" flipH="1">
              <a:off x="2546236" y="4010051"/>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6807839-F0C0-96C8-98BC-6BE38ED12655}"/>
                </a:ext>
              </a:extLst>
            </p:cNvPr>
            <p:cNvCxnSpPr>
              <a:cxnSpLocks/>
              <a:endCxn id="138" idx="2"/>
            </p:cNvCxnSpPr>
            <p:nvPr/>
          </p:nvCxnSpPr>
          <p:spPr>
            <a:xfrm>
              <a:off x="2997121" y="4404306"/>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D25F3C5E-4A0C-595C-1A82-109D6BA47B1A}"/>
                </a:ext>
              </a:extLst>
            </p:cNvPr>
            <p:cNvCxnSpPr>
              <a:cxnSpLocks/>
              <a:stCxn id="131" idx="7"/>
              <a:endCxn id="138" idx="0"/>
            </p:cNvCxnSpPr>
            <p:nvPr/>
          </p:nvCxnSpPr>
          <p:spPr bwMode="auto">
            <a:xfrm rot="5400000" flipH="1" flipV="1">
              <a:off x="3397940" y="3968021"/>
              <a:ext cx="9801" cy="827508"/>
            </a:xfrm>
            <a:prstGeom prst="curvedConnector3">
              <a:avLst>
                <a:gd name="adj1" fmla="val 243241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31E59204-E657-99D5-26EA-EF6D20C311D4}"/>
                </a:ext>
              </a:extLst>
            </p:cNvPr>
            <p:cNvSpPr>
              <a:spLocks noChangeAspect="1"/>
            </p:cNvSpPr>
            <p:nvPr/>
          </p:nvSpPr>
          <p:spPr bwMode="auto">
            <a:xfrm>
              <a:off x="3789162" y="4376874"/>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39" name="Connector: Curved 138">
              <a:extLst>
                <a:ext uri="{FF2B5EF4-FFF2-40B4-BE49-F238E27FC236}">
                  <a16:creationId xmlns:a16="http://schemas.microsoft.com/office/drawing/2014/main" id="{05C01C1C-B9D9-656F-29CF-180E663B7FF0}"/>
                </a:ext>
              </a:extLst>
            </p:cNvPr>
            <p:cNvCxnSpPr>
              <a:cxnSpLocks/>
              <a:stCxn id="131" idx="5"/>
              <a:endCxn id="138" idx="4"/>
            </p:cNvCxnSpPr>
            <p:nvPr/>
          </p:nvCxnSpPr>
          <p:spPr bwMode="auto">
            <a:xfrm rot="16200000" flipH="1">
              <a:off x="3399706" y="4014849"/>
              <a:ext cx="6269" cy="827508"/>
            </a:xfrm>
            <a:prstGeom prst="curvedConnector3">
              <a:avLst>
                <a:gd name="adj1" fmla="val 377468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D8C3DA13-152F-2582-13FE-9E6413F3C186}"/>
                    </a:ext>
                  </a:extLst>
                </p:cNvPr>
                <p:cNvSpPr txBox="1"/>
                <p:nvPr/>
              </p:nvSpPr>
              <p:spPr>
                <a:xfrm>
                  <a:off x="2086233" y="3745407"/>
                  <a:ext cx="12027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𝜏</m:t>
                            </m:r>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r>
                              <a:rPr lang="en-US" b="0" i="1" smtClean="0">
                                <a:latin typeface="Cambria Math" panose="02040503050406030204" pitchFamily="18" charset="0"/>
                              </a:rPr>
                              <m:t>𝜏</m:t>
                            </m:r>
                          </m:e>
                          <m:sup>
                            <m:r>
                              <a:rPr lang="en-US" b="0" i="1" smtClean="0">
                                <a:latin typeface="Cambria Math" panose="02040503050406030204" pitchFamily="18" charset="0"/>
                              </a:rPr>
                              <m:t>2</m:t>
                            </m:r>
                          </m:sup>
                        </m:sSup>
                      </m:oMath>
                    </m:oMathPara>
                  </a14:m>
                  <a:endParaRPr lang="en-US" dirty="0"/>
                </a:p>
              </p:txBody>
            </p:sp>
          </mc:Choice>
          <mc:Fallback xmlns="">
            <p:sp>
              <p:nvSpPr>
                <p:cNvPr id="140" name="TextBox 139">
                  <a:extLst>
                    <a:ext uri="{FF2B5EF4-FFF2-40B4-BE49-F238E27FC236}">
                      <a16:creationId xmlns:a16="http://schemas.microsoft.com/office/drawing/2014/main" id="{D8C3DA13-152F-2582-13FE-9E6413F3C186}"/>
                    </a:ext>
                  </a:extLst>
                </p:cNvPr>
                <p:cNvSpPr txBox="1">
                  <a:spLocks noRot="1" noChangeAspect="1" noMove="1" noResize="1" noEditPoints="1" noAdjustHandles="1" noChangeArrowheads="1" noChangeShapeType="1" noTextEdit="1"/>
                </p:cNvSpPr>
                <p:nvPr/>
              </p:nvSpPr>
              <p:spPr>
                <a:xfrm>
                  <a:off x="2086233" y="3745407"/>
                  <a:ext cx="1202765" cy="369332"/>
                </a:xfrm>
                <a:prstGeom prst="rect">
                  <a:avLst/>
                </a:prstGeom>
                <a:blipFill>
                  <a:blip r:embed="rId6"/>
                  <a:stretch>
                    <a:fillRect/>
                  </a:stretch>
                </a:blipFill>
              </p:spPr>
              <p:txBody>
                <a:bodyPr/>
                <a:lstStyle/>
                <a:p>
                  <a:r>
                    <a:rPr lang="en-US">
                      <a:noFill/>
                    </a:rPr>
                    <a:t> </a:t>
                  </a:r>
                </a:p>
              </p:txBody>
            </p:sp>
          </mc:Fallback>
        </mc:AlternateContent>
        <p:sp>
          <p:nvSpPr>
            <p:cNvPr id="153" name="Left Brace 152">
              <a:extLst>
                <a:ext uri="{FF2B5EF4-FFF2-40B4-BE49-F238E27FC236}">
                  <a16:creationId xmlns:a16="http://schemas.microsoft.com/office/drawing/2014/main" id="{722D679F-A5FA-3ECF-1E9B-C5A2C44B55F3}"/>
                </a:ext>
              </a:extLst>
            </p:cNvPr>
            <p:cNvSpPr/>
            <p:nvPr/>
          </p:nvSpPr>
          <p:spPr bwMode="auto">
            <a:xfrm rot="5400000">
              <a:off x="2916906" y="3254517"/>
              <a:ext cx="111914" cy="1687462"/>
            </a:xfrm>
            <a:prstGeom prst="leftBrace">
              <a:avLst>
                <a:gd name="adj1" fmla="val 33580"/>
                <a:gd name="adj2" fmla="val 50000"/>
              </a:avLst>
            </a:prstGeom>
            <a:noFill/>
            <a:ln w="9525" cap="flat" cmpd="sng" algn="ctr">
              <a:solidFill>
                <a:schemeClr val="tx1"/>
              </a:solidFill>
              <a:prstDash val="solid"/>
              <a:round/>
              <a:headEnd type="none" w="med" len="med"/>
              <a:tailEnd type="none" w="lg"/>
            </a:ln>
            <a:effectLst/>
          </p:spPr>
          <p:txBody>
            <a:bodyPr rtlCol="0" anchor="ctr"/>
            <a:lstStyle/>
            <a:p>
              <a:pPr algn="ctr"/>
              <a:endParaRPr lang="en-US"/>
            </a:p>
          </p:txBody>
        </p:sp>
      </p:grpSp>
      <p:grpSp>
        <p:nvGrpSpPr>
          <p:cNvPr id="181" name="Group 180">
            <a:extLst>
              <a:ext uri="{FF2B5EF4-FFF2-40B4-BE49-F238E27FC236}">
                <a16:creationId xmlns:a16="http://schemas.microsoft.com/office/drawing/2014/main" id="{0E77409D-DB27-9798-92A5-7C16B6D99084}"/>
              </a:ext>
            </a:extLst>
          </p:cNvPr>
          <p:cNvGrpSpPr/>
          <p:nvPr/>
        </p:nvGrpSpPr>
        <p:grpSpPr>
          <a:xfrm>
            <a:off x="4558762" y="3843659"/>
            <a:ext cx="3442484" cy="694447"/>
            <a:chOff x="4614178" y="3742548"/>
            <a:chExt cx="3442484" cy="694447"/>
          </a:xfrm>
        </p:grpSpPr>
        <p:sp>
          <p:nvSpPr>
            <p:cNvPr id="156" name="Oval 155">
              <a:extLst>
                <a:ext uri="{FF2B5EF4-FFF2-40B4-BE49-F238E27FC236}">
                  <a16:creationId xmlns:a16="http://schemas.microsoft.com/office/drawing/2014/main" id="{1652B826-B01F-1E0A-FD2F-9EEBB63590B6}"/>
                </a:ext>
              </a:extLst>
            </p:cNvPr>
            <p:cNvSpPr>
              <a:spLocks noChangeAspect="1"/>
            </p:cNvSpPr>
            <p:nvPr/>
          </p:nvSpPr>
          <p:spPr bwMode="auto">
            <a:xfrm>
              <a:off x="4614178" y="4375781"/>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57" name="Straight Arrow Connector 156">
              <a:extLst>
                <a:ext uri="{FF2B5EF4-FFF2-40B4-BE49-F238E27FC236}">
                  <a16:creationId xmlns:a16="http://schemas.microsoft.com/office/drawing/2014/main" id="{421CC965-A468-DF9E-AA7B-B6A7F1D0A9D2}"/>
                </a:ext>
              </a:extLst>
            </p:cNvPr>
            <p:cNvCxnSpPr>
              <a:cxnSpLocks/>
              <a:stCxn id="156" idx="6"/>
              <a:endCxn id="159" idx="2"/>
            </p:cNvCxnSpPr>
            <p:nvPr/>
          </p:nvCxnSpPr>
          <p:spPr>
            <a:xfrm>
              <a:off x="4669042" y="4403213"/>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8" name="Connector: Curved 157">
              <a:extLst>
                <a:ext uri="{FF2B5EF4-FFF2-40B4-BE49-F238E27FC236}">
                  <a16:creationId xmlns:a16="http://schemas.microsoft.com/office/drawing/2014/main" id="{8BE58552-0F72-A956-122B-DC6445034F7F}"/>
                </a:ext>
              </a:extLst>
            </p:cNvPr>
            <p:cNvCxnSpPr>
              <a:cxnSpLocks/>
              <a:stCxn id="156" idx="0"/>
              <a:endCxn id="159" idx="0"/>
            </p:cNvCxnSpPr>
            <p:nvPr/>
          </p:nvCxnSpPr>
          <p:spPr bwMode="auto">
            <a:xfrm rot="5400000" flipH="1" flipV="1">
              <a:off x="5065062" y="3952329"/>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09155F3A-36D0-2EEB-4695-98929899C193}"/>
                </a:ext>
              </a:extLst>
            </p:cNvPr>
            <p:cNvSpPr>
              <a:spLocks noChangeAspect="1"/>
            </p:cNvSpPr>
            <p:nvPr/>
          </p:nvSpPr>
          <p:spPr bwMode="auto">
            <a:xfrm>
              <a:off x="5461083" y="4375781"/>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0" name="Connector: Curved 159">
              <a:extLst>
                <a:ext uri="{FF2B5EF4-FFF2-40B4-BE49-F238E27FC236}">
                  <a16:creationId xmlns:a16="http://schemas.microsoft.com/office/drawing/2014/main" id="{59642D68-5BA1-E42F-46B8-B6028C620862}"/>
                </a:ext>
              </a:extLst>
            </p:cNvPr>
            <p:cNvCxnSpPr>
              <a:cxnSpLocks/>
              <a:stCxn id="156" idx="4"/>
              <a:endCxn id="159" idx="4"/>
            </p:cNvCxnSpPr>
            <p:nvPr/>
          </p:nvCxnSpPr>
          <p:spPr bwMode="auto">
            <a:xfrm rot="16200000" flipH="1">
              <a:off x="5065062" y="4007192"/>
              <a:ext cx="12700" cy="846905"/>
            </a:xfrm>
            <a:prstGeom prst="curvedConnector3">
              <a:avLst>
                <a:gd name="adj1" fmla="val 1800000"/>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5EB8257E-6588-6F38-0FB8-37BE6A07FB57}"/>
                </a:ext>
              </a:extLst>
            </p:cNvPr>
            <p:cNvCxnSpPr>
              <a:cxnSpLocks/>
              <a:endCxn id="163" idx="2"/>
            </p:cNvCxnSpPr>
            <p:nvPr/>
          </p:nvCxnSpPr>
          <p:spPr>
            <a:xfrm>
              <a:off x="5515947" y="4401447"/>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2" name="Connector: Curved 161">
              <a:extLst>
                <a:ext uri="{FF2B5EF4-FFF2-40B4-BE49-F238E27FC236}">
                  <a16:creationId xmlns:a16="http://schemas.microsoft.com/office/drawing/2014/main" id="{F829BB20-61F9-033C-192B-F01FCD1D62D3}"/>
                </a:ext>
              </a:extLst>
            </p:cNvPr>
            <p:cNvCxnSpPr>
              <a:cxnSpLocks/>
              <a:stCxn id="159" idx="7"/>
              <a:endCxn id="163" idx="0"/>
            </p:cNvCxnSpPr>
            <p:nvPr/>
          </p:nvCxnSpPr>
          <p:spPr bwMode="auto">
            <a:xfrm rot="5400000" flipH="1" flipV="1">
              <a:off x="5916766" y="3965162"/>
              <a:ext cx="9801" cy="827508"/>
            </a:xfrm>
            <a:prstGeom prst="curvedConnector3">
              <a:avLst>
                <a:gd name="adj1" fmla="val 243241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3F666957-52B1-EAAD-3997-CF28B2116494}"/>
                </a:ext>
              </a:extLst>
            </p:cNvPr>
            <p:cNvSpPr>
              <a:spLocks noChangeAspect="1"/>
            </p:cNvSpPr>
            <p:nvPr/>
          </p:nvSpPr>
          <p:spPr bwMode="auto">
            <a:xfrm>
              <a:off x="6307988" y="4374015"/>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4" name="Connector: Curved 163">
              <a:extLst>
                <a:ext uri="{FF2B5EF4-FFF2-40B4-BE49-F238E27FC236}">
                  <a16:creationId xmlns:a16="http://schemas.microsoft.com/office/drawing/2014/main" id="{584B4A2B-A1F5-43F5-9CF8-9F24853B5650}"/>
                </a:ext>
              </a:extLst>
            </p:cNvPr>
            <p:cNvCxnSpPr>
              <a:cxnSpLocks/>
              <a:stCxn id="159" idx="5"/>
              <a:endCxn id="163" idx="4"/>
            </p:cNvCxnSpPr>
            <p:nvPr/>
          </p:nvCxnSpPr>
          <p:spPr bwMode="auto">
            <a:xfrm rot="16200000" flipH="1">
              <a:off x="5918532" y="4011990"/>
              <a:ext cx="6269" cy="827508"/>
            </a:xfrm>
            <a:prstGeom prst="curvedConnector3">
              <a:avLst>
                <a:gd name="adj1" fmla="val 377468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E3881225-9B9C-3D75-94A8-EACACE01E444}"/>
                    </a:ext>
                  </a:extLst>
                </p:cNvPr>
                <p:cNvSpPr txBox="1"/>
                <p:nvPr/>
              </p:nvSpPr>
              <p:spPr>
                <a:xfrm>
                  <a:off x="5195704" y="3742548"/>
                  <a:ext cx="14332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𝜏</m:t>
                            </m:r>
                          </m:e>
                          <m:sup>
                            <m:r>
                              <a:rPr lang="en-US" b="0" i="1" smtClean="0">
                                <a:latin typeface="Cambria Math" panose="02040503050406030204" pitchFamily="18" charset="0"/>
                              </a:rPr>
                              <m:t>4</m:t>
                            </m:r>
                          </m:sup>
                        </m:sSup>
                      </m:oMath>
                    </m:oMathPara>
                  </a14:m>
                  <a:endParaRPr lang="en-US" dirty="0"/>
                </a:p>
              </p:txBody>
            </p:sp>
          </mc:Choice>
          <mc:Fallback xmlns="">
            <p:sp>
              <p:nvSpPr>
                <p:cNvPr id="165" name="TextBox 164">
                  <a:extLst>
                    <a:ext uri="{FF2B5EF4-FFF2-40B4-BE49-F238E27FC236}">
                      <a16:creationId xmlns:a16="http://schemas.microsoft.com/office/drawing/2014/main" id="{E3881225-9B9C-3D75-94A8-EACACE01E444}"/>
                    </a:ext>
                  </a:extLst>
                </p:cNvPr>
                <p:cNvSpPr txBox="1">
                  <a:spLocks noRot="1" noChangeAspect="1" noMove="1" noResize="1" noEditPoints="1" noAdjustHandles="1" noChangeArrowheads="1" noChangeShapeType="1" noTextEdit="1"/>
                </p:cNvSpPr>
                <p:nvPr/>
              </p:nvSpPr>
              <p:spPr>
                <a:xfrm>
                  <a:off x="5195704" y="3742548"/>
                  <a:ext cx="1433213" cy="369332"/>
                </a:xfrm>
                <a:prstGeom prst="rect">
                  <a:avLst/>
                </a:prstGeom>
                <a:blipFill>
                  <a:blip r:embed="rId7"/>
                  <a:stretch>
                    <a:fillRect/>
                  </a:stretch>
                </a:blipFill>
              </p:spPr>
              <p:txBody>
                <a:bodyPr/>
                <a:lstStyle/>
                <a:p>
                  <a:r>
                    <a:rPr lang="en-US">
                      <a:noFill/>
                    </a:rPr>
                    <a:t> </a:t>
                  </a:r>
                </a:p>
              </p:txBody>
            </p:sp>
          </mc:Fallback>
        </mc:AlternateContent>
        <p:sp>
          <p:nvSpPr>
            <p:cNvPr id="166" name="Left Brace 165">
              <a:extLst>
                <a:ext uri="{FF2B5EF4-FFF2-40B4-BE49-F238E27FC236}">
                  <a16:creationId xmlns:a16="http://schemas.microsoft.com/office/drawing/2014/main" id="{B2D68CF5-3F3C-2EA3-8036-C6D9E5CB2C52}"/>
                </a:ext>
              </a:extLst>
            </p:cNvPr>
            <p:cNvSpPr/>
            <p:nvPr/>
          </p:nvSpPr>
          <p:spPr bwMode="auto">
            <a:xfrm rot="5400000">
              <a:off x="6282637" y="2404752"/>
              <a:ext cx="111914" cy="3381273"/>
            </a:xfrm>
            <a:prstGeom prst="leftBrace">
              <a:avLst>
                <a:gd name="adj1" fmla="val 33580"/>
                <a:gd name="adj2" fmla="val 50000"/>
              </a:avLst>
            </a:prstGeom>
            <a:noFill/>
            <a:ln w="9525" cap="flat" cmpd="sng" algn="ctr">
              <a:solidFill>
                <a:schemeClr val="tx1"/>
              </a:solidFill>
              <a:prstDash val="solid"/>
              <a:round/>
              <a:headEnd type="none" w="med" len="med"/>
              <a:tailEnd type="none" w="lg"/>
            </a:ln>
            <a:effectLst/>
          </p:spPr>
          <p:txBody>
            <a:bodyPr rtlCol="0" anchor="ctr"/>
            <a:lstStyle/>
            <a:p>
              <a:pPr algn="ctr"/>
              <a:endParaRPr lang="en-US"/>
            </a:p>
          </p:txBody>
        </p:sp>
        <p:cxnSp>
          <p:nvCxnSpPr>
            <p:cNvPr id="169" name="Straight Arrow Connector 168">
              <a:extLst>
                <a:ext uri="{FF2B5EF4-FFF2-40B4-BE49-F238E27FC236}">
                  <a16:creationId xmlns:a16="http://schemas.microsoft.com/office/drawing/2014/main" id="{13843536-C595-C994-E39B-0BB51DFFDF14}"/>
                </a:ext>
              </a:extLst>
            </p:cNvPr>
            <p:cNvCxnSpPr>
              <a:cxnSpLocks/>
              <a:endCxn id="171" idx="2"/>
            </p:cNvCxnSpPr>
            <p:nvPr/>
          </p:nvCxnSpPr>
          <p:spPr>
            <a:xfrm>
              <a:off x="6362852" y="4400901"/>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0" name="Connector: Curved 169">
              <a:extLst>
                <a:ext uri="{FF2B5EF4-FFF2-40B4-BE49-F238E27FC236}">
                  <a16:creationId xmlns:a16="http://schemas.microsoft.com/office/drawing/2014/main" id="{5A3EAC48-A952-6183-8E29-DE7B7F2B1BB5}"/>
                </a:ext>
              </a:extLst>
            </p:cNvPr>
            <p:cNvCxnSpPr>
              <a:cxnSpLocks/>
              <a:stCxn id="163" idx="7"/>
              <a:endCxn id="171" idx="0"/>
            </p:cNvCxnSpPr>
            <p:nvPr/>
          </p:nvCxnSpPr>
          <p:spPr bwMode="auto">
            <a:xfrm rot="5400000" flipH="1" flipV="1">
              <a:off x="6764281" y="3964006"/>
              <a:ext cx="8581" cy="827508"/>
            </a:xfrm>
            <a:prstGeom prst="curvedConnector3">
              <a:avLst>
                <a:gd name="adj1" fmla="val 276402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0F5A7CAF-954D-0E58-8E39-D1C34CDC14FE}"/>
                </a:ext>
              </a:extLst>
            </p:cNvPr>
            <p:cNvSpPr>
              <a:spLocks noChangeAspect="1"/>
            </p:cNvSpPr>
            <p:nvPr/>
          </p:nvSpPr>
          <p:spPr bwMode="auto">
            <a:xfrm>
              <a:off x="7154893" y="4373469"/>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72" name="Connector: Curved 171">
              <a:extLst>
                <a:ext uri="{FF2B5EF4-FFF2-40B4-BE49-F238E27FC236}">
                  <a16:creationId xmlns:a16="http://schemas.microsoft.com/office/drawing/2014/main" id="{D290CBA4-9AA1-B413-0953-2E37791F36E3}"/>
                </a:ext>
              </a:extLst>
            </p:cNvPr>
            <p:cNvCxnSpPr>
              <a:cxnSpLocks/>
              <a:stCxn id="163" idx="5"/>
              <a:endCxn id="171" idx="4"/>
            </p:cNvCxnSpPr>
            <p:nvPr/>
          </p:nvCxnSpPr>
          <p:spPr bwMode="auto">
            <a:xfrm rot="16200000" flipH="1">
              <a:off x="6764827" y="4010834"/>
              <a:ext cx="7489" cy="827508"/>
            </a:xfrm>
            <a:prstGeom prst="curvedConnector3">
              <a:avLst>
                <a:gd name="adj1" fmla="val 3159768"/>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0A879C0-50D0-C44B-C84E-E78EE3D7672B}"/>
                </a:ext>
              </a:extLst>
            </p:cNvPr>
            <p:cNvCxnSpPr>
              <a:cxnSpLocks/>
              <a:endCxn id="175" idx="2"/>
            </p:cNvCxnSpPr>
            <p:nvPr/>
          </p:nvCxnSpPr>
          <p:spPr>
            <a:xfrm>
              <a:off x="7209757" y="4399135"/>
              <a:ext cx="792041" cy="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4" name="Connector: Curved 173">
              <a:extLst>
                <a:ext uri="{FF2B5EF4-FFF2-40B4-BE49-F238E27FC236}">
                  <a16:creationId xmlns:a16="http://schemas.microsoft.com/office/drawing/2014/main" id="{9691E15F-4657-5951-3121-A9A035C4E31B}"/>
                </a:ext>
              </a:extLst>
            </p:cNvPr>
            <p:cNvCxnSpPr>
              <a:cxnSpLocks/>
              <a:stCxn id="171" idx="7"/>
              <a:endCxn id="175" idx="0"/>
            </p:cNvCxnSpPr>
            <p:nvPr/>
          </p:nvCxnSpPr>
          <p:spPr bwMode="auto">
            <a:xfrm rot="5400000" flipH="1" flipV="1">
              <a:off x="7610576" y="3962850"/>
              <a:ext cx="9801" cy="827508"/>
            </a:xfrm>
            <a:prstGeom prst="curvedConnector3">
              <a:avLst>
                <a:gd name="adj1" fmla="val 243241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BCFEC565-F6B8-BCA9-AFCF-C1FCEDC85DB3}"/>
                </a:ext>
              </a:extLst>
            </p:cNvPr>
            <p:cNvSpPr>
              <a:spLocks noChangeAspect="1"/>
            </p:cNvSpPr>
            <p:nvPr/>
          </p:nvSpPr>
          <p:spPr bwMode="auto">
            <a:xfrm>
              <a:off x="8001798" y="4371703"/>
              <a:ext cx="54864" cy="548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76" name="Connector: Curved 175">
              <a:extLst>
                <a:ext uri="{FF2B5EF4-FFF2-40B4-BE49-F238E27FC236}">
                  <a16:creationId xmlns:a16="http://schemas.microsoft.com/office/drawing/2014/main" id="{04182AEF-C186-6A69-76B5-0115D42FDB42}"/>
                </a:ext>
              </a:extLst>
            </p:cNvPr>
            <p:cNvCxnSpPr>
              <a:cxnSpLocks/>
              <a:stCxn id="171" idx="5"/>
              <a:endCxn id="175" idx="4"/>
            </p:cNvCxnSpPr>
            <p:nvPr/>
          </p:nvCxnSpPr>
          <p:spPr bwMode="auto">
            <a:xfrm rot="16200000" flipH="1">
              <a:off x="7612342" y="4009678"/>
              <a:ext cx="6269" cy="827508"/>
            </a:xfrm>
            <a:prstGeom prst="curvedConnector3">
              <a:avLst>
                <a:gd name="adj1" fmla="val 3774685"/>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80D451CB-F61D-9BCE-D51A-7729D43A852B}"/>
                  </a:ext>
                </a:extLst>
              </p:cNvPr>
              <p:cNvSpPr txBox="1"/>
              <p:nvPr/>
            </p:nvSpPr>
            <p:spPr>
              <a:xfrm>
                <a:off x="8140372" y="4240124"/>
                <a:ext cx="4700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 .</m:t>
                      </m:r>
                    </m:oMath>
                  </m:oMathPara>
                </a14:m>
                <a:endParaRPr lang="en-US" dirty="0"/>
              </a:p>
            </p:txBody>
          </p:sp>
        </mc:Choice>
        <mc:Fallback xmlns="">
          <p:sp>
            <p:nvSpPr>
              <p:cNvPr id="182" name="TextBox 181">
                <a:extLst>
                  <a:ext uri="{FF2B5EF4-FFF2-40B4-BE49-F238E27FC236}">
                    <a16:creationId xmlns:a16="http://schemas.microsoft.com/office/drawing/2014/main" id="{80D451CB-F61D-9BCE-D51A-7729D43A852B}"/>
                  </a:ext>
                </a:extLst>
              </p:cNvPr>
              <p:cNvSpPr txBox="1">
                <a:spLocks noRot="1" noChangeAspect="1" noMove="1" noResize="1" noEditPoints="1" noAdjustHandles="1" noChangeArrowheads="1" noChangeShapeType="1" noTextEdit="1"/>
              </p:cNvSpPr>
              <p:nvPr/>
            </p:nvSpPr>
            <p:spPr>
              <a:xfrm>
                <a:off x="8140372" y="4240124"/>
                <a:ext cx="470000" cy="369332"/>
              </a:xfrm>
              <a:prstGeom prst="rect">
                <a:avLst/>
              </a:prstGeom>
              <a:blipFill>
                <a:blip r:embed="rId8"/>
                <a:stretch>
                  <a:fillRect/>
                </a:stretch>
              </a:blipFill>
            </p:spPr>
            <p:txBody>
              <a:bodyPr/>
              <a:lstStyle/>
              <a:p>
                <a:r>
                  <a:rPr lang="en-US">
                    <a:noFill/>
                  </a:rPr>
                  <a:t> </a:t>
                </a:r>
              </a:p>
            </p:txBody>
          </p:sp>
        </mc:Fallback>
      </mc:AlternateContent>
      <p:sp>
        <p:nvSpPr>
          <p:cNvPr id="183" name="TextBox 182">
            <a:extLst>
              <a:ext uri="{FF2B5EF4-FFF2-40B4-BE49-F238E27FC236}">
                <a16:creationId xmlns:a16="http://schemas.microsoft.com/office/drawing/2014/main" id="{FCC231C2-B0AC-A64A-9EA0-D040DD21BE58}"/>
              </a:ext>
            </a:extLst>
          </p:cNvPr>
          <p:cNvSpPr txBox="1"/>
          <p:nvPr/>
        </p:nvSpPr>
        <p:spPr>
          <a:xfrm>
            <a:off x="1224148" y="4315580"/>
            <a:ext cx="312906" cy="369332"/>
          </a:xfrm>
          <a:prstGeom prst="rect">
            <a:avLst/>
          </a:prstGeom>
          <a:solidFill>
            <a:schemeClr val="bg1"/>
          </a:solidFill>
          <a:ln>
            <a:solidFill>
              <a:schemeClr val="tx1"/>
            </a:solidFill>
          </a:ln>
        </p:spPr>
        <p:txBody>
          <a:bodyPr wrap="none" rtlCol="0">
            <a:spAutoFit/>
          </a:bodyPr>
          <a:lstStyle/>
          <a:p>
            <a:r>
              <a:rPr lang="en-US" dirty="0">
                <a:solidFill>
                  <a:srgbClr val="C00000"/>
                </a:solidFill>
              </a:rPr>
              <a:t>3</a:t>
            </a:r>
          </a:p>
        </p:txBody>
      </p:sp>
      <p:sp>
        <p:nvSpPr>
          <p:cNvPr id="185" name="TextBox 184">
            <a:extLst>
              <a:ext uri="{FF2B5EF4-FFF2-40B4-BE49-F238E27FC236}">
                <a16:creationId xmlns:a16="http://schemas.microsoft.com/office/drawing/2014/main" id="{B674BB98-4A30-A355-4608-226F5CBAFF74}"/>
              </a:ext>
            </a:extLst>
          </p:cNvPr>
          <p:cNvSpPr txBox="1"/>
          <p:nvPr/>
        </p:nvSpPr>
        <p:spPr>
          <a:xfrm>
            <a:off x="3057957" y="4312384"/>
            <a:ext cx="312906" cy="369332"/>
          </a:xfrm>
          <a:prstGeom prst="rect">
            <a:avLst/>
          </a:prstGeom>
          <a:solidFill>
            <a:schemeClr val="bg1"/>
          </a:solidFill>
          <a:ln>
            <a:solidFill>
              <a:schemeClr val="tx1"/>
            </a:solidFill>
          </a:ln>
        </p:spPr>
        <p:txBody>
          <a:bodyPr wrap="none" rtlCol="0">
            <a:spAutoFit/>
          </a:bodyPr>
          <a:lstStyle/>
          <a:p>
            <a:r>
              <a:rPr lang="en-US" dirty="0">
                <a:solidFill>
                  <a:srgbClr val="C00000"/>
                </a:solidFill>
              </a:rPr>
              <a:t>9</a:t>
            </a:r>
          </a:p>
        </p:txBody>
      </p:sp>
      <p:sp>
        <p:nvSpPr>
          <p:cNvPr id="186" name="TextBox 185">
            <a:extLst>
              <a:ext uri="{FF2B5EF4-FFF2-40B4-BE49-F238E27FC236}">
                <a16:creationId xmlns:a16="http://schemas.microsoft.com/office/drawing/2014/main" id="{54F38641-D493-DBDD-408B-F56A9FEAB4DC}"/>
              </a:ext>
            </a:extLst>
          </p:cNvPr>
          <p:cNvSpPr txBox="1"/>
          <p:nvPr/>
        </p:nvSpPr>
        <p:spPr>
          <a:xfrm>
            <a:off x="6082443" y="4309600"/>
            <a:ext cx="441146" cy="369332"/>
          </a:xfrm>
          <a:prstGeom prst="rect">
            <a:avLst/>
          </a:prstGeom>
          <a:solidFill>
            <a:schemeClr val="bg1"/>
          </a:solidFill>
          <a:ln>
            <a:solidFill>
              <a:schemeClr val="tx1"/>
            </a:solidFill>
          </a:ln>
        </p:spPr>
        <p:txBody>
          <a:bodyPr wrap="none" rtlCol="0">
            <a:spAutoFit/>
          </a:bodyPr>
          <a:lstStyle/>
          <a:p>
            <a:r>
              <a:rPr lang="en-US" dirty="0">
                <a:solidFill>
                  <a:srgbClr val="C00000"/>
                </a:solidFill>
              </a:rPr>
              <a:t>81</a:t>
            </a: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18658912-476D-E824-C671-398DB697C1E1}"/>
                  </a:ext>
                </a:extLst>
              </p:cNvPr>
              <p:cNvSpPr txBox="1"/>
              <p:nvPr/>
            </p:nvSpPr>
            <p:spPr>
              <a:xfrm>
                <a:off x="8529567" y="4285876"/>
                <a:ext cx="576312" cy="394595"/>
              </a:xfrm>
              <a:prstGeom prst="rect">
                <a:avLst/>
              </a:prstGeom>
              <a:solidFill>
                <a:schemeClr val="bg1"/>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3</m:t>
                          </m:r>
                        </m:e>
                        <m:sup>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2</m:t>
                              </m:r>
                            </m:e>
                            <m:sup>
                              <m:r>
                                <a:rPr lang="en-US" b="0" i="1" dirty="0" smtClean="0">
                                  <a:solidFill>
                                    <a:srgbClr val="C00000"/>
                                  </a:solidFill>
                                  <a:latin typeface="Cambria Math" panose="02040503050406030204" pitchFamily="18" charset="0"/>
                                </a:rPr>
                                <m:t>𝑛</m:t>
                              </m:r>
                            </m:sup>
                          </m:sSup>
                        </m:sup>
                      </m:sSup>
                    </m:oMath>
                  </m:oMathPara>
                </a14:m>
                <a:endParaRPr/>
              </a:p>
            </p:txBody>
          </p:sp>
        </mc:Choice>
        <mc:Fallback xmlns="">
          <p:sp>
            <p:nvSpPr>
              <p:cNvPr id="187" name="TextBox 186">
                <a:extLst>
                  <a:ext uri="{FF2B5EF4-FFF2-40B4-BE49-F238E27FC236}">
                    <a16:creationId xmlns:a16="http://schemas.microsoft.com/office/drawing/2014/main" id="{18658912-476D-E824-C671-398DB697C1E1}"/>
                  </a:ext>
                </a:extLst>
              </p:cNvPr>
              <p:cNvSpPr txBox="1">
                <a:spLocks noRot="1" noChangeAspect="1" noMove="1" noResize="1" noEditPoints="1" noAdjustHandles="1" noChangeArrowheads="1" noChangeShapeType="1" noTextEdit="1"/>
              </p:cNvSpPr>
              <p:nvPr/>
            </p:nvSpPr>
            <p:spPr>
              <a:xfrm>
                <a:off x="8529567" y="4285876"/>
                <a:ext cx="576312" cy="394595"/>
              </a:xfrm>
              <a:prstGeom prst="rect">
                <a:avLst/>
              </a:prstGeom>
              <a:blipFill>
                <a:blip r:embed="rId9"/>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0924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xit" presetSubtype="0" fill="hold" nodeType="with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dissolve">
                                      <p:cBhvr>
                                        <p:cTn id="30" dur="5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54"/>
                                        </p:tgtEl>
                                        <p:attrNameLst>
                                          <p:attrName>style.visibility</p:attrName>
                                        </p:attrNameLst>
                                      </p:cBhvr>
                                      <p:to>
                                        <p:strVal val="visible"/>
                                      </p:to>
                                    </p:set>
                                    <p:animEffect transition="in" filter="dissolve">
                                      <p:cBhvr>
                                        <p:cTn id="35" dur="500"/>
                                        <p:tgtEl>
                                          <p:spTgt spid="15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81"/>
                                        </p:tgtEl>
                                        <p:attrNameLst>
                                          <p:attrName>style.visibility</p:attrName>
                                        </p:attrNameLst>
                                      </p:cBhvr>
                                      <p:to>
                                        <p:strVal val="visible"/>
                                      </p:to>
                                    </p:set>
                                    <p:animEffect transition="in" filter="dissolve">
                                      <p:cBhvr>
                                        <p:cTn id="40" dur="500"/>
                                        <p:tgtEl>
                                          <p:spTgt spid="18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animEffect transition="in" filter="dissolve">
                                      <p:cBhvr>
                                        <p:cTn id="43" dur="500"/>
                                        <p:tgtEl>
                                          <p:spTgt spid="18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dissolv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dissolv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83"/>
                                        </p:tgtEl>
                                        <p:attrNameLst>
                                          <p:attrName>style.visibility</p:attrName>
                                        </p:attrNameLst>
                                      </p:cBhvr>
                                      <p:to>
                                        <p:strVal val="visible"/>
                                      </p:to>
                                    </p:set>
                                    <p:animEffect transition="in" filter="dissolve">
                                      <p:cBhvr>
                                        <p:cTn id="58" dur="500"/>
                                        <p:tgtEl>
                                          <p:spTgt spid="18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85"/>
                                        </p:tgtEl>
                                        <p:attrNameLst>
                                          <p:attrName>style.visibility</p:attrName>
                                        </p:attrNameLst>
                                      </p:cBhvr>
                                      <p:to>
                                        <p:strVal val="visible"/>
                                      </p:to>
                                    </p:set>
                                    <p:animEffect transition="in" filter="dissolve">
                                      <p:cBhvr>
                                        <p:cTn id="63" dur="500"/>
                                        <p:tgtEl>
                                          <p:spTgt spid="18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86"/>
                                        </p:tgtEl>
                                        <p:attrNameLst>
                                          <p:attrName>style.visibility</p:attrName>
                                        </p:attrNameLst>
                                      </p:cBhvr>
                                      <p:to>
                                        <p:strVal val="visible"/>
                                      </p:to>
                                    </p:set>
                                    <p:animEffect transition="in" filter="dissolve">
                                      <p:cBhvr>
                                        <p:cTn id="68" dur="500"/>
                                        <p:tgtEl>
                                          <p:spTgt spid="18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87"/>
                                        </p:tgtEl>
                                        <p:attrNameLst>
                                          <p:attrName>style.visibility</p:attrName>
                                        </p:attrNameLst>
                                      </p:cBhvr>
                                      <p:to>
                                        <p:strVal val="visible"/>
                                      </p:to>
                                    </p:set>
                                    <p:animEffect transition="in" filter="dissolve">
                                      <p:cBhvr>
                                        <p:cTn id="7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3" grpId="0" animBg="1"/>
      <p:bldP spid="185" grpId="0" animBg="1"/>
      <p:bldP spid="186" grpId="0" animBg="1"/>
      <p:bldP spid="18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t" anchorCtr="0" compatLnSpc="1">
            <a:prstTxWarp prst="textNoShape">
              <a:avLst/>
            </a:prstTxWarp>
            <a:normAutofit/>
          </a:bodyPr>
          <a:lstStyle/>
          <a:p>
            <a:r>
              <a:rPr lang="en-US" sz="3200" dirty="0"/>
              <a:t>Frog Mode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68448" y="1089419"/>
                <a:ext cx="8875551" cy="5768581"/>
              </a:xfrm>
              <a:ln>
                <a:noFill/>
              </a:ln>
            </p:spPr>
            <p:txBody>
              <a:bodyPr>
                <a:normAutofit/>
              </a:bodyPr>
              <a:lstStyle/>
              <a:p>
                <a:r>
                  <a:rPr lang="en-US" sz="2400" dirty="0"/>
                  <a:t>Idea: Hijack the bad for the good!</a:t>
                </a:r>
              </a:p>
              <a:p>
                <a:pPr marL="457200" lvl="1" indent="0">
                  <a:buNone/>
                </a:pPr>
                <a:r>
                  <a:rPr lang="en-US" sz="2000" dirty="0"/>
                  <a:t>Make a data structure akin to Binary Decision Diagrams in which</a:t>
                </a:r>
              </a:p>
              <a:p>
                <a:pPr marL="457200" lvl="1" indent="0">
                  <a:buNone/>
                </a:pPr>
                <a:r>
                  <a:rPr lang="en-US" sz="2000" dirty="0"/>
                  <a:t>              “bad program graphs” (for </a:t>
                </a:r>
                <a:r>
                  <a:rPr lang="en-US" sz="2000" dirty="0" err="1"/>
                  <a:t>interprocedural</a:t>
                </a:r>
                <a:r>
                  <a:rPr lang="en-US" sz="2000" dirty="0"/>
                  <a:t> path profiling)</a:t>
                </a:r>
              </a:p>
              <a:p>
                <a:pPr marL="457200" lvl="1" indent="0">
                  <a:buNone/>
                </a:pPr>
                <a:r>
                  <a:rPr lang="en-US" sz="2000" dirty="0"/>
                  <a:t>         </a:t>
                </a:r>
                <a14:m>
                  <m:oMath xmlns:m="http://schemas.openxmlformats.org/officeDocument/2006/math">
                    <m:r>
                      <a:rPr lang="en-US" sz="2000" i="1">
                        <a:latin typeface="Cambria Math" panose="02040503050406030204" pitchFamily="18" charset="0"/>
                      </a:rPr>
                      <m:t>⇒</m:t>
                    </m:r>
                  </m:oMath>
                </a14:m>
                <a:r>
                  <a:rPr lang="en-US" sz="2000" dirty="0"/>
                  <a:t>  “good data structures” (for representing set and relations)</a:t>
                </a:r>
                <a:endParaRPr lang="en-US" sz="2400" dirty="0"/>
              </a:p>
              <a:p>
                <a:r>
                  <a:rPr lang="en-US" sz="2400" dirty="0">
                    <a:latin typeface="Arial" charset="0"/>
                  </a:rPr>
                  <a:t>Challenge: Create a plug-compatible replacement for BDDs</a:t>
                </a:r>
              </a:p>
              <a:p>
                <a:r>
                  <a:rPr lang="en-US" sz="2400" dirty="0">
                    <a:latin typeface="Arial" charset="0"/>
                  </a:rPr>
                  <a:t>1999 NSF Proposal: </a:t>
                </a:r>
                <a:r>
                  <a:rPr lang="en-US" sz="2400" dirty="0">
                    <a:solidFill>
                      <a:srgbClr val="C00000"/>
                    </a:solidFill>
                    <a:latin typeface="Arial" charset="0"/>
                  </a:rPr>
                  <a:t>“A frog has been turned into a prince”</a:t>
                </a:r>
              </a:p>
              <a:p>
                <a:pPr marL="0"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68448" y="1089419"/>
                <a:ext cx="8875551" cy="5768581"/>
              </a:xfrm>
              <a:blipFill>
                <a:blip r:embed="rId3"/>
                <a:stretch>
                  <a:fillRect l="-893" t="-740"/>
                </a:stretch>
              </a:blipFill>
              <a:ln>
                <a:noFill/>
              </a:ln>
            </p:spPr>
            <p:txBody>
              <a:bodyPr/>
              <a:lstStyle/>
              <a:p>
                <a:r>
                  <a:rPr lang="en-US">
                    <a:noFill/>
                  </a:rPr>
                  <a:t> </a:t>
                </a:r>
              </a:p>
            </p:txBody>
          </p:sp>
        </mc:Fallback>
      </mc:AlternateContent>
      <p:pic>
        <p:nvPicPr>
          <p:cNvPr id="6" name="Picture 5" descr="A green frog with a white background&#10;&#10;Description automatically generated with medium confidence">
            <a:extLst>
              <a:ext uri="{FF2B5EF4-FFF2-40B4-BE49-F238E27FC236}">
                <a16:creationId xmlns:a16="http://schemas.microsoft.com/office/drawing/2014/main" id="{AA5253FE-8855-0F99-70FF-47B68133BFA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28024" y="4067695"/>
            <a:ext cx="1984010" cy="1757709"/>
          </a:xfrm>
          <a:prstGeom prst="rect">
            <a:avLst/>
          </a:prstGeom>
        </p:spPr>
      </p:pic>
      <p:pic>
        <p:nvPicPr>
          <p:cNvPr id="4" name="Graphic 3" descr="A lightbulb">
            <a:extLst>
              <a:ext uri="{FF2B5EF4-FFF2-40B4-BE49-F238E27FC236}">
                <a16:creationId xmlns:a16="http://schemas.microsoft.com/office/drawing/2014/main" id="{270A3569-7852-FDE1-8825-8B6EF110DD6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43651" y="908222"/>
            <a:ext cx="693148" cy="693148"/>
          </a:xfrm>
          <a:prstGeom prst="rect">
            <a:avLst/>
          </a:prstGeom>
        </p:spPr>
      </p:pic>
      <p:pic>
        <p:nvPicPr>
          <p:cNvPr id="10" name="Picture 9" descr="A cartoon of a child wearing a garment&#10;&#10;AI-generated content may be incorrect.">
            <a:extLst>
              <a:ext uri="{FF2B5EF4-FFF2-40B4-BE49-F238E27FC236}">
                <a16:creationId xmlns:a16="http://schemas.microsoft.com/office/drawing/2014/main" id="{4A265CDA-0DAC-C9B2-61D8-3495DB5BB111}"/>
              </a:ext>
            </a:extLst>
          </p:cNvPr>
          <p:cNvPicPr>
            <a:picLocks noChangeAspect="1"/>
          </p:cNvPicPr>
          <p:nvPr/>
        </p:nvPicPr>
        <p:blipFill>
          <a:blip r:embed="rId7"/>
          <a:stretch>
            <a:fillRect/>
          </a:stretch>
        </p:blipFill>
        <p:spPr>
          <a:xfrm>
            <a:off x="5842080" y="3899055"/>
            <a:ext cx="1424609" cy="2136914"/>
          </a:xfrm>
          <a:prstGeom prst="rect">
            <a:avLst/>
          </a:prstGeom>
        </p:spPr>
      </p:pic>
    </p:spTree>
    <p:extLst>
      <p:ext uri="{BB962C8B-B14F-4D97-AF65-F5344CB8AC3E}">
        <p14:creationId xmlns:p14="http://schemas.microsoft.com/office/powerpoint/2010/main" val="272979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43FEB-F3FE-AAB9-AB0C-FBE12BD35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B0087-DBE4-10BF-AB2C-DC377102AFCE}"/>
              </a:ext>
            </a:extLst>
          </p:cNvPr>
          <p:cNvSpPr>
            <a:spLocks noGrp="1"/>
          </p:cNvSpPr>
          <p:nvPr>
            <p:ph type="title"/>
          </p:nvPr>
        </p:nvSpPr>
        <p:spPr/>
        <p:txBody>
          <a:bodyPr/>
          <a:lstStyle/>
          <a:p>
            <a:r>
              <a:rPr lang="en-US" dirty="0"/>
              <a:t>… not 'Eureka!' but 'That's funny ...'</a:t>
            </a:r>
          </a:p>
        </p:txBody>
      </p:sp>
      <p:sp>
        <p:nvSpPr>
          <p:cNvPr id="3" name="Content Placeholder 2">
            <a:extLst>
              <a:ext uri="{FF2B5EF4-FFF2-40B4-BE49-F238E27FC236}">
                <a16:creationId xmlns:a16="http://schemas.microsoft.com/office/drawing/2014/main" id="{64D4BC28-ADCD-3092-37B7-58EF63BE01B0}"/>
              </a:ext>
            </a:extLst>
          </p:cNvPr>
          <p:cNvSpPr>
            <a:spLocks noGrp="1"/>
          </p:cNvSpPr>
          <p:nvPr>
            <p:ph idx="1"/>
          </p:nvPr>
        </p:nvSpPr>
        <p:spPr>
          <a:xfrm>
            <a:off x="457199" y="1295400"/>
            <a:ext cx="8520545" cy="4830763"/>
          </a:xfrm>
          <a:ln>
            <a:noFill/>
          </a:ln>
        </p:spPr>
        <p:txBody>
          <a:bodyPr>
            <a:normAutofit/>
          </a:bodyPr>
          <a:lstStyle/>
          <a:p>
            <a:r>
              <a:rPr lang="en-US" sz="2400" dirty="0"/>
              <a:t>Attributed to Asimov in the Unix “fortune” program (6/3/87)</a:t>
            </a:r>
          </a:p>
          <a:p>
            <a:r>
              <a:rPr lang="en-US" sz="2400" dirty="0"/>
              <a:t>More likely, Gordon Rattray Taylor, Science Journal (1965)</a:t>
            </a:r>
          </a:p>
          <a:p>
            <a:pPr marL="457200" lvl="1" indent="0">
              <a:buNone/>
            </a:pPr>
            <a:endParaRPr lang="en-US" sz="2000" dirty="0"/>
          </a:p>
          <a:p>
            <a:pPr marL="457200" lvl="1" indent="0">
              <a:buNone/>
            </a:pPr>
            <a:r>
              <a:rPr lang="en-US" sz="2000" dirty="0"/>
              <a:t>G.R. Taylor (1965):</a:t>
            </a:r>
          </a:p>
          <a:p>
            <a:pPr marL="457200" lvl="1" indent="0">
              <a:buNone/>
            </a:pPr>
            <a:r>
              <a:rPr lang="en-US" sz="2000" dirty="0"/>
              <a:t>   The popular picture of the scientist is of a man who is visited by a flash of insight and cries, in effect, “Eureka!” Or, more modestly, as a man who notices something others have ignored and mutters “That’s odd.”</a:t>
            </a:r>
          </a:p>
          <a:p>
            <a:pPr marL="457200" lvl="1" indent="0">
              <a:buNone/>
            </a:pPr>
            <a:r>
              <a:rPr lang="en-US" sz="2000" dirty="0"/>
              <a:t>   </a:t>
            </a:r>
            <a:r>
              <a:rPr lang="en-US" sz="2000" dirty="0">
                <a:solidFill>
                  <a:srgbClr val="C00000"/>
                </a:solidFill>
              </a:rPr>
              <a:t>To be realistic, however, the successful scientist often seizes on a new tool or a new technique and applies it sooner than anyone else.</a:t>
            </a:r>
          </a:p>
        </p:txBody>
      </p:sp>
      <p:grpSp>
        <p:nvGrpSpPr>
          <p:cNvPr id="11" name="Group 10">
            <a:extLst>
              <a:ext uri="{FF2B5EF4-FFF2-40B4-BE49-F238E27FC236}">
                <a16:creationId xmlns:a16="http://schemas.microsoft.com/office/drawing/2014/main" id="{95A61E6A-8352-7471-27D5-78F9CDDF002A}"/>
              </a:ext>
            </a:extLst>
          </p:cNvPr>
          <p:cNvGrpSpPr/>
          <p:nvPr/>
        </p:nvGrpSpPr>
        <p:grpSpPr>
          <a:xfrm>
            <a:off x="7880032" y="5107707"/>
            <a:ext cx="885277" cy="1659639"/>
            <a:chOff x="7196541" y="73889"/>
            <a:chExt cx="885277" cy="1659639"/>
          </a:xfrm>
        </p:grpSpPr>
        <p:pic>
          <p:nvPicPr>
            <p:cNvPr id="6" name="Picture 5">
              <a:extLst>
                <a:ext uri="{FF2B5EF4-FFF2-40B4-BE49-F238E27FC236}">
                  <a16:creationId xmlns:a16="http://schemas.microsoft.com/office/drawing/2014/main" id="{A53D0E96-9098-2FCB-BC0B-9670270A61B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96541" y="73889"/>
              <a:ext cx="885277" cy="1050096"/>
            </a:xfrm>
            <a:prstGeom prst="rect">
              <a:avLst/>
            </a:prstGeom>
          </p:spPr>
        </p:pic>
        <p:sp>
          <p:nvSpPr>
            <p:cNvPr id="10" name="TextBox 9">
              <a:extLst>
                <a:ext uri="{FF2B5EF4-FFF2-40B4-BE49-F238E27FC236}">
                  <a16:creationId xmlns:a16="http://schemas.microsoft.com/office/drawing/2014/main" id="{A14A12BF-6203-EABC-293E-D4C4AC875D46}"/>
                </a:ext>
              </a:extLst>
            </p:cNvPr>
            <p:cNvSpPr txBox="1"/>
            <p:nvPr/>
          </p:nvSpPr>
          <p:spPr>
            <a:xfrm>
              <a:off x="7273696" y="1148753"/>
              <a:ext cx="730970" cy="584775"/>
            </a:xfrm>
            <a:prstGeom prst="rect">
              <a:avLst/>
            </a:prstGeom>
            <a:noFill/>
          </p:spPr>
          <p:txBody>
            <a:bodyPr wrap="none" rtlCol="0">
              <a:spAutoFit/>
            </a:bodyPr>
            <a:lstStyle/>
            <a:p>
              <a:pPr algn="ctr"/>
              <a:r>
                <a:rPr lang="en-US" sz="1600" dirty="0"/>
                <a:t>G.R.</a:t>
              </a:r>
            </a:p>
            <a:p>
              <a:pPr algn="ctr"/>
              <a:r>
                <a:rPr lang="en-US" sz="1600" dirty="0"/>
                <a:t>Taylor</a:t>
              </a:r>
            </a:p>
          </p:txBody>
        </p:sp>
      </p:grpSp>
    </p:spTree>
    <p:extLst>
      <p:ext uri="{BB962C8B-B14F-4D97-AF65-F5344CB8AC3E}">
        <p14:creationId xmlns:p14="http://schemas.microsoft.com/office/powerpoint/2010/main" val="17222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41DF-D201-F156-EF60-B56A5B30D7D1}"/>
              </a:ext>
            </a:extLst>
          </p:cNvPr>
          <p:cNvSpPr>
            <a:spLocks noGrp="1"/>
          </p:cNvSpPr>
          <p:nvPr>
            <p:ph type="title"/>
          </p:nvPr>
        </p:nvSpPr>
        <p:spPr/>
        <p:txBody>
          <a:bodyPr/>
          <a:lstStyle/>
          <a:p>
            <a:r>
              <a:rPr lang="en-US" sz="2800" dirty="0"/>
              <a:t>OBDDs, aka</a:t>
            </a:r>
            <a:br>
              <a:rPr lang="en-US" sz="2800" dirty="0"/>
            </a:br>
            <a:r>
              <a:rPr lang="en-US" sz="2800" dirty="0"/>
              <a:t>Read-Once, Ordered, Branching Programs</a:t>
            </a:r>
          </a:p>
        </p:txBody>
      </p:sp>
      <p:sp>
        <p:nvSpPr>
          <p:cNvPr id="3" name="TextBox 2">
            <a:extLst>
              <a:ext uri="{FF2B5EF4-FFF2-40B4-BE49-F238E27FC236}">
                <a16:creationId xmlns:a16="http://schemas.microsoft.com/office/drawing/2014/main" id="{12C858B4-42EA-1A4E-924B-28530688AE60}"/>
              </a:ext>
            </a:extLst>
          </p:cNvPr>
          <p:cNvSpPr txBox="1"/>
          <p:nvPr/>
        </p:nvSpPr>
        <p:spPr>
          <a:xfrm>
            <a:off x="1629439" y="1808243"/>
            <a:ext cx="6609502" cy="523220"/>
          </a:xfrm>
          <a:prstGeom prst="rect">
            <a:avLst/>
          </a:prstGeom>
          <a:noFill/>
        </p:spPr>
        <p:txBody>
          <a:bodyPr wrap="none" rtlCol="0">
            <a:spAutoFit/>
          </a:bodyPr>
          <a:lstStyle/>
          <a:p>
            <a:r>
              <a:rPr lang="en-US" sz="2800" dirty="0"/>
              <a:t>Read-once, ordered, branching program</a:t>
            </a:r>
          </a:p>
        </p:txBody>
      </p:sp>
      <p:sp>
        <p:nvSpPr>
          <p:cNvPr id="4" name="Right Brace 3">
            <a:extLst>
              <a:ext uri="{FF2B5EF4-FFF2-40B4-BE49-F238E27FC236}">
                <a16:creationId xmlns:a16="http://schemas.microsoft.com/office/drawing/2014/main" id="{61163352-CFD3-BF35-92A0-8C6A21F79F0A}"/>
              </a:ext>
            </a:extLst>
          </p:cNvPr>
          <p:cNvSpPr/>
          <p:nvPr/>
        </p:nvSpPr>
        <p:spPr bwMode="auto">
          <a:xfrm rot="5400000">
            <a:off x="2471527" y="1709679"/>
            <a:ext cx="205946" cy="1696416"/>
          </a:xfrm>
          <a:prstGeom prst="rightBrace">
            <a:avLst>
              <a:gd name="adj1" fmla="val 44333"/>
              <a:gd name="adj2" fmla="val 50000"/>
            </a:avLst>
          </a:prstGeom>
          <a:noFill/>
          <a:ln w="15875" cap="flat" cmpd="sng" algn="ctr">
            <a:solidFill>
              <a:schemeClr val="tx1"/>
            </a:solidFill>
            <a:prstDash val="solid"/>
            <a:round/>
            <a:headEnd type="none" w="med" len="med"/>
            <a:tailEnd type="none" w="lg"/>
          </a:ln>
          <a:effectLst/>
        </p:spPr>
        <p:txBody>
          <a:bodyPr rtlCol="0" anchor="ctr"/>
          <a:lstStyle/>
          <a:p>
            <a:pPr algn="ctr"/>
            <a:endParaRPr lang="en-US" sz="1600"/>
          </a:p>
        </p:txBody>
      </p:sp>
      <p:sp>
        <p:nvSpPr>
          <p:cNvPr id="5" name="Right Brace 4">
            <a:extLst>
              <a:ext uri="{FF2B5EF4-FFF2-40B4-BE49-F238E27FC236}">
                <a16:creationId xmlns:a16="http://schemas.microsoft.com/office/drawing/2014/main" id="{188B3A69-6C43-95FF-DEB7-E485D6C68B74}"/>
              </a:ext>
            </a:extLst>
          </p:cNvPr>
          <p:cNvSpPr/>
          <p:nvPr/>
        </p:nvSpPr>
        <p:spPr bwMode="auto">
          <a:xfrm rot="5400000">
            <a:off x="5789629" y="376227"/>
            <a:ext cx="205946" cy="4363324"/>
          </a:xfrm>
          <a:prstGeom prst="rightBrace">
            <a:avLst>
              <a:gd name="adj1" fmla="val 44333"/>
              <a:gd name="adj2" fmla="val 50000"/>
            </a:avLst>
          </a:prstGeom>
          <a:noFill/>
          <a:ln w="15875" cap="flat" cmpd="sng" algn="ctr">
            <a:solidFill>
              <a:schemeClr val="tx1"/>
            </a:solidFill>
            <a:prstDash val="solid"/>
            <a:round/>
            <a:headEnd type="none" w="med" len="med"/>
            <a:tailEnd type="none" w="lg"/>
          </a:ln>
          <a:effectLst/>
        </p:spPr>
        <p:txBody>
          <a:bodyPr rtlCol="0" anchor="ctr"/>
          <a:lstStyle/>
          <a:p>
            <a:pPr algn="ctr"/>
            <a:endParaRPr lang="en-US" sz="1600"/>
          </a:p>
        </p:txBody>
      </p:sp>
      <p:sp>
        <p:nvSpPr>
          <p:cNvPr id="6" name="TextBox 5">
            <a:extLst>
              <a:ext uri="{FF2B5EF4-FFF2-40B4-BE49-F238E27FC236}">
                <a16:creationId xmlns:a16="http://schemas.microsoft.com/office/drawing/2014/main" id="{05B6B15E-02DA-43FE-542E-C5E74C0DEA0D}"/>
              </a:ext>
            </a:extLst>
          </p:cNvPr>
          <p:cNvSpPr txBox="1"/>
          <p:nvPr/>
        </p:nvSpPr>
        <p:spPr>
          <a:xfrm>
            <a:off x="1772036" y="2719088"/>
            <a:ext cx="1604927" cy="1384995"/>
          </a:xfrm>
          <a:prstGeom prst="rect">
            <a:avLst/>
          </a:prstGeom>
          <a:noFill/>
        </p:spPr>
        <p:txBody>
          <a:bodyPr wrap="none" rtlCol="0">
            <a:spAutoFit/>
          </a:bodyPr>
          <a:lstStyle/>
          <a:p>
            <a:pPr algn="ctr"/>
            <a:r>
              <a:rPr lang="en-US" sz="2800" dirty="0"/>
              <a:t>memory-</a:t>
            </a:r>
          </a:p>
          <a:p>
            <a:pPr algn="ctr"/>
            <a:r>
              <a:rPr lang="en-US" sz="2800" dirty="0"/>
              <a:t>access</a:t>
            </a:r>
          </a:p>
          <a:p>
            <a:pPr algn="ctr"/>
            <a:r>
              <a:rPr lang="en-US" sz="2800" dirty="0"/>
              <a:t>limitation</a:t>
            </a:r>
          </a:p>
        </p:txBody>
      </p:sp>
      <p:sp>
        <p:nvSpPr>
          <p:cNvPr id="7" name="TextBox 6">
            <a:extLst>
              <a:ext uri="{FF2B5EF4-FFF2-40B4-BE49-F238E27FC236}">
                <a16:creationId xmlns:a16="http://schemas.microsoft.com/office/drawing/2014/main" id="{6094E134-8E17-9A97-A7B1-0A0D8580D34B}"/>
              </a:ext>
            </a:extLst>
          </p:cNvPr>
          <p:cNvSpPr txBox="1"/>
          <p:nvPr/>
        </p:nvSpPr>
        <p:spPr>
          <a:xfrm>
            <a:off x="5132395" y="2768561"/>
            <a:ext cx="1526380" cy="954107"/>
          </a:xfrm>
          <a:prstGeom prst="rect">
            <a:avLst/>
          </a:prstGeom>
          <a:noFill/>
        </p:spPr>
        <p:txBody>
          <a:bodyPr wrap="none" rtlCol="0">
            <a:spAutoFit/>
          </a:bodyPr>
          <a:lstStyle/>
          <a:p>
            <a:pPr algn="ctr"/>
            <a:r>
              <a:rPr lang="en-US" sz="2800" dirty="0"/>
              <a:t>acyclic</a:t>
            </a:r>
          </a:p>
          <a:p>
            <a:pPr algn="ctr"/>
            <a:r>
              <a:rPr lang="en-US" sz="2800" dirty="0"/>
              <a:t>program</a:t>
            </a:r>
          </a:p>
        </p:txBody>
      </p:sp>
      <p:sp>
        <p:nvSpPr>
          <p:cNvPr id="8" name="TextBox 7">
            <a:extLst>
              <a:ext uri="{FF2B5EF4-FFF2-40B4-BE49-F238E27FC236}">
                <a16:creationId xmlns:a16="http://schemas.microsoft.com/office/drawing/2014/main" id="{B84EFF24-2C16-2AAF-10BC-44B65315EBA6}"/>
              </a:ext>
            </a:extLst>
          </p:cNvPr>
          <p:cNvSpPr txBox="1"/>
          <p:nvPr/>
        </p:nvSpPr>
        <p:spPr>
          <a:xfrm>
            <a:off x="1139062" y="4703475"/>
            <a:ext cx="6754980" cy="1384995"/>
          </a:xfrm>
          <a:prstGeom prst="rect">
            <a:avLst/>
          </a:prstGeom>
          <a:noFill/>
        </p:spPr>
        <p:txBody>
          <a:bodyPr wrap="square" rtlCol="0">
            <a:spAutoFit/>
          </a:bodyPr>
          <a:lstStyle/>
          <a:p>
            <a:r>
              <a:rPr lang="en-US" sz="2800" dirty="0"/>
              <a:t>CFLOBDD: acyclic program with</a:t>
            </a:r>
          </a:p>
          <a:p>
            <a:r>
              <a:rPr lang="en-US" sz="2800" dirty="0"/>
              <a:t>                   </a:t>
            </a:r>
            <a:r>
              <a:rPr lang="en-US" sz="2800" dirty="0">
                <a:solidFill>
                  <a:srgbClr val="C00000"/>
                </a:solidFill>
              </a:rPr>
              <a:t>non-recursive procedure calls</a:t>
            </a:r>
          </a:p>
          <a:p>
            <a:r>
              <a:rPr lang="en-US" sz="2800" dirty="0">
                <a:solidFill>
                  <a:srgbClr val="C00000"/>
                </a:solidFill>
              </a:rPr>
              <a:t>                   </a:t>
            </a:r>
            <a:r>
              <a:rPr lang="en-US" sz="2800" dirty="0"/>
              <a:t>with a restricted structure</a:t>
            </a:r>
          </a:p>
        </p:txBody>
      </p:sp>
      <p:sp>
        <p:nvSpPr>
          <p:cNvPr id="9" name="Speech Bubble: Rectangle with Corners Rounded 8">
            <a:extLst>
              <a:ext uri="{FF2B5EF4-FFF2-40B4-BE49-F238E27FC236}">
                <a16:creationId xmlns:a16="http://schemas.microsoft.com/office/drawing/2014/main" id="{9C95DD31-DBD4-11B0-302B-5C7E7D992134}"/>
              </a:ext>
            </a:extLst>
          </p:cNvPr>
          <p:cNvSpPr/>
          <p:nvPr/>
        </p:nvSpPr>
        <p:spPr bwMode="auto">
          <a:xfrm>
            <a:off x="1203411" y="1666192"/>
            <a:ext cx="7035530" cy="1692732"/>
          </a:xfrm>
          <a:prstGeom prst="wedgeRoundRectCallout">
            <a:avLst>
              <a:gd name="adj1" fmla="val 34190"/>
              <a:gd name="adj2" fmla="val 162917"/>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2400" dirty="0">
                <a:latin typeface="Arial" charset="0"/>
              </a:rPr>
              <a:t>Key Benefit</a:t>
            </a:r>
          </a:p>
          <a:p>
            <a:pPr marL="342900" indent="-342900" defTabSz="914400" eaLnBrk="0" fontAlgn="base" hangingPunct="0">
              <a:spcBef>
                <a:spcPct val="0"/>
              </a:spcBef>
              <a:spcAft>
                <a:spcPct val="0"/>
              </a:spcAft>
              <a:buFont typeface="Arial" panose="020B0604020202020204" pitchFamily="34" charset="0"/>
              <a:buChar char="•"/>
            </a:pPr>
            <a:r>
              <a:rPr lang="en-US" sz="2400" dirty="0">
                <a:latin typeface="Arial" charset="0"/>
              </a:rPr>
              <a:t>BDDs: Compression from sharing </a:t>
            </a:r>
            <a:r>
              <a:rPr lang="en-US" sz="2400" dirty="0">
                <a:solidFill>
                  <a:srgbClr val="C00000"/>
                </a:solidFill>
                <a:latin typeface="Arial" charset="0"/>
              </a:rPr>
              <a:t>sub-DAGs</a:t>
            </a:r>
          </a:p>
          <a:p>
            <a:pPr marL="342900" indent="-342900" defTabSz="914400" eaLnBrk="0" fontAlgn="base" hangingPunct="0">
              <a:spcBef>
                <a:spcPct val="0"/>
              </a:spcBef>
              <a:spcAft>
                <a:spcPct val="0"/>
              </a:spcAft>
              <a:buFont typeface="Arial" panose="020B0604020202020204" pitchFamily="34" charset="0"/>
              <a:buChar char="•"/>
            </a:pPr>
            <a:r>
              <a:rPr lang="en-US" sz="2400" dirty="0">
                <a:latin typeface="Arial" charset="0"/>
              </a:rPr>
              <a:t>CFLOBDDs: Compression from sharing elements in the</a:t>
            </a:r>
            <a:r>
              <a:rPr lang="en-US" sz="2400" dirty="0">
                <a:solidFill>
                  <a:srgbClr val="C00000"/>
                </a:solidFill>
                <a:latin typeface="Arial" charset="0"/>
              </a:rPr>
              <a:t> </a:t>
            </a:r>
            <a:r>
              <a:rPr lang="en-US" sz="2400" dirty="0">
                <a:solidFill>
                  <a:srgbClr val="00B050"/>
                </a:solidFill>
                <a:latin typeface="Arial" charset="0"/>
              </a:rPr>
              <a:t>“middle of a DAG”</a:t>
            </a:r>
          </a:p>
        </p:txBody>
      </p:sp>
      <p:pic>
        <p:nvPicPr>
          <p:cNvPr id="11" name="Graphic 10" descr="A lightbulb">
            <a:extLst>
              <a:ext uri="{FF2B5EF4-FFF2-40B4-BE49-F238E27FC236}">
                <a16:creationId xmlns:a16="http://schemas.microsoft.com/office/drawing/2014/main" id="{43B21095-D094-7C52-DCA4-518C682BFEC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12201" y="2694524"/>
            <a:ext cx="693148" cy="693148"/>
          </a:xfrm>
          <a:prstGeom prst="rect">
            <a:avLst/>
          </a:prstGeom>
        </p:spPr>
      </p:pic>
    </p:spTree>
    <p:extLst>
      <p:ext uri="{BB962C8B-B14F-4D97-AF65-F5344CB8AC3E}">
        <p14:creationId xmlns:p14="http://schemas.microsoft.com/office/powerpoint/2010/main" val="22639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D6D3B-4F66-F50F-85B9-2E82ACD227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B7F7F80-71C5-3C1D-D0A0-6E2AD4D9F741}"/>
              </a:ext>
            </a:extLst>
          </p:cNvPr>
          <p:cNvSpPr txBox="1"/>
          <p:nvPr/>
        </p:nvSpPr>
        <p:spPr>
          <a:xfrm>
            <a:off x="1229106" y="5989372"/>
            <a:ext cx="1742785" cy="461665"/>
          </a:xfrm>
          <a:prstGeom prst="rect">
            <a:avLst/>
          </a:prstGeom>
          <a:noFill/>
        </p:spPr>
        <p:txBody>
          <a:bodyPr wrap="none" rtlCol="0">
            <a:spAutoFit/>
          </a:bodyPr>
          <a:lstStyle/>
          <a:p>
            <a:r>
              <a:rPr lang="en-US" sz="2400" dirty="0"/>
              <a:t>Quasi-BDD</a:t>
            </a:r>
          </a:p>
        </p:txBody>
      </p:sp>
      <p:sp>
        <p:nvSpPr>
          <p:cNvPr id="9" name="Title 1">
            <a:extLst>
              <a:ext uri="{FF2B5EF4-FFF2-40B4-BE49-F238E27FC236}">
                <a16:creationId xmlns:a16="http://schemas.microsoft.com/office/drawing/2014/main" id="{6BA1851A-4F55-2992-892F-3AE88A2902CF}"/>
              </a:ext>
            </a:extLst>
          </p:cNvPr>
          <p:cNvSpPr>
            <a:spLocks noGrp="1"/>
          </p:cNvSpPr>
          <p:nvPr>
            <p:ph type="title"/>
          </p:nvPr>
        </p:nvSpPr>
        <p:spPr>
          <a:xfrm>
            <a:off x="628650" y="202083"/>
            <a:ext cx="7886700" cy="609599"/>
          </a:xfrm>
        </p:spPr>
        <p:txBody>
          <a:bodyPr/>
          <a:lstStyle/>
          <a:p>
            <a:r>
              <a:rPr lang="en-US" dirty="0"/>
              <a:t>Sharing via Procedure Calls?</a:t>
            </a:r>
          </a:p>
        </p:txBody>
      </p:sp>
      <p:sp>
        <p:nvSpPr>
          <p:cNvPr id="3" name="TextBox 2">
            <a:extLst>
              <a:ext uri="{FF2B5EF4-FFF2-40B4-BE49-F238E27FC236}">
                <a16:creationId xmlns:a16="http://schemas.microsoft.com/office/drawing/2014/main" id="{0577BD23-D0BA-0BB0-521F-31913C969819}"/>
              </a:ext>
            </a:extLst>
          </p:cNvPr>
          <p:cNvSpPr txBox="1"/>
          <p:nvPr/>
        </p:nvSpPr>
        <p:spPr>
          <a:xfrm>
            <a:off x="2405890" y="5270482"/>
            <a:ext cx="284052" cy="338554"/>
          </a:xfrm>
          <a:prstGeom prst="rect">
            <a:avLst/>
          </a:prstGeom>
          <a:noFill/>
        </p:spPr>
        <p:txBody>
          <a:bodyPr wrap="none" rtlCol="0">
            <a:spAutoFit/>
          </a:bodyPr>
          <a:lstStyle/>
          <a:p>
            <a:r>
              <a:rPr lang="en-US" sz="1600" dirty="0"/>
              <a:t>T</a:t>
            </a:r>
          </a:p>
        </p:txBody>
      </p:sp>
      <p:sp>
        <p:nvSpPr>
          <p:cNvPr id="4" name="TextBox 3">
            <a:extLst>
              <a:ext uri="{FF2B5EF4-FFF2-40B4-BE49-F238E27FC236}">
                <a16:creationId xmlns:a16="http://schemas.microsoft.com/office/drawing/2014/main" id="{278BB0B3-E152-CFDB-A6F4-F46B638B3E3F}"/>
              </a:ext>
            </a:extLst>
          </p:cNvPr>
          <p:cNvSpPr txBox="1"/>
          <p:nvPr/>
        </p:nvSpPr>
        <p:spPr>
          <a:xfrm>
            <a:off x="1613809" y="5270482"/>
            <a:ext cx="284052" cy="338554"/>
          </a:xfrm>
          <a:prstGeom prst="rect">
            <a:avLst/>
          </a:prstGeom>
          <a:noFill/>
        </p:spPr>
        <p:txBody>
          <a:bodyPr wrap="none" rtlCol="0">
            <a:spAutoFit/>
          </a:bodyPr>
          <a:lstStyle/>
          <a:p>
            <a:r>
              <a:rPr lang="en-US" sz="1600" dirty="0"/>
              <a:t>F</a:t>
            </a:r>
          </a:p>
        </p:txBody>
      </p:sp>
      <p:sp>
        <p:nvSpPr>
          <p:cNvPr id="5" name="Freeform: Shape 4">
            <a:extLst>
              <a:ext uri="{FF2B5EF4-FFF2-40B4-BE49-F238E27FC236}">
                <a16:creationId xmlns:a16="http://schemas.microsoft.com/office/drawing/2014/main" id="{1D1BACE1-25F8-94C6-B503-F2BD08A7D32F}"/>
              </a:ext>
            </a:extLst>
          </p:cNvPr>
          <p:cNvSpPr/>
          <p:nvPr/>
        </p:nvSpPr>
        <p:spPr bwMode="auto">
          <a:xfrm>
            <a:off x="1310135" y="998220"/>
            <a:ext cx="1690208" cy="4282440"/>
          </a:xfrm>
          <a:custGeom>
            <a:avLst/>
            <a:gdLst>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9224"/>
              <a:gd name="connsiteY0" fmla="*/ 0 h 4318891"/>
              <a:gd name="connsiteX1" fmla="*/ 426242 w 1689224"/>
              <a:gd name="connsiteY1" fmla="*/ 563880 h 4318891"/>
              <a:gd name="connsiteX2" fmla="*/ 197642 w 1689224"/>
              <a:gd name="connsiteY2" fmla="*/ 1470660 h 4318891"/>
              <a:gd name="connsiteX3" fmla="*/ 7142 w 1689224"/>
              <a:gd name="connsiteY3" fmla="*/ 2956560 h 4318891"/>
              <a:gd name="connsiteX4" fmla="*/ 456722 w 1689224"/>
              <a:gd name="connsiteY4" fmla="*/ 4221480 h 4318891"/>
              <a:gd name="connsiteX5" fmla="*/ 692942 w 1689224"/>
              <a:gd name="connsiteY5" fmla="*/ 4038600 h 4318891"/>
              <a:gd name="connsiteX6" fmla="*/ 807242 w 1689224"/>
              <a:gd name="connsiteY6" fmla="*/ 3657600 h 4318891"/>
              <a:gd name="connsiteX7" fmla="*/ 1081562 w 1689224"/>
              <a:gd name="connsiteY7" fmla="*/ 4198620 h 4318891"/>
              <a:gd name="connsiteX8" fmla="*/ 1249202 w 1689224"/>
              <a:gd name="connsiteY8" fmla="*/ 4282440 h 4318891"/>
              <a:gd name="connsiteX9" fmla="*/ 1515902 w 1689224"/>
              <a:gd name="connsiteY9" fmla="*/ 3726180 h 4318891"/>
              <a:gd name="connsiteX10" fmla="*/ 1675922 w 1689224"/>
              <a:gd name="connsiteY10" fmla="*/ 2971800 h 4318891"/>
              <a:gd name="connsiteX11" fmla="*/ 1637822 w 1689224"/>
              <a:gd name="connsiteY11" fmla="*/ 2202180 h 4318891"/>
              <a:gd name="connsiteX12" fmla="*/ 1302542 w 1689224"/>
              <a:gd name="connsiteY12" fmla="*/ 662940 h 4318891"/>
              <a:gd name="connsiteX13" fmla="*/ 967262 w 1689224"/>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208" h="4282440">
                <a:moveTo>
                  <a:pt x="968246" y="0"/>
                </a:moveTo>
                <a:lnTo>
                  <a:pt x="579626" y="571500"/>
                </a:lnTo>
                <a:cubicBezTo>
                  <a:pt x="450086" y="762000"/>
                  <a:pt x="293876" y="1073150"/>
                  <a:pt x="198626" y="1470660"/>
                </a:cubicBezTo>
                <a:cubicBezTo>
                  <a:pt x="103376" y="1868170"/>
                  <a:pt x="-35054" y="2498090"/>
                  <a:pt x="8126" y="2956560"/>
                </a:cubicBezTo>
                <a:cubicBezTo>
                  <a:pt x="51306" y="3415030"/>
                  <a:pt x="343406" y="4041140"/>
                  <a:pt x="457706" y="4221480"/>
                </a:cubicBezTo>
                <a:cubicBezTo>
                  <a:pt x="629156" y="3987800"/>
                  <a:pt x="676146" y="3647440"/>
                  <a:pt x="808226" y="3657600"/>
                </a:cubicBezTo>
                <a:cubicBezTo>
                  <a:pt x="940306" y="3667760"/>
                  <a:pt x="1109216" y="4103370"/>
                  <a:pt x="1250186" y="4282440"/>
                </a:cubicBezTo>
                <a:cubicBezTo>
                  <a:pt x="1391156" y="4072890"/>
                  <a:pt x="1445766" y="3944620"/>
                  <a:pt x="1516886" y="3726180"/>
                </a:cubicBezTo>
                <a:cubicBezTo>
                  <a:pt x="1588006" y="3507740"/>
                  <a:pt x="1656586" y="3225800"/>
                  <a:pt x="1676906" y="2971800"/>
                </a:cubicBezTo>
                <a:cubicBezTo>
                  <a:pt x="1697226" y="2717800"/>
                  <a:pt x="1701036" y="2586990"/>
                  <a:pt x="1638806" y="2202180"/>
                </a:cubicBezTo>
                <a:cubicBezTo>
                  <a:pt x="1576576" y="1817370"/>
                  <a:pt x="1415286" y="1029970"/>
                  <a:pt x="1303526" y="662940"/>
                </a:cubicBezTo>
                <a:cubicBezTo>
                  <a:pt x="1191766" y="295910"/>
                  <a:pt x="1099056" y="250825"/>
                  <a:pt x="968246" y="0"/>
                </a:cubicBezTo>
                <a:close/>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54" name="Freeform: Shape 53">
            <a:extLst>
              <a:ext uri="{FF2B5EF4-FFF2-40B4-BE49-F238E27FC236}">
                <a16:creationId xmlns:a16="http://schemas.microsoft.com/office/drawing/2014/main" id="{174D4A9B-F147-2B01-E1A5-2C2C49EE911C}"/>
              </a:ext>
            </a:extLst>
          </p:cNvPr>
          <p:cNvSpPr/>
          <p:nvPr/>
        </p:nvSpPr>
        <p:spPr bwMode="auto">
          <a:xfrm>
            <a:off x="2405890" y="3820278"/>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7" name="Freeform: Shape 56">
            <a:extLst>
              <a:ext uri="{FF2B5EF4-FFF2-40B4-BE49-F238E27FC236}">
                <a16:creationId xmlns:a16="http://schemas.microsoft.com/office/drawing/2014/main" id="{C1023947-0AA6-7D93-5BF1-F647F37A6B13}"/>
              </a:ext>
            </a:extLst>
          </p:cNvPr>
          <p:cNvSpPr/>
          <p:nvPr/>
        </p:nvSpPr>
        <p:spPr bwMode="auto">
          <a:xfrm>
            <a:off x="2100499" y="3005427"/>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8" name="Freeform: Shape 57">
            <a:extLst>
              <a:ext uri="{FF2B5EF4-FFF2-40B4-BE49-F238E27FC236}">
                <a16:creationId xmlns:a16="http://schemas.microsoft.com/office/drawing/2014/main" id="{447AB754-904A-C3D1-0931-8ECBCF446F47}"/>
              </a:ext>
            </a:extLst>
          </p:cNvPr>
          <p:cNvSpPr/>
          <p:nvPr/>
        </p:nvSpPr>
        <p:spPr bwMode="auto">
          <a:xfrm>
            <a:off x="2561698" y="299979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9" name="Freeform: Shape 58">
            <a:extLst>
              <a:ext uri="{FF2B5EF4-FFF2-40B4-BE49-F238E27FC236}">
                <a16:creationId xmlns:a16="http://schemas.microsoft.com/office/drawing/2014/main" id="{479EC0C5-D0E4-20C7-95D3-876DD2F5257E}"/>
              </a:ext>
            </a:extLst>
          </p:cNvPr>
          <p:cNvSpPr/>
          <p:nvPr/>
        </p:nvSpPr>
        <p:spPr bwMode="auto">
          <a:xfrm>
            <a:off x="1739688" y="189946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0" name="Freeform: Shape 59">
            <a:extLst>
              <a:ext uri="{FF2B5EF4-FFF2-40B4-BE49-F238E27FC236}">
                <a16:creationId xmlns:a16="http://schemas.microsoft.com/office/drawing/2014/main" id="{FAB0EBED-1922-2D19-112D-2F1F6C03F18E}"/>
              </a:ext>
            </a:extLst>
          </p:cNvPr>
          <p:cNvSpPr/>
          <p:nvPr/>
        </p:nvSpPr>
        <p:spPr bwMode="auto">
          <a:xfrm>
            <a:off x="2456136" y="3980122"/>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1" name="Freeform: Shape 60">
            <a:extLst>
              <a:ext uri="{FF2B5EF4-FFF2-40B4-BE49-F238E27FC236}">
                <a16:creationId xmlns:a16="http://schemas.microsoft.com/office/drawing/2014/main" id="{ABD9631D-3C62-9812-849E-4E82738E7808}"/>
              </a:ext>
            </a:extLst>
          </p:cNvPr>
          <p:cNvSpPr/>
          <p:nvPr/>
        </p:nvSpPr>
        <p:spPr bwMode="auto">
          <a:xfrm>
            <a:off x="1545878" y="38238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2" name="Freeform: Shape 61">
            <a:extLst>
              <a:ext uri="{FF2B5EF4-FFF2-40B4-BE49-F238E27FC236}">
                <a16:creationId xmlns:a16="http://schemas.microsoft.com/office/drawing/2014/main" id="{90F3EE50-7520-6AC6-330D-5BD3366ACFDE}"/>
              </a:ext>
            </a:extLst>
          </p:cNvPr>
          <p:cNvSpPr/>
          <p:nvPr/>
        </p:nvSpPr>
        <p:spPr bwMode="auto">
          <a:xfrm>
            <a:off x="1596124" y="3983735"/>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3" name="Freeform: Shape 62">
            <a:extLst>
              <a:ext uri="{FF2B5EF4-FFF2-40B4-BE49-F238E27FC236}">
                <a16:creationId xmlns:a16="http://schemas.microsoft.com/office/drawing/2014/main" id="{5E64C1A0-F009-4856-CF4B-34E4209CF4AE}"/>
              </a:ext>
            </a:extLst>
          </p:cNvPr>
          <p:cNvSpPr/>
          <p:nvPr/>
        </p:nvSpPr>
        <p:spPr bwMode="auto">
          <a:xfrm>
            <a:off x="1506221" y="2703663"/>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4" name="Freeform: Shape 63">
            <a:extLst>
              <a:ext uri="{FF2B5EF4-FFF2-40B4-BE49-F238E27FC236}">
                <a16:creationId xmlns:a16="http://schemas.microsoft.com/office/drawing/2014/main" id="{DE9008FD-183D-07BE-1ABD-310B15F5898B}"/>
              </a:ext>
            </a:extLst>
          </p:cNvPr>
          <p:cNvSpPr/>
          <p:nvPr/>
        </p:nvSpPr>
        <p:spPr bwMode="auto">
          <a:xfrm>
            <a:off x="1556467" y="2863507"/>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5" name="Freeform: Shape 64">
            <a:extLst>
              <a:ext uri="{FF2B5EF4-FFF2-40B4-BE49-F238E27FC236}">
                <a16:creationId xmlns:a16="http://schemas.microsoft.com/office/drawing/2014/main" id="{A697F1ED-CDA5-11E8-C319-C3A9DF802A05}"/>
              </a:ext>
            </a:extLst>
          </p:cNvPr>
          <p:cNvSpPr/>
          <p:nvPr/>
        </p:nvSpPr>
        <p:spPr bwMode="auto">
          <a:xfrm>
            <a:off x="2253126" y="17520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6" name="Freeform: Shape 65">
            <a:extLst>
              <a:ext uri="{FF2B5EF4-FFF2-40B4-BE49-F238E27FC236}">
                <a16:creationId xmlns:a16="http://schemas.microsoft.com/office/drawing/2014/main" id="{00A1E9D8-962F-473C-14A2-CB807468AF64}"/>
              </a:ext>
            </a:extLst>
          </p:cNvPr>
          <p:cNvSpPr/>
          <p:nvPr/>
        </p:nvSpPr>
        <p:spPr bwMode="auto">
          <a:xfrm>
            <a:off x="2303372" y="1911935"/>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31560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dissolve">
                                      <p:cBhvr>
                                        <p:cTn id="7" dur="500"/>
                                        <p:tgtEl>
                                          <p:spTgt spid="6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500"/>
                                        <p:tgtEl>
                                          <p:spTgt spid="6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ssolv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dissolve">
                                      <p:cBhvr>
                                        <p:cTn id="21" dur="500"/>
                                        <p:tgtEl>
                                          <p:spTgt spid="5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dissolve">
                                      <p:cBhvr>
                                        <p:cTn id="24" dur="500"/>
                                        <p:tgtEl>
                                          <p:spTgt spid="5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dissolv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dissolve">
                                      <p:cBhvr>
                                        <p:cTn id="32" dur="500"/>
                                        <p:tgtEl>
                                          <p:spTgt spid="6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dissolve">
                                      <p:cBhvr>
                                        <p:cTn id="35" dur="500"/>
                                        <p:tgtEl>
                                          <p:spTgt spid="6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dissolve">
                                      <p:cBhvr>
                                        <p:cTn id="38" dur="500"/>
                                        <p:tgtEl>
                                          <p:spTgt spid="6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dissolve">
                                      <p:cBhvr>
                                        <p:cTn id="4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C961-B902-F8CD-578D-E481E1C3272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1B377F2-4EEA-A282-EB5B-41A9836111A4}"/>
              </a:ext>
            </a:extLst>
          </p:cNvPr>
          <p:cNvSpPr txBox="1"/>
          <p:nvPr/>
        </p:nvSpPr>
        <p:spPr>
          <a:xfrm>
            <a:off x="1229106" y="5989372"/>
            <a:ext cx="1742785" cy="461665"/>
          </a:xfrm>
          <a:prstGeom prst="rect">
            <a:avLst/>
          </a:prstGeom>
          <a:noFill/>
        </p:spPr>
        <p:txBody>
          <a:bodyPr wrap="none" rtlCol="0">
            <a:spAutoFit/>
          </a:bodyPr>
          <a:lstStyle/>
          <a:p>
            <a:r>
              <a:rPr lang="en-US" sz="2400" dirty="0"/>
              <a:t>Quasi-BDD</a:t>
            </a:r>
          </a:p>
        </p:txBody>
      </p:sp>
      <p:sp>
        <p:nvSpPr>
          <p:cNvPr id="9" name="Title 1">
            <a:extLst>
              <a:ext uri="{FF2B5EF4-FFF2-40B4-BE49-F238E27FC236}">
                <a16:creationId xmlns:a16="http://schemas.microsoft.com/office/drawing/2014/main" id="{D5D3F783-C180-E704-26B9-FEE4F381C6D4}"/>
              </a:ext>
            </a:extLst>
          </p:cNvPr>
          <p:cNvSpPr>
            <a:spLocks noGrp="1"/>
          </p:cNvSpPr>
          <p:nvPr>
            <p:ph type="title"/>
          </p:nvPr>
        </p:nvSpPr>
        <p:spPr>
          <a:xfrm>
            <a:off x="628650" y="202083"/>
            <a:ext cx="7886700" cy="609599"/>
          </a:xfrm>
        </p:spPr>
        <p:txBody>
          <a:bodyPr/>
          <a:lstStyle/>
          <a:p>
            <a:r>
              <a:rPr lang="en-US" dirty="0"/>
              <a:t>Sharing via Procedure Calls?</a:t>
            </a:r>
          </a:p>
        </p:txBody>
      </p:sp>
      <p:sp>
        <p:nvSpPr>
          <p:cNvPr id="3" name="TextBox 2">
            <a:extLst>
              <a:ext uri="{FF2B5EF4-FFF2-40B4-BE49-F238E27FC236}">
                <a16:creationId xmlns:a16="http://schemas.microsoft.com/office/drawing/2014/main" id="{51887532-B970-AAA5-09EC-DE1FCE7C99C7}"/>
              </a:ext>
            </a:extLst>
          </p:cNvPr>
          <p:cNvSpPr txBox="1"/>
          <p:nvPr/>
        </p:nvSpPr>
        <p:spPr>
          <a:xfrm>
            <a:off x="2405890" y="5270482"/>
            <a:ext cx="284052" cy="338554"/>
          </a:xfrm>
          <a:prstGeom prst="rect">
            <a:avLst/>
          </a:prstGeom>
          <a:noFill/>
        </p:spPr>
        <p:txBody>
          <a:bodyPr wrap="none" rtlCol="0">
            <a:spAutoFit/>
          </a:bodyPr>
          <a:lstStyle/>
          <a:p>
            <a:r>
              <a:rPr lang="en-US" sz="1600" dirty="0"/>
              <a:t>T</a:t>
            </a:r>
          </a:p>
        </p:txBody>
      </p:sp>
      <p:sp>
        <p:nvSpPr>
          <p:cNvPr id="4" name="TextBox 3">
            <a:extLst>
              <a:ext uri="{FF2B5EF4-FFF2-40B4-BE49-F238E27FC236}">
                <a16:creationId xmlns:a16="http://schemas.microsoft.com/office/drawing/2014/main" id="{96ED5310-EEDF-656F-EB56-415DEDFE0801}"/>
              </a:ext>
            </a:extLst>
          </p:cNvPr>
          <p:cNvSpPr txBox="1"/>
          <p:nvPr/>
        </p:nvSpPr>
        <p:spPr>
          <a:xfrm>
            <a:off x="1613809" y="5270482"/>
            <a:ext cx="284052" cy="338554"/>
          </a:xfrm>
          <a:prstGeom prst="rect">
            <a:avLst/>
          </a:prstGeom>
          <a:noFill/>
        </p:spPr>
        <p:txBody>
          <a:bodyPr wrap="none" rtlCol="0">
            <a:spAutoFit/>
          </a:bodyPr>
          <a:lstStyle/>
          <a:p>
            <a:r>
              <a:rPr lang="en-US" sz="1600" dirty="0"/>
              <a:t>F</a:t>
            </a:r>
          </a:p>
        </p:txBody>
      </p:sp>
      <p:sp>
        <p:nvSpPr>
          <p:cNvPr id="5" name="Freeform: Shape 4">
            <a:extLst>
              <a:ext uri="{FF2B5EF4-FFF2-40B4-BE49-F238E27FC236}">
                <a16:creationId xmlns:a16="http://schemas.microsoft.com/office/drawing/2014/main" id="{967ADCBB-3819-30DE-2B91-44CDDCACF70B}"/>
              </a:ext>
            </a:extLst>
          </p:cNvPr>
          <p:cNvSpPr/>
          <p:nvPr/>
        </p:nvSpPr>
        <p:spPr bwMode="auto">
          <a:xfrm>
            <a:off x="1310135" y="998220"/>
            <a:ext cx="1690208" cy="4282440"/>
          </a:xfrm>
          <a:custGeom>
            <a:avLst/>
            <a:gdLst>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9224"/>
              <a:gd name="connsiteY0" fmla="*/ 0 h 4318891"/>
              <a:gd name="connsiteX1" fmla="*/ 426242 w 1689224"/>
              <a:gd name="connsiteY1" fmla="*/ 563880 h 4318891"/>
              <a:gd name="connsiteX2" fmla="*/ 197642 w 1689224"/>
              <a:gd name="connsiteY2" fmla="*/ 1470660 h 4318891"/>
              <a:gd name="connsiteX3" fmla="*/ 7142 w 1689224"/>
              <a:gd name="connsiteY3" fmla="*/ 2956560 h 4318891"/>
              <a:gd name="connsiteX4" fmla="*/ 456722 w 1689224"/>
              <a:gd name="connsiteY4" fmla="*/ 4221480 h 4318891"/>
              <a:gd name="connsiteX5" fmla="*/ 692942 w 1689224"/>
              <a:gd name="connsiteY5" fmla="*/ 4038600 h 4318891"/>
              <a:gd name="connsiteX6" fmla="*/ 807242 w 1689224"/>
              <a:gd name="connsiteY6" fmla="*/ 3657600 h 4318891"/>
              <a:gd name="connsiteX7" fmla="*/ 1081562 w 1689224"/>
              <a:gd name="connsiteY7" fmla="*/ 4198620 h 4318891"/>
              <a:gd name="connsiteX8" fmla="*/ 1249202 w 1689224"/>
              <a:gd name="connsiteY8" fmla="*/ 4282440 h 4318891"/>
              <a:gd name="connsiteX9" fmla="*/ 1515902 w 1689224"/>
              <a:gd name="connsiteY9" fmla="*/ 3726180 h 4318891"/>
              <a:gd name="connsiteX10" fmla="*/ 1675922 w 1689224"/>
              <a:gd name="connsiteY10" fmla="*/ 2971800 h 4318891"/>
              <a:gd name="connsiteX11" fmla="*/ 1637822 w 1689224"/>
              <a:gd name="connsiteY11" fmla="*/ 2202180 h 4318891"/>
              <a:gd name="connsiteX12" fmla="*/ 1302542 w 1689224"/>
              <a:gd name="connsiteY12" fmla="*/ 662940 h 4318891"/>
              <a:gd name="connsiteX13" fmla="*/ 967262 w 1689224"/>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208" h="4282440">
                <a:moveTo>
                  <a:pt x="968246" y="0"/>
                </a:moveTo>
                <a:lnTo>
                  <a:pt x="579626" y="571500"/>
                </a:lnTo>
                <a:cubicBezTo>
                  <a:pt x="450086" y="762000"/>
                  <a:pt x="293876" y="1073150"/>
                  <a:pt x="198626" y="1470660"/>
                </a:cubicBezTo>
                <a:cubicBezTo>
                  <a:pt x="103376" y="1868170"/>
                  <a:pt x="-35054" y="2498090"/>
                  <a:pt x="8126" y="2956560"/>
                </a:cubicBezTo>
                <a:cubicBezTo>
                  <a:pt x="51306" y="3415030"/>
                  <a:pt x="343406" y="4041140"/>
                  <a:pt x="457706" y="4221480"/>
                </a:cubicBezTo>
                <a:cubicBezTo>
                  <a:pt x="629156" y="3987800"/>
                  <a:pt x="676146" y="3647440"/>
                  <a:pt x="808226" y="3657600"/>
                </a:cubicBezTo>
                <a:cubicBezTo>
                  <a:pt x="940306" y="3667760"/>
                  <a:pt x="1109216" y="4103370"/>
                  <a:pt x="1250186" y="4282440"/>
                </a:cubicBezTo>
                <a:cubicBezTo>
                  <a:pt x="1391156" y="4072890"/>
                  <a:pt x="1445766" y="3944620"/>
                  <a:pt x="1516886" y="3726180"/>
                </a:cubicBezTo>
                <a:cubicBezTo>
                  <a:pt x="1588006" y="3507740"/>
                  <a:pt x="1656586" y="3225800"/>
                  <a:pt x="1676906" y="2971800"/>
                </a:cubicBezTo>
                <a:cubicBezTo>
                  <a:pt x="1697226" y="2717800"/>
                  <a:pt x="1701036" y="2586990"/>
                  <a:pt x="1638806" y="2202180"/>
                </a:cubicBezTo>
                <a:cubicBezTo>
                  <a:pt x="1576576" y="1817370"/>
                  <a:pt x="1415286" y="1029970"/>
                  <a:pt x="1303526" y="662940"/>
                </a:cubicBezTo>
                <a:cubicBezTo>
                  <a:pt x="1191766" y="295910"/>
                  <a:pt x="1099056" y="250825"/>
                  <a:pt x="968246" y="0"/>
                </a:cubicBezTo>
                <a:close/>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54" name="Freeform: Shape 53">
            <a:extLst>
              <a:ext uri="{FF2B5EF4-FFF2-40B4-BE49-F238E27FC236}">
                <a16:creationId xmlns:a16="http://schemas.microsoft.com/office/drawing/2014/main" id="{2D88787D-AB00-D39B-4ABC-BE26DB18CDBB}"/>
              </a:ext>
            </a:extLst>
          </p:cNvPr>
          <p:cNvSpPr/>
          <p:nvPr/>
        </p:nvSpPr>
        <p:spPr bwMode="auto">
          <a:xfrm>
            <a:off x="2405890" y="3820278"/>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7" name="Freeform: Shape 56">
            <a:extLst>
              <a:ext uri="{FF2B5EF4-FFF2-40B4-BE49-F238E27FC236}">
                <a16:creationId xmlns:a16="http://schemas.microsoft.com/office/drawing/2014/main" id="{DF9A1592-86C8-1983-EA15-CF2B8F158818}"/>
              </a:ext>
            </a:extLst>
          </p:cNvPr>
          <p:cNvSpPr/>
          <p:nvPr/>
        </p:nvSpPr>
        <p:spPr bwMode="auto">
          <a:xfrm>
            <a:off x="2100499" y="3005427"/>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8" name="Freeform: Shape 57">
            <a:extLst>
              <a:ext uri="{FF2B5EF4-FFF2-40B4-BE49-F238E27FC236}">
                <a16:creationId xmlns:a16="http://schemas.microsoft.com/office/drawing/2014/main" id="{FF64B672-40C0-6960-DAB8-A4B714519B0D}"/>
              </a:ext>
            </a:extLst>
          </p:cNvPr>
          <p:cNvSpPr/>
          <p:nvPr/>
        </p:nvSpPr>
        <p:spPr bwMode="auto">
          <a:xfrm>
            <a:off x="2561698" y="299979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9" name="Freeform: Shape 58">
            <a:extLst>
              <a:ext uri="{FF2B5EF4-FFF2-40B4-BE49-F238E27FC236}">
                <a16:creationId xmlns:a16="http://schemas.microsoft.com/office/drawing/2014/main" id="{96785348-03C2-7870-CD7C-29F641CE3D98}"/>
              </a:ext>
            </a:extLst>
          </p:cNvPr>
          <p:cNvSpPr/>
          <p:nvPr/>
        </p:nvSpPr>
        <p:spPr bwMode="auto">
          <a:xfrm>
            <a:off x="1739688" y="189946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0" name="Freeform: Shape 59">
            <a:extLst>
              <a:ext uri="{FF2B5EF4-FFF2-40B4-BE49-F238E27FC236}">
                <a16:creationId xmlns:a16="http://schemas.microsoft.com/office/drawing/2014/main" id="{781EA5EC-8538-25C0-FFD8-363EAD0547F0}"/>
              </a:ext>
            </a:extLst>
          </p:cNvPr>
          <p:cNvSpPr/>
          <p:nvPr/>
        </p:nvSpPr>
        <p:spPr bwMode="auto">
          <a:xfrm>
            <a:off x="2456136" y="3980122"/>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1" name="Freeform: Shape 60">
            <a:extLst>
              <a:ext uri="{FF2B5EF4-FFF2-40B4-BE49-F238E27FC236}">
                <a16:creationId xmlns:a16="http://schemas.microsoft.com/office/drawing/2014/main" id="{2F2EC795-0CFE-E82C-32CC-1E3B8E337ED2}"/>
              </a:ext>
            </a:extLst>
          </p:cNvPr>
          <p:cNvSpPr/>
          <p:nvPr/>
        </p:nvSpPr>
        <p:spPr bwMode="auto">
          <a:xfrm>
            <a:off x="1545878" y="38238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2" name="Freeform: Shape 61">
            <a:extLst>
              <a:ext uri="{FF2B5EF4-FFF2-40B4-BE49-F238E27FC236}">
                <a16:creationId xmlns:a16="http://schemas.microsoft.com/office/drawing/2014/main" id="{DACA1CED-3008-E476-B505-3650031AB10F}"/>
              </a:ext>
            </a:extLst>
          </p:cNvPr>
          <p:cNvSpPr/>
          <p:nvPr/>
        </p:nvSpPr>
        <p:spPr bwMode="auto">
          <a:xfrm>
            <a:off x="1596124" y="3983735"/>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3" name="Freeform: Shape 62">
            <a:extLst>
              <a:ext uri="{FF2B5EF4-FFF2-40B4-BE49-F238E27FC236}">
                <a16:creationId xmlns:a16="http://schemas.microsoft.com/office/drawing/2014/main" id="{E94C6682-B679-838B-45D6-DD1B6DC1F444}"/>
              </a:ext>
            </a:extLst>
          </p:cNvPr>
          <p:cNvSpPr/>
          <p:nvPr/>
        </p:nvSpPr>
        <p:spPr bwMode="auto">
          <a:xfrm>
            <a:off x="1506221" y="2703663"/>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4" name="Freeform: Shape 63">
            <a:extLst>
              <a:ext uri="{FF2B5EF4-FFF2-40B4-BE49-F238E27FC236}">
                <a16:creationId xmlns:a16="http://schemas.microsoft.com/office/drawing/2014/main" id="{37E4FE97-F481-3F37-6B0A-66EE15A52EEB}"/>
              </a:ext>
            </a:extLst>
          </p:cNvPr>
          <p:cNvSpPr/>
          <p:nvPr/>
        </p:nvSpPr>
        <p:spPr bwMode="auto">
          <a:xfrm>
            <a:off x="1556467" y="2863507"/>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5" name="Freeform: Shape 64">
            <a:extLst>
              <a:ext uri="{FF2B5EF4-FFF2-40B4-BE49-F238E27FC236}">
                <a16:creationId xmlns:a16="http://schemas.microsoft.com/office/drawing/2014/main" id="{D2BC990B-333B-AF50-DBAE-E68F642C374D}"/>
              </a:ext>
            </a:extLst>
          </p:cNvPr>
          <p:cNvSpPr/>
          <p:nvPr/>
        </p:nvSpPr>
        <p:spPr bwMode="auto">
          <a:xfrm>
            <a:off x="2253126" y="17520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6" name="Freeform: Shape 65">
            <a:extLst>
              <a:ext uri="{FF2B5EF4-FFF2-40B4-BE49-F238E27FC236}">
                <a16:creationId xmlns:a16="http://schemas.microsoft.com/office/drawing/2014/main" id="{58F88CA6-8D47-E929-3DB5-EFF5A11196D6}"/>
              </a:ext>
            </a:extLst>
          </p:cNvPr>
          <p:cNvSpPr/>
          <p:nvPr/>
        </p:nvSpPr>
        <p:spPr bwMode="auto">
          <a:xfrm>
            <a:off x="2303372" y="1911935"/>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69" name="TextBox 68">
            <a:extLst>
              <a:ext uri="{FF2B5EF4-FFF2-40B4-BE49-F238E27FC236}">
                <a16:creationId xmlns:a16="http://schemas.microsoft.com/office/drawing/2014/main" id="{1B665802-747B-EA55-EA2C-F38683D00FC9}"/>
              </a:ext>
            </a:extLst>
          </p:cNvPr>
          <p:cNvSpPr txBox="1"/>
          <p:nvPr/>
        </p:nvSpPr>
        <p:spPr>
          <a:xfrm>
            <a:off x="6262140" y="5270482"/>
            <a:ext cx="284052" cy="338554"/>
          </a:xfrm>
          <a:prstGeom prst="rect">
            <a:avLst/>
          </a:prstGeom>
          <a:noFill/>
        </p:spPr>
        <p:txBody>
          <a:bodyPr wrap="none" rtlCol="0">
            <a:spAutoFit/>
          </a:bodyPr>
          <a:lstStyle/>
          <a:p>
            <a:r>
              <a:rPr lang="en-US" sz="1600" dirty="0"/>
              <a:t>T</a:t>
            </a:r>
          </a:p>
        </p:txBody>
      </p:sp>
      <p:sp>
        <p:nvSpPr>
          <p:cNvPr id="70" name="TextBox 69">
            <a:extLst>
              <a:ext uri="{FF2B5EF4-FFF2-40B4-BE49-F238E27FC236}">
                <a16:creationId xmlns:a16="http://schemas.microsoft.com/office/drawing/2014/main" id="{C7818765-35DA-7239-A1BB-F9CFCA625CAD}"/>
              </a:ext>
            </a:extLst>
          </p:cNvPr>
          <p:cNvSpPr txBox="1"/>
          <p:nvPr/>
        </p:nvSpPr>
        <p:spPr>
          <a:xfrm>
            <a:off x="5470059" y="5270482"/>
            <a:ext cx="284052" cy="338554"/>
          </a:xfrm>
          <a:prstGeom prst="rect">
            <a:avLst/>
          </a:prstGeom>
          <a:noFill/>
        </p:spPr>
        <p:txBody>
          <a:bodyPr wrap="none" rtlCol="0">
            <a:spAutoFit/>
          </a:bodyPr>
          <a:lstStyle/>
          <a:p>
            <a:r>
              <a:rPr lang="en-US" sz="1600" dirty="0"/>
              <a:t>F</a:t>
            </a:r>
          </a:p>
        </p:txBody>
      </p:sp>
      <p:sp>
        <p:nvSpPr>
          <p:cNvPr id="71" name="Freeform: Shape 70">
            <a:extLst>
              <a:ext uri="{FF2B5EF4-FFF2-40B4-BE49-F238E27FC236}">
                <a16:creationId xmlns:a16="http://schemas.microsoft.com/office/drawing/2014/main" id="{FF1D7255-5C60-1419-B102-B8E481B7E8AA}"/>
              </a:ext>
            </a:extLst>
          </p:cNvPr>
          <p:cNvSpPr/>
          <p:nvPr/>
        </p:nvSpPr>
        <p:spPr bwMode="auto">
          <a:xfrm>
            <a:off x="5166385" y="998220"/>
            <a:ext cx="1690208" cy="4282440"/>
          </a:xfrm>
          <a:custGeom>
            <a:avLst/>
            <a:gdLst>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845342 w 1688201"/>
              <a:gd name="connsiteY0" fmla="*/ 1524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14" fmla="*/ 845342 w 1688201"/>
              <a:gd name="connsiteY14" fmla="*/ 1524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8201"/>
              <a:gd name="connsiteY0" fmla="*/ 0 h 4318891"/>
              <a:gd name="connsiteX1" fmla="*/ 426242 w 1688201"/>
              <a:gd name="connsiteY1" fmla="*/ 563880 h 4318891"/>
              <a:gd name="connsiteX2" fmla="*/ 197642 w 1688201"/>
              <a:gd name="connsiteY2" fmla="*/ 1470660 h 4318891"/>
              <a:gd name="connsiteX3" fmla="*/ 7142 w 1688201"/>
              <a:gd name="connsiteY3" fmla="*/ 2956560 h 4318891"/>
              <a:gd name="connsiteX4" fmla="*/ 456722 w 1688201"/>
              <a:gd name="connsiteY4" fmla="*/ 4221480 h 4318891"/>
              <a:gd name="connsiteX5" fmla="*/ 692942 w 1688201"/>
              <a:gd name="connsiteY5" fmla="*/ 4038600 h 4318891"/>
              <a:gd name="connsiteX6" fmla="*/ 807242 w 1688201"/>
              <a:gd name="connsiteY6" fmla="*/ 3657600 h 4318891"/>
              <a:gd name="connsiteX7" fmla="*/ 1081562 w 1688201"/>
              <a:gd name="connsiteY7" fmla="*/ 4198620 h 4318891"/>
              <a:gd name="connsiteX8" fmla="*/ 1249202 w 1688201"/>
              <a:gd name="connsiteY8" fmla="*/ 4282440 h 4318891"/>
              <a:gd name="connsiteX9" fmla="*/ 1515902 w 1688201"/>
              <a:gd name="connsiteY9" fmla="*/ 3726180 h 4318891"/>
              <a:gd name="connsiteX10" fmla="*/ 1675922 w 1688201"/>
              <a:gd name="connsiteY10" fmla="*/ 2971800 h 4318891"/>
              <a:gd name="connsiteX11" fmla="*/ 1637822 w 1688201"/>
              <a:gd name="connsiteY11" fmla="*/ 2202180 h 4318891"/>
              <a:gd name="connsiteX12" fmla="*/ 1325402 w 1688201"/>
              <a:gd name="connsiteY12" fmla="*/ 548640 h 4318891"/>
              <a:gd name="connsiteX13" fmla="*/ 967262 w 1688201"/>
              <a:gd name="connsiteY13" fmla="*/ 0 h 4318891"/>
              <a:gd name="connsiteX0" fmla="*/ 967262 w 1689224"/>
              <a:gd name="connsiteY0" fmla="*/ 0 h 4318891"/>
              <a:gd name="connsiteX1" fmla="*/ 426242 w 1689224"/>
              <a:gd name="connsiteY1" fmla="*/ 563880 h 4318891"/>
              <a:gd name="connsiteX2" fmla="*/ 197642 w 1689224"/>
              <a:gd name="connsiteY2" fmla="*/ 1470660 h 4318891"/>
              <a:gd name="connsiteX3" fmla="*/ 7142 w 1689224"/>
              <a:gd name="connsiteY3" fmla="*/ 2956560 h 4318891"/>
              <a:gd name="connsiteX4" fmla="*/ 456722 w 1689224"/>
              <a:gd name="connsiteY4" fmla="*/ 4221480 h 4318891"/>
              <a:gd name="connsiteX5" fmla="*/ 692942 w 1689224"/>
              <a:gd name="connsiteY5" fmla="*/ 4038600 h 4318891"/>
              <a:gd name="connsiteX6" fmla="*/ 807242 w 1689224"/>
              <a:gd name="connsiteY6" fmla="*/ 3657600 h 4318891"/>
              <a:gd name="connsiteX7" fmla="*/ 1081562 w 1689224"/>
              <a:gd name="connsiteY7" fmla="*/ 4198620 h 4318891"/>
              <a:gd name="connsiteX8" fmla="*/ 1249202 w 1689224"/>
              <a:gd name="connsiteY8" fmla="*/ 4282440 h 4318891"/>
              <a:gd name="connsiteX9" fmla="*/ 1515902 w 1689224"/>
              <a:gd name="connsiteY9" fmla="*/ 3726180 h 4318891"/>
              <a:gd name="connsiteX10" fmla="*/ 1675922 w 1689224"/>
              <a:gd name="connsiteY10" fmla="*/ 2971800 h 4318891"/>
              <a:gd name="connsiteX11" fmla="*/ 1637822 w 1689224"/>
              <a:gd name="connsiteY11" fmla="*/ 2202180 h 4318891"/>
              <a:gd name="connsiteX12" fmla="*/ 1302542 w 1689224"/>
              <a:gd name="connsiteY12" fmla="*/ 662940 h 4318891"/>
              <a:gd name="connsiteX13" fmla="*/ 967262 w 1689224"/>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693926 w 1690208"/>
              <a:gd name="connsiteY5" fmla="*/ 4038600 h 4318891"/>
              <a:gd name="connsiteX6" fmla="*/ 808226 w 1690208"/>
              <a:gd name="connsiteY6" fmla="*/ 3657600 h 4318891"/>
              <a:gd name="connsiteX7" fmla="*/ 1082546 w 1690208"/>
              <a:gd name="connsiteY7" fmla="*/ 4198620 h 4318891"/>
              <a:gd name="connsiteX8" fmla="*/ 1250186 w 1690208"/>
              <a:gd name="connsiteY8" fmla="*/ 4282440 h 4318891"/>
              <a:gd name="connsiteX9" fmla="*/ 1516886 w 1690208"/>
              <a:gd name="connsiteY9" fmla="*/ 3726180 h 4318891"/>
              <a:gd name="connsiteX10" fmla="*/ 1676906 w 1690208"/>
              <a:gd name="connsiteY10" fmla="*/ 2971800 h 4318891"/>
              <a:gd name="connsiteX11" fmla="*/ 1638806 w 1690208"/>
              <a:gd name="connsiteY11" fmla="*/ 2202180 h 4318891"/>
              <a:gd name="connsiteX12" fmla="*/ 1303526 w 1690208"/>
              <a:gd name="connsiteY12" fmla="*/ 662940 h 4318891"/>
              <a:gd name="connsiteX13" fmla="*/ 968246 w 1690208"/>
              <a:gd name="connsiteY13"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318891"/>
              <a:gd name="connsiteX1" fmla="*/ 579626 w 1690208"/>
              <a:gd name="connsiteY1" fmla="*/ 571500 h 4318891"/>
              <a:gd name="connsiteX2" fmla="*/ 198626 w 1690208"/>
              <a:gd name="connsiteY2" fmla="*/ 1470660 h 4318891"/>
              <a:gd name="connsiteX3" fmla="*/ 8126 w 1690208"/>
              <a:gd name="connsiteY3" fmla="*/ 2956560 h 4318891"/>
              <a:gd name="connsiteX4" fmla="*/ 457706 w 1690208"/>
              <a:gd name="connsiteY4" fmla="*/ 4221480 h 4318891"/>
              <a:gd name="connsiteX5" fmla="*/ 808226 w 1690208"/>
              <a:gd name="connsiteY5" fmla="*/ 3657600 h 4318891"/>
              <a:gd name="connsiteX6" fmla="*/ 1082546 w 1690208"/>
              <a:gd name="connsiteY6" fmla="*/ 4198620 h 4318891"/>
              <a:gd name="connsiteX7" fmla="*/ 1250186 w 1690208"/>
              <a:gd name="connsiteY7" fmla="*/ 4282440 h 4318891"/>
              <a:gd name="connsiteX8" fmla="*/ 1516886 w 1690208"/>
              <a:gd name="connsiteY8" fmla="*/ 3726180 h 4318891"/>
              <a:gd name="connsiteX9" fmla="*/ 1676906 w 1690208"/>
              <a:gd name="connsiteY9" fmla="*/ 2971800 h 4318891"/>
              <a:gd name="connsiteX10" fmla="*/ 1638806 w 1690208"/>
              <a:gd name="connsiteY10" fmla="*/ 2202180 h 4318891"/>
              <a:gd name="connsiteX11" fmla="*/ 1303526 w 1690208"/>
              <a:gd name="connsiteY11" fmla="*/ 662940 h 4318891"/>
              <a:gd name="connsiteX12" fmla="*/ 968246 w 1690208"/>
              <a:gd name="connsiteY12" fmla="*/ 0 h 4318891"/>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713"/>
              <a:gd name="connsiteX1" fmla="*/ 579626 w 1690208"/>
              <a:gd name="connsiteY1" fmla="*/ 571500 h 4282713"/>
              <a:gd name="connsiteX2" fmla="*/ 198626 w 1690208"/>
              <a:gd name="connsiteY2" fmla="*/ 1470660 h 4282713"/>
              <a:gd name="connsiteX3" fmla="*/ 8126 w 1690208"/>
              <a:gd name="connsiteY3" fmla="*/ 2956560 h 4282713"/>
              <a:gd name="connsiteX4" fmla="*/ 457706 w 1690208"/>
              <a:gd name="connsiteY4" fmla="*/ 4221480 h 4282713"/>
              <a:gd name="connsiteX5" fmla="*/ 808226 w 1690208"/>
              <a:gd name="connsiteY5" fmla="*/ 3657600 h 4282713"/>
              <a:gd name="connsiteX6" fmla="*/ 1250186 w 1690208"/>
              <a:gd name="connsiteY6" fmla="*/ 4282440 h 4282713"/>
              <a:gd name="connsiteX7" fmla="*/ 1516886 w 1690208"/>
              <a:gd name="connsiteY7" fmla="*/ 3726180 h 4282713"/>
              <a:gd name="connsiteX8" fmla="*/ 1676906 w 1690208"/>
              <a:gd name="connsiteY8" fmla="*/ 2971800 h 4282713"/>
              <a:gd name="connsiteX9" fmla="*/ 1638806 w 1690208"/>
              <a:gd name="connsiteY9" fmla="*/ 2202180 h 4282713"/>
              <a:gd name="connsiteX10" fmla="*/ 1303526 w 1690208"/>
              <a:gd name="connsiteY10" fmla="*/ 662940 h 4282713"/>
              <a:gd name="connsiteX11" fmla="*/ 968246 w 1690208"/>
              <a:gd name="connsiteY11" fmla="*/ 0 h 4282713"/>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 name="connsiteX0" fmla="*/ 968246 w 1690208"/>
              <a:gd name="connsiteY0" fmla="*/ 0 h 4282440"/>
              <a:gd name="connsiteX1" fmla="*/ 579626 w 1690208"/>
              <a:gd name="connsiteY1" fmla="*/ 571500 h 4282440"/>
              <a:gd name="connsiteX2" fmla="*/ 198626 w 1690208"/>
              <a:gd name="connsiteY2" fmla="*/ 1470660 h 4282440"/>
              <a:gd name="connsiteX3" fmla="*/ 8126 w 1690208"/>
              <a:gd name="connsiteY3" fmla="*/ 2956560 h 4282440"/>
              <a:gd name="connsiteX4" fmla="*/ 457706 w 1690208"/>
              <a:gd name="connsiteY4" fmla="*/ 4221480 h 4282440"/>
              <a:gd name="connsiteX5" fmla="*/ 808226 w 1690208"/>
              <a:gd name="connsiteY5" fmla="*/ 3657600 h 4282440"/>
              <a:gd name="connsiteX6" fmla="*/ 1250186 w 1690208"/>
              <a:gd name="connsiteY6" fmla="*/ 4282440 h 4282440"/>
              <a:gd name="connsiteX7" fmla="*/ 1516886 w 1690208"/>
              <a:gd name="connsiteY7" fmla="*/ 3726180 h 4282440"/>
              <a:gd name="connsiteX8" fmla="*/ 1676906 w 1690208"/>
              <a:gd name="connsiteY8" fmla="*/ 2971800 h 4282440"/>
              <a:gd name="connsiteX9" fmla="*/ 1638806 w 1690208"/>
              <a:gd name="connsiteY9" fmla="*/ 2202180 h 4282440"/>
              <a:gd name="connsiteX10" fmla="*/ 1303526 w 1690208"/>
              <a:gd name="connsiteY10" fmla="*/ 662940 h 4282440"/>
              <a:gd name="connsiteX11" fmla="*/ 968246 w 1690208"/>
              <a:gd name="connsiteY11" fmla="*/ 0 h 42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208" h="4282440">
                <a:moveTo>
                  <a:pt x="968246" y="0"/>
                </a:moveTo>
                <a:lnTo>
                  <a:pt x="579626" y="571500"/>
                </a:lnTo>
                <a:cubicBezTo>
                  <a:pt x="450086" y="762000"/>
                  <a:pt x="293876" y="1073150"/>
                  <a:pt x="198626" y="1470660"/>
                </a:cubicBezTo>
                <a:cubicBezTo>
                  <a:pt x="103376" y="1868170"/>
                  <a:pt x="-35054" y="2498090"/>
                  <a:pt x="8126" y="2956560"/>
                </a:cubicBezTo>
                <a:cubicBezTo>
                  <a:pt x="51306" y="3415030"/>
                  <a:pt x="343406" y="4041140"/>
                  <a:pt x="457706" y="4221480"/>
                </a:cubicBezTo>
                <a:cubicBezTo>
                  <a:pt x="629156" y="3987800"/>
                  <a:pt x="676146" y="3647440"/>
                  <a:pt x="808226" y="3657600"/>
                </a:cubicBezTo>
                <a:cubicBezTo>
                  <a:pt x="940306" y="3667760"/>
                  <a:pt x="1109216" y="4103370"/>
                  <a:pt x="1250186" y="4282440"/>
                </a:cubicBezTo>
                <a:cubicBezTo>
                  <a:pt x="1391156" y="4072890"/>
                  <a:pt x="1445766" y="3944620"/>
                  <a:pt x="1516886" y="3726180"/>
                </a:cubicBezTo>
                <a:cubicBezTo>
                  <a:pt x="1588006" y="3507740"/>
                  <a:pt x="1656586" y="3225800"/>
                  <a:pt x="1676906" y="2971800"/>
                </a:cubicBezTo>
                <a:cubicBezTo>
                  <a:pt x="1697226" y="2717800"/>
                  <a:pt x="1701036" y="2586990"/>
                  <a:pt x="1638806" y="2202180"/>
                </a:cubicBezTo>
                <a:cubicBezTo>
                  <a:pt x="1576576" y="1817370"/>
                  <a:pt x="1415286" y="1029970"/>
                  <a:pt x="1303526" y="662940"/>
                </a:cubicBezTo>
                <a:cubicBezTo>
                  <a:pt x="1191766" y="295910"/>
                  <a:pt x="1099056" y="250825"/>
                  <a:pt x="968246" y="0"/>
                </a:cubicBezTo>
                <a:close/>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72" name="Freeform: Shape 71">
            <a:extLst>
              <a:ext uri="{FF2B5EF4-FFF2-40B4-BE49-F238E27FC236}">
                <a16:creationId xmlns:a16="http://schemas.microsoft.com/office/drawing/2014/main" id="{1716803A-B912-543B-6DFE-964AF695D7F0}"/>
              </a:ext>
            </a:extLst>
          </p:cNvPr>
          <p:cNvSpPr/>
          <p:nvPr/>
        </p:nvSpPr>
        <p:spPr bwMode="auto">
          <a:xfrm>
            <a:off x="6262140" y="3820278"/>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73" name="Freeform: Shape 72">
            <a:extLst>
              <a:ext uri="{FF2B5EF4-FFF2-40B4-BE49-F238E27FC236}">
                <a16:creationId xmlns:a16="http://schemas.microsoft.com/office/drawing/2014/main" id="{DA0788B8-CF45-14BB-ABC4-AF05088F4270}"/>
              </a:ext>
            </a:extLst>
          </p:cNvPr>
          <p:cNvSpPr/>
          <p:nvPr/>
        </p:nvSpPr>
        <p:spPr bwMode="auto">
          <a:xfrm>
            <a:off x="5956749" y="3005427"/>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74" name="Freeform: Shape 73">
            <a:extLst>
              <a:ext uri="{FF2B5EF4-FFF2-40B4-BE49-F238E27FC236}">
                <a16:creationId xmlns:a16="http://schemas.microsoft.com/office/drawing/2014/main" id="{76B15413-0E7A-5565-5D34-44CFB98334BD}"/>
              </a:ext>
            </a:extLst>
          </p:cNvPr>
          <p:cNvSpPr/>
          <p:nvPr/>
        </p:nvSpPr>
        <p:spPr bwMode="auto">
          <a:xfrm>
            <a:off x="6417948" y="299979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75" name="Freeform: Shape 74">
            <a:extLst>
              <a:ext uri="{FF2B5EF4-FFF2-40B4-BE49-F238E27FC236}">
                <a16:creationId xmlns:a16="http://schemas.microsoft.com/office/drawing/2014/main" id="{D5DF2781-6A77-0649-E190-3898A5BE222C}"/>
              </a:ext>
            </a:extLst>
          </p:cNvPr>
          <p:cNvSpPr/>
          <p:nvPr/>
        </p:nvSpPr>
        <p:spPr bwMode="auto">
          <a:xfrm>
            <a:off x="5595938" y="189946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77" name="Freeform: Shape 76">
            <a:extLst>
              <a:ext uri="{FF2B5EF4-FFF2-40B4-BE49-F238E27FC236}">
                <a16:creationId xmlns:a16="http://schemas.microsoft.com/office/drawing/2014/main" id="{C8F50D9A-E3A8-7ECD-B029-67D6267869FC}"/>
              </a:ext>
            </a:extLst>
          </p:cNvPr>
          <p:cNvSpPr/>
          <p:nvPr/>
        </p:nvSpPr>
        <p:spPr bwMode="auto">
          <a:xfrm>
            <a:off x="5402128" y="38238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79" name="Freeform: Shape 78">
            <a:extLst>
              <a:ext uri="{FF2B5EF4-FFF2-40B4-BE49-F238E27FC236}">
                <a16:creationId xmlns:a16="http://schemas.microsoft.com/office/drawing/2014/main" id="{6E72F1B7-5F4C-3AF4-CB00-34675EF258AA}"/>
              </a:ext>
            </a:extLst>
          </p:cNvPr>
          <p:cNvSpPr/>
          <p:nvPr/>
        </p:nvSpPr>
        <p:spPr bwMode="auto">
          <a:xfrm>
            <a:off x="5362471" y="2703663"/>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81" name="Freeform: Shape 80">
            <a:extLst>
              <a:ext uri="{FF2B5EF4-FFF2-40B4-BE49-F238E27FC236}">
                <a16:creationId xmlns:a16="http://schemas.microsoft.com/office/drawing/2014/main" id="{8D7827D2-A113-0DBE-663C-46226A1F4DF1}"/>
              </a:ext>
            </a:extLst>
          </p:cNvPr>
          <p:cNvSpPr/>
          <p:nvPr/>
        </p:nvSpPr>
        <p:spPr bwMode="auto">
          <a:xfrm>
            <a:off x="6109376" y="1752091"/>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83" name="Freeform: Shape 82">
            <a:extLst>
              <a:ext uri="{FF2B5EF4-FFF2-40B4-BE49-F238E27FC236}">
                <a16:creationId xmlns:a16="http://schemas.microsoft.com/office/drawing/2014/main" id="{42E8E740-60BB-9DF8-9135-B1D717C99747}"/>
              </a:ext>
            </a:extLst>
          </p:cNvPr>
          <p:cNvSpPr/>
          <p:nvPr/>
        </p:nvSpPr>
        <p:spPr bwMode="auto">
          <a:xfrm>
            <a:off x="8067716" y="1746068"/>
            <a:ext cx="357789" cy="769620"/>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89" h="769620">
                <a:moveTo>
                  <a:pt x="179000" y="0"/>
                </a:moveTo>
                <a:cubicBezTo>
                  <a:pt x="129994" y="85403"/>
                  <a:pt x="45650" y="252730"/>
                  <a:pt x="18980" y="381000"/>
                </a:cubicBezTo>
                <a:cubicBezTo>
                  <a:pt x="-7690" y="509270"/>
                  <a:pt x="-4927" y="675405"/>
                  <a:pt x="18980" y="769620"/>
                </a:cubicBezTo>
                <a:cubicBezTo>
                  <a:pt x="60222" y="677488"/>
                  <a:pt x="87012" y="556832"/>
                  <a:pt x="110420" y="556260"/>
                </a:cubicBezTo>
                <a:cubicBezTo>
                  <a:pt x="133828" y="555688"/>
                  <a:pt x="153901" y="704025"/>
                  <a:pt x="159426" y="766189"/>
                </a:cubicBezTo>
                <a:cubicBezTo>
                  <a:pt x="186620" y="689676"/>
                  <a:pt x="217648" y="619188"/>
                  <a:pt x="247580" y="617220"/>
                </a:cubicBezTo>
                <a:cubicBezTo>
                  <a:pt x="277512" y="615252"/>
                  <a:pt x="276110" y="697139"/>
                  <a:pt x="339020" y="754380"/>
                </a:cubicBezTo>
                <a:cubicBezTo>
                  <a:pt x="367261" y="664277"/>
                  <a:pt x="360610" y="518160"/>
                  <a:pt x="339020" y="388620"/>
                </a:cubicBezTo>
                <a:cubicBezTo>
                  <a:pt x="317430" y="259080"/>
                  <a:pt x="232340" y="74942"/>
                  <a:pt x="179000"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91" name="Freeform: Shape 90">
            <a:extLst>
              <a:ext uri="{FF2B5EF4-FFF2-40B4-BE49-F238E27FC236}">
                <a16:creationId xmlns:a16="http://schemas.microsoft.com/office/drawing/2014/main" id="{6757332D-88A9-49EC-3D2C-4372653217B0}"/>
              </a:ext>
            </a:extLst>
          </p:cNvPr>
          <p:cNvSpPr/>
          <p:nvPr/>
        </p:nvSpPr>
        <p:spPr bwMode="auto">
          <a:xfrm>
            <a:off x="7460235" y="1882142"/>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98" name="Freeform: Shape 97">
            <a:extLst>
              <a:ext uri="{FF2B5EF4-FFF2-40B4-BE49-F238E27FC236}">
                <a16:creationId xmlns:a16="http://schemas.microsoft.com/office/drawing/2014/main" id="{2511B500-92E1-8834-683A-C51F472AE48E}"/>
              </a:ext>
            </a:extLst>
          </p:cNvPr>
          <p:cNvSpPr/>
          <p:nvPr/>
        </p:nvSpPr>
        <p:spPr bwMode="auto">
          <a:xfrm>
            <a:off x="8114027" y="1924730"/>
            <a:ext cx="184396" cy="294124"/>
          </a:xfrm>
          <a:custGeom>
            <a:avLst/>
            <a:gdLst>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72124"/>
              <a:gd name="connsiteX1" fmla="*/ 15998 w 349950"/>
              <a:gd name="connsiteY1" fmla="*/ 381004 h 772124"/>
              <a:gd name="connsiteX2" fmla="*/ 15998 w 349950"/>
              <a:gd name="connsiteY2" fmla="*/ 769624 h 772124"/>
              <a:gd name="connsiteX3" fmla="*/ 107438 w 349950"/>
              <a:gd name="connsiteY3" fmla="*/ 556264 h 772124"/>
              <a:gd name="connsiteX4" fmla="*/ 160778 w 349950"/>
              <a:gd name="connsiteY4" fmla="*/ 731524 h 772124"/>
              <a:gd name="connsiteX5" fmla="*/ 244598 w 349950"/>
              <a:gd name="connsiteY5" fmla="*/ 617224 h 772124"/>
              <a:gd name="connsiteX6" fmla="*/ 336038 w 349950"/>
              <a:gd name="connsiteY6" fmla="*/ 754384 h 772124"/>
              <a:gd name="connsiteX7" fmla="*/ 336038 w 349950"/>
              <a:gd name="connsiteY7" fmla="*/ 388624 h 772124"/>
              <a:gd name="connsiteX8" fmla="*/ 176018 w 349950"/>
              <a:gd name="connsiteY8" fmla="*/ 4 h 772124"/>
              <a:gd name="connsiteX0" fmla="*/ 176018 w 349950"/>
              <a:gd name="connsiteY0" fmla="*/ 4 h 769624"/>
              <a:gd name="connsiteX1" fmla="*/ 15998 w 349950"/>
              <a:gd name="connsiteY1" fmla="*/ 381004 h 769624"/>
              <a:gd name="connsiteX2" fmla="*/ 15998 w 349950"/>
              <a:gd name="connsiteY2" fmla="*/ 769624 h 769624"/>
              <a:gd name="connsiteX3" fmla="*/ 107438 w 349950"/>
              <a:gd name="connsiteY3" fmla="*/ 556264 h 769624"/>
              <a:gd name="connsiteX4" fmla="*/ 160778 w 349950"/>
              <a:gd name="connsiteY4" fmla="*/ 731524 h 769624"/>
              <a:gd name="connsiteX5" fmla="*/ 244598 w 349950"/>
              <a:gd name="connsiteY5" fmla="*/ 617224 h 769624"/>
              <a:gd name="connsiteX6" fmla="*/ 336038 w 349950"/>
              <a:gd name="connsiteY6" fmla="*/ 754384 h 769624"/>
              <a:gd name="connsiteX7" fmla="*/ 336038 w 349950"/>
              <a:gd name="connsiteY7" fmla="*/ 388624 h 769624"/>
              <a:gd name="connsiteX8" fmla="*/ 176018 w 349950"/>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63760 w 352932"/>
              <a:gd name="connsiteY4" fmla="*/ 731524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2932"/>
              <a:gd name="connsiteY0" fmla="*/ 4 h 769624"/>
              <a:gd name="connsiteX1" fmla="*/ 18980 w 352932"/>
              <a:gd name="connsiteY1" fmla="*/ 381004 h 769624"/>
              <a:gd name="connsiteX2" fmla="*/ 18980 w 352932"/>
              <a:gd name="connsiteY2" fmla="*/ 769624 h 769624"/>
              <a:gd name="connsiteX3" fmla="*/ 110420 w 352932"/>
              <a:gd name="connsiteY3" fmla="*/ 556264 h 769624"/>
              <a:gd name="connsiteX4" fmla="*/ 159426 w 352932"/>
              <a:gd name="connsiteY4" fmla="*/ 766193 h 769624"/>
              <a:gd name="connsiteX5" fmla="*/ 247580 w 352932"/>
              <a:gd name="connsiteY5" fmla="*/ 617224 h 769624"/>
              <a:gd name="connsiteX6" fmla="*/ 339020 w 352932"/>
              <a:gd name="connsiteY6" fmla="*/ 754384 h 769624"/>
              <a:gd name="connsiteX7" fmla="*/ 339020 w 352932"/>
              <a:gd name="connsiteY7" fmla="*/ 388624 h 769624"/>
              <a:gd name="connsiteX8" fmla="*/ 179000 w 352932"/>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4 h 769624"/>
              <a:gd name="connsiteX1" fmla="*/ 18980 w 357789"/>
              <a:gd name="connsiteY1" fmla="*/ 381004 h 769624"/>
              <a:gd name="connsiteX2" fmla="*/ 18980 w 357789"/>
              <a:gd name="connsiteY2" fmla="*/ 769624 h 769624"/>
              <a:gd name="connsiteX3" fmla="*/ 110420 w 357789"/>
              <a:gd name="connsiteY3" fmla="*/ 556264 h 769624"/>
              <a:gd name="connsiteX4" fmla="*/ 159426 w 357789"/>
              <a:gd name="connsiteY4" fmla="*/ 766193 h 769624"/>
              <a:gd name="connsiteX5" fmla="*/ 247580 w 357789"/>
              <a:gd name="connsiteY5" fmla="*/ 617224 h 769624"/>
              <a:gd name="connsiteX6" fmla="*/ 339020 w 357789"/>
              <a:gd name="connsiteY6" fmla="*/ 754384 h 769624"/>
              <a:gd name="connsiteX7" fmla="*/ 339020 w 357789"/>
              <a:gd name="connsiteY7" fmla="*/ 388624 h 769624"/>
              <a:gd name="connsiteX8" fmla="*/ 179000 w 357789"/>
              <a:gd name="connsiteY8" fmla="*/ 4 h 769624"/>
              <a:gd name="connsiteX0" fmla="*/ 179000 w 357789"/>
              <a:gd name="connsiteY0" fmla="*/ 0 h 769620"/>
              <a:gd name="connsiteX1" fmla="*/ 18980 w 357789"/>
              <a:gd name="connsiteY1" fmla="*/ 381000 h 769620"/>
              <a:gd name="connsiteX2" fmla="*/ 18980 w 357789"/>
              <a:gd name="connsiteY2" fmla="*/ 769620 h 769620"/>
              <a:gd name="connsiteX3" fmla="*/ 110420 w 357789"/>
              <a:gd name="connsiteY3" fmla="*/ 556260 h 769620"/>
              <a:gd name="connsiteX4" fmla="*/ 159426 w 357789"/>
              <a:gd name="connsiteY4" fmla="*/ 766189 h 769620"/>
              <a:gd name="connsiteX5" fmla="*/ 247580 w 357789"/>
              <a:gd name="connsiteY5" fmla="*/ 617220 h 769620"/>
              <a:gd name="connsiteX6" fmla="*/ 339020 w 357789"/>
              <a:gd name="connsiteY6" fmla="*/ 754380 h 769620"/>
              <a:gd name="connsiteX7" fmla="*/ 339020 w 357789"/>
              <a:gd name="connsiteY7" fmla="*/ 388620 h 769620"/>
              <a:gd name="connsiteX8" fmla="*/ 179000 w 357789"/>
              <a:gd name="connsiteY8"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516953 w 516953"/>
              <a:gd name="connsiteY7" fmla="*/ 710834 h 769620"/>
              <a:gd name="connsiteX8" fmla="*/ 339020 w 516953"/>
              <a:gd name="connsiteY8" fmla="*/ 388620 h 769620"/>
              <a:gd name="connsiteX9" fmla="*/ 179000 w 516953"/>
              <a:gd name="connsiteY9"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339020 w 518308"/>
              <a:gd name="connsiteY9" fmla="*/ 3886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8308"/>
              <a:gd name="connsiteY0" fmla="*/ 0 h 769620"/>
              <a:gd name="connsiteX1" fmla="*/ 18980 w 518308"/>
              <a:gd name="connsiteY1" fmla="*/ 381000 h 769620"/>
              <a:gd name="connsiteX2" fmla="*/ 18980 w 518308"/>
              <a:gd name="connsiteY2" fmla="*/ 769620 h 769620"/>
              <a:gd name="connsiteX3" fmla="*/ 110420 w 518308"/>
              <a:gd name="connsiteY3" fmla="*/ 556260 h 769620"/>
              <a:gd name="connsiteX4" fmla="*/ 159426 w 518308"/>
              <a:gd name="connsiteY4" fmla="*/ 766189 h 769620"/>
              <a:gd name="connsiteX5" fmla="*/ 247580 w 518308"/>
              <a:gd name="connsiteY5" fmla="*/ 617220 h 769620"/>
              <a:gd name="connsiteX6" fmla="*/ 339020 w 518308"/>
              <a:gd name="connsiteY6" fmla="*/ 754380 h 769620"/>
              <a:gd name="connsiteX7" fmla="*/ 384784 w 518308"/>
              <a:gd name="connsiteY7" fmla="*/ 625811 h 769620"/>
              <a:gd name="connsiteX8" fmla="*/ 516953 w 518308"/>
              <a:gd name="connsiteY8" fmla="*/ 710834 h 769620"/>
              <a:gd name="connsiteX9" fmla="*/ 430460 w 518308"/>
              <a:gd name="connsiteY9" fmla="*/ 350520 h 769620"/>
              <a:gd name="connsiteX10" fmla="*/ 179000 w 518308"/>
              <a:gd name="connsiteY10" fmla="*/ 0 h 769620"/>
              <a:gd name="connsiteX0" fmla="*/ 179000 w 516953"/>
              <a:gd name="connsiteY0" fmla="*/ 0 h 769620"/>
              <a:gd name="connsiteX1" fmla="*/ 18980 w 516953"/>
              <a:gd name="connsiteY1" fmla="*/ 381000 h 769620"/>
              <a:gd name="connsiteX2" fmla="*/ 18980 w 516953"/>
              <a:gd name="connsiteY2" fmla="*/ 769620 h 769620"/>
              <a:gd name="connsiteX3" fmla="*/ 110420 w 516953"/>
              <a:gd name="connsiteY3" fmla="*/ 556260 h 769620"/>
              <a:gd name="connsiteX4" fmla="*/ 159426 w 516953"/>
              <a:gd name="connsiteY4" fmla="*/ 766189 h 769620"/>
              <a:gd name="connsiteX5" fmla="*/ 247580 w 516953"/>
              <a:gd name="connsiteY5" fmla="*/ 617220 h 769620"/>
              <a:gd name="connsiteX6" fmla="*/ 339020 w 516953"/>
              <a:gd name="connsiteY6" fmla="*/ 754380 h 769620"/>
              <a:gd name="connsiteX7" fmla="*/ 384784 w 516953"/>
              <a:gd name="connsiteY7" fmla="*/ 625811 h 769620"/>
              <a:gd name="connsiteX8" fmla="*/ 516953 w 516953"/>
              <a:gd name="connsiteY8" fmla="*/ 710834 h 769620"/>
              <a:gd name="connsiteX9" fmla="*/ 430460 w 516953"/>
              <a:gd name="connsiteY9" fmla="*/ 350520 h 769620"/>
              <a:gd name="connsiteX10" fmla="*/ 179000 w 516953"/>
              <a:gd name="connsiteY10" fmla="*/ 0 h 769620"/>
              <a:gd name="connsiteX0" fmla="*/ 179000 w 479546"/>
              <a:gd name="connsiteY0" fmla="*/ 0 h 769620"/>
              <a:gd name="connsiteX1" fmla="*/ 18980 w 479546"/>
              <a:gd name="connsiteY1" fmla="*/ 381000 h 769620"/>
              <a:gd name="connsiteX2" fmla="*/ 18980 w 479546"/>
              <a:gd name="connsiteY2" fmla="*/ 769620 h 769620"/>
              <a:gd name="connsiteX3" fmla="*/ 110420 w 479546"/>
              <a:gd name="connsiteY3" fmla="*/ 556260 h 769620"/>
              <a:gd name="connsiteX4" fmla="*/ 159426 w 479546"/>
              <a:gd name="connsiteY4" fmla="*/ 766189 h 769620"/>
              <a:gd name="connsiteX5" fmla="*/ 247580 w 479546"/>
              <a:gd name="connsiteY5" fmla="*/ 617220 h 769620"/>
              <a:gd name="connsiteX6" fmla="*/ 339020 w 479546"/>
              <a:gd name="connsiteY6" fmla="*/ 754380 h 769620"/>
              <a:gd name="connsiteX7" fmla="*/ 384784 w 479546"/>
              <a:gd name="connsiteY7" fmla="*/ 625811 h 769620"/>
              <a:gd name="connsiteX8" fmla="*/ 479546 w 479546"/>
              <a:gd name="connsiteY8" fmla="*/ 735772 h 769620"/>
              <a:gd name="connsiteX9" fmla="*/ 430460 w 479546"/>
              <a:gd name="connsiteY9" fmla="*/ 350520 h 769620"/>
              <a:gd name="connsiteX10" fmla="*/ 179000 w 47954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79000 w 483036"/>
              <a:gd name="connsiteY0" fmla="*/ 0 h 769620"/>
              <a:gd name="connsiteX1" fmla="*/ 18980 w 483036"/>
              <a:gd name="connsiteY1" fmla="*/ 381000 h 769620"/>
              <a:gd name="connsiteX2" fmla="*/ 18980 w 483036"/>
              <a:gd name="connsiteY2" fmla="*/ 769620 h 769620"/>
              <a:gd name="connsiteX3" fmla="*/ 110420 w 483036"/>
              <a:gd name="connsiteY3" fmla="*/ 556260 h 769620"/>
              <a:gd name="connsiteX4" fmla="*/ 159426 w 483036"/>
              <a:gd name="connsiteY4" fmla="*/ 766189 h 769620"/>
              <a:gd name="connsiteX5" fmla="*/ 247580 w 483036"/>
              <a:gd name="connsiteY5" fmla="*/ 617220 h 769620"/>
              <a:gd name="connsiteX6" fmla="*/ 339020 w 483036"/>
              <a:gd name="connsiteY6" fmla="*/ 754380 h 769620"/>
              <a:gd name="connsiteX7" fmla="*/ 384784 w 483036"/>
              <a:gd name="connsiteY7" fmla="*/ 625811 h 769620"/>
              <a:gd name="connsiteX8" fmla="*/ 479546 w 483036"/>
              <a:gd name="connsiteY8" fmla="*/ 735772 h 769620"/>
              <a:gd name="connsiteX9" fmla="*/ 430460 w 483036"/>
              <a:gd name="connsiteY9" fmla="*/ 350520 h 769620"/>
              <a:gd name="connsiteX10" fmla="*/ 179000 w 483036"/>
              <a:gd name="connsiteY10" fmla="*/ 0 h 769620"/>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45358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324952 w 468968"/>
              <a:gd name="connsiteY6" fmla="*/ 754380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70716 w 468968"/>
              <a:gd name="connsiteY7" fmla="*/ 625811 h 766189"/>
              <a:gd name="connsiteX8" fmla="*/ 465478 w 468968"/>
              <a:gd name="connsiteY8" fmla="*/ 735772 h 766189"/>
              <a:gd name="connsiteX9" fmla="*/ 416392 w 468968"/>
              <a:gd name="connsiteY9" fmla="*/ 350520 h 766189"/>
              <a:gd name="connsiteX10" fmla="*/ 164932 w 468968"/>
              <a:gd name="connsiteY10" fmla="*/ 0 h 766189"/>
              <a:gd name="connsiteX0" fmla="*/ 164932 w 468968"/>
              <a:gd name="connsiteY0" fmla="*/ 0 h 766189"/>
              <a:gd name="connsiteX1" fmla="*/ 4912 w 468968"/>
              <a:gd name="connsiteY1" fmla="*/ 381000 h 766189"/>
              <a:gd name="connsiteX2" fmla="*/ 50632 w 468968"/>
              <a:gd name="connsiteY2" fmla="*/ 765464 h 766189"/>
              <a:gd name="connsiteX3" fmla="*/ 96352 w 468968"/>
              <a:gd name="connsiteY3" fmla="*/ 556260 h 766189"/>
              <a:gd name="connsiteX4" fmla="*/ 186922 w 468968"/>
              <a:gd name="connsiteY4" fmla="*/ 766189 h 766189"/>
              <a:gd name="connsiteX5" fmla="*/ 233512 w 468968"/>
              <a:gd name="connsiteY5" fmla="*/ 617220 h 766189"/>
              <a:gd name="connsiteX6" fmla="*/ 295857 w 468968"/>
              <a:gd name="connsiteY6" fmla="*/ 758536 h 766189"/>
              <a:gd name="connsiteX7" fmla="*/ 354091 w 468968"/>
              <a:gd name="connsiteY7" fmla="*/ 617498 h 766189"/>
              <a:gd name="connsiteX8" fmla="*/ 465478 w 468968"/>
              <a:gd name="connsiteY8" fmla="*/ 735772 h 766189"/>
              <a:gd name="connsiteX9" fmla="*/ 416392 w 468968"/>
              <a:gd name="connsiteY9" fmla="*/ 350520 h 766189"/>
              <a:gd name="connsiteX10" fmla="*/ 164932 w 468968"/>
              <a:gd name="connsiteY10" fmla="*/ 0 h 766189"/>
              <a:gd name="connsiteX0" fmla="*/ 127206 w 431242"/>
              <a:gd name="connsiteY0" fmla="*/ 0 h 766189"/>
              <a:gd name="connsiteX1" fmla="*/ 21219 w 431242"/>
              <a:gd name="connsiteY1" fmla="*/ 376843 h 766189"/>
              <a:gd name="connsiteX2" fmla="*/ 12906 w 431242"/>
              <a:gd name="connsiteY2" fmla="*/ 765464 h 766189"/>
              <a:gd name="connsiteX3" fmla="*/ 58626 w 431242"/>
              <a:gd name="connsiteY3" fmla="*/ 556260 h 766189"/>
              <a:gd name="connsiteX4" fmla="*/ 149196 w 431242"/>
              <a:gd name="connsiteY4" fmla="*/ 766189 h 766189"/>
              <a:gd name="connsiteX5" fmla="*/ 195786 w 431242"/>
              <a:gd name="connsiteY5" fmla="*/ 617220 h 766189"/>
              <a:gd name="connsiteX6" fmla="*/ 258131 w 431242"/>
              <a:gd name="connsiteY6" fmla="*/ 758536 h 766189"/>
              <a:gd name="connsiteX7" fmla="*/ 316365 w 431242"/>
              <a:gd name="connsiteY7" fmla="*/ 617498 h 766189"/>
              <a:gd name="connsiteX8" fmla="*/ 427752 w 431242"/>
              <a:gd name="connsiteY8" fmla="*/ 735772 h 766189"/>
              <a:gd name="connsiteX9" fmla="*/ 378666 w 431242"/>
              <a:gd name="connsiteY9" fmla="*/ 350520 h 766189"/>
              <a:gd name="connsiteX10" fmla="*/ 127206 w 431242"/>
              <a:gd name="connsiteY10" fmla="*/ 0 h 766189"/>
              <a:gd name="connsiteX0" fmla="*/ 197098 w 433580"/>
              <a:gd name="connsiteY0" fmla="*/ 0 h 562527"/>
              <a:gd name="connsiteX1" fmla="*/ 24609 w 433580"/>
              <a:gd name="connsiteY1" fmla="*/ 173181 h 562527"/>
              <a:gd name="connsiteX2" fmla="*/ 16296 w 433580"/>
              <a:gd name="connsiteY2" fmla="*/ 561802 h 562527"/>
              <a:gd name="connsiteX3" fmla="*/ 62016 w 433580"/>
              <a:gd name="connsiteY3" fmla="*/ 352598 h 562527"/>
              <a:gd name="connsiteX4" fmla="*/ 152586 w 433580"/>
              <a:gd name="connsiteY4" fmla="*/ 562527 h 562527"/>
              <a:gd name="connsiteX5" fmla="*/ 199176 w 433580"/>
              <a:gd name="connsiteY5" fmla="*/ 413558 h 562527"/>
              <a:gd name="connsiteX6" fmla="*/ 261521 w 433580"/>
              <a:gd name="connsiteY6" fmla="*/ 554874 h 562527"/>
              <a:gd name="connsiteX7" fmla="*/ 319755 w 433580"/>
              <a:gd name="connsiteY7" fmla="*/ 413836 h 562527"/>
              <a:gd name="connsiteX8" fmla="*/ 431142 w 433580"/>
              <a:gd name="connsiteY8" fmla="*/ 532110 h 562527"/>
              <a:gd name="connsiteX9" fmla="*/ 382056 w 433580"/>
              <a:gd name="connsiteY9" fmla="*/ 146858 h 562527"/>
              <a:gd name="connsiteX10" fmla="*/ 197098 w 433580"/>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60355 w 431919"/>
              <a:gd name="connsiteY3" fmla="*/ 352598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197515 w 431919"/>
              <a:gd name="connsiteY5" fmla="*/ 413558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18094 w 431919"/>
              <a:gd name="connsiteY7" fmla="*/ 413836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431919"/>
              <a:gd name="connsiteY0" fmla="*/ 0 h 562527"/>
              <a:gd name="connsiteX1" fmla="*/ 27104 w 431919"/>
              <a:gd name="connsiteY1" fmla="*/ 239683 h 562527"/>
              <a:gd name="connsiteX2" fmla="*/ 14635 w 431919"/>
              <a:gd name="connsiteY2" fmla="*/ 561802 h 562527"/>
              <a:gd name="connsiteX3" fmla="*/ 85294 w 431919"/>
              <a:gd name="connsiteY3" fmla="*/ 477289 h 562527"/>
              <a:gd name="connsiteX4" fmla="*/ 150925 w 431919"/>
              <a:gd name="connsiteY4" fmla="*/ 562527 h 562527"/>
              <a:gd name="connsiteX5" fmla="*/ 201671 w 431919"/>
              <a:gd name="connsiteY5" fmla="*/ 484216 h 562527"/>
              <a:gd name="connsiteX6" fmla="*/ 259860 w 431919"/>
              <a:gd name="connsiteY6" fmla="*/ 554874 h 562527"/>
              <a:gd name="connsiteX7" fmla="*/ 330563 w 431919"/>
              <a:gd name="connsiteY7" fmla="*/ 476182 h 562527"/>
              <a:gd name="connsiteX8" fmla="*/ 429481 w 431919"/>
              <a:gd name="connsiteY8" fmla="*/ 532110 h 562527"/>
              <a:gd name="connsiteX9" fmla="*/ 380395 w 431919"/>
              <a:gd name="connsiteY9" fmla="*/ 146858 h 562527"/>
              <a:gd name="connsiteX10" fmla="*/ 195437 w 431919"/>
              <a:gd name="connsiteY10" fmla="*/ 0 h 562527"/>
              <a:gd name="connsiteX0" fmla="*/ 195437 w 386784"/>
              <a:gd name="connsiteY0" fmla="*/ 0 h 565361"/>
              <a:gd name="connsiteX1" fmla="*/ 27104 w 386784"/>
              <a:gd name="connsiteY1" fmla="*/ 239683 h 565361"/>
              <a:gd name="connsiteX2" fmla="*/ 14635 w 386784"/>
              <a:gd name="connsiteY2" fmla="*/ 561802 h 565361"/>
              <a:gd name="connsiteX3" fmla="*/ 85294 w 386784"/>
              <a:gd name="connsiteY3" fmla="*/ 477289 h 565361"/>
              <a:gd name="connsiteX4" fmla="*/ 150925 w 386784"/>
              <a:gd name="connsiteY4" fmla="*/ 562527 h 565361"/>
              <a:gd name="connsiteX5" fmla="*/ 201671 w 386784"/>
              <a:gd name="connsiteY5" fmla="*/ 484216 h 565361"/>
              <a:gd name="connsiteX6" fmla="*/ 259860 w 386784"/>
              <a:gd name="connsiteY6" fmla="*/ 554874 h 565361"/>
              <a:gd name="connsiteX7" fmla="*/ 330563 w 386784"/>
              <a:gd name="connsiteY7" fmla="*/ 476182 h 565361"/>
              <a:gd name="connsiteX8" fmla="*/ 342198 w 386784"/>
              <a:gd name="connsiteY8" fmla="*/ 565361 h 565361"/>
              <a:gd name="connsiteX9" fmla="*/ 380395 w 386784"/>
              <a:gd name="connsiteY9" fmla="*/ 146858 h 565361"/>
              <a:gd name="connsiteX10" fmla="*/ 195437 w 386784"/>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26473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35408 w 362332"/>
              <a:gd name="connsiteY6" fmla="*/ 554874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62332"/>
              <a:gd name="connsiteY0" fmla="*/ 0 h 565361"/>
              <a:gd name="connsiteX1" fmla="*/ 2652 w 362332"/>
              <a:gd name="connsiteY1" fmla="*/ 239683 h 565361"/>
              <a:gd name="connsiteX2" fmla="*/ 73310 w 362332"/>
              <a:gd name="connsiteY2" fmla="*/ 557645 h 565361"/>
              <a:gd name="connsiteX3" fmla="*/ 60842 w 362332"/>
              <a:gd name="connsiteY3" fmla="*/ 477289 h 565361"/>
              <a:gd name="connsiteX4" fmla="*/ 159724 w 362332"/>
              <a:gd name="connsiteY4" fmla="*/ 562527 h 565361"/>
              <a:gd name="connsiteX5" fmla="*/ 177219 w 362332"/>
              <a:gd name="connsiteY5" fmla="*/ 484216 h 565361"/>
              <a:gd name="connsiteX6" fmla="*/ 206313 w 362332"/>
              <a:gd name="connsiteY6" fmla="*/ 559031 h 565361"/>
              <a:gd name="connsiteX7" fmla="*/ 306111 w 362332"/>
              <a:gd name="connsiteY7" fmla="*/ 476182 h 565361"/>
              <a:gd name="connsiteX8" fmla="*/ 317746 w 362332"/>
              <a:gd name="connsiteY8" fmla="*/ 565361 h 565361"/>
              <a:gd name="connsiteX9" fmla="*/ 355943 w 362332"/>
              <a:gd name="connsiteY9" fmla="*/ 146858 h 565361"/>
              <a:gd name="connsiteX10" fmla="*/ 170985 w 362332"/>
              <a:gd name="connsiteY10" fmla="*/ 0 h 565361"/>
              <a:gd name="connsiteX0" fmla="*/ 170985 w 358518"/>
              <a:gd name="connsiteY0" fmla="*/ 0 h 565361"/>
              <a:gd name="connsiteX1" fmla="*/ 2652 w 358518"/>
              <a:gd name="connsiteY1" fmla="*/ 239683 h 565361"/>
              <a:gd name="connsiteX2" fmla="*/ 73310 w 358518"/>
              <a:gd name="connsiteY2" fmla="*/ 557645 h 565361"/>
              <a:gd name="connsiteX3" fmla="*/ 60842 w 358518"/>
              <a:gd name="connsiteY3" fmla="*/ 477289 h 565361"/>
              <a:gd name="connsiteX4" fmla="*/ 159724 w 358518"/>
              <a:gd name="connsiteY4" fmla="*/ 562527 h 565361"/>
              <a:gd name="connsiteX5" fmla="*/ 177219 w 358518"/>
              <a:gd name="connsiteY5" fmla="*/ 484216 h 565361"/>
              <a:gd name="connsiteX6" fmla="*/ 206313 w 358518"/>
              <a:gd name="connsiteY6" fmla="*/ 559031 h 565361"/>
              <a:gd name="connsiteX7" fmla="*/ 306111 w 358518"/>
              <a:gd name="connsiteY7" fmla="*/ 476182 h 565361"/>
              <a:gd name="connsiteX8" fmla="*/ 280339 w 358518"/>
              <a:gd name="connsiteY8" fmla="*/ 565361 h 565361"/>
              <a:gd name="connsiteX9" fmla="*/ 355943 w 358518"/>
              <a:gd name="connsiteY9" fmla="*/ 146858 h 565361"/>
              <a:gd name="connsiteX10" fmla="*/ 170985 w 358518"/>
              <a:gd name="connsiteY10" fmla="*/ 0 h 565361"/>
              <a:gd name="connsiteX0" fmla="*/ 170985 w 311784"/>
              <a:gd name="connsiteY0" fmla="*/ 0 h 565361"/>
              <a:gd name="connsiteX1" fmla="*/ 2652 w 311784"/>
              <a:gd name="connsiteY1" fmla="*/ 239683 h 565361"/>
              <a:gd name="connsiteX2" fmla="*/ 73310 w 311784"/>
              <a:gd name="connsiteY2" fmla="*/ 557645 h 565361"/>
              <a:gd name="connsiteX3" fmla="*/ 60842 w 311784"/>
              <a:gd name="connsiteY3" fmla="*/ 477289 h 565361"/>
              <a:gd name="connsiteX4" fmla="*/ 159724 w 311784"/>
              <a:gd name="connsiteY4" fmla="*/ 562527 h 565361"/>
              <a:gd name="connsiteX5" fmla="*/ 177219 w 311784"/>
              <a:gd name="connsiteY5" fmla="*/ 484216 h 565361"/>
              <a:gd name="connsiteX6" fmla="*/ 206313 w 311784"/>
              <a:gd name="connsiteY6" fmla="*/ 559031 h 565361"/>
              <a:gd name="connsiteX7" fmla="*/ 306111 w 311784"/>
              <a:gd name="connsiteY7" fmla="*/ 476182 h 565361"/>
              <a:gd name="connsiteX8" fmla="*/ 280339 w 311784"/>
              <a:gd name="connsiteY8" fmla="*/ 565361 h 565361"/>
              <a:gd name="connsiteX9" fmla="*/ 289442 w 311784"/>
              <a:gd name="connsiteY9" fmla="*/ 279862 h 565361"/>
              <a:gd name="connsiteX10" fmla="*/ 170985 w 311784"/>
              <a:gd name="connsiteY10" fmla="*/ 0 h 565361"/>
              <a:gd name="connsiteX0" fmla="*/ 125668 w 266467"/>
              <a:gd name="connsiteY0" fmla="*/ 0 h 565361"/>
              <a:gd name="connsiteX1" fmla="*/ 7212 w 266467"/>
              <a:gd name="connsiteY1" fmla="*/ 347749 h 565361"/>
              <a:gd name="connsiteX2" fmla="*/ 27993 w 266467"/>
              <a:gd name="connsiteY2" fmla="*/ 557645 h 565361"/>
              <a:gd name="connsiteX3" fmla="*/ 15525 w 266467"/>
              <a:gd name="connsiteY3" fmla="*/ 477289 h 565361"/>
              <a:gd name="connsiteX4" fmla="*/ 114407 w 266467"/>
              <a:gd name="connsiteY4" fmla="*/ 562527 h 565361"/>
              <a:gd name="connsiteX5" fmla="*/ 131902 w 266467"/>
              <a:gd name="connsiteY5" fmla="*/ 484216 h 565361"/>
              <a:gd name="connsiteX6" fmla="*/ 160996 w 266467"/>
              <a:gd name="connsiteY6" fmla="*/ 559031 h 565361"/>
              <a:gd name="connsiteX7" fmla="*/ 260794 w 266467"/>
              <a:gd name="connsiteY7" fmla="*/ 476182 h 565361"/>
              <a:gd name="connsiteX8" fmla="*/ 235022 w 266467"/>
              <a:gd name="connsiteY8" fmla="*/ 565361 h 565361"/>
              <a:gd name="connsiteX9" fmla="*/ 244125 w 266467"/>
              <a:gd name="connsiteY9" fmla="*/ 279862 h 565361"/>
              <a:gd name="connsiteX10" fmla="*/ 125668 w 266467"/>
              <a:gd name="connsiteY10" fmla="*/ 0 h 565361"/>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243207 w 265549"/>
              <a:gd name="connsiteY9" fmla="*/ 67887 h 353386"/>
              <a:gd name="connsiteX10" fmla="*/ 112281 w 265549"/>
              <a:gd name="connsiteY10" fmla="*/ 0 h 353386"/>
              <a:gd name="connsiteX0" fmla="*/ 112281 w 265549"/>
              <a:gd name="connsiteY0" fmla="*/ 0 h 353386"/>
              <a:gd name="connsiteX1" fmla="*/ 6294 w 265549"/>
              <a:gd name="connsiteY1" fmla="*/ 135774 h 353386"/>
              <a:gd name="connsiteX2" fmla="*/ 27075 w 265549"/>
              <a:gd name="connsiteY2" fmla="*/ 345670 h 353386"/>
              <a:gd name="connsiteX3" fmla="*/ 14607 w 265549"/>
              <a:gd name="connsiteY3" fmla="*/ 265314 h 353386"/>
              <a:gd name="connsiteX4" fmla="*/ 113489 w 265549"/>
              <a:gd name="connsiteY4" fmla="*/ 350552 h 353386"/>
              <a:gd name="connsiteX5" fmla="*/ 130984 w 265549"/>
              <a:gd name="connsiteY5" fmla="*/ 272241 h 353386"/>
              <a:gd name="connsiteX6" fmla="*/ 160078 w 265549"/>
              <a:gd name="connsiteY6" fmla="*/ 347056 h 353386"/>
              <a:gd name="connsiteX7" fmla="*/ 259876 w 265549"/>
              <a:gd name="connsiteY7" fmla="*/ 264207 h 353386"/>
              <a:gd name="connsiteX8" fmla="*/ 234104 w 265549"/>
              <a:gd name="connsiteY8" fmla="*/ 353386 h 353386"/>
              <a:gd name="connsiteX9" fmla="*/ 197487 w 265549"/>
              <a:gd name="connsiteY9" fmla="*/ 146858 h 353386"/>
              <a:gd name="connsiteX10" fmla="*/ 112281 w 265549"/>
              <a:gd name="connsiteY10" fmla="*/ 0 h 353386"/>
              <a:gd name="connsiteX0" fmla="*/ 112281 w 235160"/>
              <a:gd name="connsiteY0" fmla="*/ 0 h 369641"/>
              <a:gd name="connsiteX1" fmla="*/ 6294 w 235160"/>
              <a:gd name="connsiteY1" fmla="*/ 135774 h 369641"/>
              <a:gd name="connsiteX2" fmla="*/ 27075 w 235160"/>
              <a:gd name="connsiteY2" fmla="*/ 345670 h 369641"/>
              <a:gd name="connsiteX3" fmla="*/ 14607 w 235160"/>
              <a:gd name="connsiteY3" fmla="*/ 265314 h 369641"/>
              <a:gd name="connsiteX4" fmla="*/ 113489 w 235160"/>
              <a:gd name="connsiteY4" fmla="*/ 350552 h 369641"/>
              <a:gd name="connsiteX5" fmla="*/ 130984 w 235160"/>
              <a:gd name="connsiteY5" fmla="*/ 272241 h 369641"/>
              <a:gd name="connsiteX6" fmla="*/ 160078 w 235160"/>
              <a:gd name="connsiteY6" fmla="*/ 347056 h 369641"/>
              <a:gd name="connsiteX7" fmla="*/ 234104 w 235160"/>
              <a:gd name="connsiteY7" fmla="*/ 353386 h 369641"/>
              <a:gd name="connsiteX8" fmla="*/ 197487 w 235160"/>
              <a:gd name="connsiteY8" fmla="*/ 146858 h 369641"/>
              <a:gd name="connsiteX9" fmla="*/ 112281 w 235160"/>
              <a:gd name="connsiteY9" fmla="*/ 0 h 369641"/>
              <a:gd name="connsiteX0" fmla="*/ 112281 w 234104"/>
              <a:gd name="connsiteY0" fmla="*/ 0 h 361535"/>
              <a:gd name="connsiteX1" fmla="*/ 6294 w 234104"/>
              <a:gd name="connsiteY1" fmla="*/ 135774 h 361535"/>
              <a:gd name="connsiteX2" fmla="*/ 27075 w 234104"/>
              <a:gd name="connsiteY2" fmla="*/ 345670 h 361535"/>
              <a:gd name="connsiteX3" fmla="*/ 14607 w 234104"/>
              <a:gd name="connsiteY3" fmla="*/ 265314 h 361535"/>
              <a:gd name="connsiteX4" fmla="*/ 113489 w 234104"/>
              <a:gd name="connsiteY4" fmla="*/ 350552 h 361535"/>
              <a:gd name="connsiteX5" fmla="*/ 130984 w 234104"/>
              <a:gd name="connsiteY5" fmla="*/ 272241 h 361535"/>
              <a:gd name="connsiteX6" fmla="*/ 160078 w 234104"/>
              <a:gd name="connsiteY6" fmla="*/ 347056 h 361535"/>
              <a:gd name="connsiteX7" fmla="*/ 196649 w 234104"/>
              <a:gd name="connsiteY7" fmla="*/ 290802 h 361535"/>
              <a:gd name="connsiteX8" fmla="*/ 234104 w 234104"/>
              <a:gd name="connsiteY8" fmla="*/ 353386 h 361535"/>
              <a:gd name="connsiteX9" fmla="*/ 197487 w 234104"/>
              <a:gd name="connsiteY9" fmla="*/ 146858 h 361535"/>
              <a:gd name="connsiteX10" fmla="*/ 112281 w 23410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113489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12281 w 225424"/>
              <a:gd name="connsiteY0" fmla="*/ 0 h 361535"/>
              <a:gd name="connsiteX1" fmla="*/ 6294 w 225424"/>
              <a:gd name="connsiteY1" fmla="*/ 135774 h 361535"/>
              <a:gd name="connsiteX2" fmla="*/ 27075 w 225424"/>
              <a:gd name="connsiteY2" fmla="*/ 345670 h 361535"/>
              <a:gd name="connsiteX3" fmla="*/ 14607 w 225424"/>
              <a:gd name="connsiteY3" fmla="*/ 265314 h 361535"/>
              <a:gd name="connsiteX4" fmla="*/ 96127 w 225424"/>
              <a:gd name="connsiteY4" fmla="*/ 350552 h 361535"/>
              <a:gd name="connsiteX5" fmla="*/ 130984 w 225424"/>
              <a:gd name="connsiteY5" fmla="*/ 272241 h 361535"/>
              <a:gd name="connsiteX6" fmla="*/ 160078 w 225424"/>
              <a:gd name="connsiteY6" fmla="*/ 347056 h 361535"/>
              <a:gd name="connsiteX7" fmla="*/ 196649 w 225424"/>
              <a:gd name="connsiteY7" fmla="*/ 290802 h 361535"/>
              <a:gd name="connsiteX8" fmla="*/ 225423 w 225424"/>
              <a:gd name="connsiteY8" fmla="*/ 353386 h 361535"/>
              <a:gd name="connsiteX9" fmla="*/ 197487 w 225424"/>
              <a:gd name="connsiteY9" fmla="*/ 146858 h 361535"/>
              <a:gd name="connsiteX10" fmla="*/ 112281 w 225424"/>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10712 w 221529"/>
              <a:gd name="connsiteY3" fmla="*/ 265314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108386 w 221529"/>
              <a:gd name="connsiteY0" fmla="*/ 0 h 361535"/>
              <a:gd name="connsiteX1" fmla="*/ 2399 w 221529"/>
              <a:gd name="connsiteY1" fmla="*/ 135774 h 361535"/>
              <a:gd name="connsiteX2" fmla="*/ 43435 w 221529"/>
              <a:gd name="connsiteY2" fmla="*/ 345670 h 361535"/>
              <a:gd name="connsiteX3" fmla="*/ 62798 w 221529"/>
              <a:gd name="connsiteY3" fmla="*/ 259526 h 361535"/>
              <a:gd name="connsiteX4" fmla="*/ 92232 w 221529"/>
              <a:gd name="connsiteY4" fmla="*/ 350552 h 361535"/>
              <a:gd name="connsiteX5" fmla="*/ 127089 w 221529"/>
              <a:gd name="connsiteY5" fmla="*/ 272241 h 361535"/>
              <a:gd name="connsiteX6" fmla="*/ 156183 w 221529"/>
              <a:gd name="connsiteY6" fmla="*/ 347056 h 361535"/>
              <a:gd name="connsiteX7" fmla="*/ 192754 w 221529"/>
              <a:gd name="connsiteY7" fmla="*/ 290802 h 361535"/>
              <a:gd name="connsiteX8" fmla="*/ 221528 w 221529"/>
              <a:gd name="connsiteY8" fmla="*/ 353386 h 361535"/>
              <a:gd name="connsiteX9" fmla="*/ 193592 w 221529"/>
              <a:gd name="connsiteY9" fmla="*/ 146858 h 361535"/>
              <a:gd name="connsiteX10" fmla="*/ 108386 w 221529"/>
              <a:gd name="connsiteY10" fmla="*/ 0 h 361535"/>
              <a:gd name="connsiteX0" fmla="*/ 74538 w 187681"/>
              <a:gd name="connsiteY0" fmla="*/ 0 h 361535"/>
              <a:gd name="connsiteX1" fmla="*/ 23530 w 187681"/>
              <a:gd name="connsiteY1" fmla="*/ 179179 h 361535"/>
              <a:gd name="connsiteX2" fmla="*/ 9587 w 187681"/>
              <a:gd name="connsiteY2" fmla="*/ 345670 h 361535"/>
              <a:gd name="connsiteX3" fmla="*/ 28950 w 187681"/>
              <a:gd name="connsiteY3" fmla="*/ 259526 h 361535"/>
              <a:gd name="connsiteX4" fmla="*/ 58384 w 187681"/>
              <a:gd name="connsiteY4" fmla="*/ 350552 h 361535"/>
              <a:gd name="connsiteX5" fmla="*/ 93241 w 187681"/>
              <a:gd name="connsiteY5" fmla="*/ 272241 h 361535"/>
              <a:gd name="connsiteX6" fmla="*/ 122335 w 187681"/>
              <a:gd name="connsiteY6" fmla="*/ 347056 h 361535"/>
              <a:gd name="connsiteX7" fmla="*/ 158906 w 187681"/>
              <a:gd name="connsiteY7" fmla="*/ 290802 h 361535"/>
              <a:gd name="connsiteX8" fmla="*/ 187680 w 187681"/>
              <a:gd name="connsiteY8" fmla="*/ 353386 h 361535"/>
              <a:gd name="connsiteX9" fmla="*/ 159744 w 187681"/>
              <a:gd name="connsiteY9" fmla="*/ 146858 h 361535"/>
              <a:gd name="connsiteX10" fmla="*/ 74538 w 187681"/>
              <a:gd name="connsiteY10" fmla="*/ 0 h 361535"/>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1"/>
              <a:gd name="connsiteY0" fmla="*/ 0 h 294980"/>
              <a:gd name="connsiteX1" fmla="*/ 24070 w 188221"/>
              <a:gd name="connsiteY1" fmla="*/ 112624 h 294980"/>
              <a:gd name="connsiteX2" fmla="*/ 10127 w 188221"/>
              <a:gd name="connsiteY2" fmla="*/ 279115 h 294980"/>
              <a:gd name="connsiteX3" fmla="*/ 29490 w 188221"/>
              <a:gd name="connsiteY3" fmla="*/ 192971 h 294980"/>
              <a:gd name="connsiteX4" fmla="*/ 58924 w 188221"/>
              <a:gd name="connsiteY4" fmla="*/ 283997 h 294980"/>
              <a:gd name="connsiteX5" fmla="*/ 93781 w 188221"/>
              <a:gd name="connsiteY5" fmla="*/ 205686 h 294980"/>
              <a:gd name="connsiteX6" fmla="*/ 122875 w 188221"/>
              <a:gd name="connsiteY6" fmla="*/ 280501 h 294980"/>
              <a:gd name="connsiteX7" fmla="*/ 159446 w 188221"/>
              <a:gd name="connsiteY7" fmla="*/ 224247 h 294980"/>
              <a:gd name="connsiteX8" fmla="*/ 188220 w 188221"/>
              <a:gd name="connsiteY8" fmla="*/ 286831 h 294980"/>
              <a:gd name="connsiteX9" fmla="*/ 160284 w 188221"/>
              <a:gd name="connsiteY9" fmla="*/ 80303 h 294980"/>
              <a:gd name="connsiteX10" fmla="*/ 92440 w 188221"/>
              <a:gd name="connsiteY10" fmla="*/ 0 h 294980"/>
              <a:gd name="connsiteX0" fmla="*/ 92440 w 188224"/>
              <a:gd name="connsiteY0" fmla="*/ 0 h 294980"/>
              <a:gd name="connsiteX1" fmla="*/ 24070 w 188224"/>
              <a:gd name="connsiteY1" fmla="*/ 112624 h 294980"/>
              <a:gd name="connsiteX2" fmla="*/ 10127 w 188224"/>
              <a:gd name="connsiteY2" fmla="*/ 279115 h 294980"/>
              <a:gd name="connsiteX3" fmla="*/ 29490 w 188224"/>
              <a:gd name="connsiteY3" fmla="*/ 192971 h 294980"/>
              <a:gd name="connsiteX4" fmla="*/ 58924 w 188224"/>
              <a:gd name="connsiteY4" fmla="*/ 283997 h 294980"/>
              <a:gd name="connsiteX5" fmla="*/ 93781 w 188224"/>
              <a:gd name="connsiteY5" fmla="*/ 205686 h 294980"/>
              <a:gd name="connsiteX6" fmla="*/ 122875 w 188224"/>
              <a:gd name="connsiteY6" fmla="*/ 280501 h 294980"/>
              <a:gd name="connsiteX7" fmla="*/ 159446 w 188224"/>
              <a:gd name="connsiteY7" fmla="*/ 224247 h 294980"/>
              <a:gd name="connsiteX8" fmla="*/ 188220 w 188224"/>
              <a:gd name="connsiteY8" fmla="*/ 286831 h 294980"/>
              <a:gd name="connsiteX9" fmla="*/ 168965 w 188224"/>
              <a:gd name="connsiteY9" fmla="*/ 138176 h 294980"/>
              <a:gd name="connsiteX10" fmla="*/ 92440 w 188224"/>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25662 w 184396"/>
              <a:gd name="connsiteY3" fmla="*/ 192971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48811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980"/>
              <a:gd name="connsiteX1" fmla="*/ 20242 w 184396"/>
              <a:gd name="connsiteY1" fmla="*/ 112624 h 294980"/>
              <a:gd name="connsiteX2" fmla="*/ 6299 w 184396"/>
              <a:gd name="connsiteY2" fmla="*/ 279115 h 294980"/>
              <a:gd name="connsiteX3" fmla="*/ 37237 w 184396"/>
              <a:gd name="connsiteY3" fmla="*/ 195865 h 294980"/>
              <a:gd name="connsiteX4" fmla="*/ 55096 w 184396"/>
              <a:gd name="connsiteY4" fmla="*/ 283997 h 294980"/>
              <a:gd name="connsiteX5" fmla="*/ 89953 w 184396"/>
              <a:gd name="connsiteY5" fmla="*/ 205686 h 294980"/>
              <a:gd name="connsiteX6" fmla="*/ 119047 w 184396"/>
              <a:gd name="connsiteY6" fmla="*/ 280501 h 294980"/>
              <a:gd name="connsiteX7" fmla="*/ 155618 w 184396"/>
              <a:gd name="connsiteY7" fmla="*/ 224247 h 294980"/>
              <a:gd name="connsiteX8" fmla="*/ 184392 w 184396"/>
              <a:gd name="connsiteY8" fmla="*/ 286831 h 294980"/>
              <a:gd name="connsiteX9" fmla="*/ 165137 w 184396"/>
              <a:gd name="connsiteY9" fmla="*/ 138176 h 294980"/>
              <a:gd name="connsiteX10" fmla="*/ 88612 w 184396"/>
              <a:gd name="connsiteY10" fmla="*/ 0 h 294980"/>
              <a:gd name="connsiteX0" fmla="*/ 88612 w 184396"/>
              <a:gd name="connsiteY0" fmla="*/ 0 h 294124"/>
              <a:gd name="connsiteX1" fmla="*/ 20242 w 184396"/>
              <a:gd name="connsiteY1" fmla="*/ 112624 h 294124"/>
              <a:gd name="connsiteX2" fmla="*/ 6299 w 184396"/>
              <a:gd name="connsiteY2" fmla="*/ 279115 h 294124"/>
              <a:gd name="connsiteX3" fmla="*/ 37237 w 184396"/>
              <a:gd name="connsiteY3" fmla="*/ 195865 h 294124"/>
              <a:gd name="connsiteX4" fmla="*/ 55096 w 184396"/>
              <a:gd name="connsiteY4" fmla="*/ 283997 h 294124"/>
              <a:gd name="connsiteX5" fmla="*/ 89953 w 184396"/>
              <a:gd name="connsiteY5" fmla="*/ 205686 h 294124"/>
              <a:gd name="connsiteX6" fmla="*/ 119047 w 184396"/>
              <a:gd name="connsiteY6" fmla="*/ 280501 h 294124"/>
              <a:gd name="connsiteX7" fmla="*/ 138256 w 184396"/>
              <a:gd name="connsiteY7" fmla="*/ 209779 h 294124"/>
              <a:gd name="connsiteX8" fmla="*/ 184392 w 184396"/>
              <a:gd name="connsiteY8" fmla="*/ 286831 h 294124"/>
              <a:gd name="connsiteX9" fmla="*/ 165137 w 184396"/>
              <a:gd name="connsiteY9" fmla="*/ 138176 h 294124"/>
              <a:gd name="connsiteX10" fmla="*/ 88612 w 184396"/>
              <a:gd name="connsiteY10" fmla="*/ 0 h 29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96" h="294124">
                <a:moveTo>
                  <a:pt x="88612" y="0"/>
                </a:moveTo>
                <a:cubicBezTo>
                  <a:pt x="56968" y="50679"/>
                  <a:pt x="33961" y="66105"/>
                  <a:pt x="20242" y="112624"/>
                </a:cubicBezTo>
                <a:cubicBezTo>
                  <a:pt x="6523" y="159143"/>
                  <a:pt x="-8927" y="213836"/>
                  <a:pt x="6299" y="279115"/>
                </a:cubicBezTo>
                <a:cubicBezTo>
                  <a:pt x="21498" y="221707"/>
                  <a:pt x="14637" y="197945"/>
                  <a:pt x="37237" y="195865"/>
                </a:cubicBezTo>
                <a:cubicBezTo>
                  <a:pt x="59837" y="193785"/>
                  <a:pt x="24633" y="209364"/>
                  <a:pt x="55096" y="283997"/>
                </a:cubicBezTo>
                <a:cubicBezTo>
                  <a:pt x="82290" y="207484"/>
                  <a:pt x="79295" y="206269"/>
                  <a:pt x="89953" y="205686"/>
                </a:cubicBezTo>
                <a:cubicBezTo>
                  <a:pt x="100611" y="205103"/>
                  <a:pt x="108103" y="264868"/>
                  <a:pt x="119047" y="280501"/>
                </a:cubicBezTo>
                <a:cubicBezTo>
                  <a:pt x="129991" y="296134"/>
                  <a:pt x="125918" y="208724"/>
                  <a:pt x="138256" y="209779"/>
                </a:cubicBezTo>
                <a:cubicBezTo>
                  <a:pt x="150594" y="210834"/>
                  <a:pt x="184252" y="323361"/>
                  <a:pt x="184392" y="286831"/>
                </a:cubicBezTo>
                <a:cubicBezTo>
                  <a:pt x="184532" y="250301"/>
                  <a:pt x="181100" y="185981"/>
                  <a:pt x="165137" y="138176"/>
                </a:cubicBezTo>
                <a:cubicBezTo>
                  <a:pt x="149174" y="90371"/>
                  <a:pt x="139058" y="51793"/>
                  <a:pt x="88612" y="0"/>
                </a:cubicBezTo>
                <a:close/>
              </a:path>
            </a:pathLst>
          </a:custGeom>
          <a:pattFill prst="open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800" b="1">
              <a:solidFill>
                <a:schemeClr val="bg2"/>
              </a:solidFill>
              <a:latin typeface="Arial" charset="0"/>
            </a:endParaRPr>
          </a:p>
        </p:txBody>
      </p:sp>
      <p:sp>
        <p:nvSpPr>
          <p:cNvPr id="84" name="Freeform: Shape 83">
            <a:extLst>
              <a:ext uri="{FF2B5EF4-FFF2-40B4-BE49-F238E27FC236}">
                <a16:creationId xmlns:a16="http://schemas.microsoft.com/office/drawing/2014/main" id="{F1AB74CA-DCDD-C7C2-251B-51401BF266A2}"/>
              </a:ext>
            </a:extLst>
          </p:cNvPr>
          <p:cNvSpPr/>
          <p:nvPr/>
        </p:nvSpPr>
        <p:spPr bwMode="auto">
          <a:xfrm>
            <a:off x="7640023" y="2136430"/>
            <a:ext cx="658400" cy="77726"/>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10000"/>
              <a:gd name="connsiteY0" fmla="*/ 136977 h 160498"/>
              <a:gd name="connsiteX1" fmla="*/ 2327 w 10000"/>
              <a:gd name="connsiteY1" fmla="*/ 158535 h 160498"/>
              <a:gd name="connsiteX2" fmla="*/ 6943 w 10000"/>
              <a:gd name="connsiteY2" fmla="*/ 47 h 160498"/>
              <a:gd name="connsiteX3" fmla="*/ 10000 w 10000"/>
              <a:gd name="connsiteY3" fmla="*/ 146977 h 160498"/>
              <a:gd name="connsiteX0" fmla="*/ 0 w 10000"/>
              <a:gd name="connsiteY0" fmla="*/ 136985 h 146986"/>
              <a:gd name="connsiteX1" fmla="*/ 3154 w 10000"/>
              <a:gd name="connsiteY1" fmla="*/ 135902 h 146986"/>
              <a:gd name="connsiteX2" fmla="*/ 6943 w 10000"/>
              <a:gd name="connsiteY2" fmla="*/ 55 h 146986"/>
              <a:gd name="connsiteX3" fmla="*/ 10000 w 10000"/>
              <a:gd name="connsiteY3" fmla="*/ 146985 h 146986"/>
              <a:gd name="connsiteX0" fmla="*/ 0 w 10069"/>
              <a:gd name="connsiteY0" fmla="*/ 31327 h 146984"/>
              <a:gd name="connsiteX1" fmla="*/ 3223 w 10069"/>
              <a:gd name="connsiteY1" fmla="*/ 135902 h 146984"/>
              <a:gd name="connsiteX2" fmla="*/ 7012 w 10069"/>
              <a:gd name="connsiteY2" fmla="*/ 55 h 146984"/>
              <a:gd name="connsiteX3" fmla="*/ 10069 w 10069"/>
              <a:gd name="connsiteY3" fmla="*/ 146985 h 146984"/>
              <a:gd name="connsiteX0" fmla="*/ 0 w 10069"/>
              <a:gd name="connsiteY0" fmla="*/ 31402 h 147060"/>
              <a:gd name="connsiteX1" fmla="*/ 3292 w 10069"/>
              <a:gd name="connsiteY1" fmla="*/ 60508 h 147060"/>
              <a:gd name="connsiteX2" fmla="*/ 7012 w 10069"/>
              <a:gd name="connsiteY2" fmla="*/ 130 h 147060"/>
              <a:gd name="connsiteX3" fmla="*/ 10069 w 10069"/>
              <a:gd name="connsiteY3" fmla="*/ 147060 h 147060"/>
              <a:gd name="connsiteX0" fmla="*/ 0 w 10069"/>
              <a:gd name="connsiteY0" fmla="*/ 31520 h 147178"/>
              <a:gd name="connsiteX1" fmla="*/ 3332 w 10069"/>
              <a:gd name="connsiteY1" fmla="*/ 34244 h 147178"/>
              <a:gd name="connsiteX2" fmla="*/ 7012 w 10069"/>
              <a:gd name="connsiteY2" fmla="*/ 248 h 147178"/>
              <a:gd name="connsiteX3" fmla="*/ 10069 w 10069"/>
              <a:gd name="connsiteY3" fmla="*/ 147178 h 147178"/>
              <a:gd name="connsiteX0" fmla="*/ 0 w 9908"/>
              <a:gd name="connsiteY0" fmla="*/ 31520 h 147178"/>
              <a:gd name="connsiteX1" fmla="*/ 3171 w 9908"/>
              <a:gd name="connsiteY1" fmla="*/ 34244 h 147178"/>
              <a:gd name="connsiteX2" fmla="*/ 6851 w 9908"/>
              <a:gd name="connsiteY2" fmla="*/ 248 h 147178"/>
              <a:gd name="connsiteX3" fmla="*/ 9908 w 9908"/>
              <a:gd name="connsiteY3" fmla="*/ 147178 h 147178"/>
              <a:gd name="connsiteX0" fmla="*/ 0 w 10000"/>
              <a:gd name="connsiteY0" fmla="*/ 2142 h 10000"/>
              <a:gd name="connsiteX1" fmla="*/ 3200 w 10000"/>
              <a:gd name="connsiteY1" fmla="*/ 2327 h 10000"/>
              <a:gd name="connsiteX2" fmla="*/ 6915 w 10000"/>
              <a:gd name="connsiteY2" fmla="*/ 17 h 10000"/>
              <a:gd name="connsiteX3" fmla="*/ 10000 w 10000"/>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837 h 10097"/>
              <a:gd name="connsiteX1" fmla="*/ 3727 w 10081"/>
              <a:gd name="connsiteY1" fmla="*/ 631 h 10097"/>
              <a:gd name="connsiteX2" fmla="*/ 6996 w 10081"/>
              <a:gd name="connsiteY2" fmla="*/ 114 h 10097"/>
              <a:gd name="connsiteX3" fmla="*/ 10081 w 10081"/>
              <a:gd name="connsiteY3" fmla="*/ 10097 h 10097"/>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Lst>
            <a:ahLst/>
            <a:cxnLst>
              <a:cxn ang="0">
                <a:pos x="connsiteX0" y="connsiteY0"/>
              </a:cxn>
              <a:cxn ang="0">
                <a:pos x="connsiteX1" y="connsiteY1"/>
              </a:cxn>
              <a:cxn ang="0">
                <a:pos x="connsiteX2" y="connsiteY2"/>
              </a:cxn>
              <a:cxn ang="0">
                <a:pos x="connsiteX3" y="connsiteY3"/>
              </a:cxn>
            </a:cxnLst>
            <a:rect l="l" t="t" r="r" b="b"/>
            <a:pathLst>
              <a:path w="10081" h="11202">
                <a:moveTo>
                  <a:pt x="0" y="3942"/>
                </a:moveTo>
                <a:cubicBezTo>
                  <a:pt x="1393" y="5338"/>
                  <a:pt x="2513" y="2432"/>
                  <a:pt x="3727" y="1736"/>
                </a:cubicBezTo>
                <a:cubicBezTo>
                  <a:pt x="4942" y="1040"/>
                  <a:pt x="5612" y="-187"/>
                  <a:pt x="6996" y="24"/>
                </a:cubicBezTo>
                <a:cubicBezTo>
                  <a:pt x="7931" y="1642"/>
                  <a:pt x="9870" y="4929"/>
                  <a:pt x="10081" y="11202"/>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93" name="Freeform: Shape 92">
            <a:extLst>
              <a:ext uri="{FF2B5EF4-FFF2-40B4-BE49-F238E27FC236}">
                <a16:creationId xmlns:a16="http://schemas.microsoft.com/office/drawing/2014/main" id="{433FB5AA-3A4C-6F8C-D506-64BD792B1687}"/>
              </a:ext>
            </a:extLst>
          </p:cNvPr>
          <p:cNvSpPr/>
          <p:nvPr/>
        </p:nvSpPr>
        <p:spPr bwMode="auto">
          <a:xfrm>
            <a:off x="7574668" y="2161481"/>
            <a:ext cx="666799" cy="49922"/>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10207"/>
              <a:gd name="connsiteY0" fmla="*/ 154795 h 178316"/>
              <a:gd name="connsiteX1" fmla="*/ 2327 w 10207"/>
              <a:gd name="connsiteY1" fmla="*/ 176353 h 178316"/>
              <a:gd name="connsiteX2" fmla="*/ 7219 w 10207"/>
              <a:gd name="connsiteY2" fmla="*/ 93335 h 178316"/>
              <a:gd name="connsiteX3" fmla="*/ 10207 w 10207"/>
              <a:gd name="connsiteY3" fmla="*/ 13858 h 178316"/>
              <a:gd name="connsiteX0" fmla="*/ 0 w 10207"/>
              <a:gd name="connsiteY0" fmla="*/ 242612 h 266133"/>
              <a:gd name="connsiteX1" fmla="*/ 2327 w 10207"/>
              <a:gd name="connsiteY1" fmla="*/ 264170 h 266133"/>
              <a:gd name="connsiteX2" fmla="*/ 8046 w 10207"/>
              <a:gd name="connsiteY2" fmla="*/ 27 h 266133"/>
              <a:gd name="connsiteX3" fmla="*/ 10207 w 10207"/>
              <a:gd name="connsiteY3" fmla="*/ 101675 h 266133"/>
              <a:gd name="connsiteX0" fmla="*/ 0 w 10207"/>
              <a:gd name="connsiteY0" fmla="*/ 242652 h 242653"/>
              <a:gd name="connsiteX1" fmla="*/ 4532 w 10207"/>
              <a:gd name="connsiteY1" fmla="*/ 113273 h 242653"/>
              <a:gd name="connsiteX2" fmla="*/ 8046 w 10207"/>
              <a:gd name="connsiteY2" fmla="*/ 67 h 242653"/>
              <a:gd name="connsiteX3" fmla="*/ 10207 w 10207"/>
              <a:gd name="connsiteY3" fmla="*/ 101715 h 242653"/>
              <a:gd name="connsiteX0" fmla="*/ 0 w 10069"/>
              <a:gd name="connsiteY0" fmla="*/ 53978 h 114284"/>
              <a:gd name="connsiteX1" fmla="*/ 4394 w 10069"/>
              <a:gd name="connsiteY1" fmla="*/ 113273 h 114284"/>
              <a:gd name="connsiteX2" fmla="*/ 7908 w 10069"/>
              <a:gd name="connsiteY2" fmla="*/ 67 h 114284"/>
              <a:gd name="connsiteX3" fmla="*/ 10069 w 10069"/>
              <a:gd name="connsiteY3" fmla="*/ 101715 h 114284"/>
              <a:gd name="connsiteX0" fmla="*/ 0 w 10069"/>
              <a:gd name="connsiteY0" fmla="*/ 76620 h 114699"/>
              <a:gd name="connsiteX1" fmla="*/ 4394 w 10069"/>
              <a:gd name="connsiteY1" fmla="*/ 113273 h 114699"/>
              <a:gd name="connsiteX2" fmla="*/ 7908 w 10069"/>
              <a:gd name="connsiteY2" fmla="*/ 67 h 114699"/>
              <a:gd name="connsiteX3" fmla="*/ 10069 w 10069"/>
              <a:gd name="connsiteY3" fmla="*/ 101715 h 114699"/>
              <a:gd name="connsiteX0" fmla="*/ 0 w 10069"/>
              <a:gd name="connsiteY0" fmla="*/ 76625 h 122599"/>
              <a:gd name="connsiteX1" fmla="*/ 1444 w 10069"/>
              <a:gd name="connsiteY1" fmla="*/ 111784 h 122599"/>
              <a:gd name="connsiteX2" fmla="*/ 4394 w 10069"/>
              <a:gd name="connsiteY2" fmla="*/ 113278 h 122599"/>
              <a:gd name="connsiteX3" fmla="*/ 7908 w 10069"/>
              <a:gd name="connsiteY3" fmla="*/ 72 h 122599"/>
              <a:gd name="connsiteX4" fmla="*/ 10069 w 10069"/>
              <a:gd name="connsiteY4" fmla="*/ 101720 h 122599"/>
              <a:gd name="connsiteX0" fmla="*/ 0 w 10138"/>
              <a:gd name="connsiteY0" fmla="*/ 0 h 151632"/>
              <a:gd name="connsiteX1" fmla="*/ 1513 w 10138"/>
              <a:gd name="connsiteY1" fmla="*/ 140817 h 151632"/>
              <a:gd name="connsiteX2" fmla="*/ 4463 w 10138"/>
              <a:gd name="connsiteY2" fmla="*/ 142311 h 151632"/>
              <a:gd name="connsiteX3" fmla="*/ 7977 w 10138"/>
              <a:gd name="connsiteY3" fmla="*/ 29105 h 151632"/>
              <a:gd name="connsiteX4" fmla="*/ 10138 w 10138"/>
              <a:gd name="connsiteY4" fmla="*/ 130753 h 151632"/>
              <a:gd name="connsiteX0" fmla="*/ 0 w 10138"/>
              <a:gd name="connsiteY0" fmla="*/ 0 h 145293"/>
              <a:gd name="connsiteX1" fmla="*/ 2064 w 10138"/>
              <a:gd name="connsiteY1" fmla="*/ 80442 h 145293"/>
              <a:gd name="connsiteX2" fmla="*/ 4463 w 10138"/>
              <a:gd name="connsiteY2" fmla="*/ 142311 h 145293"/>
              <a:gd name="connsiteX3" fmla="*/ 7977 w 10138"/>
              <a:gd name="connsiteY3" fmla="*/ 29105 h 145293"/>
              <a:gd name="connsiteX4" fmla="*/ 10138 w 10138"/>
              <a:gd name="connsiteY4" fmla="*/ 130753 h 145293"/>
              <a:gd name="connsiteX0" fmla="*/ 0 w 10138"/>
              <a:gd name="connsiteY0" fmla="*/ 0 h 130752"/>
              <a:gd name="connsiteX1" fmla="*/ 2064 w 10138"/>
              <a:gd name="connsiteY1" fmla="*/ 80442 h 130752"/>
              <a:gd name="connsiteX2" fmla="*/ 5497 w 10138"/>
              <a:gd name="connsiteY2" fmla="*/ 59294 h 130752"/>
              <a:gd name="connsiteX3" fmla="*/ 7977 w 10138"/>
              <a:gd name="connsiteY3" fmla="*/ 29105 h 130752"/>
              <a:gd name="connsiteX4" fmla="*/ 10138 w 10138"/>
              <a:gd name="connsiteY4" fmla="*/ 130753 h 130752"/>
              <a:gd name="connsiteX0" fmla="*/ 0 w 10138"/>
              <a:gd name="connsiteY0" fmla="*/ 0 h 130754"/>
              <a:gd name="connsiteX1" fmla="*/ 2064 w 10138"/>
              <a:gd name="connsiteY1" fmla="*/ 80442 h 130754"/>
              <a:gd name="connsiteX2" fmla="*/ 5497 w 10138"/>
              <a:gd name="connsiteY2" fmla="*/ 59294 h 130754"/>
              <a:gd name="connsiteX3" fmla="*/ 7839 w 10138"/>
              <a:gd name="connsiteY3" fmla="*/ 6465 h 130754"/>
              <a:gd name="connsiteX4" fmla="*/ 10138 w 10138"/>
              <a:gd name="connsiteY4" fmla="*/ 130753 h 130754"/>
              <a:gd name="connsiteX0" fmla="*/ 0 w 10299"/>
              <a:gd name="connsiteY0" fmla="*/ 0 h 91180"/>
              <a:gd name="connsiteX1" fmla="*/ 2064 w 10299"/>
              <a:gd name="connsiteY1" fmla="*/ 80442 h 91180"/>
              <a:gd name="connsiteX2" fmla="*/ 5497 w 10299"/>
              <a:gd name="connsiteY2" fmla="*/ 59294 h 91180"/>
              <a:gd name="connsiteX3" fmla="*/ 7839 w 10299"/>
              <a:gd name="connsiteY3" fmla="*/ 6465 h 91180"/>
              <a:gd name="connsiteX4" fmla="*/ 10299 w 10299"/>
              <a:gd name="connsiteY4" fmla="*/ 91180 h 91180"/>
              <a:gd name="connsiteX0" fmla="*/ 0 w 10299"/>
              <a:gd name="connsiteY0" fmla="*/ 15635 h 106815"/>
              <a:gd name="connsiteX1" fmla="*/ 2064 w 10299"/>
              <a:gd name="connsiteY1" fmla="*/ 96077 h 106815"/>
              <a:gd name="connsiteX2" fmla="*/ 5497 w 10299"/>
              <a:gd name="connsiteY2" fmla="*/ 74929 h 106815"/>
              <a:gd name="connsiteX3" fmla="*/ 8120 w 10299"/>
              <a:gd name="connsiteY3" fmla="*/ 116 h 106815"/>
              <a:gd name="connsiteX4" fmla="*/ 10299 w 10299"/>
              <a:gd name="connsiteY4" fmla="*/ 106815 h 106815"/>
              <a:gd name="connsiteX0" fmla="*/ 0 w 10299"/>
              <a:gd name="connsiteY0" fmla="*/ 16693 h 107873"/>
              <a:gd name="connsiteX1" fmla="*/ 2064 w 10299"/>
              <a:gd name="connsiteY1" fmla="*/ 97135 h 107873"/>
              <a:gd name="connsiteX2" fmla="*/ 6019 w 10299"/>
              <a:gd name="connsiteY2" fmla="*/ 18828 h 107873"/>
              <a:gd name="connsiteX3" fmla="*/ 8120 w 10299"/>
              <a:gd name="connsiteY3" fmla="*/ 1174 h 107873"/>
              <a:gd name="connsiteX4" fmla="*/ 10299 w 10299"/>
              <a:gd name="connsiteY4" fmla="*/ 107873 h 107873"/>
              <a:gd name="connsiteX0" fmla="*/ 0 w 10299"/>
              <a:gd name="connsiteY0" fmla="*/ 16693 h 107873"/>
              <a:gd name="connsiteX1" fmla="*/ 2546 w 10299"/>
              <a:gd name="connsiteY1" fmla="*/ 70753 h 107873"/>
              <a:gd name="connsiteX2" fmla="*/ 6019 w 10299"/>
              <a:gd name="connsiteY2" fmla="*/ 18828 h 107873"/>
              <a:gd name="connsiteX3" fmla="*/ 8120 w 10299"/>
              <a:gd name="connsiteY3" fmla="*/ 1174 h 107873"/>
              <a:gd name="connsiteX4" fmla="*/ 10299 w 10299"/>
              <a:gd name="connsiteY4" fmla="*/ 107873 h 107873"/>
              <a:gd name="connsiteX0" fmla="*/ 0 w 10299"/>
              <a:gd name="connsiteY0" fmla="*/ 16693 h 107873"/>
              <a:gd name="connsiteX1" fmla="*/ 2546 w 10299"/>
              <a:gd name="connsiteY1" fmla="*/ 70753 h 107873"/>
              <a:gd name="connsiteX2" fmla="*/ 6019 w 10299"/>
              <a:gd name="connsiteY2" fmla="*/ 18828 h 107873"/>
              <a:gd name="connsiteX3" fmla="*/ 8120 w 10299"/>
              <a:gd name="connsiteY3" fmla="*/ 1174 h 107873"/>
              <a:gd name="connsiteX4" fmla="*/ 10299 w 10299"/>
              <a:gd name="connsiteY4" fmla="*/ 107873 h 10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9" h="107873">
                <a:moveTo>
                  <a:pt x="0" y="16693"/>
                </a:moveTo>
                <a:cubicBezTo>
                  <a:pt x="832" y="70919"/>
                  <a:pt x="1814" y="64644"/>
                  <a:pt x="2546" y="70753"/>
                </a:cubicBezTo>
                <a:cubicBezTo>
                  <a:pt x="3278" y="76862"/>
                  <a:pt x="5011" y="37447"/>
                  <a:pt x="6019" y="18828"/>
                </a:cubicBezTo>
                <a:cubicBezTo>
                  <a:pt x="7027" y="209"/>
                  <a:pt x="6749" y="-1931"/>
                  <a:pt x="8120" y="1174"/>
                </a:cubicBezTo>
                <a:cubicBezTo>
                  <a:pt x="9047" y="24994"/>
                  <a:pt x="9648" y="46317"/>
                  <a:pt x="10299" y="107873"/>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94" name="Freeform: Shape 93">
            <a:extLst>
              <a:ext uri="{FF2B5EF4-FFF2-40B4-BE49-F238E27FC236}">
                <a16:creationId xmlns:a16="http://schemas.microsoft.com/office/drawing/2014/main" id="{25BA7AD6-339F-F01F-72EB-DDCC32BFA4CE}"/>
              </a:ext>
            </a:extLst>
          </p:cNvPr>
          <p:cNvSpPr/>
          <p:nvPr/>
        </p:nvSpPr>
        <p:spPr bwMode="auto">
          <a:xfrm>
            <a:off x="7515402" y="2171567"/>
            <a:ext cx="666799" cy="45719"/>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9104"/>
              <a:gd name="connsiteY0" fmla="*/ 5 h 263341"/>
              <a:gd name="connsiteX1" fmla="*/ 1431 w 9104"/>
              <a:gd name="connsiteY1" fmla="*/ 263062 h 263341"/>
              <a:gd name="connsiteX2" fmla="*/ 6323 w 9104"/>
              <a:gd name="connsiteY2" fmla="*/ 180044 h 263341"/>
              <a:gd name="connsiteX3" fmla="*/ 9104 w 9104"/>
              <a:gd name="connsiteY3" fmla="*/ 251504 h 263341"/>
              <a:gd name="connsiteX0" fmla="*/ 0 w 11514"/>
              <a:gd name="connsiteY0" fmla="*/ 0 h 9999"/>
              <a:gd name="connsiteX1" fmla="*/ 1572 w 11514"/>
              <a:gd name="connsiteY1" fmla="*/ 9989 h 9999"/>
              <a:gd name="connsiteX2" fmla="*/ 6945 w 11514"/>
              <a:gd name="connsiteY2" fmla="*/ 6837 h 9999"/>
              <a:gd name="connsiteX3" fmla="*/ 11514 w 11514"/>
              <a:gd name="connsiteY3" fmla="*/ 2673 h 9999"/>
              <a:gd name="connsiteX0" fmla="*/ 0 w 10000"/>
              <a:gd name="connsiteY0" fmla="*/ 615 h 10615"/>
              <a:gd name="connsiteX1" fmla="*/ 1365 w 10000"/>
              <a:gd name="connsiteY1" fmla="*/ 10605 h 10615"/>
              <a:gd name="connsiteX2" fmla="*/ 8530 w 10000"/>
              <a:gd name="connsiteY2" fmla="*/ 1 h 10615"/>
              <a:gd name="connsiteX3" fmla="*/ 10000 w 10000"/>
              <a:gd name="connsiteY3" fmla="*/ 3288 h 10615"/>
              <a:gd name="connsiteX0" fmla="*/ 0 w 10000"/>
              <a:gd name="connsiteY0" fmla="*/ 616 h 4896"/>
              <a:gd name="connsiteX1" fmla="*/ 3928 w 10000"/>
              <a:gd name="connsiteY1" fmla="*/ 4874 h 4896"/>
              <a:gd name="connsiteX2" fmla="*/ 8530 w 10000"/>
              <a:gd name="connsiteY2" fmla="*/ 2 h 4896"/>
              <a:gd name="connsiteX3" fmla="*/ 10000 w 10000"/>
              <a:gd name="connsiteY3" fmla="*/ 3289 h 4896"/>
              <a:gd name="connsiteX0" fmla="*/ 0 w 10000"/>
              <a:gd name="connsiteY0" fmla="*/ 0 h 15164"/>
              <a:gd name="connsiteX1" fmla="*/ 3928 w 10000"/>
              <a:gd name="connsiteY1" fmla="*/ 15136 h 15164"/>
              <a:gd name="connsiteX2" fmla="*/ 8530 w 10000"/>
              <a:gd name="connsiteY2" fmla="*/ 5185 h 15164"/>
              <a:gd name="connsiteX3" fmla="*/ 10000 w 10000"/>
              <a:gd name="connsiteY3" fmla="*/ 11899 h 15164"/>
              <a:gd name="connsiteX0" fmla="*/ 0 w 10000"/>
              <a:gd name="connsiteY0" fmla="*/ 0 h 11899"/>
              <a:gd name="connsiteX1" fmla="*/ 3862 w 10000"/>
              <a:gd name="connsiteY1" fmla="*/ 10453 h 11899"/>
              <a:gd name="connsiteX2" fmla="*/ 8530 w 10000"/>
              <a:gd name="connsiteY2" fmla="*/ 5185 h 11899"/>
              <a:gd name="connsiteX3" fmla="*/ 10000 w 10000"/>
              <a:gd name="connsiteY3" fmla="*/ 11899 h 11899"/>
              <a:gd name="connsiteX0" fmla="*/ 0 w 10000"/>
              <a:gd name="connsiteY0" fmla="*/ 0 h 11899"/>
              <a:gd name="connsiteX1" fmla="*/ 3862 w 10000"/>
              <a:gd name="connsiteY1" fmla="*/ 10453 h 11899"/>
              <a:gd name="connsiteX2" fmla="*/ 8267 w 10000"/>
              <a:gd name="connsiteY2" fmla="*/ 4599 h 11899"/>
              <a:gd name="connsiteX3" fmla="*/ 10000 w 10000"/>
              <a:gd name="connsiteY3" fmla="*/ 11899 h 11899"/>
              <a:gd name="connsiteX0" fmla="*/ 0 w 9540"/>
              <a:gd name="connsiteY0" fmla="*/ 0 h 10492"/>
              <a:gd name="connsiteX1" fmla="*/ 3862 w 9540"/>
              <a:gd name="connsiteY1" fmla="*/ 10453 h 10492"/>
              <a:gd name="connsiteX2" fmla="*/ 8267 w 9540"/>
              <a:gd name="connsiteY2" fmla="*/ 4599 h 10492"/>
              <a:gd name="connsiteX3" fmla="*/ 9540 w 9540"/>
              <a:gd name="connsiteY3" fmla="*/ 8972 h 10492"/>
              <a:gd name="connsiteX0" fmla="*/ 0 w 9839"/>
              <a:gd name="connsiteY0" fmla="*/ 0 h 10973"/>
              <a:gd name="connsiteX1" fmla="*/ 3887 w 9839"/>
              <a:gd name="connsiteY1" fmla="*/ 10938 h 10973"/>
              <a:gd name="connsiteX2" fmla="*/ 8505 w 9839"/>
              <a:gd name="connsiteY2" fmla="*/ 5358 h 10973"/>
              <a:gd name="connsiteX3" fmla="*/ 9839 w 9839"/>
              <a:gd name="connsiteY3" fmla="*/ 9526 h 10973"/>
              <a:gd name="connsiteX0" fmla="*/ 0 w 10000"/>
              <a:gd name="connsiteY0" fmla="*/ 0 h 10016"/>
              <a:gd name="connsiteX1" fmla="*/ 3951 w 10000"/>
              <a:gd name="connsiteY1" fmla="*/ 9968 h 10016"/>
              <a:gd name="connsiteX2" fmla="*/ 8644 w 10000"/>
              <a:gd name="connsiteY2" fmla="*/ 4883 h 10016"/>
              <a:gd name="connsiteX3" fmla="*/ 10000 w 10000"/>
              <a:gd name="connsiteY3" fmla="*/ 8681 h 10016"/>
              <a:gd name="connsiteX0" fmla="*/ 0 w 10000"/>
              <a:gd name="connsiteY0" fmla="*/ 0 h 8681"/>
              <a:gd name="connsiteX1" fmla="*/ 3543 w 10000"/>
              <a:gd name="connsiteY1" fmla="*/ 7006 h 8681"/>
              <a:gd name="connsiteX2" fmla="*/ 8644 w 10000"/>
              <a:gd name="connsiteY2" fmla="*/ 4883 h 8681"/>
              <a:gd name="connsiteX3" fmla="*/ 10000 w 10000"/>
              <a:gd name="connsiteY3" fmla="*/ 8681 h 8681"/>
              <a:gd name="connsiteX0" fmla="*/ 0 w 10000"/>
              <a:gd name="connsiteY0" fmla="*/ 0 h 10000"/>
              <a:gd name="connsiteX1" fmla="*/ 3543 w 10000"/>
              <a:gd name="connsiteY1" fmla="*/ 8070 h 10000"/>
              <a:gd name="connsiteX2" fmla="*/ 8154 w 10000"/>
              <a:gd name="connsiteY2" fmla="*/ 2554 h 10000"/>
              <a:gd name="connsiteX3" fmla="*/ 10000 w 10000"/>
              <a:gd name="connsiteY3" fmla="*/ 10000 h 10000"/>
              <a:gd name="connsiteX0" fmla="*/ 0 w 10000"/>
              <a:gd name="connsiteY0" fmla="*/ 0 h 10000"/>
              <a:gd name="connsiteX1" fmla="*/ 3543 w 10000"/>
              <a:gd name="connsiteY1" fmla="*/ 8070 h 10000"/>
              <a:gd name="connsiteX2" fmla="*/ 8154 w 10000"/>
              <a:gd name="connsiteY2" fmla="*/ 2554 h 10000"/>
              <a:gd name="connsiteX3" fmla="*/ 10000 w 10000"/>
              <a:gd name="connsiteY3" fmla="*/ 10000 h 10000"/>
              <a:gd name="connsiteX0" fmla="*/ 0 w 10286"/>
              <a:gd name="connsiteY0" fmla="*/ 0 h 8635"/>
              <a:gd name="connsiteX1" fmla="*/ 3543 w 10286"/>
              <a:gd name="connsiteY1" fmla="*/ 8070 h 8635"/>
              <a:gd name="connsiteX2" fmla="*/ 8154 w 10286"/>
              <a:gd name="connsiteY2" fmla="*/ 2554 h 8635"/>
              <a:gd name="connsiteX3" fmla="*/ 10286 w 10286"/>
              <a:gd name="connsiteY3" fmla="*/ 8635 h 8635"/>
              <a:gd name="connsiteX0" fmla="*/ 0 w 10000"/>
              <a:gd name="connsiteY0" fmla="*/ 0 h 9452"/>
              <a:gd name="connsiteX1" fmla="*/ 3444 w 10000"/>
              <a:gd name="connsiteY1" fmla="*/ 9346 h 9452"/>
              <a:gd name="connsiteX2" fmla="*/ 7927 w 10000"/>
              <a:gd name="connsiteY2" fmla="*/ 2958 h 9452"/>
              <a:gd name="connsiteX3" fmla="*/ 10000 w 10000"/>
              <a:gd name="connsiteY3" fmla="*/ 8814 h 9452"/>
              <a:gd name="connsiteX0" fmla="*/ 0 w 10040"/>
              <a:gd name="connsiteY0" fmla="*/ 0 h 10000"/>
              <a:gd name="connsiteX1" fmla="*/ 3444 w 10040"/>
              <a:gd name="connsiteY1" fmla="*/ 9888 h 10000"/>
              <a:gd name="connsiteX2" fmla="*/ 7927 w 10040"/>
              <a:gd name="connsiteY2" fmla="*/ 3129 h 10000"/>
              <a:gd name="connsiteX3" fmla="*/ 10040 w 10040"/>
              <a:gd name="connsiteY3" fmla="*/ 8071 h 10000"/>
              <a:gd name="connsiteX0" fmla="*/ 0 w 10040"/>
              <a:gd name="connsiteY0" fmla="*/ 0 h 10000"/>
              <a:gd name="connsiteX1" fmla="*/ 3444 w 10040"/>
              <a:gd name="connsiteY1" fmla="*/ 9888 h 10000"/>
              <a:gd name="connsiteX2" fmla="*/ 7927 w 10040"/>
              <a:gd name="connsiteY2" fmla="*/ 3129 h 10000"/>
              <a:gd name="connsiteX3" fmla="*/ 10040 w 10040"/>
              <a:gd name="connsiteY3" fmla="*/ 8071 h 10000"/>
            </a:gdLst>
            <a:ahLst/>
            <a:cxnLst>
              <a:cxn ang="0">
                <a:pos x="connsiteX0" y="connsiteY0"/>
              </a:cxn>
              <a:cxn ang="0">
                <a:pos x="connsiteX1" y="connsiteY1"/>
              </a:cxn>
              <a:cxn ang="0">
                <a:pos x="connsiteX2" y="connsiteY2"/>
              </a:cxn>
              <a:cxn ang="0">
                <a:pos x="connsiteX3" y="connsiteY3"/>
              </a:cxn>
            </a:cxnLst>
            <a:rect l="l" t="t" r="r" b="b"/>
            <a:pathLst>
              <a:path w="10040" h="10000">
                <a:moveTo>
                  <a:pt x="0" y="0"/>
                </a:moveTo>
                <a:cubicBezTo>
                  <a:pt x="571" y="5300"/>
                  <a:pt x="2255" y="10863"/>
                  <a:pt x="3444" y="9888"/>
                </a:cubicBezTo>
                <a:cubicBezTo>
                  <a:pt x="4633" y="8915"/>
                  <a:pt x="6573" y="2834"/>
                  <a:pt x="7927" y="3129"/>
                </a:cubicBezTo>
                <a:cubicBezTo>
                  <a:pt x="8843" y="5394"/>
                  <a:pt x="9435" y="1798"/>
                  <a:pt x="10040" y="8071"/>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95" name="Freeform: Shape 94">
            <a:extLst>
              <a:ext uri="{FF2B5EF4-FFF2-40B4-BE49-F238E27FC236}">
                <a16:creationId xmlns:a16="http://schemas.microsoft.com/office/drawing/2014/main" id="{7508EFDB-BBF8-D558-67C4-DA77C11541EC}"/>
              </a:ext>
            </a:extLst>
          </p:cNvPr>
          <p:cNvSpPr/>
          <p:nvPr/>
        </p:nvSpPr>
        <p:spPr bwMode="auto">
          <a:xfrm>
            <a:off x="7467677" y="2174276"/>
            <a:ext cx="666798" cy="63181"/>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9724"/>
              <a:gd name="connsiteY0" fmla="*/ 5 h 293502"/>
              <a:gd name="connsiteX1" fmla="*/ 2051 w 9724"/>
              <a:gd name="connsiteY1" fmla="*/ 293249 h 293502"/>
              <a:gd name="connsiteX2" fmla="*/ 6943 w 9724"/>
              <a:gd name="connsiteY2" fmla="*/ 210231 h 293502"/>
              <a:gd name="connsiteX3" fmla="*/ 9724 w 9724"/>
              <a:gd name="connsiteY3" fmla="*/ 281691 h 293502"/>
              <a:gd name="connsiteX0" fmla="*/ 0 w 10000"/>
              <a:gd name="connsiteY0" fmla="*/ 0 h 9598"/>
              <a:gd name="connsiteX1" fmla="*/ 2818 w 10000"/>
              <a:gd name="connsiteY1" fmla="*/ 5877 h 9598"/>
              <a:gd name="connsiteX2" fmla="*/ 7140 w 10000"/>
              <a:gd name="connsiteY2" fmla="*/ 7163 h 9598"/>
              <a:gd name="connsiteX3" fmla="*/ 10000 w 10000"/>
              <a:gd name="connsiteY3" fmla="*/ 9598 h 9598"/>
              <a:gd name="connsiteX0" fmla="*/ 0 w 10000"/>
              <a:gd name="connsiteY0" fmla="*/ 0 h 10000"/>
              <a:gd name="connsiteX1" fmla="*/ 2818 w 10000"/>
              <a:gd name="connsiteY1" fmla="*/ 6123 h 10000"/>
              <a:gd name="connsiteX2" fmla="*/ 7140 w 10000"/>
              <a:gd name="connsiteY2" fmla="*/ 7463 h 10000"/>
              <a:gd name="connsiteX3" fmla="*/ 10000 w 10000"/>
              <a:gd name="connsiteY3" fmla="*/ 10000 h 10000"/>
              <a:gd name="connsiteX0" fmla="*/ 0 w 10000"/>
              <a:gd name="connsiteY0" fmla="*/ 0 h 10000"/>
              <a:gd name="connsiteX1" fmla="*/ 2818 w 10000"/>
              <a:gd name="connsiteY1" fmla="*/ 6123 h 10000"/>
              <a:gd name="connsiteX2" fmla="*/ 7140 w 10000"/>
              <a:gd name="connsiteY2" fmla="*/ 7463 h 10000"/>
              <a:gd name="connsiteX3" fmla="*/ 10000 w 10000"/>
              <a:gd name="connsiteY3" fmla="*/ 10000 h 10000"/>
              <a:gd name="connsiteX0" fmla="*/ 0 w 10000"/>
              <a:gd name="connsiteY0" fmla="*/ 0 h 10000"/>
              <a:gd name="connsiteX1" fmla="*/ 2818 w 10000"/>
              <a:gd name="connsiteY1" fmla="*/ 6123 h 10000"/>
              <a:gd name="connsiteX2" fmla="*/ 7565 w 10000"/>
              <a:gd name="connsiteY2" fmla="*/ 5320 h 10000"/>
              <a:gd name="connsiteX3" fmla="*/ 10000 w 10000"/>
              <a:gd name="connsiteY3" fmla="*/ 10000 h 10000"/>
              <a:gd name="connsiteX0" fmla="*/ 0 w 10213"/>
              <a:gd name="connsiteY0" fmla="*/ 0 h 6403"/>
              <a:gd name="connsiteX1" fmla="*/ 2818 w 10213"/>
              <a:gd name="connsiteY1" fmla="*/ 6123 h 6403"/>
              <a:gd name="connsiteX2" fmla="*/ 7565 w 10213"/>
              <a:gd name="connsiteY2" fmla="*/ 5320 h 6403"/>
              <a:gd name="connsiteX3" fmla="*/ 10213 w 10213"/>
              <a:gd name="connsiteY3" fmla="*/ 3570 h 6403"/>
              <a:gd name="connsiteX0" fmla="*/ 0 w 10000"/>
              <a:gd name="connsiteY0" fmla="*/ 0 h 9925"/>
              <a:gd name="connsiteX1" fmla="*/ 2759 w 10000"/>
              <a:gd name="connsiteY1" fmla="*/ 9563 h 9925"/>
              <a:gd name="connsiteX2" fmla="*/ 7615 w 10000"/>
              <a:gd name="connsiteY2" fmla="*/ 7472 h 9925"/>
              <a:gd name="connsiteX3" fmla="*/ 10000 w 10000"/>
              <a:gd name="connsiteY3" fmla="*/ 5576 h 9925"/>
              <a:gd name="connsiteX0" fmla="*/ 0 w 10485"/>
              <a:gd name="connsiteY0" fmla="*/ 0 h 10000"/>
              <a:gd name="connsiteX1" fmla="*/ 2759 w 10485"/>
              <a:gd name="connsiteY1" fmla="*/ 9635 h 10000"/>
              <a:gd name="connsiteX2" fmla="*/ 7615 w 10485"/>
              <a:gd name="connsiteY2" fmla="*/ 7528 h 10000"/>
              <a:gd name="connsiteX3" fmla="*/ 10485 w 10485"/>
              <a:gd name="connsiteY3" fmla="*/ 4144 h 10000"/>
              <a:gd name="connsiteX0" fmla="*/ 0 w 10485"/>
              <a:gd name="connsiteY0" fmla="*/ 0 h 9836"/>
              <a:gd name="connsiteX1" fmla="*/ 2759 w 10485"/>
              <a:gd name="connsiteY1" fmla="*/ 9635 h 9836"/>
              <a:gd name="connsiteX2" fmla="*/ 8343 w 10485"/>
              <a:gd name="connsiteY2" fmla="*/ 3598 h 9836"/>
              <a:gd name="connsiteX3" fmla="*/ 10485 w 10485"/>
              <a:gd name="connsiteY3" fmla="*/ 4144 h 9836"/>
              <a:gd name="connsiteX0" fmla="*/ 0 w 10000"/>
              <a:gd name="connsiteY0" fmla="*/ 0 h 10000"/>
              <a:gd name="connsiteX1" fmla="*/ 2631 w 10000"/>
              <a:gd name="connsiteY1" fmla="*/ 9796 h 10000"/>
              <a:gd name="connsiteX2" fmla="*/ 7957 w 10000"/>
              <a:gd name="connsiteY2" fmla="*/ 3658 h 10000"/>
              <a:gd name="connsiteX3" fmla="*/ 10000 w 10000"/>
              <a:gd name="connsiteY3" fmla="*/ 4213 h 10000"/>
              <a:gd name="connsiteX0" fmla="*/ 0 w 10000"/>
              <a:gd name="connsiteY0" fmla="*/ 0 h 10018"/>
              <a:gd name="connsiteX1" fmla="*/ 2631 w 10000"/>
              <a:gd name="connsiteY1" fmla="*/ 9796 h 10018"/>
              <a:gd name="connsiteX2" fmla="*/ 7957 w 10000"/>
              <a:gd name="connsiteY2" fmla="*/ 3658 h 10018"/>
              <a:gd name="connsiteX3" fmla="*/ 10000 w 10000"/>
              <a:gd name="connsiteY3" fmla="*/ 4213 h 10018"/>
              <a:gd name="connsiteX0" fmla="*/ 0 w 10000"/>
              <a:gd name="connsiteY0" fmla="*/ 0 h 8810"/>
              <a:gd name="connsiteX1" fmla="*/ 3865 w 10000"/>
              <a:gd name="connsiteY1" fmla="*/ 8548 h 8810"/>
              <a:gd name="connsiteX2" fmla="*/ 7957 w 10000"/>
              <a:gd name="connsiteY2" fmla="*/ 3658 h 8810"/>
              <a:gd name="connsiteX3" fmla="*/ 10000 w 10000"/>
              <a:gd name="connsiteY3" fmla="*/ 4213 h 8810"/>
              <a:gd name="connsiteX0" fmla="*/ 0 w 10000"/>
              <a:gd name="connsiteY0" fmla="*/ 0 h 9703"/>
              <a:gd name="connsiteX1" fmla="*/ 3865 w 10000"/>
              <a:gd name="connsiteY1" fmla="*/ 9703 h 9703"/>
              <a:gd name="connsiteX2" fmla="*/ 7957 w 10000"/>
              <a:gd name="connsiteY2" fmla="*/ 4152 h 9703"/>
              <a:gd name="connsiteX3" fmla="*/ 10000 w 10000"/>
              <a:gd name="connsiteY3" fmla="*/ 4782 h 9703"/>
              <a:gd name="connsiteX0" fmla="*/ 0 w 10000"/>
              <a:gd name="connsiteY0" fmla="*/ 0 h 10042"/>
              <a:gd name="connsiteX1" fmla="*/ 3865 w 10000"/>
              <a:gd name="connsiteY1" fmla="*/ 10000 h 10042"/>
              <a:gd name="connsiteX2" fmla="*/ 7957 w 10000"/>
              <a:gd name="connsiteY2" fmla="*/ 4279 h 10042"/>
              <a:gd name="connsiteX3" fmla="*/ 10000 w 10000"/>
              <a:gd name="connsiteY3" fmla="*/ 4928 h 10042"/>
              <a:gd name="connsiteX0" fmla="*/ 0 w 10000"/>
              <a:gd name="connsiteY0" fmla="*/ 0 h 10000"/>
              <a:gd name="connsiteX1" fmla="*/ 3865 w 10000"/>
              <a:gd name="connsiteY1" fmla="*/ 10000 h 10000"/>
              <a:gd name="connsiteX2" fmla="*/ 7957 w 10000"/>
              <a:gd name="connsiteY2" fmla="*/ 4279 h 10000"/>
              <a:gd name="connsiteX3" fmla="*/ 10000 w 10000"/>
              <a:gd name="connsiteY3" fmla="*/ 4928 h 10000"/>
              <a:gd name="connsiteX0" fmla="*/ 0 w 9807"/>
              <a:gd name="connsiteY0" fmla="*/ 0 h 10360"/>
              <a:gd name="connsiteX1" fmla="*/ 3672 w 9807"/>
              <a:gd name="connsiteY1" fmla="*/ 10292 h 10360"/>
              <a:gd name="connsiteX2" fmla="*/ 7764 w 9807"/>
              <a:gd name="connsiteY2" fmla="*/ 4571 h 10360"/>
              <a:gd name="connsiteX3" fmla="*/ 9807 w 9807"/>
              <a:gd name="connsiteY3" fmla="*/ 5220 h 10360"/>
              <a:gd name="connsiteX0" fmla="*/ 0 w 10000"/>
              <a:gd name="connsiteY0" fmla="*/ 0 h 10000"/>
              <a:gd name="connsiteX1" fmla="*/ 3744 w 10000"/>
              <a:gd name="connsiteY1" fmla="*/ 9934 h 10000"/>
              <a:gd name="connsiteX2" fmla="*/ 7917 w 10000"/>
              <a:gd name="connsiteY2" fmla="*/ 4412 h 10000"/>
              <a:gd name="connsiteX3" fmla="*/ 10000 w 10000"/>
              <a:gd name="connsiteY3" fmla="*/ 5039 h 10000"/>
              <a:gd name="connsiteX0" fmla="*/ 0 w 9450"/>
              <a:gd name="connsiteY0" fmla="*/ 0 h 10000"/>
              <a:gd name="connsiteX1" fmla="*/ 3744 w 9450"/>
              <a:gd name="connsiteY1" fmla="*/ 9934 h 10000"/>
              <a:gd name="connsiteX2" fmla="*/ 7917 w 9450"/>
              <a:gd name="connsiteY2" fmla="*/ 4412 h 10000"/>
              <a:gd name="connsiteX3" fmla="*/ 9450 w 9450"/>
              <a:gd name="connsiteY3" fmla="*/ 5321 h 10000"/>
              <a:gd name="connsiteX0" fmla="*/ 0 w 10000"/>
              <a:gd name="connsiteY0" fmla="*/ 0 h 10000"/>
              <a:gd name="connsiteX1" fmla="*/ 3962 w 10000"/>
              <a:gd name="connsiteY1" fmla="*/ 9934 h 10000"/>
              <a:gd name="connsiteX2" fmla="*/ 8378 w 10000"/>
              <a:gd name="connsiteY2" fmla="*/ 4412 h 10000"/>
              <a:gd name="connsiteX3" fmla="*/ 10000 w 10000"/>
              <a:gd name="connsiteY3" fmla="*/ 5321 h 10000"/>
              <a:gd name="connsiteX0" fmla="*/ 0 w 10000"/>
              <a:gd name="connsiteY0" fmla="*/ 0 h 10072"/>
              <a:gd name="connsiteX1" fmla="*/ 3962 w 10000"/>
              <a:gd name="connsiteY1" fmla="*/ 9934 h 10072"/>
              <a:gd name="connsiteX2" fmla="*/ 7546 w 10000"/>
              <a:gd name="connsiteY2" fmla="*/ 5822 h 10072"/>
              <a:gd name="connsiteX3" fmla="*/ 10000 w 10000"/>
              <a:gd name="connsiteY3" fmla="*/ 5321 h 10072"/>
              <a:gd name="connsiteX0" fmla="*/ 0 w 10000"/>
              <a:gd name="connsiteY0" fmla="*/ 0 h 10346"/>
              <a:gd name="connsiteX1" fmla="*/ 3920 w 10000"/>
              <a:gd name="connsiteY1" fmla="*/ 10216 h 10346"/>
              <a:gd name="connsiteX2" fmla="*/ 7546 w 10000"/>
              <a:gd name="connsiteY2" fmla="*/ 5822 h 10346"/>
              <a:gd name="connsiteX3" fmla="*/ 10000 w 10000"/>
              <a:gd name="connsiteY3" fmla="*/ 5321 h 10346"/>
              <a:gd name="connsiteX0" fmla="*/ 0 w 10000"/>
              <a:gd name="connsiteY0" fmla="*/ 0 h 10260"/>
              <a:gd name="connsiteX1" fmla="*/ 3920 w 10000"/>
              <a:gd name="connsiteY1" fmla="*/ 10216 h 10260"/>
              <a:gd name="connsiteX2" fmla="*/ 7546 w 10000"/>
              <a:gd name="connsiteY2" fmla="*/ 5822 h 10260"/>
              <a:gd name="connsiteX3" fmla="*/ 10000 w 10000"/>
              <a:gd name="connsiteY3" fmla="*/ 5321 h 10260"/>
              <a:gd name="connsiteX0" fmla="*/ 0 w 10000"/>
              <a:gd name="connsiteY0" fmla="*/ 0 h 9419"/>
              <a:gd name="connsiteX1" fmla="*/ 4045 w 10000"/>
              <a:gd name="connsiteY1" fmla="*/ 9370 h 9419"/>
              <a:gd name="connsiteX2" fmla="*/ 7546 w 10000"/>
              <a:gd name="connsiteY2" fmla="*/ 5822 h 9419"/>
              <a:gd name="connsiteX3" fmla="*/ 10000 w 10000"/>
              <a:gd name="connsiteY3" fmla="*/ 5321 h 9419"/>
              <a:gd name="connsiteX0" fmla="*/ 0 w 10000"/>
              <a:gd name="connsiteY0" fmla="*/ 0 h 12233"/>
              <a:gd name="connsiteX1" fmla="*/ 3554 w 10000"/>
              <a:gd name="connsiteY1" fmla="*/ 12192 h 12233"/>
              <a:gd name="connsiteX2" fmla="*/ 7546 w 10000"/>
              <a:gd name="connsiteY2" fmla="*/ 6181 h 12233"/>
              <a:gd name="connsiteX3" fmla="*/ 10000 w 10000"/>
              <a:gd name="connsiteY3" fmla="*/ 5649 h 12233"/>
              <a:gd name="connsiteX0" fmla="*/ 0 w 10000"/>
              <a:gd name="connsiteY0" fmla="*/ 0 h 12233"/>
              <a:gd name="connsiteX1" fmla="*/ 3554 w 10000"/>
              <a:gd name="connsiteY1" fmla="*/ 12192 h 12233"/>
              <a:gd name="connsiteX2" fmla="*/ 7546 w 10000"/>
              <a:gd name="connsiteY2" fmla="*/ 6181 h 12233"/>
              <a:gd name="connsiteX3" fmla="*/ 10000 w 10000"/>
              <a:gd name="connsiteY3" fmla="*/ 5649 h 12233"/>
              <a:gd name="connsiteX0" fmla="*/ 0 w 10000"/>
              <a:gd name="connsiteY0" fmla="*/ 0 h 12429"/>
              <a:gd name="connsiteX1" fmla="*/ 3554 w 10000"/>
              <a:gd name="connsiteY1" fmla="*/ 12192 h 12429"/>
              <a:gd name="connsiteX2" fmla="*/ 7457 w 10000"/>
              <a:gd name="connsiteY2" fmla="*/ 7303 h 12429"/>
              <a:gd name="connsiteX3" fmla="*/ 10000 w 10000"/>
              <a:gd name="connsiteY3" fmla="*/ 5649 h 12429"/>
              <a:gd name="connsiteX0" fmla="*/ 0 w 10000"/>
              <a:gd name="connsiteY0" fmla="*/ 0 h 11899"/>
              <a:gd name="connsiteX1" fmla="*/ 3197 w 10000"/>
              <a:gd name="connsiteY1" fmla="*/ 11631 h 11899"/>
              <a:gd name="connsiteX2" fmla="*/ 7457 w 10000"/>
              <a:gd name="connsiteY2" fmla="*/ 7303 h 11899"/>
              <a:gd name="connsiteX3" fmla="*/ 10000 w 10000"/>
              <a:gd name="connsiteY3" fmla="*/ 5649 h 11899"/>
            </a:gdLst>
            <a:ahLst/>
            <a:cxnLst>
              <a:cxn ang="0">
                <a:pos x="connsiteX0" y="connsiteY0"/>
              </a:cxn>
              <a:cxn ang="0">
                <a:pos x="connsiteX1" y="connsiteY1"/>
              </a:cxn>
              <a:cxn ang="0">
                <a:pos x="connsiteX2" y="connsiteY2"/>
              </a:cxn>
              <a:cxn ang="0">
                <a:pos x="connsiteX3" y="connsiteY3"/>
              </a:cxn>
            </a:cxnLst>
            <a:rect l="l" t="t" r="r" b="b"/>
            <a:pathLst>
              <a:path w="10000" h="11899">
                <a:moveTo>
                  <a:pt x="0" y="0"/>
                </a:moveTo>
                <a:cubicBezTo>
                  <a:pt x="390" y="2894"/>
                  <a:pt x="1954" y="10414"/>
                  <a:pt x="3197" y="11631"/>
                </a:cubicBezTo>
                <a:cubicBezTo>
                  <a:pt x="4440" y="12848"/>
                  <a:pt x="5949" y="9673"/>
                  <a:pt x="7457" y="7303"/>
                </a:cubicBezTo>
                <a:cubicBezTo>
                  <a:pt x="8625" y="6230"/>
                  <a:pt x="9118" y="2654"/>
                  <a:pt x="10000" y="5649"/>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cxnSp>
        <p:nvCxnSpPr>
          <p:cNvPr id="88" name="Straight Arrow Connector 87">
            <a:extLst>
              <a:ext uri="{FF2B5EF4-FFF2-40B4-BE49-F238E27FC236}">
                <a16:creationId xmlns:a16="http://schemas.microsoft.com/office/drawing/2014/main" id="{F82625F8-51B5-05AC-EA83-0EA9414215D2}"/>
              </a:ext>
            </a:extLst>
          </p:cNvPr>
          <p:cNvCxnSpPr>
            <a:cxnSpLocks/>
            <a:stCxn id="98" idx="0"/>
            <a:endCxn id="91" idx="0"/>
          </p:cNvCxnSpPr>
          <p:nvPr/>
        </p:nvCxnSpPr>
        <p:spPr bwMode="auto">
          <a:xfrm flipH="1" flipV="1">
            <a:off x="7548847" y="1882142"/>
            <a:ext cx="653792" cy="42588"/>
          </a:xfrm>
          <a:prstGeom prst="straightConnector1">
            <a:avLst/>
          </a:prstGeom>
          <a:noFill/>
          <a:ln w="12700" cap="flat" cmpd="sng" algn="ctr">
            <a:solidFill>
              <a:srgbClr val="C00000"/>
            </a:solidFill>
            <a:prstDash val="solid"/>
            <a:round/>
            <a:headEnd type="none" w="med" len="med"/>
            <a:tailEnd type="stealth" w="sm" len="med"/>
          </a:ln>
          <a:effectLst/>
        </p:spPr>
      </p:cxnSp>
      <p:sp>
        <p:nvSpPr>
          <p:cNvPr id="100" name="Freeform: Shape 99">
            <a:extLst>
              <a:ext uri="{FF2B5EF4-FFF2-40B4-BE49-F238E27FC236}">
                <a16:creationId xmlns:a16="http://schemas.microsoft.com/office/drawing/2014/main" id="{65C1BCB3-C857-20A0-E968-747C7F567771}"/>
              </a:ext>
            </a:extLst>
          </p:cNvPr>
          <p:cNvSpPr/>
          <p:nvPr/>
        </p:nvSpPr>
        <p:spPr bwMode="auto">
          <a:xfrm>
            <a:off x="6132735" y="2521712"/>
            <a:ext cx="1958340" cy="181952"/>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Lst>
            <a:ahLst/>
            <a:cxnLst>
              <a:cxn ang="0">
                <a:pos x="connsiteX0" y="connsiteY0"/>
              </a:cxn>
              <a:cxn ang="0">
                <a:pos x="connsiteX1" y="connsiteY1"/>
              </a:cxn>
              <a:cxn ang="0">
                <a:pos x="connsiteX2" y="connsiteY2"/>
              </a:cxn>
              <a:cxn ang="0">
                <a:pos x="connsiteX3" y="connsiteY3"/>
              </a:cxn>
            </a:cxnLst>
            <a:rect l="l" t="t" r="r" b="b"/>
            <a:pathLst>
              <a:path w="1936026" h="119713">
                <a:moveTo>
                  <a:pt x="1936026" y="0"/>
                </a:moveTo>
                <a:cubicBezTo>
                  <a:pt x="1779902" y="48649"/>
                  <a:pt x="1623779" y="97298"/>
                  <a:pt x="1361175" y="113183"/>
                </a:cubicBezTo>
                <a:cubicBezTo>
                  <a:pt x="1098571" y="129068"/>
                  <a:pt x="587261" y="113183"/>
                  <a:pt x="360399" y="95312"/>
                </a:cubicBezTo>
                <a:cubicBezTo>
                  <a:pt x="133537" y="77441"/>
                  <a:pt x="66768" y="41699"/>
                  <a:pt x="0" y="5957"/>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1" name="Freeform: Shape 100">
            <a:extLst>
              <a:ext uri="{FF2B5EF4-FFF2-40B4-BE49-F238E27FC236}">
                <a16:creationId xmlns:a16="http://schemas.microsoft.com/office/drawing/2014/main" id="{FEFC4BCC-9B8E-F3A3-1C9E-F2D07BFBECA7}"/>
              </a:ext>
            </a:extLst>
          </p:cNvPr>
          <p:cNvSpPr/>
          <p:nvPr/>
        </p:nvSpPr>
        <p:spPr bwMode="auto">
          <a:xfrm>
            <a:off x="6262140" y="2513132"/>
            <a:ext cx="1958340" cy="181952"/>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Lst>
            <a:ahLst/>
            <a:cxnLst>
              <a:cxn ang="0">
                <a:pos x="connsiteX0" y="connsiteY0"/>
              </a:cxn>
              <a:cxn ang="0">
                <a:pos x="connsiteX1" y="connsiteY1"/>
              </a:cxn>
              <a:cxn ang="0">
                <a:pos x="connsiteX2" y="connsiteY2"/>
              </a:cxn>
              <a:cxn ang="0">
                <a:pos x="connsiteX3" y="connsiteY3"/>
              </a:cxn>
            </a:cxnLst>
            <a:rect l="l" t="t" r="r" b="b"/>
            <a:pathLst>
              <a:path w="1936026" h="119713">
                <a:moveTo>
                  <a:pt x="1936026" y="0"/>
                </a:moveTo>
                <a:cubicBezTo>
                  <a:pt x="1779902" y="48649"/>
                  <a:pt x="1623779" y="97298"/>
                  <a:pt x="1361175" y="113183"/>
                </a:cubicBezTo>
                <a:cubicBezTo>
                  <a:pt x="1098571" y="129068"/>
                  <a:pt x="587261" y="113183"/>
                  <a:pt x="360399" y="95312"/>
                </a:cubicBezTo>
                <a:cubicBezTo>
                  <a:pt x="133537" y="77441"/>
                  <a:pt x="66768" y="41699"/>
                  <a:pt x="0" y="5957"/>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2" name="Freeform: Shape 101">
            <a:extLst>
              <a:ext uri="{FF2B5EF4-FFF2-40B4-BE49-F238E27FC236}">
                <a16:creationId xmlns:a16="http://schemas.microsoft.com/office/drawing/2014/main" id="{FB640D23-18D1-5FF8-50C1-640F54D378D4}"/>
              </a:ext>
            </a:extLst>
          </p:cNvPr>
          <p:cNvSpPr/>
          <p:nvPr/>
        </p:nvSpPr>
        <p:spPr bwMode="auto">
          <a:xfrm>
            <a:off x="6444013" y="2493580"/>
            <a:ext cx="1958340" cy="181952"/>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Lst>
            <a:ahLst/>
            <a:cxnLst>
              <a:cxn ang="0">
                <a:pos x="connsiteX0" y="connsiteY0"/>
              </a:cxn>
              <a:cxn ang="0">
                <a:pos x="connsiteX1" y="connsiteY1"/>
              </a:cxn>
              <a:cxn ang="0">
                <a:pos x="connsiteX2" y="connsiteY2"/>
              </a:cxn>
              <a:cxn ang="0">
                <a:pos x="connsiteX3" y="connsiteY3"/>
              </a:cxn>
            </a:cxnLst>
            <a:rect l="l" t="t" r="r" b="b"/>
            <a:pathLst>
              <a:path w="1936026" h="119713">
                <a:moveTo>
                  <a:pt x="1936026" y="0"/>
                </a:moveTo>
                <a:cubicBezTo>
                  <a:pt x="1779902" y="48649"/>
                  <a:pt x="1623779" y="97298"/>
                  <a:pt x="1361175" y="113183"/>
                </a:cubicBezTo>
                <a:cubicBezTo>
                  <a:pt x="1098571" y="129068"/>
                  <a:pt x="587261" y="113183"/>
                  <a:pt x="360399" y="95312"/>
                </a:cubicBezTo>
                <a:cubicBezTo>
                  <a:pt x="133537" y="77441"/>
                  <a:pt x="66768" y="41699"/>
                  <a:pt x="0" y="5957"/>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3" name="Freeform: Shape 102">
            <a:extLst>
              <a:ext uri="{FF2B5EF4-FFF2-40B4-BE49-F238E27FC236}">
                <a16:creationId xmlns:a16="http://schemas.microsoft.com/office/drawing/2014/main" id="{D9978BBB-08B2-6A2F-3B23-949A257E5964}"/>
              </a:ext>
            </a:extLst>
          </p:cNvPr>
          <p:cNvSpPr/>
          <p:nvPr/>
        </p:nvSpPr>
        <p:spPr bwMode="auto">
          <a:xfrm flipH="1">
            <a:off x="5542064" y="1380949"/>
            <a:ext cx="2697480" cy="1399034"/>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 name="connsiteX0" fmla="*/ 2199687 w 2199687"/>
              <a:gd name="connsiteY0" fmla="*/ 9083 h 112660"/>
              <a:gd name="connsiteX1" fmla="*/ 1361175 w 2199687"/>
              <a:gd name="connsiteY1" fmla="*/ 107226 h 112660"/>
              <a:gd name="connsiteX2" fmla="*/ 360399 w 2199687"/>
              <a:gd name="connsiteY2" fmla="*/ 89355 h 112660"/>
              <a:gd name="connsiteX3" fmla="*/ 0 w 2199687"/>
              <a:gd name="connsiteY3" fmla="*/ 0 h 112660"/>
              <a:gd name="connsiteX0" fmla="*/ 2666744 w 2666744"/>
              <a:gd name="connsiteY0" fmla="*/ 660836 h 764413"/>
              <a:gd name="connsiteX1" fmla="*/ 1828232 w 2666744"/>
              <a:gd name="connsiteY1" fmla="*/ 758979 h 764413"/>
              <a:gd name="connsiteX2" fmla="*/ 827456 w 2666744"/>
              <a:gd name="connsiteY2" fmla="*/ 741108 h 764413"/>
              <a:gd name="connsiteX3" fmla="*/ 0 w 2666744"/>
              <a:gd name="connsiteY3" fmla="*/ 0 h 764413"/>
              <a:gd name="connsiteX0" fmla="*/ 2666744 w 2666744"/>
              <a:gd name="connsiteY0" fmla="*/ 685647 h 789224"/>
              <a:gd name="connsiteX1" fmla="*/ 1828232 w 2666744"/>
              <a:gd name="connsiteY1" fmla="*/ 783790 h 789224"/>
              <a:gd name="connsiteX2" fmla="*/ 827456 w 2666744"/>
              <a:gd name="connsiteY2" fmla="*/ 765919 h 789224"/>
              <a:gd name="connsiteX3" fmla="*/ 0 w 2666744"/>
              <a:gd name="connsiteY3" fmla="*/ 24811 h 789224"/>
              <a:gd name="connsiteX0" fmla="*/ 2666744 w 2666744"/>
              <a:gd name="connsiteY0" fmla="*/ 800352 h 945019"/>
              <a:gd name="connsiteX1" fmla="*/ 1828232 w 2666744"/>
              <a:gd name="connsiteY1" fmla="*/ 898495 h 945019"/>
              <a:gd name="connsiteX2" fmla="*/ 578861 w 2666744"/>
              <a:gd name="connsiteY2" fmla="*/ 18305 h 945019"/>
              <a:gd name="connsiteX3" fmla="*/ 0 w 2666744"/>
              <a:gd name="connsiteY3" fmla="*/ 139516 h 945019"/>
              <a:gd name="connsiteX0" fmla="*/ 2666744 w 2666744"/>
              <a:gd name="connsiteY0" fmla="*/ 800352 h 863021"/>
              <a:gd name="connsiteX1" fmla="*/ 1459107 w 2666744"/>
              <a:gd name="connsiteY1" fmla="*/ 788198 h 863021"/>
              <a:gd name="connsiteX2" fmla="*/ 578861 w 2666744"/>
              <a:gd name="connsiteY2" fmla="*/ 18305 h 863021"/>
              <a:gd name="connsiteX3" fmla="*/ 0 w 2666744"/>
              <a:gd name="connsiteY3" fmla="*/ 139516 h 863021"/>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861428 h 932555"/>
              <a:gd name="connsiteX1" fmla="*/ 1459107 w 2644144"/>
              <a:gd name="connsiteY1" fmla="*/ 854288 h 932555"/>
              <a:gd name="connsiteX2" fmla="*/ 616527 w 2644144"/>
              <a:gd name="connsiteY2" fmla="*/ 4179 h 932555"/>
              <a:gd name="connsiteX3" fmla="*/ 0 w 2644144"/>
              <a:gd name="connsiteY3" fmla="*/ 205606 h 932555"/>
              <a:gd name="connsiteX0" fmla="*/ 2644144 w 2644144"/>
              <a:gd name="connsiteY0" fmla="*/ 885341 h 958262"/>
              <a:gd name="connsiteX1" fmla="*/ 1459107 w 2644144"/>
              <a:gd name="connsiteY1" fmla="*/ 878201 h 958262"/>
              <a:gd name="connsiteX2" fmla="*/ 819923 w 2644144"/>
              <a:gd name="connsiteY2" fmla="*/ 3025 h 958262"/>
              <a:gd name="connsiteX3" fmla="*/ 0 w 2644144"/>
              <a:gd name="connsiteY3" fmla="*/ 229519 h 958262"/>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98950 h 971871"/>
              <a:gd name="connsiteX1" fmla="*/ 1459107 w 2644144"/>
              <a:gd name="connsiteY1" fmla="*/ 891810 h 971871"/>
              <a:gd name="connsiteX2" fmla="*/ 819923 w 2644144"/>
              <a:gd name="connsiteY2" fmla="*/ 16634 h 971871"/>
              <a:gd name="connsiteX3" fmla="*/ 0 w 2644144"/>
              <a:gd name="connsiteY3" fmla="*/ 243128 h 971871"/>
              <a:gd name="connsiteX0" fmla="*/ 2666744 w 2666744"/>
              <a:gd name="connsiteY0" fmla="*/ 883848 h 965639"/>
              <a:gd name="connsiteX1" fmla="*/ 1459107 w 2666744"/>
              <a:gd name="connsiteY1" fmla="*/ 891810 h 965639"/>
              <a:gd name="connsiteX2" fmla="*/ 819923 w 2666744"/>
              <a:gd name="connsiteY2" fmla="*/ 16634 h 965639"/>
              <a:gd name="connsiteX3" fmla="*/ 0 w 2666744"/>
              <a:gd name="connsiteY3" fmla="*/ 243128 h 965639"/>
              <a:gd name="connsiteX0" fmla="*/ 2666744 w 2666744"/>
              <a:gd name="connsiteY0" fmla="*/ 883848 h 963011"/>
              <a:gd name="connsiteX1" fmla="*/ 1459107 w 2666744"/>
              <a:gd name="connsiteY1" fmla="*/ 891810 h 963011"/>
              <a:gd name="connsiteX2" fmla="*/ 819923 w 2666744"/>
              <a:gd name="connsiteY2" fmla="*/ 16634 h 963011"/>
              <a:gd name="connsiteX3" fmla="*/ 0 w 2666744"/>
              <a:gd name="connsiteY3" fmla="*/ 243128 h 963011"/>
              <a:gd name="connsiteX0" fmla="*/ 2666744 w 2666744"/>
              <a:gd name="connsiteY0" fmla="*/ 895898 h 929091"/>
              <a:gd name="connsiteX1" fmla="*/ 1572104 w 2666744"/>
              <a:gd name="connsiteY1" fmla="*/ 823316 h 929091"/>
              <a:gd name="connsiteX2" fmla="*/ 819923 w 2666744"/>
              <a:gd name="connsiteY2" fmla="*/ 28684 h 929091"/>
              <a:gd name="connsiteX3" fmla="*/ 0 w 2666744"/>
              <a:gd name="connsiteY3" fmla="*/ 255178 h 929091"/>
              <a:gd name="connsiteX0" fmla="*/ 2666744 w 2666744"/>
              <a:gd name="connsiteY0" fmla="*/ 895898 h 917471"/>
              <a:gd name="connsiteX1" fmla="*/ 1572104 w 2666744"/>
              <a:gd name="connsiteY1" fmla="*/ 823316 h 917471"/>
              <a:gd name="connsiteX2" fmla="*/ 819923 w 2666744"/>
              <a:gd name="connsiteY2" fmla="*/ 28684 h 917471"/>
              <a:gd name="connsiteX3" fmla="*/ 0 w 2666744"/>
              <a:gd name="connsiteY3" fmla="*/ 255178 h 917471"/>
              <a:gd name="connsiteX0" fmla="*/ 2666744 w 2666744"/>
              <a:gd name="connsiteY0" fmla="*/ 894256 h 910026"/>
              <a:gd name="connsiteX1" fmla="*/ 1519372 w 2666744"/>
              <a:gd name="connsiteY1" fmla="*/ 796504 h 910026"/>
              <a:gd name="connsiteX2" fmla="*/ 819923 w 2666744"/>
              <a:gd name="connsiteY2" fmla="*/ 27042 h 910026"/>
              <a:gd name="connsiteX3" fmla="*/ 0 w 2666744"/>
              <a:gd name="connsiteY3" fmla="*/ 253536 h 910026"/>
              <a:gd name="connsiteX0" fmla="*/ 2666744 w 2666744"/>
              <a:gd name="connsiteY0" fmla="*/ 885344 h 909074"/>
              <a:gd name="connsiteX1" fmla="*/ 1519372 w 2666744"/>
              <a:gd name="connsiteY1" fmla="*/ 787592 h 909074"/>
              <a:gd name="connsiteX2" fmla="*/ 819923 w 2666744"/>
              <a:gd name="connsiteY2" fmla="*/ 28198 h 909074"/>
              <a:gd name="connsiteX3" fmla="*/ 0 w 2666744"/>
              <a:gd name="connsiteY3" fmla="*/ 244624 h 909074"/>
              <a:gd name="connsiteX0" fmla="*/ 2666744 w 2666744"/>
              <a:gd name="connsiteY0" fmla="*/ 863291 h 887021"/>
              <a:gd name="connsiteX1" fmla="*/ 1519372 w 2666744"/>
              <a:gd name="connsiteY1" fmla="*/ 765539 h 887021"/>
              <a:gd name="connsiteX2" fmla="*/ 819923 w 2666744"/>
              <a:gd name="connsiteY2" fmla="*/ 6145 h 887021"/>
              <a:gd name="connsiteX3" fmla="*/ 0 w 2666744"/>
              <a:gd name="connsiteY3" fmla="*/ 222571 h 887021"/>
              <a:gd name="connsiteX0" fmla="*/ 2666744 w 2666744"/>
              <a:gd name="connsiteY0" fmla="*/ 882534 h 907118"/>
              <a:gd name="connsiteX1" fmla="*/ 1519372 w 2666744"/>
              <a:gd name="connsiteY1" fmla="*/ 784782 h 907118"/>
              <a:gd name="connsiteX2" fmla="*/ 767191 w 2666744"/>
              <a:gd name="connsiteY2" fmla="*/ 5252 h 907118"/>
              <a:gd name="connsiteX3" fmla="*/ 0 w 2666744"/>
              <a:gd name="connsiteY3" fmla="*/ 241814 h 907118"/>
              <a:gd name="connsiteX0" fmla="*/ 2666744 w 2666744"/>
              <a:gd name="connsiteY0" fmla="*/ 890345 h 914929"/>
              <a:gd name="connsiteX1" fmla="*/ 1519372 w 2666744"/>
              <a:gd name="connsiteY1" fmla="*/ 792593 h 914929"/>
              <a:gd name="connsiteX2" fmla="*/ 767191 w 2666744"/>
              <a:gd name="connsiteY2" fmla="*/ 13063 h 914929"/>
              <a:gd name="connsiteX3" fmla="*/ 0 w 2666744"/>
              <a:gd name="connsiteY3" fmla="*/ 249625 h 914929"/>
              <a:gd name="connsiteX0" fmla="*/ 2666744 w 2666744"/>
              <a:gd name="connsiteY0" fmla="*/ 890345 h 937308"/>
              <a:gd name="connsiteX1" fmla="*/ 1519372 w 2666744"/>
              <a:gd name="connsiteY1" fmla="*/ 792593 h 937308"/>
              <a:gd name="connsiteX2" fmla="*/ 767191 w 2666744"/>
              <a:gd name="connsiteY2" fmla="*/ 13063 h 937308"/>
              <a:gd name="connsiteX3" fmla="*/ 0 w 2666744"/>
              <a:gd name="connsiteY3" fmla="*/ 249625 h 937308"/>
              <a:gd name="connsiteX0" fmla="*/ 2666744 w 2666744"/>
              <a:gd name="connsiteY0" fmla="*/ 878165 h 925128"/>
              <a:gd name="connsiteX1" fmla="*/ 1519372 w 2666744"/>
              <a:gd name="connsiteY1" fmla="*/ 780413 h 925128"/>
              <a:gd name="connsiteX2" fmla="*/ 767191 w 2666744"/>
              <a:gd name="connsiteY2" fmla="*/ 883 h 925128"/>
              <a:gd name="connsiteX3" fmla="*/ 0 w 2666744"/>
              <a:gd name="connsiteY3" fmla="*/ 237445 h 925128"/>
              <a:gd name="connsiteX0" fmla="*/ 2666744 w 2666744"/>
              <a:gd name="connsiteY0" fmla="*/ 878165 h 925128"/>
              <a:gd name="connsiteX1" fmla="*/ 1519372 w 2666744"/>
              <a:gd name="connsiteY1" fmla="*/ 780413 h 925128"/>
              <a:gd name="connsiteX2" fmla="*/ 767191 w 2666744"/>
              <a:gd name="connsiteY2" fmla="*/ 883 h 925128"/>
              <a:gd name="connsiteX3" fmla="*/ 0 w 2666744"/>
              <a:gd name="connsiteY3" fmla="*/ 237445 h 925128"/>
              <a:gd name="connsiteX0" fmla="*/ 2666744 w 2666744"/>
              <a:gd name="connsiteY0" fmla="*/ 877283 h 924246"/>
              <a:gd name="connsiteX1" fmla="*/ 1519372 w 2666744"/>
              <a:gd name="connsiteY1" fmla="*/ 779531 h 924246"/>
              <a:gd name="connsiteX2" fmla="*/ 767191 w 2666744"/>
              <a:gd name="connsiteY2" fmla="*/ 1 h 924246"/>
              <a:gd name="connsiteX3" fmla="*/ 0 w 2666744"/>
              <a:gd name="connsiteY3" fmla="*/ 236563 h 924246"/>
            </a:gdLst>
            <a:ahLst/>
            <a:cxnLst>
              <a:cxn ang="0">
                <a:pos x="connsiteX0" y="connsiteY0"/>
              </a:cxn>
              <a:cxn ang="0">
                <a:pos x="connsiteX1" y="connsiteY1"/>
              </a:cxn>
              <a:cxn ang="0">
                <a:pos x="connsiteX2" y="connsiteY2"/>
              </a:cxn>
              <a:cxn ang="0">
                <a:pos x="connsiteX3" y="connsiteY3"/>
              </a:cxn>
            </a:cxnLst>
            <a:rect l="l" t="t" r="r" b="b"/>
            <a:pathLst>
              <a:path w="2666744" h="924246">
                <a:moveTo>
                  <a:pt x="2666744" y="877283"/>
                </a:moveTo>
                <a:cubicBezTo>
                  <a:pt x="2239426" y="915864"/>
                  <a:pt x="1738033" y="996221"/>
                  <a:pt x="1519372" y="779531"/>
                </a:cubicBezTo>
                <a:cubicBezTo>
                  <a:pt x="1300711" y="562841"/>
                  <a:pt x="1178616" y="-116"/>
                  <a:pt x="767191" y="1"/>
                </a:cubicBezTo>
                <a:cubicBezTo>
                  <a:pt x="355766" y="118"/>
                  <a:pt x="232498" y="6323"/>
                  <a:pt x="0" y="236563"/>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4" name="Freeform: Shape 103">
            <a:extLst>
              <a:ext uri="{FF2B5EF4-FFF2-40B4-BE49-F238E27FC236}">
                <a16:creationId xmlns:a16="http://schemas.microsoft.com/office/drawing/2014/main" id="{B0038F4B-432B-DA04-4A26-507141CEAC28}"/>
              </a:ext>
            </a:extLst>
          </p:cNvPr>
          <p:cNvSpPr/>
          <p:nvPr/>
        </p:nvSpPr>
        <p:spPr bwMode="auto">
          <a:xfrm flipH="1">
            <a:off x="5607843" y="1457205"/>
            <a:ext cx="2631701" cy="2383933"/>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 name="connsiteX0" fmla="*/ 2199687 w 2199687"/>
              <a:gd name="connsiteY0" fmla="*/ 9083 h 112660"/>
              <a:gd name="connsiteX1" fmla="*/ 1361175 w 2199687"/>
              <a:gd name="connsiteY1" fmla="*/ 107226 h 112660"/>
              <a:gd name="connsiteX2" fmla="*/ 360399 w 2199687"/>
              <a:gd name="connsiteY2" fmla="*/ 89355 h 112660"/>
              <a:gd name="connsiteX3" fmla="*/ 0 w 2199687"/>
              <a:gd name="connsiteY3" fmla="*/ 0 h 112660"/>
              <a:gd name="connsiteX0" fmla="*/ 2666744 w 2666744"/>
              <a:gd name="connsiteY0" fmla="*/ 660836 h 764413"/>
              <a:gd name="connsiteX1" fmla="*/ 1828232 w 2666744"/>
              <a:gd name="connsiteY1" fmla="*/ 758979 h 764413"/>
              <a:gd name="connsiteX2" fmla="*/ 827456 w 2666744"/>
              <a:gd name="connsiteY2" fmla="*/ 741108 h 764413"/>
              <a:gd name="connsiteX3" fmla="*/ 0 w 2666744"/>
              <a:gd name="connsiteY3" fmla="*/ 0 h 764413"/>
              <a:gd name="connsiteX0" fmla="*/ 2666744 w 2666744"/>
              <a:gd name="connsiteY0" fmla="*/ 685647 h 789224"/>
              <a:gd name="connsiteX1" fmla="*/ 1828232 w 2666744"/>
              <a:gd name="connsiteY1" fmla="*/ 783790 h 789224"/>
              <a:gd name="connsiteX2" fmla="*/ 827456 w 2666744"/>
              <a:gd name="connsiteY2" fmla="*/ 765919 h 789224"/>
              <a:gd name="connsiteX3" fmla="*/ 0 w 2666744"/>
              <a:gd name="connsiteY3" fmla="*/ 24811 h 789224"/>
              <a:gd name="connsiteX0" fmla="*/ 2666744 w 2666744"/>
              <a:gd name="connsiteY0" fmla="*/ 800352 h 945019"/>
              <a:gd name="connsiteX1" fmla="*/ 1828232 w 2666744"/>
              <a:gd name="connsiteY1" fmla="*/ 898495 h 945019"/>
              <a:gd name="connsiteX2" fmla="*/ 578861 w 2666744"/>
              <a:gd name="connsiteY2" fmla="*/ 18305 h 945019"/>
              <a:gd name="connsiteX3" fmla="*/ 0 w 2666744"/>
              <a:gd name="connsiteY3" fmla="*/ 139516 h 945019"/>
              <a:gd name="connsiteX0" fmla="*/ 2666744 w 2666744"/>
              <a:gd name="connsiteY0" fmla="*/ 800352 h 863021"/>
              <a:gd name="connsiteX1" fmla="*/ 1459107 w 2666744"/>
              <a:gd name="connsiteY1" fmla="*/ 788198 h 863021"/>
              <a:gd name="connsiteX2" fmla="*/ 578861 w 2666744"/>
              <a:gd name="connsiteY2" fmla="*/ 18305 h 863021"/>
              <a:gd name="connsiteX3" fmla="*/ 0 w 2666744"/>
              <a:gd name="connsiteY3" fmla="*/ 139516 h 863021"/>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861428 h 932555"/>
              <a:gd name="connsiteX1" fmla="*/ 1459107 w 2644144"/>
              <a:gd name="connsiteY1" fmla="*/ 854288 h 932555"/>
              <a:gd name="connsiteX2" fmla="*/ 616527 w 2644144"/>
              <a:gd name="connsiteY2" fmla="*/ 4179 h 932555"/>
              <a:gd name="connsiteX3" fmla="*/ 0 w 2644144"/>
              <a:gd name="connsiteY3" fmla="*/ 205606 h 932555"/>
              <a:gd name="connsiteX0" fmla="*/ 2644144 w 2644144"/>
              <a:gd name="connsiteY0" fmla="*/ 885341 h 958262"/>
              <a:gd name="connsiteX1" fmla="*/ 1459107 w 2644144"/>
              <a:gd name="connsiteY1" fmla="*/ 878201 h 958262"/>
              <a:gd name="connsiteX2" fmla="*/ 819923 w 2644144"/>
              <a:gd name="connsiteY2" fmla="*/ 3025 h 958262"/>
              <a:gd name="connsiteX3" fmla="*/ 0 w 2644144"/>
              <a:gd name="connsiteY3" fmla="*/ 229519 h 958262"/>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98950 h 971871"/>
              <a:gd name="connsiteX1" fmla="*/ 1459107 w 2644144"/>
              <a:gd name="connsiteY1" fmla="*/ 891810 h 971871"/>
              <a:gd name="connsiteX2" fmla="*/ 819923 w 2644144"/>
              <a:gd name="connsiteY2" fmla="*/ 16634 h 971871"/>
              <a:gd name="connsiteX3" fmla="*/ 0 w 2644144"/>
              <a:gd name="connsiteY3" fmla="*/ 243128 h 971871"/>
              <a:gd name="connsiteX0" fmla="*/ 2644144 w 2644144"/>
              <a:gd name="connsiteY0" fmla="*/ 759640 h 819043"/>
              <a:gd name="connsiteX1" fmla="*/ 1459107 w 2644144"/>
              <a:gd name="connsiteY1" fmla="*/ 752500 h 819043"/>
              <a:gd name="connsiteX2" fmla="*/ 880994 w 2644144"/>
              <a:gd name="connsiteY2" fmla="*/ 67733 h 819043"/>
              <a:gd name="connsiteX3" fmla="*/ 0 w 2644144"/>
              <a:gd name="connsiteY3" fmla="*/ 103818 h 819043"/>
              <a:gd name="connsiteX0" fmla="*/ 2644144 w 2644144"/>
              <a:gd name="connsiteY0" fmla="*/ 747858 h 807261"/>
              <a:gd name="connsiteX1" fmla="*/ 1459107 w 2644144"/>
              <a:gd name="connsiteY1" fmla="*/ 740718 h 807261"/>
              <a:gd name="connsiteX2" fmla="*/ 880994 w 2644144"/>
              <a:gd name="connsiteY2" fmla="*/ 55951 h 807261"/>
              <a:gd name="connsiteX3" fmla="*/ 0 w 2644144"/>
              <a:gd name="connsiteY3" fmla="*/ 92036 h 807261"/>
              <a:gd name="connsiteX0" fmla="*/ 2644144 w 2644144"/>
              <a:gd name="connsiteY0" fmla="*/ 723121 h 782524"/>
              <a:gd name="connsiteX1" fmla="*/ 1459107 w 2644144"/>
              <a:gd name="connsiteY1" fmla="*/ 715981 h 782524"/>
              <a:gd name="connsiteX2" fmla="*/ 880994 w 2644144"/>
              <a:gd name="connsiteY2" fmla="*/ 31214 h 782524"/>
              <a:gd name="connsiteX3" fmla="*/ 0 w 2644144"/>
              <a:gd name="connsiteY3" fmla="*/ 67299 h 782524"/>
              <a:gd name="connsiteX0" fmla="*/ 2636510 w 2636510"/>
              <a:gd name="connsiteY0" fmla="*/ 771358 h 808897"/>
              <a:gd name="connsiteX1" fmla="*/ 1459107 w 2636510"/>
              <a:gd name="connsiteY1" fmla="*/ 715981 h 808897"/>
              <a:gd name="connsiteX2" fmla="*/ 880994 w 2636510"/>
              <a:gd name="connsiteY2" fmla="*/ 31214 h 808897"/>
              <a:gd name="connsiteX3" fmla="*/ 0 w 2636510"/>
              <a:gd name="connsiteY3" fmla="*/ 67299 h 808897"/>
              <a:gd name="connsiteX0" fmla="*/ 2636510 w 2636510"/>
              <a:gd name="connsiteY0" fmla="*/ 771358 h 783307"/>
              <a:gd name="connsiteX1" fmla="*/ 1459107 w 2636510"/>
              <a:gd name="connsiteY1" fmla="*/ 715981 h 783307"/>
              <a:gd name="connsiteX2" fmla="*/ 880994 w 2636510"/>
              <a:gd name="connsiteY2" fmla="*/ 31214 h 783307"/>
              <a:gd name="connsiteX3" fmla="*/ 0 w 2636510"/>
              <a:gd name="connsiteY3" fmla="*/ 67299 h 783307"/>
              <a:gd name="connsiteX0" fmla="*/ 2636510 w 2636510"/>
              <a:gd name="connsiteY0" fmla="*/ 794265 h 794265"/>
              <a:gd name="connsiteX1" fmla="*/ 1527813 w 2636510"/>
              <a:gd name="connsiteY1" fmla="*/ 599255 h 794265"/>
              <a:gd name="connsiteX2" fmla="*/ 880994 w 2636510"/>
              <a:gd name="connsiteY2" fmla="*/ 54121 h 794265"/>
              <a:gd name="connsiteX3" fmla="*/ 0 w 2636510"/>
              <a:gd name="connsiteY3" fmla="*/ 90206 h 794265"/>
            </a:gdLst>
            <a:ahLst/>
            <a:cxnLst>
              <a:cxn ang="0">
                <a:pos x="connsiteX0" y="connsiteY0"/>
              </a:cxn>
              <a:cxn ang="0">
                <a:pos x="connsiteX1" y="connsiteY1"/>
              </a:cxn>
              <a:cxn ang="0">
                <a:pos x="connsiteX2" y="connsiteY2"/>
              </a:cxn>
              <a:cxn ang="0">
                <a:pos x="connsiteX3" y="connsiteY3"/>
              </a:cxn>
            </a:cxnLst>
            <a:rect l="l" t="t" r="r" b="b"/>
            <a:pathLst>
              <a:path w="2636510" h="794265">
                <a:moveTo>
                  <a:pt x="2636510" y="794265"/>
                </a:moveTo>
                <a:cubicBezTo>
                  <a:pt x="2276890" y="774367"/>
                  <a:pt x="1820399" y="722612"/>
                  <a:pt x="1527813" y="599255"/>
                </a:cubicBezTo>
                <a:cubicBezTo>
                  <a:pt x="1235227" y="475898"/>
                  <a:pt x="1135630" y="138963"/>
                  <a:pt x="880994" y="54121"/>
                </a:cubicBezTo>
                <a:cubicBezTo>
                  <a:pt x="626358" y="-30721"/>
                  <a:pt x="325314" y="-13661"/>
                  <a:pt x="0" y="90206"/>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5" name="Freeform: Shape 104">
            <a:extLst>
              <a:ext uri="{FF2B5EF4-FFF2-40B4-BE49-F238E27FC236}">
                <a16:creationId xmlns:a16="http://schemas.microsoft.com/office/drawing/2014/main" id="{B8A65C02-EABA-8F98-450A-A1C078AEF39A}"/>
              </a:ext>
            </a:extLst>
          </p:cNvPr>
          <p:cNvSpPr/>
          <p:nvPr/>
        </p:nvSpPr>
        <p:spPr bwMode="auto">
          <a:xfrm flipH="1">
            <a:off x="6444012" y="1527012"/>
            <a:ext cx="1811354" cy="2307697"/>
          </a:xfrm>
          <a:custGeom>
            <a:avLst/>
            <a:gdLst>
              <a:gd name="connsiteX0" fmla="*/ 1936026 w 1936026"/>
              <a:gd name="connsiteY0" fmla="*/ 0 h 119713"/>
              <a:gd name="connsiteX1" fmla="*/ 1361175 w 1936026"/>
              <a:gd name="connsiteY1" fmla="*/ 113183 h 119713"/>
              <a:gd name="connsiteX2" fmla="*/ 360399 w 1936026"/>
              <a:gd name="connsiteY2" fmla="*/ 95312 h 119713"/>
              <a:gd name="connsiteX3" fmla="*/ 0 w 1936026"/>
              <a:gd name="connsiteY3" fmla="*/ 5957 h 119713"/>
              <a:gd name="connsiteX0" fmla="*/ 2199687 w 2199687"/>
              <a:gd name="connsiteY0" fmla="*/ 9083 h 112660"/>
              <a:gd name="connsiteX1" fmla="*/ 1361175 w 2199687"/>
              <a:gd name="connsiteY1" fmla="*/ 107226 h 112660"/>
              <a:gd name="connsiteX2" fmla="*/ 360399 w 2199687"/>
              <a:gd name="connsiteY2" fmla="*/ 89355 h 112660"/>
              <a:gd name="connsiteX3" fmla="*/ 0 w 2199687"/>
              <a:gd name="connsiteY3" fmla="*/ 0 h 112660"/>
              <a:gd name="connsiteX0" fmla="*/ 2666744 w 2666744"/>
              <a:gd name="connsiteY0" fmla="*/ 660836 h 764413"/>
              <a:gd name="connsiteX1" fmla="*/ 1828232 w 2666744"/>
              <a:gd name="connsiteY1" fmla="*/ 758979 h 764413"/>
              <a:gd name="connsiteX2" fmla="*/ 827456 w 2666744"/>
              <a:gd name="connsiteY2" fmla="*/ 741108 h 764413"/>
              <a:gd name="connsiteX3" fmla="*/ 0 w 2666744"/>
              <a:gd name="connsiteY3" fmla="*/ 0 h 764413"/>
              <a:gd name="connsiteX0" fmla="*/ 2666744 w 2666744"/>
              <a:gd name="connsiteY0" fmla="*/ 685647 h 789224"/>
              <a:gd name="connsiteX1" fmla="*/ 1828232 w 2666744"/>
              <a:gd name="connsiteY1" fmla="*/ 783790 h 789224"/>
              <a:gd name="connsiteX2" fmla="*/ 827456 w 2666744"/>
              <a:gd name="connsiteY2" fmla="*/ 765919 h 789224"/>
              <a:gd name="connsiteX3" fmla="*/ 0 w 2666744"/>
              <a:gd name="connsiteY3" fmla="*/ 24811 h 789224"/>
              <a:gd name="connsiteX0" fmla="*/ 2666744 w 2666744"/>
              <a:gd name="connsiteY0" fmla="*/ 800352 h 945019"/>
              <a:gd name="connsiteX1" fmla="*/ 1828232 w 2666744"/>
              <a:gd name="connsiteY1" fmla="*/ 898495 h 945019"/>
              <a:gd name="connsiteX2" fmla="*/ 578861 w 2666744"/>
              <a:gd name="connsiteY2" fmla="*/ 18305 h 945019"/>
              <a:gd name="connsiteX3" fmla="*/ 0 w 2666744"/>
              <a:gd name="connsiteY3" fmla="*/ 139516 h 945019"/>
              <a:gd name="connsiteX0" fmla="*/ 2666744 w 2666744"/>
              <a:gd name="connsiteY0" fmla="*/ 800352 h 863021"/>
              <a:gd name="connsiteX1" fmla="*/ 1459107 w 2666744"/>
              <a:gd name="connsiteY1" fmla="*/ 788198 h 863021"/>
              <a:gd name="connsiteX2" fmla="*/ 578861 w 2666744"/>
              <a:gd name="connsiteY2" fmla="*/ 18305 h 863021"/>
              <a:gd name="connsiteX3" fmla="*/ 0 w 2666744"/>
              <a:gd name="connsiteY3" fmla="*/ 139516 h 863021"/>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795338 h 860749"/>
              <a:gd name="connsiteX1" fmla="*/ 1459107 w 2644144"/>
              <a:gd name="connsiteY1" fmla="*/ 788198 h 860749"/>
              <a:gd name="connsiteX2" fmla="*/ 578861 w 2644144"/>
              <a:gd name="connsiteY2" fmla="*/ 18305 h 860749"/>
              <a:gd name="connsiteX3" fmla="*/ 0 w 2644144"/>
              <a:gd name="connsiteY3" fmla="*/ 139516 h 860749"/>
              <a:gd name="connsiteX0" fmla="*/ 2644144 w 2644144"/>
              <a:gd name="connsiteY0" fmla="*/ 861428 h 932555"/>
              <a:gd name="connsiteX1" fmla="*/ 1459107 w 2644144"/>
              <a:gd name="connsiteY1" fmla="*/ 854288 h 932555"/>
              <a:gd name="connsiteX2" fmla="*/ 616527 w 2644144"/>
              <a:gd name="connsiteY2" fmla="*/ 4179 h 932555"/>
              <a:gd name="connsiteX3" fmla="*/ 0 w 2644144"/>
              <a:gd name="connsiteY3" fmla="*/ 205606 h 932555"/>
              <a:gd name="connsiteX0" fmla="*/ 2644144 w 2644144"/>
              <a:gd name="connsiteY0" fmla="*/ 885341 h 958262"/>
              <a:gd name="connsiteX1" fmla="*/ 1459107 w 2644144"/>
              <a:gd name="connsiteY1" fmla="*/ 878201 h 958262"/>
              <a:gd name="connsiteX2" fmla="*/ 819923 w 2644144"/>
              <a:gd name="connsiteY2" fmla="*/ 3025 h 958262"/>
              <a:gd name="connsiteX3" fmla="*/ 0 w 2644144"/>
              <a:gd name="connsiteY3" fmla="*/ 229519 h 958262"/>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84784 h 957705"/>
              <a:gd name="connsiteX1" fmla="*/ 1459107 w 2644144"/>
              <a:gd name="connsiteY1" fmla="*/ 877644 h 957705"/>
              <a:gd name="connsiteX2" fmla="*/ 819923 w 2644144"/>
              <a:gd name="connsiteY2" fmla="*/ 2468 h 957705"/>
              <a:gd name="connsiteX3" fmla="*/ 0 w 2644144"/>
              <a:gd name="connsiteY3" fmla="*/ 228962 h 957705"/>
              <a:gd name="connsiteX0" fmla="*/ 2644144 w 2644144"/>
              <a:gd name="connsiteY0" fmla="*/ 898950 h 971871"/>
              <a:gd name="connsiteX1" fmla="*/ 1459107 w 2644144"/>
              <a:gd name="connsiteY1" fmla="*/ 891810 h 971871"/>
              <a:gd name="connsiteX2" fmla="*/ 819923 w 2644144"/>
              <a:gd name="connsiteY2" fmla="*/ 16634 h 971871"/>
              <a:gd name="connsiteX3" fmla="*/ 0 w 2644144"/>
              <a:gd name="connsiteY3" fmla="*/ 243128 h 971871"/>
              <a:gd name="connsiteX0" fmla="*/ 2644144 w 2644144"/>
              <a:gd name="connsiteY0" fmla="*/ 759640 h 819043"/>
              <a:gd name="connsiteX1" fmla="*/ 1459107 w 2644144"/>
              <a:gd name="connsiteY1" fmla="*/ 752500 h 819043"/>
              <a:gd name="connsiteX2" fmla="*/ 880994 w 2644144"/>
              <a:gd name="connsiteY2" fmla="*/ 67733 h 819043"/>
              <a:gd name="connsiteX3" fmla="*/ 0 w 2644144"/>
              <a:gd name="connsiteY3" fmla="*/ 103818 h 819043"/>
              <a:gd name="connsiteX0" fmla="*/ 2644144 w 2644144"/>
              <a:gd name="connsiteY0" fmla="*/ 747858 h 807261"/>
              <a:gd name="connsiteX1" fmla="*/ 1459107 w 2644144"/>
              <a:gd name="connsiteY1" fmla="*/ 740718 h 807261"/>
              <a:gd name="connsiteX2" fmla="*/ 880994 w 2644144"/>
              <a:gd name="connsiteY2" fmla="*/ 55951 h 807261"/>
              <a:gd name="connsiteX3" fmla="*/ 0 w 2644144"/>
              <a:gd name="connsiteY3" fmla="*/ 92036 h 807261"/>
              <a:gd name="connsiteX0" fmla="*/ 2644144 w 2644144"/>
              <a:gd name="connsiteY0" fmla="*/ 723121 h 782524"/>
              <a:gd name="connsiteX1" fmla="*/ 1459107 w 2644144"/>
              <a:gd name="connsiteY1" fmla="*/ 715981 h 782524"/>
              <a:gd name="connsiteX2" fmla="*/ 880994 w 2644144"/>
              <a:gd name="connsiteY2" fmla="*/ 31214 h 782524"/>
              <a:gd name="connsiteX3" fmla="*/ 0 w 2644144"/>
              <a:gd name="connsiteY3" fmla="*/ 67299 h 782524"/>
              <a:gd name="connsiteX0" fmla="*/ 2636510 w 2636510"/>
              <a:gd name="connsiteY0" fmla="*/ 771358 h 808897"/>
              <a:gd name="connsiteX1" fmla="*/ 1459107 w 2636510"/>
              <a:gd name="connsiteY1" fmla="*/ 715981 h 808897"/>
              <a:gd name="connsiteX2" fmla="*/ 880994 w 2636510"/>
              <a:gd name="connsiteY2" fmla="*/ 31214 h 808897"/>
              <a:gd name="connsiteX3" fmla="*/ 0 w 2636510"/>
              <a:gd name="connsiteY3" fmla="*/ 67299 h 808897"/>
              <a:gd name="connsiteX0" fmla="*/ 2636510 w 2636510"/>
              <a:gd name="connsiteY0" fmla="*/ 771358 h 783307"/>
              <a:gd name="connsiteX1" fmla="*/ 1459107 w 2636510"/>
              <a:gd name="connsiteY1" fmla="*/ 715981 h 783307"/>
              <a:gd name="connsiteX2" fmla="*/ 880994 w 2636510"/>
              <a:gd name="connsiteY2" fmla="*/ 31214 h 783307"/>
              <a:gd name="connsiteX3" fmla="*/ 0 w 2636510"/>
              <a:gd name="connsiteY3" fmla="*/ 67299 h 783307"/>
              <a:gd name="connsiteX0" fmla="*/ 2636510 w 2636510"/>
              <a:gd name="connsiteY0" fmla="*/ 794265 h 794265"/>
              <a:gd name="connsiteX1" fmla="*/ 1527813 w 2636510"/>
              <a:gd name="connsiteY1" fmla="*/ 599255 h 794265"/>
              <a:gd name="connsiteX2" fmla="*/ 880994 w 2636510"/>
              <a:gd name="connsiteY2" fmla="*/ 54121 h 794265"/>
              <a:gd name="connsiteX3" fmla="*/ 0 w 2636510"/>
              <a:gd name="connsiteY3" fmla="*/ 90206 h 794265"/>
              <a:gd name="connsiteX0" fmla="*/ 2636510 w 2636510"/>
              <a:gd name="connsiteY0" fmla="*/ 791138 h 791138"/>
              <a:gd name="connsiteX1" fmla="*/ 1527813 w 2636510"/>
              <a:gd name="connsiteY1" fmla="*/ 596128 h 791138"/>
              <a:gd name="connsiteX2" fmla="*/ 1147185 w 2636510"/>
              <a:gd name="connsiteY2" fmla="*/ 56257 h 791138"/>
              <a:gd name="connsiteX3" fmla="*/ 0 w 2636510"/>
              <a:gd name="connsiteY3" fmla="*/ 87079 h 791138"/>
              <a:gd name="connsiteX0" fmla="*/ 2636510 w 2636510"/>
              <a:gd name="connsiteY0" fmla="*/ 788977 h 788977"/>
              <a:gd name="connsiteX1" fmla="*/ 1660908 w 2636510"/>
              <a:gd name="connsiteY1" fmla="*/ 562392 h 788977"/>
              <a:gd name="connsiteX2" fmla="*/ 1147185 w 2636510"/>
              <a:gd name="connsiteY2" fmla="*/ 54096 h 788977"/>
              <a:gd name="connsiteX3" fmla="*/ 0 w 2636510"/>
              <a:gd name="connsiteY3" fmla="*/ 84918 h 788977"/>
              <a:gd name="connsiteX0" fmla="*/ 2636510 w 2636510"/>
              <a:gd name="connsiteY0" fmla="*/ 788977 h 788977"/>
              <a:gd name="connsiteX1" fmla="*/ 1660908 w 2636510"/>
              <a:gd name="connsiteY1" fmla="*/ 562392 h 788977"/>
              <a:gd name="connsiteX2" fmla="*/ 1147185 w 2636510"/>
              <a:gd name="connsiteY2" fmla="*/ 54096 h 788977"/>
              <a:gd name="connsiteX3" fmla="*/ 0 w 2636510"/>
              <a:gd name="connsiteY3" fmla="*/ 84918 h 788977"/>
              <a:gd name="connsiteX0" fmla="*/ 2636510 w 2636510"/>
              <a:gd name="connsiteY0" fmla="*/ 796871 h 796871"/>
              <a:gd name="connsiteX1" fmla="*/ 1660908 w 2636510"/>
              <a:gd name="connsiteY1" fmla="*/ 562392 h 796871"/>
              <a:gd name="connsiteX2" fmla="*/ 1147185 w 2636510"/>
              <a:gd name="connsiteY2" fmla="*/ 54096 h 796871"/>
              <a:gd name="connsiteX3" fmla="*/ 0 w 2636510"/>
              <a:gd name="connsiteY3" fmla="*/ 84918 h 796871"/>
            </a:gdLst>
            <a:ahLst/>
            <a:cxnLst>
              <a:cxn ang="0">
                <a:pos x="connsiteX0" y="connsiteY0"/>
              </a:cxn>
              <a:cxn ang="0">
                <a:pos x="connsiteX1" y="connsiteY1"/>
              </a:cxn>
              <a:cxn ang="0">
                <a:pos x="connsiteX2" y="connsiteY2"/>
              </a:cxn>
              <a:cxn ang="0">
                <a:pos x="connsiteX3" y="connsiteY3"/>
              </a:cxn>
            </a:cxnLst>
            <a:rect l="l" t="t" r="r" b="b"/>
            <a:pathLst>
              <a:path w="2636510" h="796871">
                <a:moveTo>
                  <a:pt x="2636510" y="796871"/>
                </a:moveTo>
                <a:cubicBezTo>
                  <a:pt x="2243616" y="721717"/>
                  <a:pt x="1909129" y="686188"/>
                  <a:pt x="1660908" y="562392"/>
                </a:cubicBezTo>
                <a:cubicBezTo>
                  <a:pt x="1412687" y="438596"/>
                  <a:pt x="1424003" y="133675"/>
                  <a:pt x="1147185" y="54096"/>
                </a:cubicBezTo>
                <a:cubicBezTo>
                  <a:pt x="870367" y="-25483"/>
                  <a:pt x="325314" y="-18949"/>
                  <a:pt x="0" y="84918"/>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
        <p:nvSpPr>
          <p:cNvPr id="107" name="Freeform: Shape 106">
            <a:extLst>
              <a:ext uri="{FF2B5EF4-FFF2-40B4-BE49-F238E27FC236}">
                <a16:creationId xmlns:a16="http://schemas.microsoft.com/office/drawing/2014/main" id="{F973BB91-2739-76E6-33B8-9BE20B279332}"/>
              </a:ext>
            </a:extLst>
          </p:cNvPr>
          <p:cNvSpPr/>
          <p:nvPr/>
        </p:nvSpPr>
        <p:spPr bwMode="auto">
          <a:xfrm>
            <a:off x="6514332" y="1767834"/>
            <a:ext cx="1053164" cy="1232488"/>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10000"/>
              <a:gd name="connsiteY0" fmla="*/ 136977 h 160498"/>
              <a:gd name="connsiteX1" fmla="*/ 2327 w 10000"/>
              <a:gd name="connsiteY1" fmla="*/ 158535 h 160498"/>
              <a:gd name="connsiteX2" fmla="*/ 6943 w 10000"/>
              <a:gd name="connsiteY2" fmla="*/ 47 h 160498"/>
              <a:gd name="connsiteX3" fmla="*/ 10000 w 10000"/>
              <a:gd name="connsiteY3" fmla="*/ 146977 h 160498"/>
              <a:gd name="connsiteX0" fmla="*/ 0 w 10000"/>
              <a:gd name="connsiteY0" fmla="*/ 136985 h 146986"/>
              <a:gd name="connsiteX1" fmla="*/ 3154 w 10000"/>
              <a:gd name="connsiteY1" fmla="*/ 135902 h 146986"/>
              <a:gd name="connsiteX2" fmla="*/ 6943 w 10000"/>
              <a:gd name="connsiteY2" fmla="*/ 55 h 146986"/>
              <a:gd name="connsiteX3" fmla="*/ 10000 w 10000"/>
              <a:gd name="connsiteY3" fmla="*/ 146985 h 146986"/>
              <a:gd name="connsiteX0" fmla="*/ 0 w 10069"/>
              <a:gd name="connsiteY0" fmla="*/ 31327 h 146984"/>
              <a:gd name="connsiteX1" fmla="*/ 3223 w 10069"/>
              <a:gd name="connsiteY1" fmla="*/ 135902 h 146984"/>
              <a:gd name="connsiteX2" fmla="*/ 7012 w 10069"/>
              <a:gd name="connsiteY2" fmla="*/ 55 h 146984"/>
              <a:gd name="connsiteX3" fmla="*/ 10069 w 10069"/>
              <a:gd name="connsiteY3" fmla="*/ 146985 h 146984"/>
              <a:gd name="connsiteX0" fmla="*/ 0 w 10069"/>
              <a:gd name="connsiteY0" fmla="*/ 31402 h 147060"/>
              <a:gd name="connsiteX1" fmla="*/ 3292 w 10069"/>
              <a:gd name="connsiteY1" fmla="*/ 60508 h 147060"/>
              <a:gd name="connsiteX2" fmla="*/ 7012 w 10069"/>
              <a:gd name="connsiteY2" fmla="*/ 130 h 147060"/>
              <a:gd name="connsiteX3" fmla="*/ 10069 w 10069"/>
              <a:gd name="connsiteY3" fmla="*/ 147060 h 147060"/>
              <a:gd name="connsiteX0" fmla="*/ 0 w 10069"/>
              <a:gd name="connsiteY0" fmla="*/ 31520 h 147178"/>
              <a:gd name="connsiteX1" fmla="*/ 3332 w 10069"/>
              <a:gd name="connsiteY1" fmla="*/ 34244 h 147178"/>
              <a:gd name="connsiteX2" fmla="*/ 7012 w 10069"/>
              <a:gd name="connsiteY2" fmla="*/ 248 h 147178"/>
              <a:gd name="connsiteX3" fmla="*/ 10069 w 10069"/>
              <a:gd name="connsiteY3" fmla="*/ 147178 h 147178"/>
              <a:gd name="connsiteX0" fmla="*/ 0 w 9908"/>
              <a:gd name="connsiteY0" fmla="*/ 31520 h 147178"/>
              <a:gd name="connsiteX1" fmla="*/ 3171 w 9908"/>
              <a:gd name="connsiteY1" fmla="*/ 34244 h 147178"/>
              <a:gd name="connsiteX2" fmla="*/ 6851 w 9908"/>
              <a:gd name="connsiteY2" fmla="*/ 248 h 147178"/>
              <a:gd name="connsiteX3" fmla="*/ 9908 w 9908"/>
              <a:gd name="connsiteY3" fmla="*/ 147178 h 147178"/>
              <a:gd name="connsiteX0" fmla="*/ 0 w 10000"/>
              <a:gd name="connsiteY0" fmla="*/ 2142 h 10000"/>
              <a:gd name="connsiteX1" fmla="*/ 3200 w 10000"/>
              <a:gd name="connsiteY1" fmla="*/ 2327 h 10000"/>
              <a:gd name="connsiteX2" fmla="*/ 6915 w 10000"/>
              <a:gd name="connsiteY2" fmla="*/ 17 h 10000"/>
              <a:gd name="connsiteX3" fmla="*/ 10000 w 10000"/>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837 h 10097"/>
              <a:gd name="connsiteX1" fmla="*/ 3727 w 10081"/>
              <a:gd name="connsiteY1" fmla="*/ 631 h 10097"/>
              <a:gd name="connsiteX2" fmla="*/ 6996 w 10081"/>
              <a:gd name="connsiteY2" fmla="*/ 114 h 10097"/>
              <a:gd name="connsiteX3" fmla="*/ 10081 w 10081"/>
              <a:gd name="connsiteY3" fmla="*/ 10097 h 10097"/>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4165"/>
              <a:gd name="connsiteY0" fmla="*/ 148873 h 149247"/>
              <a:gd name="connsiteX1" fmla="*/ 3727 w 14165"/>
              <a:gd name="connsiteY1" fmla="*/ 146667 h 149247"/>
              <a:gd name="connsiteX2" fmla="*/ 6996 w 14165"/>
              <a:gd name="connsiteY2" fmla="*/ 144955 h 149247"/>
              <a:gd name="connsiteX3" fmla="*/ 14165 w 14165"/>
              <a:gd name="connsiteY3" fmla="*/ 188 h 149247"/>
              <a:gd name="connsiteX0" fmla="*/ 0 w 14165"/>
              <a:gd name="connsiteY0" fmla="*/ 162060 h 162434"/>
              <a:gd name="connsiteX1" fmla="*/ 3727 w 14165"/>
              <a:gd name="connsiteY1" fmla="*/ 159854 h 162434"/>
              <a:gd name="connsiteX2" fmla="*/ 10029 w 14165"/>
              <a:gd name="connsiteY2" fmla="*/ 0 h 162434"/>
              <a:gd name="connsiteX3" fmla="*/ 14165 w 14165"/>
              <a:gd name="connsiteY3" fmla="*/ 13375 h 162434"/>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5215"/>
              <a:gd name="connsiteY0" fmla="*/ 173569 h 178316"/>
              <a:gd name="connsiteX1" fmla="*/ 4777 w 15215"/>
              <a:gd name="connsiteY1" fmla="*/ 160381 h 178316"/>
              <a:gd name="connsiteX2" fmla="*/ 11079 w 15215"/>
              <a:gd name="connsiteY2" fmla="*/ 527 h 178316"/>
              <a:gd name="connsiteX3" fmla="*/ 15215 w 15215"/>
              <a:gd name="connsiteY3" fmla="*/ 13902 h 178316"/>
              <a:gd name="connsiteX0" fmla="*/ 0 w 15215"/>
              <a:gd name="connsiteY0" fmla="*/ 184363 h 185697"/>
              <a:gd name="connsiteX1" fmla="*/ 7110 w 15215"/>
              <a:gd name="connsiteY1" fmla="*/ 162389 h 185697"/>
              <a:gd name="connsiteX2" fmla="*/ 11079 w 15215"/>
              <a:gd name="connsiteY2" fmla="*/ 11321 h 185697"/>
              <a:gd name="connsiteX3" fmla="*/ 15215 w 15215"/>
              <a:gd name="connsiteY3" fmla="*/ 24696 h 185697"/>
              <a:gd name="connsiteX0" fmla="*/ 0 w 15215"/>
              <a:gd name="connsiteY0" fmla="*/ 176681 h 177628"/>
              <a:gd name="connsiteX1" fmla="*/ 7110 w 15215"/>
              <a:gd name="connsiteY1" fmla="*/ 154707 h 177628"/>
              <a:gd name="connsiteX2" fmla="*/ 11546 w 15215"/>
              <a:gd name="connsiteY2" fmla="*/ 15719 h 177628"/>
              <a:gd name="connsiteX3" fmla="*/ 15215 w 15215"/>
              <a:gd name="connsiteY3" fmla="*/ 17014 h 177628"/>
            </a:gdLst>
            <a:ahLst/>
            <a:cxnLst>
              <a:cxn ang="0">
                <a:pos x="connsiteX0" y="connsiteY0"/>
              </a:cxn>
              <a:cxn ang="0">
                <a:pos x="connsiteX1" y="connsiteY1"/>
              </a:cxn>
              <a:cxn ang="0">
                <a:pos x="connsiteX2" y="connsiteY2"/>
              </a:cxn>
              <a:cxn ang="0">
                <a:pos x="connsiteX3" y="connsiteY3"/>
              </a:cxn>
            </a:cxnLst>
            <a:rect l="l" t="t" r="r" b="b"/>
            <a:pathLst>
              <a:path w="15215" h="177628">
                <a:moveTo>
                  <a:pt x="0" y="176681"/>
                </a:moveTo>
                <a:cubicBezTo>
                  <a:pt x="1393" y="178077"/>
                  <a:pt x="5186" y="181534"/>
                  <a:pt x="7110" y="154707"/>
                </a:cubicBezTo>
                <a:cubicBezTo>
                  <a:pt x="9034" y="127880"/>
                  <a:pt x="10195" y="38668"/>
                  <a:pt x="11546" y="15719"/>
                </a:cubicBezTo>
                <a:cubicBezTo>
                  <a:pt x="12897" y="-7230"/>
                  <a:pt x="14187" y="-3536"/>
                  <a:pt x="15215" y="17014"/>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109" name="Freeform: Shape 108">
            <a:extLst>
              <a:ext uri="{FF2B5EF4-FFF2-40B4-BE49-F238E27FC236}">
                <a16:creationId xmlns:a16="http://schemas.microsoft.com/office/drawing/2014/main" id="{36B92697-2EDD-6101-FEA8-C56D036BAA9D}"/>
              </a:ext>
            </a:extLst>
          </p:cNvPr>
          <p:cNvSpPr/>
          <p:nvPr/>
        </p:nvSpPr>
        <p:spPr bwMode="auto">
          <a:xfrm>
            <a:off x="6054896" y="1689300"/>
            <a:ext cx="1478129" cy="1311021"/>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10000"/>
              <a:gd name="connsiteY0" fmla="*/ 136977 h 160498"/>
              <a:gd name="connsiteX1" fmla="*/ 2327 w 10000"/>
              <a:gd name="connsiteY1" fmla="*/ 158535 h 160498"/>
              <a:gd name="connsiteX2" fmla="*/ 6943 w 10000"/>
              <a:gd name="connsiteY2" fmla="*/ 47 h 160498"/>
              <a:gd name="connsiteX3" fmla="*/ 10000 w 10000"/>
              <a:gd name="connsiteY3" fmla="*/ 146977 h 160498"/>
              <a:gd name="connsiteX0" fmla="*/ 0 w 10000"/>
              <a:gd name="connsiteY0" fmla="*/ 136985 h 146986"/>
              <a:gd name="connsiteX1" fmla="*/ 3154 w 10000"/>
              <a:gd name="connsiteY1" fmla="*/ 135902 h 146986"/>
              <a:gd name="connsiteX2" fmla="*/ 6943 w 10000"/>
              <a:gd name="connsiteY2" fmla="*/ 55 h 146986"/>
              <a:gd name="connsiteX3" fmla="*/ 10000 w 10000"/>
              <a:gd name="connsiteY3" fmla="*/ 146985 h 146986"/>
              <a:gd name="connsiteX0" fmla="*/ 0 w 10069"/>
              <a:gd name="connsiteY0" fmla="*/ 31327 h 146984"/>
              <a:gd name="connsiteX1" fmla="*/ 3223 w 10069"/>
              <a:gd name="connsiteY1" fmla="*/ 135902 h 146984"/>
              <a:gd name="connsiteX2" fmla="*/ 7012 w 10069"/>
              <a:gd name="connsiteY2" fmla="*/ 55 h 146984"/>
              <a:gd name="connsiteX3" fmla="*/ 10069 w 10069"/>
              <a:gd name="connsiteY3" fmla="*/ 146985 h 146984"/>
              <a:gd name="connsiteX0" fmla="*/ 0 w 10069"/>
              <a:gd name="connsiteY0" fmla="*/ 31402 h 147060"/>
              <a:gd name="connsiteX1" fmla="*/ 3292 w 10069"/>
              <a:gd name="connsiteY1" fmla="*/ 60508 h 147060"/>
              <a:gd name="connsiteX2" fmla="*/ 7012 w 10069"/>
              <a:gd name="connsiteY2" fmla="*/ 130 h 147060"/>
              <a:gd name="connsiteX3" fmla="*/ 10069 w 10069"/>
              <a:gd name="connsiteY3" fmla="*/ 147060 h 147060"/>
              <a:gd name="connsiteX0" fmla="*/ 0 w 10069"/>
              <a:gd name="connsiteY0" fmla="*/ 31520 h 147178"/>
              <a:gd name="connsiteX1" fmla="*/ 3332 w 10069"/>
              <a:gd name="connsiteY1" fmla="*/ 34244 h 147178"/>
              <a:gd name="connsiteX2" fmla="*/ 7012 w 10069"/>
              <a:gd name="connsiteY2" fmla="*/ 248 h 147178"/>
              <a:gd name="connsiteX3" fmla="*/ 10069 w 10069"/>
              <a:gd name="connsiteY3" fmla="*/ 147178 h 147178"/>
              <a:gd name="connsiteX0" fmla="*/ 0 w 9908"/>
              <a:gd name="connsiteY0" fmla="*/ 31520 h 147178"/>
              <a:gd name="connsiteX1" fmla="*/ 3171 w 9908"/>
              <a:gd name="connsiteY1" fmla="*/ 34244 h 147178"/>
              <a:gd name="connsiteX2" fmla="*/ 6851 w 9908"/>
              <a:gd name="connsiteY2" fmla="*/ 248 h 147178"/>
              <a:gd name="connsiteX3" fmla="*/ 9908 w 9908"/>
              <a:gd name="connsiteY3" fmla="*/ 147178 h 147178"/>
              <a:gd name="connsiteX0" fmla="*/ 0 w 10000"/>
              <a:gd name="connsiteY0" fmla="*/ 2142 h 10000"/>
              <a:gd name="connsiteX1" fmla="*/ 3200 w 10000"/>
              <a:gd name="connsiteY1" fmla="*/ 2327 h 10000"/>
              <a:gd name="connsiteX2" fmla="*/ 6915 w 10000"/>
              <a:gd name="connsiteY2" fmla="*/ 17 h 10000"/>
              <a:gd name="connsiteX3" fmla="*/ 10000 w 10000"/>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837 h 10097"/>
              <a:gd name="connsiteX1" fmla="*/ 3727 w 10081"/>
              <a:gd name="connsiteY1" fmla="*/ 631 h 10097"/>
              <a:gd name="connsiteX2" fmla="*/ 6996 w 10081"/>
              <a:gd name="connsiteY2" fmla="*/ 114 h 10097"/>
              <a:gd name="connsiteX3" fmla="*/ 10081 w 10081"/>
              <a:gd name="connsiteY3" fmla="*/ 10097 h 10097"/>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4165"/>
              <a:gd name="connsiteY0" fmla="*/ 148873 h 149247"/>
              <a:gd name="connsiteX1" fmla="*/ 3727 w 14165"/>
              <a:gd name="connsiteY1" fmla="*/ 146667 h 149247"/>
              <a:gd name="connsiteX2" fmla="*/ 6996 w 14165"/>
              <a:gd name="connsiteY2" fmla="*/ 144955 h 149247"/>
              <a:gd name="connsiteX3" fmla="*/ 14165 w 14165"/>
              <a:gd name="connsiteY3" fmla="*/ 188 h 149247"/>
              <a:gd name="connsiteX0" fmla="*/ 0 w 14165"/>
              <a:gd name="connsiteY0" fmla="*/ 162060 h 162434"/>
              <a:gd name="connsiteX1" fmla="*/ 3727 w 14165"/>
              <a:gd name="connsiteY1" fmla="*/ 159854 h 162434"/>
              <a:gd name="connsiteX2" fmla="*/ 10029 w 14165"/>
              <a:gd name="connsiteY2" fmla="*/ 0 h 162434"/>
              <a:gd name="connsiteX3" fmla="*/ 14165 w 14165"/>
              <a:gd name="connsiteY3" fmla="*/ 13375 h 162434"/>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5215"/>
              <a:gd name="connsiteY0" fmla="*/ 173569 h 178316"/>
              <a:gd name="connsiteX1" fmla="*/ 4777 w 15215"/>
              <a:gd name="connsiteY1" fmla="*/ 160381 h 178316"/>
              <a:gd name="connsiteX2" fmla="*/ 11079 w 15215"/>
              <a:gd name="connsiteY2" fmla="*/ 527 h 178316"/>
              <a:gd name="connsiteX3" fmla="*/ 15215 w 15215"/>
              <a:gd name="connsiteY3" fmla="*/ 13902 h 178316"/>
              <a:gd name="connsiteX0" fmla="*/ 0 w 15215"/>
              <a:gd name="connsiteY0" fmla="*/ 184363 h 185697"/>
              <a:gd name="connsiteX1" fmla="*/ 7110 w 15215"/>
              <a:gd name="connsiteY1" fmla="*/ 162389 h 185697"/>
              <a:gd name="connsiteX2" fmla="*/ 11079 w 15215"/>
              <a:gd name="connsiteY2" fmla="*/ 11321 h 185697"/>
              <a:gd name="connsiteX3" fmla="*/ 15215 w 15215"/>
              <a:gd name="connsiteY3" fmla="*/ 24696 h 185697"/>
              <a:gd name="connsiteX0" fmla="*/ 0 w 15215"/>
              <a:gd name="connsiteY0" fmla="*/ 176681 h 177628"/>
              <a:gd name="connsiteX1" fmla="*/ 7110 w 15215"/>
              <a:gd name="connsiteY1" fmla="*/ 154707 h 177628"/>
              <a:gd name="connsiteX2" fmla="*/ 11546 w 15215"/>
              <a:gd name="connsiteY2" fmla="*/ 15719 h 177628"/>
              <a:gd name="connsiteX3" fmla="*/ 15215 w 15215"/>
              <a:gd name="connsiteY3" fmla="*/ 17014 h 177628"/>
            </a:gdLst>
            <a:ahLst/>
            <a:cxnLst>
              <a:cxn ang="0">
                <a:pos x="connsiteX0" y="connsiteY0"/>
              </a:cxn>
              <a:cxn ang="0">
                <a:pos x="connsiteX1" y="connsiteY1"/>
              </a:cxn>
              <a:cxn ang="0">
                <a:pos x="connsiteX2" y="connsiteY2"/>
              </a:cxn>
              <a:cxn ang="0">
                <a:pos x="connsiteX3" y="connsiteY3"/>
              </a:cxn>
            </a:cxnLst>
            <a:rect l="l" t="t" r="r" b="b"/>
            <a:pathLst>
              <a:path w="15215" h="177628">
                <a:moveTo>
                  <a:pt x="0" y="176681"/>
                </a:moveTo>
                <a:cubicBezTo>
                  <a:pt x="1393" y="178077"/>
                  <a:pt x="5186" y="181534"/>
                  <a:pt x="7110" y="154707"/>
                </a:cubicBezTo>
                <a:cubicBezTo>
                  <a:pt x="9034" y="127880"/>
                  <a:pt x="10195" y="38668"/>
                  <a:pt x="11546" y="15719"/>
                </a:cubicBezTo>
                <a:cubicBezTo>
                  <a:pt x="12897" y="-7230"/>
                  <a:pt x="14187" y="-3536"/>
                  <a:pt x="15215" y="17014"/>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110" name="Freeform: Shape 109">
            <a:extLst>
              <a:ext uri="{FF2B5EF4-FFF2-40B4-BE49-F238E27FC236}">
                <a16:creationId xmlns:a16="http://schemas.microsoft.com/office/drawing/2014/main" id="{3B974009-4C96-2EA8-B83E-017B626D837C}"/>
              </a:ext>
            </a:extLst>
          </p:cNvPr>
          <p:cNvSpPr/>
          <p:nvPr/>
        </p:nvSpPr>
        <p:spPr bwMode="auto">
          <a:xfrm>
            <a:off x="5674585" y="1522906"/>
            <a:ext cx="1897135" cy="389820"/>
          </a:xfrm>
          <a:custGeom>
            <a:avLst/>
            <a:gdLst>
              <a:gd name="connsiteX0" fmla="*/ 0 w 1943100"/>
              <a:gd name="connsiteY0" fmla="*/ 7620 h 114321"/>
              <a:gd name="connsiteX1" fmla="*/ 906780 w 1943100"/>
              <a:gd name="connsiteY1" fmla="*/ 114300 h 114321"/>
              <a:gd name="connsiteX2" fmla="*/ 1943100 w 1943100"/>
              <a:gd name="connsiteY2" fmla="*/ 0 h 114321"/>
              <a:gd name="connsiteX0" fmla="*/ 0 w 1943100"/>
              <a:gd name="connsiteY0" fmla="*/ 7620 h 43698"/>
              <a:gd name="connsiteX1" fmla="*/ 929640 w 1943100"/>
              <a:gd name="connsiteY1" fmla="*/ 38100 h 43698"/>
              <a:gd name="connsiteX2" fmla="*/ 1943100 w 1943100"/>
              <a:gd name="connsiteY2" fmla="*/ 0 h 43698"/>
              <a:gd name="connsiteX0" fmla="*/ 0 w 1943100"/>
              <a:gd name="connsiteY0" fmla="*/ 7620 h 40416"/>
              <a:gd name="connsiteX1" fmla="*/ 929640 w 1943100"/>
              <a:gd name="connsiteY1" fmla="*/ 38100 h 40416"/>
              <a:gd name="connsiteX2" fmla="*/ 1943100 w 1943100"/>
              <a:gd name="connsiteY2" fmla="*/ 0 h 40416"/>
              <a:gd name="connsiteX0" fmla="*/ 0 w 1943100"/>
              <a:gd name="connsiteY0" fmla="*/ 7620 h 7620"/>
              <a:gd name="connsiteX1" fmla="*/ 1943100 w 1943100"/>
              <a:gd name="connsiteY1" fmla="*/ 0 h 7620"/>
              <a:gd name="connsiteX0" fmla="*/ 0 w 3398"/>
              <a:gd name="connsiteY0" fmla="*/ 0 h 7911"/>
              <a:gd name="connsiteX1" fmla="*/ 3398 w 3398"/>
              <a:gd name="connsiteY1" fmla="*/ 7911 h 79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11 h 71511"/>
              <a:gd name="connsiteX1" fmla="*/ 7219 w 10000"/>
              <a:gd name="connsiteY1" fmla="*/ 51 h 71511"/>
              <a:gd name="connsiteX2" fmla="*/ 10000 w 10000"/>
              <a:gd name="connsiteY2" fmla="*/ 71511 h 71511"/>
              <a:gd name="connsiteX0" fmla="*/ 0 w 10000"/>
              <a:gd name="connsiteY0" fmla="*/ 61552 h 85073"/>
              <a:gd name="connsiteX1" fmla="*/ 2327 w 10000"/>
              <a:gd name="connsiteY1" fmla="*/ 83110 h 85073"/>
              <a:gd name="connsiteX2" fmla="*/ 7219 w 10000"/>
              <a:gd name="connsiteY2" fmla="*/ 92 h 85073"/>
              <a:gd name="connsiteX3" fmla="*/ 10000 w 10000"/>
              <a:gd name="connsiteY3" fmla="*/ 71552 h 85073"/>
              <a:gd name="connsiteX0" fmla="*/ 0 w 10000"/>
              <a:gd name="connsiteY0" fmla="*/ 136977 h 160498"/>
              <a:gd name="connsiteX1" fmla="*/ 2327 w 10000"/>
              <a:gd name="connsiteY1" fmla="*/ 158535 h 160498"/>
              <a:gd name="connsiteX2" fmla="*/ 6943 w 10000"/>
              <a:gd name="connsiteY2" fmla="*/ 47 h 160498"/>
              <a:gd name="connsiteX3" fmla="*/ 10000 w 10000"/>
              <a:gd name="connsiteY3" fmla="*/ 146977 h 160498"/>
              <a:gd name="connsiteX0" fmla="*/ 0 w 10000"/>
              <a:gd name="connsiteY0" fmla="*/ 136985 h 146986"/>
              <a:gd name="connsiteX1" fmla="*/ 3154 w 10000"/>
              <a:gd name="connsiteY1" fmla="*/ 135902 h 146986"/>
              <a:gd name="connsiteX2" fmla="*/ 6943 w 10000"/>
              <a:gd name="connsiteY2" fmla="*/ 55 h 146986"/>
              <a:gd name="connsiteX3" fmla="*/ 10000 w 10000"/>
              <a:gd name="connsiteY3" fmla="*/ 146985 h 146986"/>
              <a:gd name="connsiteX0" fmla="*/ 0 w 10069"/>
              <a:gd name="connsiteY0" fmla="*/ 31327 h 146984"/>
              <a:gd name="connsiteX1" fmla="*/ 3223 w 10069"/>
              <a:gd name="connsiteY1" fmla="*/ 135902 h 146984"/>
              <a:gd name="connsiteX2" fmla="*/ 7012 w 10069"/>
              <a:gd name="connsiteY2" fmla="*/ 55 h 146984"/>
              <a:gd name="connsiteX3" fmla="*/ 10069 w 10069"/>
              <a:gd name="connsiteY3" fmla="*/ 146985 h 146984"/>
              <a:gd name="connsiteX0" fmla="*/ 0 w 10069"/>
              <a:gd name="connsiteY0" fmla="*/ 31402 h 147060"/>
              <a:gd name="connsiteX1" fmla="*/ 3292 w 10069"/>
              <a:gd name="connsiteY1" fmla="*/ 60508 h 147060"/>
              <a:gd name="connsiteX2" fmla="*/ 7012 w 10069"/>
              <a:gd name="connsiteY2" fmla="*/ 130 h 147060"/>
              <a:gd name="connsiteX3" fmla="*/ 10069 w 10069"/>
              <a:gd name="connsiteY3" fmla="*/ 147060 h 147060"/>
              <a:gd name="connsiteX0" fmla="*/ 0 w 10069"/>
              <a:gd name="connsiteY0" fmla="*/ 31520 h 147178"/>
              <a:gd name="connsiteX1" fmla="*/ 3332 w 10069"/>
              <a:gd name="connsiteY1" fmla="*/ 34244 h 147178"/>
              <a:gd name="connsiteX2" fmla="*/ 7012 w 10069"/>
              <a:gd name="connsiteY2" fmla="*/ 248 h 147178"/>
              <a:gd name="connsiteX3" fmla="*/ 10069 w 10069"/>
              <a:gd name="connsiteY3" fmla="*/ 147178 h 147178"/>
              <a:gd name="connsiteX0" fmla="*/ 0 w 9908"/>
              <a:gd name="connsiteY0" fmla="*/ 31520 h 147178"/>
              <a:gd name="connsiteX1" fmla="*/ 3171 w 9908"/>
              <a:gd name="connsiteY1" fmla="*/ 34244 h 147178"/>
              <a:gd name="connsiteX2" fmla="*/ 6851 w 9908"/>
              <a:gd name="connsiteY2" fmla="*/ 248 h 147178"/>
              <a:gd name="connsiteX3" fmla="*/ 9908 w 9908"/>
              <a:gd name="connsiteY3" fmla="*/ 147178 h 147178"/>
              <a:gd name="connsiteX0" fmla="*/ 0 w 10000"/>
              <a:gd name="connsiteY0" fmla="*/ 2142 h 10000"/>
              <a:gd name="connsiteX1" fmla="*/ 3200 w 10000"/>
              <a:gd name="connsiteY1" fmla="*/ 2327 h 10000"/>
              <a:gd name="connsiteX2" fmla="*/ 6915 w 10000"/>
              <a:gd name="connsiteY2" fmla="*/ 17 h 10000"/>
              <a:gd name="connsiteX3" fmla="*/ 10000 w 10000"/>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740 h 10000"/>
              <a:gd name="connsiteX1" fmla="*/ 3281 w 10081"/>
              <a:gd name="connsiteY1" fmla="*/ 2327 h 10000"/>
              <a:gd name="connsiteX2" fmla="*/ 6996 w 10081"/>
              <a:gd name="connsiteY2" fmla="*/ 17 h 10000"/>
              <a:gd name="connsiteX3" fmla="*/ 10081 w 10081"/>
              <a:gd name="connsiteY3" fmla="*/ 10000 h 10000"/>
              <a:gd name="connsiteX0" fmla="*/ 0 w 10081"/>
              <a:gd name="connsiteY0" fmla="*/ 2837 h 10097"/>
              <a:gd name="connsiteX1" fmla="*/ 3727 w 10081"/>
              <a:gd name="connsiteY1" fmla="*/ 631 h 10097"/>
              <a:gd name="connsiteX2" fmla="*/ 6996 w 10081"/>
              <a:gd name="connsiteY2" fmla="*/ 114 h 10097"/>
              <a:gd name="connsiteX3" fmla="*/ 10081 w 10081"/>
              <a:gd name="connsiteY3" fmla="*/ 10097 h 10097"/>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0081"/>
              <a:gd name="connsiteY0" fmla="*/ 3942 h 11202"/>
              <a:gd name="connsiteX1" fmla="*/ 3727 w 10081"/>
              <a:gd name="connsiteY1" fmla="*/ 1736 h 11202"/>
              <a:gd name="connsiteX2" fmla="*/ 6996 w 10081"/>
              <a:gd name="connsiteY2" fmla="*/ 24 h 11202"/>
              <a:gd name="connsiteX3" fmla="*/ 10081 w 10081"/>
              <a:gd name="connsiteY3" fmla="*/ 11202 h 11202"/>
              <a:gd name="connsiteX0" fmla="*/ 0 w 14165"/>
              <a:gd name="connsiteY0" fmla="*/ 148873 h 149247"/>
              <a:gd name="connsiteX1" fmla="*/ 3727 w 14165"/>
              <a:gd name="connsiteY1" fmla="*/ 146667 h 149247"/>
              <a:gd name="connsiteX2" fmla="*/ 6996 w 14165"/>
              <a:gd name="connsiteY2" fmla="*/ 144955 h 149247"/>
              <a:gd name="connsiteX3" fmla="*/ 14165 w 14165"/>
              <a:gd name="connsiteY3" fmla="*/ 188 h 149247"/>
              <a:gd name="connsiteX0" fmla="*/ 0 w 14165"/>
              <a:gd name="connsiteY0" fmla="*/ 162060 h 162434"/>
              <a:gd name="connsiteX1" fmla="*/ 3727 w 14165"/>
              <a:gd name="connsiteY1" fmla="*/ 159854 h 162434"/>
              <a:gd name="connsiteX2" fmla="*/ 10029 w 14165"/>
              <a:gd name="connsiteY2" fmla="*/ 0 h 162434"/>
              <a:gd name="connsiteX3" fmla="*/ 14165 w 14165"/>
              <a:gd name="connsiteY3" fmla="*/ 13375 h 162434"/>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4165"/>
              <a:gd name="connsiteY0" fmla="*/ 162587 h 162961"/>
              <a:gd name="connsiteX1" fmla="*/ 3727 w 14165"/>
              <a:gd name="connsiteY1" fmla="*/ 160381 h 162961"/>
              <a:gd name="connsiteX2" fmla="*/ 10029 w 14165"/>
              <a:gd name="connsiteY2" fmla="*/ 527 h 162961"/>
              <a:gd name="connsiteX3" fmla="*/ 14165 w 14165"/>
              <a:gd name="connsiteY3" fmla="*/ 13902 h 162961"/>
              <a:gd name="connsiteX0" fmla="*/ 0 w 15215"/>
              <a:gd name="connsiteY0" fmla="*/ 173569 h 178316"/>
              <a:gd name="connsiteX1" fmla="*/ 4777 w 15215"/>
              <a:gd name="connsiteY1" fmla="*/ 160381 h 178316"/>
              <a:gd name="connsiteX2" fmla="*/ 11079 w 15215"/>
              <a:gd name="connsiteY2" fmla="*/ 527 h 178316"/>
              <a:gd name="connsiteX3" fmla="*/ 15215 w 15215"/>
              <a:gd name="connsiteY3" fmla="*/ 13902 h 178316"/>
              <a:gd name="connsiteX0" fmla="*/ 0 w 15215"/>
              <a:gd name="connsiteY0" fmla="*/ 184363 h 185697"/>
              <a:gd name="connsiteX1" fmla="*/ 7110 w 15215"/>
              <a:gd name="connsiteY1" fmla="*/ 162389 h 185697"/>
              <a:gd name="connsiteX2" fmla="*/ 11079 w 15215"/>
              <a:gd name="connsiteY2" fmla="*/ 11321 h 185697"/>
              <a:gd name="connsiteX3" fmla="*/ 15215 w 15215"/>
              <a:gd name="connsiteY3" fmla="*/ 24696 h 185697"/>
              <a:gd name="connsiteX0" fmla="*/ 0 w 15215"/>
              <a:gd name="connsiteY0" fmla="*/ 176681 h 177628"/>
              <a:gd name="connsiteX1" fmla="*/ 7110 w 15215"/>
              <a:gd name="connsiteY1" fmla="*/ 154707 h 177628"/>
              <a:gd name="connsiteX2" fmla="*/ 11546 w 15215"/>
              <a:gd name="connsiteY2" fmla="*/ 15719 h 177628"/>
              <a:gd name="connsiteX3" fmla="*/ 15215 w 15215"/>
              <a:gd name="connsiteY3" fmla="*/ 17014 h 177628"/>
              <a:gd name="connsiteX0" fmla="*/ 0 w 15215"/>
              <a:gd name="connsiteY0" fmla="*/ 175939 h 176092"/>
              <a:gd name="connsiteX1" fmla="*/ 4129 w 15215"/>
              <a:gd name="connsiteY1" fmla="*/ 142608 h 176092"/>
              <a:gd name="connsiteX2" fmla="*/ 11546 w 15215"/>
              <a:gd name="connsiteY2" fmla="*/ 14977 h 176092"/>
              <a:gd name="connsiteX3" fmla="*/ 15215 w 15215"/>
              <a:gd name="connsiteY3" fmla="*/ 16272 h 176092"/>
              <a:gd name="connsiteX0" fmla="*/ 0 w 15215"/>
              <a:gd name="connsiteY0" fmla="*/ 175939 h 175939"/>
              <a:gd name="connsiteX1" fmla="*/ 4129 w 15215"/>
              <a:gd name="connsiteY1" fmla="*/ 142608 h 175939"/>
              <a:gd name="connsiteX2" fmla="*/ 11546 w 15215"/>
              <a:gd name="connsiteY2" fmla="*/ 14977 h 175939"/>
              <a:gd name="connsiteX3" fmla="*/ 15215 w 15215"/>
              <a:gd name="connsiteY3" fmla="*/ 16272 h 175939"/>
              <a:gd name="connsiteX0" fmla="*/ 0 w 15215"/>
              <a:gd name="connsiteY0" fmla="*/ 162817 h 162817"/>
              <a:gd name="connsiteX1" fmla="*/ 4129 w 15215"/>
              <a:gd name="connsiteY1" fmla="*/ 129486 h 162817"/>
              <a:gd name="connsiteX2" fmla="*/ 9193 w 15215"/>
              <a:gd name="connsiteY2" fmla="*/ 89611 h 162817"/>
              <a:gd name="connsiteX3" fmla="*/ 15215 w 15215"/>
              <a:gd name="connsiteY3" fmla="*/ 3150 h 162817"/>
              <a:gd name="connsiteX0" fmla="*/ 0 w 19372"/>
              <a:gd name="connsiteY0" fmla="*/ 73806 h 73806"/>
              <a:gd name="connsiteX1" fmla="*/ 4129 w 19372"/>
              <a:gd name="connsiteY1" fmla="*/ 40475 h 73806"/>
              <a:gd name="connsiteX2" fmla="*/ 9193 w 19372"/>
              <a:gd name="connsiteY2" fmla="*/ 600 h 73806"/>
              <a:gd name="connsiteX3" fmla="*/ 19372 w 19372"/>
              <a:gd name="connsiteY3" fmla="*/ 73132 h 73806"/>
              <a:gd name="connsiteX0" fmla="*/ 0 w 19372"/>
              <a:gd name="connsiteY0" fmla="*/ 73806 h 73806"/>
              <a:gd name="connsiteX1" fmla="*/ 4129 w 19372"/>
              <a:gd name="connsiteY1" fmla="*/ 40475 h 73806"/>
              <a:gd name="connsiteX2" fmla="*/ 9193 w 19372"/>
              <a:gd name="connsiteY2" fmla="*/ 600 h 73806"/>
              <a:gd name="connsiteX3" fmla="*/ 19372 w 19372"/>
              <a:gd name="connsiteY3" fmla="*/ 73132 h 73806"/>
              <a:gd name="connsiteX0" fmla="*/ 0 w 19372"/>
              <a:gd name="connsiteY0" fmla="*/ 50729 h 50729"/>
              <a:gd name="connsiteX1" fmla="*/ 4129 w 19372"/>
              <a:gd name="connsiteY1" fmla="*/ 17398 h 50729"/>
              <a:gd name="connsiteX2" fmla="*/ 14919 w 19372"/>
              <a:gd name="connsiteY2" fmla="*/ 1269 h 50729"/>
              <a:gd name="connsiteX3" fmla="*/ 19372 w 19372"/>
              <a:gd name="connsiteY3" fmla="*/ 50055 h 50729"/>
              <a:gd name="connsiteX0" fmla="*/ 0 w 19372"/>
              <a:gd name="connsiteY0" fmla="*/ 52049 h 52049"/>
              <a:gd name="connsiteX1" fmla="*/ 6011 w 19372"/>
              <a:gd name="connsiteY1" fmla="*/ 11491 h 52049"/>
              <a:gd name="connsiteX2" fmla="*/ 14919 w 19372"/>
              <a:gd name="connsiteY2" fmla="*/ 2589 h 52049"/>
              <a:gd name="connsiteX3" fmla="*/ 19372 w 19372"/>
              <a:gd name="connsiteY3" fmla="*/ 51375 h 52049"/>
              <a:gd name="connsiteX0" fmla="*/ 0 w 19372"/>
              <a:gd name="connsiteY0" fmla="*/ 52858 h 52858"/>
              <a:gd name="connsiteX1" fmla="*/ 6011 w 19372"/>
              <a:gd name="connsiteY1" fmla="*/ 12300 h 52858"/>
              <a:gd name="connsiteX2" fmla="*/ 14919 w 19372"/>
              <a:gd name="connsiteY2" fmla="*/ 3398 h 52858"/>
              <a:gd name="connsiteX3" fmla="*/ 19372 w 19372"/>
              <a:gd name="connsiteY3" fmla="*/ 52184 h 52858"/>
              <a:gd name="connsiteX0" fmla="*/ 0 w 19372"/>
              <a:gd name="connsiteY0" fmla="*/ 51061 h 51061"/>
              <a:gd name="connsiteX1" fmla="*/ 6403 w 19372"/>
              <a:gd name="connsiteY1" fmla="*/ 17730 h 51061"/>
              <a:gd name="connsiteX2" fmla="*/ 14919 w 19372"/>
              <a:gd name="connsiteY2" fmla="*/ 1601 h 51061"/>
              <a:gd name="connsiteX3" fmla="*/ 19372 w 19372"/>
              <a:gd name="connsiteY3" fmla="*/ 50387 h 51061"/>
              <a:gd name="connsiteX0" fmla="*/ 0 w 18901"/>
              <a:gd name="connsiteY0" fmla="*/ 48642 h 50033"/>
              <a:gd name="connsiteX1" fmla="*/ 5932 w 18901"/>
              <a:gd name="connsiteY1" fmla="*/ 17376 h 50033"/>
              <a:gd name="connsiteX2" fmla="*/ 14448 w 18901"/>
              <a:gd name="connsiteY2" fmla="*/ 1247 h 50033"/>
              <a:gd name="connsiteX3" fmla="*/ 18901 w 18901"/>
              <a:gd name="connsiteY3" fmla="*/ 50033 h 50033"/>
              <a:gd name="connsiteX0" fmla="*/ 0 w 19528"/>
              <a:gd name="connsiteY0" fmla="*/ 52816 h 52816"/>
              <a:gd name="connsiteX1" fmla="*/ 6559 w 19528"/>
              <a:gd name="connsiteY1" fmla="*/ 17420 h 52816"/>
              <a:gd name="connsiteX2" fmla="*/ 15075 w 19528"/>
              <a:gd name="connsiteY2" fmla="*/ 1291 h 52816"/>
              <a:gd name="connsiteX3" fmla="*/ 19528 w 19528"/>
              <a:gd name="connsiteY3" fmla="*/ 50077 h 52816"/>
              <a:gd name="connsiteX0" fmla="*/ 0 w 19528"/>
              <a:gd name="connsiteY0" fmla="*/ 52816 h 52816"/>
              <a:gd name="connsiteX1" fmla="*/ 6559 w 19528"/>
              <a:gd name="connsiteY1" fmla="*/ 17420 h 52816"/>
              <a:gd name="connsiteX2" fmla="*/ 15075 w 19528"/>
              <a:gd name="connsiteY2" fmla="*/ 1291 h 52816"/>
              <a:gd name="connsiteX3" fmla="*/ 19528 w 19528"/>
              <a:gd name="connsiteY3" fmla="*/ 50077 h 52816"/>
            </a:gdLst>
            <a:ahLst/>
            <a:cxnLst>
              <a:cxn ang="0">
                <a:pos x="connsiteX0" y="connsiteY0"/>
              </a:cxn>
              <a:cxn ang="0">
                <a:pos x="connsiteX1" y="connsiteY1"/>
              </a:cxn>
              <a:cxn ang="0">
                <a:pos x="connsiteX2" y="connsiteY2"/>
              </a:cxn>
              <a:cxn ang="0">
                <a:pos x="connsiteX3" y="connsiteY3"/>
              </a:cxn>
            </a:cxnLst>
            <a:rect l="l" t="t" r="r" b="b"/>
            <a:pathLst>
              <a:path w="19528" h="52816">
                <a:moveTo>
                  <a:pt x="0" y="52816"/>
                </a:moveTo>
                <a:cubicBezTo>
                  <a:pt x="2413" y="36661"/>
                  <a:pt x="4047" y="26007"/>
                  <a:pt x="6559" y="17420"/>
                </a:cubicBezTo>
                <a:cubicBezTo>
                  <a:pt x="9071" y="8833"/>
                  <a:pt x="12914" y="-4152"/>
                  <a:pt x="15075" y="1291"/>
                </a:cubicBezTo>
                <a:cubicBezTo>
                  <a:pt x="17236" y="6734"/>
                  <a:pt x="19284" y="20235"/>
                  <a:pt x="19528" y="50077"/>
                </a:cubicBezTo>
              </a:path>
            </a:pathLst>
          </a:custGeom>
          <a:noFill/>
          <a:ln w="12700" cap="flat" cmpd="sng" algn="ctr">
            <a:solidFill>
              <a:srgbClr val="C00000"/>
            </a:solidFill>
            <a:prstDash val="solid"/>
            <a:round/>
            <a:headEnd type="none" w="med" len="med"/>
            <a:tailEnd type="stealth" w="sm" len="med"/>
          </a:ln>
          <a:effectLst/>
        </p:spPr>
        <p:txBody>
          <a:bodyPr rtlCol="0" anchor="ctr"/>
          <a:lstStyle/>
          <a:p>
            <a:pPr algn="ctr"/>
            <a:endParaRPr lang="en-US"/>
          </a:p>
        </p:txBody>
      </p:sp>
      <p:sp>
        <p:nvSpPr>
          <p:cNvPr id="2" name="Freeform: Shape 1">
            <a:extLst>
              <a:ext uri="{FF2B5EF4-FFF2-40B4-BE49-F238E27FC236}">
                <a16:creationId xmlns:a16="http://schemas.microsoft.com/office/drawing/2014/main" id="{B2500134-E46C-1ACB-FBAD-B848563757E1}"/>
              </a:ext>
            </a:extLst>
          </p:cNvPr>
          <p:cNvSpPr/>
          <p:nvPr/>
        </p:nvSpPr>
        <p:spPr bwMode="auto">
          <a:xfrm>
            <a:off x="6294120" y="1224330"/>
            <a:ext cx="1951025" cy="520650"/>
          </a:xfrm>
          <a:custGeom>
            <a:avLst/>
            <a:gdLst>
              <a:gd name="connsiteX0" fmla="*/ 0 w 1965960"/>
              <a:gd name="connsiteY0" fmla="*/ 520650 h 520650"/>
              <a:gd name="connsiteX1" fmla="*/ 266700 w 1965960"/>
              <a:gd name="connsiteY1" fmla="*/ 253950 h 520650"/>
              <a:gd name="connsiteX2" fmla="*/ 716280 w 1965960"/>
              <a:gd name="connsiteY2" fmla="*/ 25350 h 520650"/>
              <a:gd name="connsiteX3" fmla="*/ 1318260 w 1965960"/>
              <a:gd name="connsiteY3" fmla="*/ 25350 h 520650"/>
              <a:gd name="connsiteX4" fmla="*/ 1805940 w 1965960"/>
              <a:gd name="connsiteY4" fmla="*/ 200610 h 520650"/>
              <a:gd name="connsiteX5" fmla="*/ 1965960 w 1965960"/>
              <a:gd name="connsiteY5" fmla="*/ 513030 h 520650"/>
              <a:gd name="connsiteX0" fmla="*/ 0 w 1965960"/>
              <a:gd name="connsiteY0" fmla="*/ 520650 h 520650"/>
              <a:gd name="connsiteX1" fmla="*/ 266700 w 1965960"/>
              <a:gd name="connsiteY1" fmla="*/ 253950 h 520650"/>
              <a:gd name="connsiteX2" fmla="*/ 716280 w 1965960"/>
              <a:gd name="connsiteY2" fmla="*/ 25350 h 520650"/>
              <a:gd name="connsiteX3" fmla="*/ 1318260 w 1965960"/>
              <a:gd name="connsiteY3" fmla="*/ 25350 h 520650"/>
              <a:gd name="connsiteX4" fmla="*/ 1805940 w 1965960"/>
              <a:gd name="connsiteY4" fmla="*/ 200610 h 520650"/>
              <a:gd name="connsiteX5" fmla="*/ 1965960 w 1965960"/>
              <a:gd name="connsiteY5" fmla="*/ 513030 h 520650"/>
              <a:gd name="connsiteX0" fmla="*/ 0 w 1965960"/>
              <a:gd name="connsiteY0" fmla="*/ 520650 h 520650"/>
              <a:gd name="connsiteX1" fmla="*/ 266700 w 1965960"/>
              <a:gd name="connsiteY1" fmla="*/ 253950 h 520650"/>
              <a:gd name="connsiteX2" fmla="*/ 716280 w 1965960"/>
              <a:gd name="connsiteY2" fmla="*/ 25350 h 520650"/>
              <a:gd name="connsiteX3" fmla="*/ 1318260 w 1965960"/>
              <a:gd name="connsiteY3" fmla="*/ 25350 h 520650"/>
              <a:gd name="connsiteX4" fmla="*/ 1805940 w 1965960"/>
              <a:gd name="connsiteY4" fmla="*/ 200610 h 520650"/>
              <a:gd name="connsiteX5" fmla="*/ 1965960 w 1965960"/>
              <a:gd name="connsiteY5" fmla="*/ 513030 h 520650"/>
              <a:gd name="connsiteX0" fmla="*/ 0 w 1950720"/>
              <a:gd name="connsiteY0" fmla="*/ 520650 h 520650"/>
              <a:gd name="connsiteX1" fmla="*/ 266700 w 1950720"/>
              <a:gd name="connsiteY1" fmla="*/ 253950 h 520650"/>
              <a:gd name="connsiteX2" fmla="*/ 716280 w 1950720"/>
              <a:gd name="connsiteY2" fmla="*/ 25350 h 520650"/>
              <a:gd name="connsiteX3" fmla="*/ 1318260 w 1950720"/>
              <a:gd name="connsiteY3" fmla="*/ 25350 h 520650"/>
              <a:gd name="connsiteX4" fmla="*/ 1805940 w 1950720"/>
              <a:gd name="connsiteY4" fmla="*/ 200610 h 520650"/>
              <a:gd name="connsiteX5" fmla="*/ 1950720 w 1950720"/>
              <a:gd name="connsiteY5" fmla="*/ 520650 h 520650"/>
              <a:gd name="connsiteX0" fmla="*/ 0 w 1951025"/>
              <a:gd name="connsiteY0" fmla="*/ 520650 h 520650"/>
              <a:gd name="connsiteX1" fmla="*/ 266700 w 1951025"/>
              <a:gd name="connsiteY1" fmla="*/ 253950 h 520650"/>
              <a:gd name="connsiteX2" fmla="*/ 716280 w 1951025"/>
              <a:gd name="connsiteY2" fmla="*/ 25350 h 520650"/>
              <a:gd name="connsiteX3" fmla="*/ 1318260 w 1951025"/>
              <a:gd name="connsiteY3" fmla="*/ 25350 h 520650"/>
              <a:gd name="connsiteX4" fmla="*/ 1805940 w 1951025"/>
              <a:gd name="connsiteY4" fmla="*/ 200610 h 520650"/>
              <a:gd name="connsiteX5" fmla="*/ 1950720 w 1951025"/>
              <a:gd name="connsiteY5" fmla="*/ 520650 h 5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025" h="520650">
                <a:moveTo>
                  <a:pt x="0" y="520650"/>
                </a:moveTo>
                <a:cubicBezTo>
                  <a:pt x="73660" y="428575"/>
                  <a:pt x="147320" y="336500"/>
                  <a:pt x="266700" y="253950"/>
                </a:cubicBezTo>
                <a:cubicBezTo>
                  <a:pt x="386080" y="171400"/>
                  <a:pt x="541020" y="63450"/>
                  <a:pt x="716280" y="25350"/>
                </a:cubicBezTo>
                <a:cubicBezTo>
                  <a:pt x="891540" y="-12750"/>
                  <a:pt x="1136650" y="-3860"/>
                  <a:pt x="1318260" y="25350"/>
                </a:cubicBezTo>
                <a:cubicBezTo>
                  <a:pt x="1499870" y="54560"/>
                  <a:pt x="1700530" y="118060"/>
                  <a:pt x="1805940" y="200610"/>
                </a:cubicBezTo>
                <a:cubicBezTo>
                  <a:pt x="1911350" y="283160"/>
                  <a:pt x="1955165" y="405080"/>
                  <a:pt x="1950720" y="520650"/>
                </a:cubicBezTo>
              </a:path>
            </a:pathLst>
          </a:custGeom>
          <a:noFill/>
          <a:ln w="12700" cap="flat" cmpd="sng" algn="ctr">
            <a:solidFill>
              <a:schemeClr val="accent1"/>
            </a:solidFill>
            <a:prstDash val="solid"/>
            <a:round/>
            <a:headEnd type="none" w="med" len="med"/>
            <a:tailEnd type="stealth" w="med" len="lg"/>
          </a:ln>
          <a:effectLst/>
        </p:spPr>
        <p:txBody>
          <a:bodyPr rtlCol="0" anchor="ctr"/>
          <a:lstStyle/>
          <a:p>
            <a:pPr algn="ctr"/>
            <a:endParaRPr lang="en-US"/>
          </a:p>
        </p:txBody>
      </p:sp>
    </p:spTree>
    <p:extLst>
      <p:ext uri="{BB962C8B-B14F-4D97-AF65-F5344CB8AC3E}">
        <p14:creationId xmlns:p14="http://schemas.microsoft.com/office/powerpoint/2010/main" val="15487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dissolve">
                                      <p:cBhvr>
                                        <p:cTn id="7" dur="500"/>
                                        <p:tgtEl>
                                          <p:spTgt spid="7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dissolve">
                                      <p:cBhvr>
                                        <p:cTn id="10" dur="500"/>
                                        <p:tgtEl>
                                          <p:spTgt spid="7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dissolve">
                                      <p:cBhvr>
                                        <p:cTn id="13" dur="500"/>
                                        <p:tgtEl>
                                          <p:spTgt spid="7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dissolve">
                                      <p:cBhvr>
                                        <p:cTn id="16" dur="500"/>
                                        <p:tgtEl>
                                          <p:spTgt spid="10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dissolve">
                                      <p:cBhvr>
                                        <p:cTn id="19" dur="500"/>
                                        <p:tgtEl>
                                          <p:spTgt spid="10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dissolve">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dissolve">
                                      <p:cBhvr>
                                        <p:cTn id="27" dur="500"/>
                                        <p:tgtEl>
                                          <p:spTgt spid="7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dissolve">
                                      <p:cBhvr>
                                        <p:cTn id="30" dur="500"/>
                                        <p:tgtEl>
                                          <p:spTgt spid="7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dissolve">
                                      <p:cBhvr>
                                        <p:cTn id="33" dur="500"/>
                                        <p:tgtEl>
                                          <p:spTgt spid="7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dissolve">
                                      <p:cBhvr>
                                        <p:cTn id="36" dur="500"/>
                                        <p:tgtEl>
                                          <p:spTgt spid="10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dissolve">
                                      <p:cBhvr>
                                        <p:cTn id="39" dur="500"/>
                                        <p:tgtEl>
                                          <p:spTgt spid="10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dissolve">
                                      <p:cBhvr>
                                        <p:cTn id="4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7" grpId="0" animBg="1"/>
      <p:bldP spid="79" grpId="0" animBg="1"/>
      <p:bldP spid="103" grpId="0" animBg="1"/>
      <p:bldP spid="104" grpId="0" animBg="1"/>
      <p:bldP spid="105" grpId="0" animBg="1"/>
      <p:bldP spid="107" grpId="0" animBg="1"/>
      <p:bldP spid="109" grpId="0" animBg="1"/>
      <p:bldP spid="1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t" anchorCtr="0" compatLnSpc="1">
            <a:prstTxWarp prst="textNoShape">
              <a:avLst/>
            </a:prstTxWarp>
          </a:bodyPr>
          <a:lstStyle/>
          <a:p>
            <a:r>
              <a:rPr lang="en-US" sz="3200" dirty="0"/>
              <a:t>Frog Mode: What Was Achieved?</a:t>
            </a:r>
          </a:p>
        </p:txBody>
      </p:sp>
      <p:sp>
        <p:nvSpPr>
          <p:cNvPr id="3" name="Content Placeholder 2"/>
          <p:cNvSpPr>
            <a:spLocks noGrp="1"/>
          </p:cNvSpPr>
          <p:nvPr>
            <p:ph idx="1"/>
          </p:nvPr>
        </p:nvSpPr>
        <p:spPr>
          <a:xfrm>
            <a:off x="268448" y="1089419"/>
            <a:ext cx="8875551" cy="5768581"/>
          </a:xfrm>
          <a:ln>
            <a:noFill/>
          </a:ln>
        </p:spPr>
        <p:txBody>
          <a:bodyPr>
            <a:normAutofit/>
          </a:bodyPr>
          <a:lstStyle/>
          <a:p>
            <a:pPr marL="0" indent="0">
              <a:buNone/>
            </a:pPr>
            <a:r>
              <a:rPr lang="en-US" sz="2400" dirty="0"/>
              <a:t>A data structure, </a:t>
            </a:r>
            <a:r>
              <a:rPr lang="en-US" sz="2400" dirty="0">
                <a:solidFill>
                  <a:srgbClr val="C00000"/>
                </a:solidFill>
              </a:rPr>
              <a:t>CFLOBDDs</a:t>
            </a:r>
            <a:r>
              <a:rPr lang="en-US" sz="2400" dirty="0"/>
              <a:t>—Context-Free Language</a:t>
            </a:r>
            <a:br>
              <a:rPr lang="en-US" sz="2400" dirty="0"/>
            </a:br>
            <a:r>
              <a:rPr lang="en-US" sz="2400" dirty="0"/>
              <a:t>Ordered Binary Decision Diagrams—that . . .</a:t>
            </a:r>
          </a:p>
          <a:p>
            <a:r>
              <a:rPr lang="en-US" sz="2400" dirty="0"/>
              <a:t>Can represent (some) enormous sets, vectors, and matrices very compactly</a:t>
            </a:r>
          </a:p>
          <a:p>
            <a:r>
              <a:rPr lang="en-US" sz="2400" dirty="0"/>
              <a:t>Large vectors and matrices? Quantum simulation!</a:t>
            </a:r>
          </a:p>
          <a:p>
            <a:pPr lvl="1"/>
            <a:r>
              <a:rPr lang="en-US" sz="2000" dirty="0"/>
              <a:t>Quantum circuit: sequence of matrix operations (and sampling)</a:t>
            </a:r>
          </a:p>
          <a:p>
            <a:pPr lvl="1"/>
            <a:r>
              <a:rPr lang="en-US" sz="2000" dirty="0"/>
              <a:t>With a 15-minute timeout</a:t>
            </a:r>
          </a:p>
        </p:txBody>
      </p:sp>
      <mc:AlternateContent xmlns:mc="http://schemas.openxmlformats.org/markup-compatibility/2006" xmlns:a14="http://schemas.microsoft.com/office/drawing/2010/main">
        <mc:Choice Requires="a14">
          <p:graphicFrame>
            <p:nvGraphicFramePr>
              <p:cNvPr id="7" name="Table 4">
                <a:extLst>
                  <a:ext uri="{FF2B5EF4-FFF2-40B4-BE49-F238E27FC236}">
                    <a16:creationId xmlns:a16="http://schemas.microsoft.com/office/drawing/2014/main" id="{89092D6E-843C-26D5-5B34-9A7CC032B3E2}"/>
                  </a:ext>
                </a:extLst>
              </p:cNvPr>
              <p:cNvGraphicFramePr>
                <a:graphicFrameLocks/>
              </p:cNvGraphicFramePr>
              <p:nvPr/>
            </p:nvGraphicFramePr>
            <p:xfrm>
              <a:off x="1322071" y="3972083"/>
              <a:ext cx="6499859" cy="2528316"/>
            </p:xfrm>
            <a:graphic>
              <a:graphicData uri="http://schemas.openxmlformats.org/drawingml/2006/table">
                <a:tbl>
                  <a:tblPr firstRow="1" bandRow="1">
                    <a:tableStyleId>{21E4AEA4-8DFA-4A89-87EB-49C32662AFE0}</a:tableStyleId>
                  </a:tblPr>
                  <a:tblGrid>
                    <a:gridCol w="2975621">
                      <a:extLst>
                        <a:ext uri="{9D8B030D-6E8A-4147-A177-3AD203B41FA5}">
                          <a16:colId xmlns:a16="http://schemas.microsoft.com/office/drawing/2014/main" val="4276770610"/>
                        </a:ext>
                      </a:extLst>
                    </a:gridCol>
                    <a:gridCol w="1074311">
                      <a:extLst>
                        <a:ext uri="{9D8B030D-6E8A-4147-A177-3AD203B41FA5}">
                          <a16:colId xmlns:a16="http://schemas.microsoft.com/office/drawing/2014/main" val="4036769360"/>
                        </a:ext>
                      </a:extLst>
                    </a:gridCol>
                    <a:gridCol w="946752">
                      <a:extLst>
                        <a:ext uri="{9D8B030D-6E8A-4147-A177-3AD203B41FA5}">
                          <a16:colId xmlns:a16="http://schemas.microsoft.com/office/drawing/2014/main" val="4000679903"/>
                        </a:ext>
                      </a:extLst>
                    </a:gridCol>
                    <a:gridCol w="1503175">
                      <a:extLst>
                        <a:ext uri="{9D8B030D-6E8A-4147-A177-3AD203B41FA5}">
                          <a16:colId xmlns:a16="http://schemas.microsoft.com/office/drawing/2014/main" val="1347730611"/>
                        </a:ext>
                      </a:extLst>
                    </a:gridCol>
                  </a:tblGrid>
                  <a:tr h="280924">
                    <a:tc rowSpan="2">
                      <a:txBody>
                        <a:bodyPr/>
                        <a:lstStyle/>
                        <a:p>
                          <a:pPr algn="ctr"/>
                          <a:r>
                            <a:rPr lang="en-US" sz="1200" b="0" i="0" dirty="0">
                              <a:latin typeface="Arial" panose="020B0604020202020204" pitchFamily="34" charset="0"/>
                              <a:cs typeface="Arial" panose="020B0604020202020204" pitchFamily="34" charset="0"/>
                            </a:rPr>
                            <a:t>Circuit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0" i="0" dirty="0">
                              <a:latin typeface="Arial" panose="020B0604020202020204" pitchFamily="34" charset="0"/>
                              <a:cs typeface="Arial" panose="020B0604020202020204" pitchFamily="34" charset="0"/>
                            </a:rPr>
                            <a:t>#Qubits</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b="0" i="0" dirty="0">
                            <a:latin typeface="Gill Sans" panose="020B0502020104020203" pitchFamily="34" charset="-79"/>
                            <a:cs typeface="Gill Sans" panose="020B0502020104020203" pitchFamily="34" charset="-79"/>
                          </a:endParaRPr>
                        </a:p>
                      </a:txBody>
                      <a:tcPr anchor="ctr"/>
                    </a:tc>
                    <a:tc hMerge="1">
                      <a:txBody>
                        <a:bodyPr/>
                        <a:lstStyle/>
                        <a:p>
                          <a:pPr algn="ctr"/>
                          <a:endParaRPr lang="en-US" b="0" i="0" dirty="0">
                            <a:latin typeface="Gill Sans" panose="020B0502020104020203" pitchFamily="34" charset="-79"/>
                            <a:cs typeface="Gill Sans" panose="020B0502020104020203" pitchFamily="34" charset="-79"/>
                          </a:endParaRPr>
                        </a:p>
                      </a:txBody>
                      <a:tcPr anchor="ctr"/>
                    </a:tc>
                    <a:extLst>
                      <a:ext uri="{0D108BD9-81ED-4DB2-BD59-A6C34878D82A}">
                        <a16:rowId xmlns:a16="http://schemas.microsoft.com/office/drawing/2014/main" val="325827232"/>
                      </a:ext>
                    </a:extLst>
                  </a:tr>
                  <a:tr h="280924">
                    <a:tc vMerge="1">
                      <a:txBody>
                        <a:bodyPr/>
                        <a:lstStyle/>
                        <a:p>
                          <a:pPr algn="ctr"/>
                          <a:endParaRPr lang="en-US" b="0" i="0" dirty="0">
                            <a:latin typeface="Gill Sans" panose="020B0502020104020203" pitchFamily="34" charset="-79"/>
                            <a:cs typeface="Gill Sans" panose="020B0502020104020203" pitchFamily="34" charset="-79"/>
                          </a:endParaRPr>
                        </a:p>
                      </a:txBody>
                      <a:tcPr anchor="ctr"/>
                    </a:tc>
                    <a:tc>
                      <a:txBody>
                        <a:bodyPr/>
                        <a:lstStyle/>
                        <a:p>
                          <a:pPr algn="ctr"/>
                          <a:r>
                            <a:rPr lang="en-US" sz="1200" b="0" i="0" dirty="0">
                              <a:solidFill>
                                <a:schemeClr val="bg1"/>
                              </a:solidFill>
                              <a:latin typeface="Arial" panose="020B0604020202020204" pitchFamily="34" charset="0"/>
                              <a:cs typeface="Arial" panose="020B0604020202020204" pitchFamily="34" charset="0"/>
                            </a:rPr>
                            <a:t>CFLOBDDs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0" i="0" dirty="0">
                              <a:solidFill>
                                <a:schemeClr val="bg1"/>
                              </a:solidFill>
                              <a:latin typeface="Arial" panose="020B0604020202020204" pitchFamily="34" charset="0"/>
                              <a:cs typeface="Arial" panose="020B0604020202020204" pitchFamily="34" charset="0"/>
                            </a:rPr>
                            <a:t>BDDs</a:t>
                          </a:r>
                        </a:p>
                      </a:txBody>
                      <a:tcPr anchor="ct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0" i="0" dirty="0">
                              <a:solidFill>
                                <a:schemeClr val="bg1"/>
                              </a:solidFill>
                              <a:latin typeface="Arial" panose="020B0604020202020204" pitchFamily="34" charset="0"/>
                              <a:cs typeface="Arial" panose="020B0604020202020204" pitchFamily="34" charset="0"/>
                            </a:rPr>
                            <a:t>CFLOBDD/BDD</a:t>
                          </a:r>
                        </a:p>
                      </a:txBody>
                      <a:tcPr anchor="ctr">
                        <a:lnT w="12700" cap="flat" cmpd="sng" algn="ctr">
                          <a:solidFill>
                            <a:schemeClr val="bg1"/>
                          </a:solidFill>
                          <a:prstDash val="solid"/>
                          <a:round/>
                          <a:headEnd type="none" w="med" len="med"/>
                          <a:tailEnd type="none" w="med" len="med"/>
                        </a:lnT>
                        <a:solidFill>
                          <a:schemeClr val="accent2"/>
                        </a:solidFill>
                      </a:tcPr>
                    </a:tc>
                    <a:extLst>
                      <a:ext uri="{0D108BD9-81ED-4DB2-BD59-A6C34878D82A}">
                        <a16:rowId xmlns:a16="http://schemas.microsoft.com/office/drawing/2014/main" val="1172563635"/>
                      </a:ext>
                    </a:extLst>
                  </a:tr>
                  <a:tr h="280924">
                    <a:tc>
                      <a:txBody>
                        <a:bodyPr/>
                        <a:lstStyle/>
                        <a:p>
                          <a:pPr algn="ctr"/>
                          <a:r>
                            <a:rPr lang="en-US" sz="1200" dirty="0">
                              <a:solidFill>
                                <a:srgbClr val="222222"/>
                              </a:solidFill>
                              <a:effectLst/>
                              <a:latin typeface="Arial" panose="020B0604020202020204" pitchFamily="34" charset="0"/>
                              <a:cs typeface="Arial" panose="020B0604020202020204" pitchFamily="34" charset="0"/>
                            </a:rPr>
                            <a:t>Greenberger–Horne–</a:t>
                          </a:r>
                          <a:r>
                            <a:rPr lang="en-US" sz="1200" dirty="0" err="1">
                              <a:solidFill>
                                <a:srgbClr val="222222"/>
                              </a:solidFill>
                              <a:effectLst/>
                              <a:latin typeface="Arial" panose="020B0604020202020204" pitchFamily="34" charset="0"/>
                              <a:cs typeface="Arial" panose="020B0604020202020204" pitchFamily="34" charset="0"/>
                            </a:rPr>
                            <a:t>Zeilinger</a:t>
                          </a:r>
                          <a:r>
                            <a:rPr lang="en-US" sz="1200" dirty="0">
                              <a:solidFill>
                                <a:srgbClr val="222222"/>
                              </a:solidFill>
                              <a:effectLst/>
                              <a:latin typeface="Arial" panose="020B0604020202020204" pitchFamily="34" charset="0"/>
                              <a:cs typeface="Arial" panose="020B0604020202020204" pitchFamily="34" charset="0"/>
                            </a:rPr>
                            <a:t> (GHZ)</a:t>
                          </a:r>
                          <a:endParaRPr lang="en-US" sz="1200" b="0" i="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r>
                            <a:rPr lang="en-US" sz="1200" b="0" i="0" dirty="0">
                              <a:latin typeface="Arial" panose="020B0604020202020204" pitchFamily="34" charset="0"/>
                              <a:cs typeface="Arial" panose="020B0604020202020204" pitchFamily="34" charset="0"/>
                            </a:rPr>
                            <a:t>65,536</a:t>
                          </a: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pPr algn="ctr"/>
                          <a:r>
                            <a:rPr lang="en-US" sz="1200" b="0" i="0" dirty="0">
                              <a:latin typeface="Arial" panose="020B0604020202020204" pitchFamily="34" charset="0"/>
                              <a:cs typeface="Arial" panose="020B0604020202020204" pitchFamily="34" charset="0"/>
                            </a:rPr>
                            <a:t>128</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84377615"/>
                      </a:ext>
                    </a:extLst>
                  </a:tr>
                  <a:tr h="280924">
                    <a:tc>
                      <a:txBody>
                        <a:bodyPr/>
                        <a:lstStyle/>
                        <a:p>
                          <a:pPr algn="ctr"/>
                          <a:r>
                            <a:rPr lang="fr-FR" sz="1200" dirty="0">
                              <a:solidFill>
                                <a:srgbClr val="222222"/>
                              </a:solidFill>
                              <a:effectLst/>
                              <a:latin typeface="Arial" panose="020B0604020202020204" pitchFamily="34" charset="0"/>
                              <a:cs typeface="Arial" panose="020B0604020202020204" pitchFamily="34" charset="0"/>
                            </a:rPr>
                            <a:t>Bernstein-</a:t>
                          </a:r>
                          <a:r>
                            <a:rPr lang="fr-FR" sz="1200" dirty="0" err="1">
                              <a:solidFill>
                                <a:srgbClr val="222222"/>
                              </a:solidFill>
                              <a:effectLst/>
                              <a:latin typeface="Arial" panose="020B0604020202020204" pitchFamily="34" charset="0"/>
                              <a:cs typeface="Arial" panose="020B0604020202020204" pitchFamily="34" charset="0"/>
                            </a:rPr>
                            <a:t>Vazirani</a:t>
                          </a:r>
                          <a:r>
                            <a:rPr lang="fr-FR" sz="1200" dirty="0">
                              <a:solidFill>
                                <a:srgbClr val="222222"/>
                              </a:solidFill>
                              <a:effectLst/>
                              <a:latin typeface="Arial" panose="020B0604020202020204" pitchFamily="34" charset="0"/>
                              <a:cs typeface="Arial" panose="020B0604020202020204" pitchFamily="34" charset="0"/>
                            </a:rPr>
                            <a:t> (BV)</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fr-FR" sz="1200" dirty="0">
                              <a:solidFill>
                                <a:srgbClr val="222222"/>
                              </a:solidFill>
                              <a:effectLst/>
                              <a:latin typeface="Arial" panose="020B0604020202020204" pitchFamily="34" charset="0"/>
                              <a:cs typeface="Arial" panose="020B0604020202020204" pitchFamily="34" charset="0"/>
                            </a:rPr>
                            <a:t>524,288</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pPr algn="ctr"/>
                          <a:r>
                            <a:rPr lang="en-US" sz="1200" b="0" i="0" dirty="0">
                              <a:latin typeface="Arial" panose="020B0604020202020204" pitchFamily="34" charset="0"/>
                              <a:cs typeface="Arial" panose="020B0604020202020204" pitchFamily="34" charset="0"/>
                            </a:rPr>
                            <a:t>1024</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47542406"/>
                      </a:ext>
                    </a:extLst>
                  </a:tr>
                  <a:tr h="280924">
                    <a:tc>
                      <a:txBody>
                        <a:bodyPr/>
                        <a:lstStyle/>
                        <a:p>
                          <a:pPr algn="ctr"/>
                          <a:r>
                            <a:rPr lang="fr-FR" sz="1200" dirty="0">
                              <a:solidFill>
                                <a:srgbClr val="222222"/>
                              </a:solidFill>
                              <a:effectLst/>
                              <a:latin typeface="Arial" panose="020B0604020202020204" pitchFamily="34" charset="0"/>
                              <a:cs typeface="Arial" panose="020B0604020202020204" pitchFamily="34" charset="0"/>
                            </a:rPr>
                            <a:t>Deutsch–</a:t>
                          </a:r>
                          <a:r>
                            <a:rPr lang="fr-FR" sz="1200" dirty="0" err="1">
                              <a:solidFill>
                                <a:srgbClr val="222222"/>
                              </a:solidFill>
                              <a:effectLst/>
                              <a:latin typeface="Arial" panose="020B0604020202020204" pitchFamily="34" charset="0"/>
                              <a:cs typeface="Arial" panose="020B0604020202020204" pitchFamily="34" charset="0"/>
                            </a:rPr>
                            <a:t>Jozsa</a:t>
                          </a:r>
                          <a:r>
                            <a:rPr lang="fr-FR" sz="1200" dirty="0">
                              <a:solidFill>
                                <a:srgbClr val="222222"/>
                              </a:solidFill>
                              <a:effectLst/>
                              <a:latin typeface="Arial" panose="020B0604020202020204" pitchFamily="34" charset="0"/>
                              <a:cs typeface="Arial" panose="020B0604020202020204" pitchFamily="34" charset="0"/>
                            </a:rPr>
                            <a:t> (DJ)</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fr-FR" sz="1200" dirty="0">
                              <a:solidFill>
                                <a:srgbClr val="222222"/>
                              </a:solidFill>
                              <a:effectLst/>
                              <a:latin typeface="Arial" panose="020B0604020202020204" pitchFamily="34" charset="0"/>
                              <a:cs typeface="Arial" panose="020B0604020202020204" pitchFamily="34" charset="0"/>
                            </a:rPr>
                            <a:t>4,194,304</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pPr algn="ctr"/>
                          <a:r>
                            <a:rPr lang="en-US" sz="1200" b="0" i="0" dirty="0">
                              <a:latin typeface="Arial" panose="020B0604020202020204" pitchFamily="34" charset="0"/>
                              <a:ea typeface="+mn-ea"/>
                              <a:cs typeface="Arial" panose="020B0604020202020204" pitchFamily="34" charset="0"/>
                            </a:rPr>
                            <a:t>8192</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97062281"/>
                      </a:ext>
                    </a:extLst>
                  </a:tr>
                  <a:tr h="280924">
                    <a:tc>
                      <a:txBody>
                        <a:bodyPr/>
                        <a:lstStyle/>
                        <a:p>
                          <a:pPr algn="ctr"/>
                          <a:r>
                            <a:rPr lang="en-US" sz="1200" b="0" i="0" dirty="0">
                              <a:latin typeface="Arial" panose="020B0604020202020204" pitchFamily="34" charset="0"/>
                              <a:cs typeface="Arial" panose="020B0604020202020204" pitchFamily="34" charset="0"/>
                            </a:rPr>
                            <a:t>Grover’s Algorithm</a:t>
                          </a:r>
                        </a:p>
                      </a:txBody>
                      <a:tcPr anchor="ctr"/>
                    </a:tc>
                    <a:tc>
                      <a:txBody>
                        <a:bodyPr/>
                        <a:lstStyle/>
                        <a:p>
                          <a:pPr algn="ctr"/>
                          <a:r>
                            <a:rPr lang="en-US" sz="1200" b="0" i="0" dirty="0">
                              <a:latin typeface="Arial" panose="020B0604020202020204" pitchFamily="34" charset="0"/>
                              <a:cs typeface="Arial" panose="020B0604020202020204" pitchFamily="34" charset="0"/>
                            </a:rPr>
                            <a:t>4,096</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pPr algn="ctr"/>
                          <a:r>
                            <a:rPr lang="en-US" sz="1200" b="0" i="0" kern="1200" dirty="0">
                              <a:solidFill>
                                <a:schemeClr val="dk1"/>
                              </a:solidFill>
                              <a:latin typeface="Arial" panose="020B0604020202020204" pitchFamily="34" charset="0"/>
                              <a:ea typeface="+mn-ea"/>
                              <a:cs typeface="Arial" panose="020B0604020202020204" pitchFamily="34" charset="0"/>
                            </a:rPr>
                            <a:t>1</a:t>
                          </a:r>
                          <a14:m>
                            <m:oMath xmlns:m="http://schemas.openxmlformats.org/officeDocument/2006/math">
                              <m:r>
                                <m:rPr>
                                  <m:nor/>
                                </m:rPr>
                                <a:rPr lang="en-US" sz="1200" b="0" i="0" dirty="0" smtClean="0">
                                  <a:latin typeface="Arial" panose="020B0604020202020204" pitchFamily="34" charset="0"/>
                                  <a:ea typeface="+mn-ea"/>
                                  <a:cs typeface="Arial" panose="020B0604020202020204" pitchFamily="34" charset="0"/>
                                </a:rPr>
                                <m:t>28</m:t>
                              </m:r>
                              <m:r>
                                <a:rPr lang="en-US" sz="1200" b="0" i="0" kern="1200" smtClean="0">
                                  <a:solidFill>
                                    <a:schemeClr val="dk1"/>
                                  </a:solidFill>
                                  <a:latin typeface="Cambria Math" panose="02040503050406030204" pitchFamily="18" charset="0"/>
                                  <a:ea typeface="+mn-ea"/>
                                  <a:cs typeface="Arial" panose="020B0604020202020204" pitchFamily="34" charset="0"/>
                                </a:rPr>
                                <m:t>×</m:t>
                              </m:r>
                            </m:oMath>
                          </a14:m>
                          <a:endParaRPr lang="en-US" sz="1200" b="0" i="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689949387"/>
                      </a:ext>
                    </a:extLst>
                  </a:tr>
                  <a:tr h="280924">
                    <a:tc>
                      <a:txBody>
                        <a:bodyPr/>
                        <a:lstStyle/>
                        <a:p>
                          <a:pPr algn="ctr"/>
                          <a:r>
                            <a:rPr lang="en-US" sz="1200" b="0" i="0" dirty="0">
                              <a:latin typeface="Arial" panose="020B0604020202020204" pitchFamily="34" charset="0"/>
                              <a:cs typeface="Arial" panose="020B0604020202020204" pitchFamily="34" charset="0"/>
                            </a:rPr>
                            <a:t>Simon’s Algorithm</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pPr algn="ctr"/>
                          <a:r>
                            <a:rPr lang="en-US" sz="1200" b="0" i="0" dirty="0">
                              <a:latin typeface="Arial" panose="020B0604020202020204" pitchFamily="34" charset="0"/>
                              <a:cs typeface="Arial" panose="020B0604020202020204" pitchFamily="34" charset="0"/>
                            </a:rPr>
                            <a:t>1</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86725241"/>
                      </a:ext>
                    </a:extLst>
                  </a:tr>
                  <a:tr h="280924">
                    <a:tc>
                      <a:txBody>
                        <a:bodyPr/>
                        <a:lstStyle/>
                        <a:p>
                          <a:pPr algn="ctr"/>
                          <a:r>
                            <a:rPr lang="en-US" sz="1200" b="0" i="0" dirty="0">
                              <a:latin typeface="Arial" panose="020B0604020202020204" pitchFamily="34" charset="0"/>
                              <a:cs typeface="Arial" panose="020B0604020202020204" pitchFamily="34" charset="0"/>
                            </a:rPr>
                            <a:t>Quantum Fourier Transform (QFT)</a:t>
                          </a:r>
                        </a:p>
                      </a:txBody>
                      <a:tcPr anchor="ctr"/>
                    </a:tc>
                    <a:tc>
                      <a:txBody>
                        <a:bodyPr/>
                        <a:lstStyle/>
                        <a:p>
                          <a:pPr algn="ctr"/>
                          <a:r>
                            <a:rPr lang="en-US" sz="1200" b="0" i="0" dirty="0">
                              <a:latin typeface="Arial" panose="020B0604020202020204" pitchFamily="34" charset="0"/>
                              <a:cs typeface="Arial" panose="020B0604020202020204" pitchFamily="34" charset="0"/>
                            </a:rPr>
                            <a:t>16</a:t>
                          </a:r>
                        </a:p>
                      </a:txBody>
                      <a:tcPr anchor="ctr"/>
                    </a:tc>
                    <a:tc>
                      <a:txBody>
                        <a:bodyPr/>
                        <a:lstStyle/>
                        <a:p>
                          <a:pPr algn="ctr"/>
                          <a:r>
                            <a:rPr lang="en-US" sz="1200" b="0" i="0" dirty="0">
                              <a:latin typeface="Arial" panose="020B0604020202020204" pitchFamily="34" charset="0"/>
                              <a:cs typeface="Arial" panose="020B0604020202020204" pitchFamily="34" charset="0"/>
                            </a:rPr>
                            <a:t>16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1</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87072334"/>
                      </a:ext>
                    </a:extLst>
                  </a:tr>
                  <a:tr h="280924">
                    <a:tc>
                      <a:txBody>
                        <a:bodyPr/>
                        <a:lstStyle/>
                        <a:p>
                          <a:pPr algn="ctr"/>
                          <a:r>
                            <a:rPr lang="en-US" sz="1200" b="0" i="0" dirty="0">
                              <a:latin typeface="Arial" panose="020B0604020202020204" pitchFamily="34" charset="0"/>
                              <a:cs typeface="Arial" panose="020B0604020202020204" pitchFamily="34" charset="0"/>
                            </a:rPr>
                            <a:t>Shor’s Algorithm</a:t>
                          </a:r>
                        </a:p>
                      </a:txBody>
                      <a:tcPr anchor="ctr"/>
                    </a:tc>
                    <a:tc>
                      <a:txBody>
                        <a:bodyPr/>
                        <a:lstStyle/>
                        <a:p>
                          <a:pPr algn="ctr"/>
                          <a:r>
                            <a:rPr lang="en-US" sz="1200" b="0" i="0" dirty="0">
                              <a:latin typeface="Arial" panose="020B0604020202020204" pitchFamily="34" charset="0"/>
                              <a:cs typeface="Arial" panose="020B0604020202020204" pitchFamily="34" charset="0"/>
                            </a:rPr>
                            <a:t>7</a:t>
                          </a:r>
                        </a:p>
                      </a:txBody>
                      <a:tcPr anchor="ctr"/>
                    </a:tc>
                    <a:tc>
                      <a:txBody>
                        <a:bodyPr/>
                        <a:lstStyle/>
                        <a:p>
                          <a:pPr algn="ctr"/>
                          <a:r>
                            <a:rPr lang="en-US" sz="1200" b="0" i="0" dirty="0">
                              <a:latin typeface="Arial" panose="020B0604020202020204" pitchFamily="34" charset="0"/>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1</a:t>
                          </a:r>
                          <a14:m>
                            <m:oMath xmlns:m="http://schemas.openxmlformats.org/officeDocument/2006/math">
                              <m:r>
                                <a:rPr lang="en-US" sz="1200" b="0" i="1" smtClean="0">
                                  <a:latin typeface="Cambria Math" panose="02040503050406030204" pitchFamily="18" charset="0"/>
                                  <a:ea typeface="Cambria Math" panose="02040503050406030204" pitchFamily="18" charset="0"/>
                                  <a:cs typeface="Gill Sans" panose="020B0502020104020203" pitchFamily="34" charset="-79"/>
                                </a:rPr>
                                <m:t>×</m:t>
                              </m:r>
                            </m:oMath>
                          </a14:m>
                          <a:endParaRPr lang="en-US" sz="12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35596276"/>
                      </a:ext>
                    </a:extLst>
                  </a:tr>
                </a:tbl>
              </a:graphicData>
            </a:graphic>
          </p:graphicFrame>
        </mc:Choice>
        <mc:Fallback xmlns="">
          <p:graphicFrame>
            <p:nvGraphicFramePr>
              <p:cNvPr id="7" name="Table 4">
                <a:extLst>
                  <a:ext uri="{FF2B5EF4-FFF2-40B4-BE49-F238E27FC236}">
                    <a16:creationId xmlns:a16="http://schemas.microsoft.com/office/drawing/2014/main" id="{89092D6E-843C-26D5-5B34-9A7CC032B3E2}"/>
                  </a:ext>
                </a:extLst>
              </p:cNvPr>
              <p:cNvGraphicFramePr>
                <a:graphicFrameLocks/>
              </p:cNvGraphicFramePr>
              <p:nvPr>
                <p:extLst>
                  <p:ext uri="{D42A27DB-BD31-4B8C-83A1-F6EECF244321}">
                    <p14:modId xmlns:p14="http://schemas.microsoft.com/office/powerpoint/2010/main" val="3608617293"/>
                  </p:ext>
                </p:extLst>
              </p:nvPr>
            </p:nvGraphicFramePr>
            <p:xfrm>
              <a:off x="1322071" y="3972083"/>
              <a:ext cx="6499859" cy="2528316"/>
            </p:xfrm>
            <a:graphic>
              <a:graphicData uri="http://schemas.openxmlformats.org/drawingml/2006/table">
                <a:tbl>
                  <a:tblPr firstRow="1" bandRow="1">
                    <a:tableStyleId>{21E4AEA4-8DFA-4A89-87EB-49C32662AFE0}</a:tableStyleId>
                  </a:tblPr>
                  <a:tblGrid>
                    <a:gridCol w="2975621">
                      <a:extLst>
                        <a:ext uri="{9D8B030D-6E8A-4147-A177-3AD203B41FA5}">
                          <a16:colId xmlns:a16="http://schemas.microsoft.com/office/drawing/2014/main" val="4276770610"/>
                        </a:ext>
                      </a:extLst>
                    </a:gridCol>
                    <a:gridCol w="1074311">
                      <a:extLst>
                        <a:ext uri="{9D8B030D-6E8A-4147-A177-3AD203B41FA5}">
                          <a16:colId xmlns:a16="http://schemas.microsoft.com/office/drawing/2014/main" val="4036769360"/>
                        </a:ext>
                      </a:extLst>
                    </a:gridCol>
                    <a:gridCol w="946752">
                      <a:extLst>
                        <a:ext uri="{9D8B030D-6E8A-4147-A177-3AD203B41FA5}">
                          <a16:colId xmlns:a16="http://schemas.microsoft.com/office/drawing/2014/main" val="4000679903"/>
                        </a:ext>
                      </a:extLst>
                    </a:gridCol>
                    <a:gridCol w="1503175">
                      <a:extLst>
                        <a:ext uri="{9D8B030D-6E8A-4147-A177-3AD203B41FA5}">
                          <a16:colId xmlns:a16="http://schemas.microsoft.com/office/drawing/2014/main" val="1347730611"/>
                        </a:ext>
                      </a:extLst>
                    </a:gridCol>
                  </a:tblGrid>
                  <a:tr h="280924">
                    <a:tc rowSpan="2">
                      <a:txBody>
                        <a:bodyPr/>
                        <a:lstStyle/>
                        <a:p>
                          <a:pPr algn="ctr"/>
                          <a:r>
                            <a:rPr lang="en-US" sz="1200" b="0" i="0" dirty="0">
                              <a:latin typeface="Arial" panose="020B0604020202020204" pitchFamily="34" charset="0"/>
                              <a:cs typeface="Arial" panose="020B0604020202020204" pitchFamily="34" charset="0"/>
                            </a:rPr>
                            <a:t>Circuit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0" i="0" dirty="0">
                              <a:latin typeface="Arial" panose="020B0604020202020204" pitchFamily="34" charset="0"/>
                              <a:cs typeface="Arial" panose="020B0604020202020204" pitchFamily="34" charset="0"/>
                            </a:rPr>
                            <a:t>#Qubits</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b="0" i="0" dirty="0">
                            <a:latin typeface="Gill Sans" panose="020B0502020104020203" pitchFamily="34" charset="-79"/>
                            <a:cs typeface="Gill Sans" panose="020B0502020104020203" pitchFamily="34" charset="-79"/>
                          </a:endParaRPr>
                        </a:p>
                      </a:txBody>
                      <a:tcPr anchor="ctr"/>
                    </a:tc>
                    <a:tc hMerge="1">
                      <a:txBody>
                        <a:bodyPr/>
                        <a:lstStyle/>
                        <a:p>
                          <a:pPr algn="ctr"/>
                          <a:endParaRPr lang="en-US" b="0" i="0" dirty="0">
                            <a:latin typeface="Gill Sans" panose="020B0502020104020203" pitchFamily="34" charset="-79"/>
                            <a:cs typeface="Gill Sans" panose="020B0502020104020203" pitchFamily="34" charset="-79"/>
                          </a:endParaRPr>
                        </a:p>
                      </a:txBody>
                      <a:tcPr anchor="ctr"/>
                    </a:tc>
                    <a:extLst>
                      <a:ext uri="{0D108BD9-81ED-4DB2-BD59-A6C34878D82A}">
                        <a16:rowId xmlns:a16="http://schemas.microsoft.com/office/drawing/2014/main" val="325827232"/>
                      </a:ext>
                    </a:extLst>
                  </a:tr>
                  <a:tr h="280924">
                    <a:tc vMerge="1">
                      <a:txBody>
                        <a:bodyPr/>
                        <a:lstStyle/>
                        <a:p>
                          <a:pPr algn="ctr"/>
                          <a:endParaRPr lang="en-US" b="0" i="0" dirty="0">
                            <a:latin typeface="Gill Sans" panose="020B0502020104020203" pitchFamily="34" charset="-79"/>
                            <a:cs typeface="Gill Sans" panose="020B0502020104020203" pitchFamily="34" charset="-79"/>
                          </a:endParaRPr>
                        </a:p>
                      </a:txBody>
                      <a:tcPr anchor="ctr"/>
                    </a:tc>
                    <a:tc>
                      <a:txBody>
                        <a:bodyPr/>
                        <a:lstStyle/>
                        <a:p>
                          <a:pPr algn="ctr"/>
                          <a:r>
                            <a:rPr lang="en-US" sz="1200" b="0" i="0" dirty="0">
                              <a:solidFill>
                                <a:schemeClr val="bg1"/>
                              </a:solidFill>
                              <a:latin typeface="Arial" panose="020B0604020202020204" pitchFamily="34" charset="0"/>
                              <a:cs typeface="Arial" panose="020B0604020202020204" pitchFamily="34" charset="0"/>
                            </a:rPr>
                            <a:t>CFLOBDDs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0" i="0" dirty="0">
                              <a:solidFill>
                                <a:schemeClr val="bg1"/>
                              </a:solidFill>
                              <a:latin typeface="Arial" panose="020B0604020202020204" pitchFamily="34" charset="0"/>
                              <a:cs typeface="Arial" panose="020B0604020202020204" pitchFamily="34" charset="0"/>
                            </a:rPr>
                            <a:t>BDDs</a:t>
                          </a:r>
                        </a:p>
                      </a:txBody>
                      <a:tcPr anchor="ct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0" i="0" dirty="0">
                              <a:solidFill>
                                <a:schemeClr val="bg1"/>
                              </a:solidFill>
                              <a:latin typeface="Arial" panose="020B0604020202020204" pitchFamily="34" charset="0"/>
                              <a:cs typeface="Arial" panose="020B0604020202020204" pitchFamily="34" charset="0"/>
                            </a:rPr>
                            <a:t>CFLOBDD/BDD</a:t>
                          </a:r>
                        </a:p>
                      </a:txBody>
                      <a:tcPr anchor="ctr">
                        <a:lnT w="12700" cap="flat" cmpd="sng" algn="ctr">
                          <a:solidFill>
                            <a:schemeClr val="bg1"/>
                          </a:solidFill>
                          <a:prstDash val="solid"/>
                          <a:round/>
                          <a:headEnd type="none" w="med" len="med"/>
                          <a:tailEnd type="none" w="med" len="med"/>
                        </a:lnT>
                        <a:solidFill>
                          <a:schemeClr val="accent2"/>
                        </a:solidFill>
                      </a:tcPr>
                    </a:tc>
                    <a:extLst>
                      <a:ext uri="{0D108BD9-81ED-4DB2-BD59-A6C34878D82A}">
                        <a16:rowId xmlns:a16="http://schemas.microsoft.com/office/drawing/2014/main" val="1172563635"/>
                      </a:ext>
                    </a:extLst>
                  </a:tr>
                  <a:tr h="280924">
                    <a:tc>
                      <a:txBody>
                        <a:bodyPr/>
                        <a:lstStyle/>
                        <a:p>
                          <a:pPr algn="ctr"/>
                          <a:r>
                            <a:rPr lang="en-US" sz="1200" dirty="0">
                              <a:solidFill>
                                <a:srgbClr val="222222"/>
                              </a:solidFill>
                              <a:effectLst/>
                              <a:latin typeface="Arial" panose="020B0604020202020204" pitchFamily="34" charset="0"/>
                              <a:cs typeface="Arial" panose="020B0604020202020204" pitchFamily="34" charset="0"/>
                            </a:rPr>
                            <a:t>Greenberger–Horne–</a:t>
                          </a:r>
                          <a:r>
                            <a:rPr lang="en-US" sz="1200" dirty="0" err="1">
                              <a:solidFill>
                                <a:srgbClr val="222222"/>
                              </a:solidFill>
                              <a:effectLst/>
                              <a:latin typeface="Arial" panose="020B0604020202020204" pitchFamily="34" charset="0"/>
                              <a:cs typeface="Arial" panose="020B0604020202020204" pitchFamily="34" charset="0"/>
                            </a:rPr>
                            <a:t>Zeilinger</a:t>
                          </a:r>
                          <a:r>
                            <a:rPr lang="en-US" sz="1200" dirty="0">
                              <a:solidFill>
                                <a:srgbClr val="222222"/>
                              </a:solidFill>
                              <a:effectLst/>
                              <a:latin typeface="Arial" panose="020B0604020202020204" pitchFamily="34" charset="0"/>
                              <a:cs typeface="Arial" panose="020B0604020202020204" pitchFamily="34" charset="0"/>
                            </a:rPr>
                            <a:t> (GHZ)</a:t>
                          </a:r>
                          <a:endParaRPr lang="en-US" sz="1200" b="0" i="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r>
                            <a:rPr lang="en-US" sz="1200" b="0" i="0" dirty="0">
                              <a:latin typeface="Arial" panose="020B0604020202020204" pitchFamily="34" charset="0"/>
                              <a:cs typeface="Arial" panose="020B0604020202020204" pitchFamily="34" charset="0"/>
                            </a:rPr>
                            <a:t>65,536</a:t>
                          </a: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endParaRPr lang="en-US"/>
                        </a:p>
                      </a:txBody>
                      <a:tcPr anchor="ctr">
                        <a:blipFill>
                          <a:blip r:embed="rId3"/>
                          <a:stretch>
                            <a:fillRect l="-332794" t="-197872" r="-810" b="-602128"/>
                          </a:stretch>
                        </a:blipFill>
                      </a:tcPr>
                    </a:tc>
                    <a:extLst>
                      <a:ext uri="{0D108BD9-81ED-4DB2-BD59-A6C34878D82A}">
                        <a16:rowId xmlns:a16="http://schemas.microsoft.com/office/drawing/2014/main" val="584377615"/>
                      </a:ext>
                    </a:extLst>
                  </a:tr>
                  <a:tr h="280924">
                    <a:tc>
                      <a:txBody>
                        <a:bodyPr/>
                        <a:lstStyle/>
                        <a:p>
                          <a:pPr algn="ctr"/>
                          <a:r>
                            <a:rPr lang="fr-FR" sz="1200" dirty="0">
                              <a:solidFill>
                                <a:srgbClr val="222222"/>
                              </a:solidFill>
                              <a:effectLst/>
                              <a:latin typeface="Arial" panose="020B0604020202020204" pitchFamily="34" charset="0"/>
                              <a:cs typeface="Arial" panose="020B0604020202020204" pitchFamily="34" charset="0"/>
                            </a:rPr>
                            <a:t>Bernstein-</a:t>
                          </a:r>
                          <a:r>
                            <a:rPr lang="fr-FR" sz="1200" dirty="0" err="1">
                              <a:solidFill>
                                <a:srgbClr val="222222"/>
                              </a:solidFill>
                              <a:effectLst/>
                              <a:latin typeface="Arial" panose="020B0604020202020204" pitchFamily="34" charset="0"/>
                              <a:cs typeface="Arial" panose="020B0604020202020204" pitchFamily="34" charset="0"/>
                            </a:rPr>
                            <a:t>Vazirani</a:t>
                          </a:r>
                          <a:r>
                            <a:rPr lang="fr-FR" sz="1200" dirty="0">
                              <a:solidFill>
                                <a:srgbClr val="222222"/>
                              </a:solidFill>
                              <a:effectLst/>
                              <a:latin typeface="Arial" panose="020B0604020202020204" pitchFamily="34" charset="0"/>
                              <a:cs typeface="Arial" panose="020B0604020202020204" pitchFamily="34" charset="0"/>
                            </a:rPr>
                            <a:t> (BV)</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fr-FR" sz="1200" dirty="0">
                              <a:solidFill>
                                <a:srgbClr val="222222"/>
                              </a:solidFill>
                              <a:effectLst/>
                              <a:latin typeface="Arial" panose="020B0604020202020204" pitchFamily="34" charset="0"/>
                              <a:cs typeface="Arial" panose="020B0604020202020204" pitchFamily="34" charset="0"/>
                            </a:rPr>
                            <a:t>524,288</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endParaRPr lang="en-US"/>
                        </a:p>
                      </a:txBody>
                      <a:tcPr anchor="ctr">
                        <a:blipFill>
                          <a:blip r:embed="rId3"/>
                          <a:stretch>
                            <a:fillRect l="-332794" t="-304348" r="-810" b="-515217"/>
                          </a:stretch>
                        </a:blipFill>
                      </a:tcPr>
                    </a:tc>
                    <a:extLst>
                      <a:ext uri="{0D108BD9-81ED-4DB2-BD59-A6C34878D82A}">
                        <a16:rowId xmlns:a16="http://schemas.microsoft.com/office/drawing/2014/main" val="3847542406"/>
                      </a:ext>
                    </a:extLst>
                  </a:tr>
                  <a:tr h="280924">
                    <a:tc>
                      <a:txBody>
                        <a:bodyPr/>
                        <a:lstStyle/>
                        <a:p>
                          <a:pPr algn="ctr"/>
                          <a:r>
                            <a:rPr lang="fr-FR" sz="1200" dirty="0">
                              <a:solidFill>
                                <a:srgbClr val="222222"/>
                              </a:solidFill>
                              <a:effectLst/>
                              <a:latin typeface="Arial" panose="020B0604020202020204" pitchFamily="34" charset="0"/>
                              <a:cs typeface="Arial" panose="020B0604020202020204" pitchFamily="34" charset="0"/>
                            </a:rPr>
                            <a:t>Deutsch–</a:t>
                          </a:r>
                          <a:r>
                            <a:rPr lang="fr-FR" sz="1200" dirty="0" err="1">
                              <a:solidFill>
                                <a:srgbClr val="222222"/>
                              </a:solidFill>
                              <a:effectLst/>
                              <a:latin typeface="Arial" panose="020B0604020202020204" pitchFamily="34" charset="0"/>
                              <a:cs typeface="Arial" panose="020B0604020202020204" pitchFamily="34" charset="0"/>
                            </a:rPr>
                            <a:t>Jozsa</a:t>
                          </a:r>
                          <a:r>
                            <a:rPr lang="fr-FR" sz="1200" dirty="0">
                              <a:solidFill>
                                <a:srgbClr val="222222"/>
                              </a:solidFill>
                              <a:effectLst/>
                              <a:latin typeface="Arial" panose="020B0604020202020204" pitchFamily="34" charset="0"/>
                              <a:cs typeface="Arial" panose="020B0604020202020204" pitchFamily="34" charset="0"/>
                            </a:rPr>
                            <a:t> (DJ)</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fr-FR" sz="1200" dirty="0">
                              <a:solidFill>
                                <a:srgbClr val="222222"/>
                              </a:solidFill>
                              <a:effectLst/>
                              <a:latin typeface="Arial" panose="020B0604020202020204" pitchFamily="34" charset="0"/>
                              <a:cs typeface="Arial" panose="020B0604020202020204" pitchFamily="34" charset="0"/>
                            </a:rPr>
                            <a:t>4,194,304</a:t>
                          </a:r>
                          <a:endParaRPr lang="en-US" sz="1200" b="0" i="0" dirty="0">
                            <a:latin typeface="Arial" panose="020B0604020202020204" pitchFamily="34" charset="0"/>
                            <a:cs typeface="Arial" panose="020B0604020202020204" pitchFamily="34" charset="0"/>
                          </a:endParaRPr>
                        </a:p>
                      </a:txBody>
                      <a:tcPr anchor="ctr"/>
                    </a:tc>
                    <a:tc>
                      <a:txBody>
                        <a:bodyPr/>
                        <a:lstStyle/>
                        <a:p>
                          <a:pPr algn="ctr"/>
                          <a:r>
                            <a:rPr lang="en-US" sz="1200" b="0" i="0" dirty="0">
                              <a:latin typeface="Arial" panose="020B0604020202020204" pitchFamily="34" charset="0"/>
                              <a:cs typeface="Arial" panose="020B0604020202020204" pitchFamily="34" charset="0"/>
                            </a:rPr>
                            <a:t>512</a:t>
                          </a:r>
                        </a:p>
                      </a:txBody>
                      <a:tcPr anchor="ctr"/>
                    </a:tc>
                    <a:tc>
                      <a:txBody>
                        <a:bodyPr/>
                        <a:lstStyle/>
                        <a:p>
                          <a:endParaRPr lang="en-US"/>
                        </a:p>
                      </a:txBody>
                      <a:tcPr anchor="ctr">
                        <a:blipFill>
                          <a:blip r:embed="rId3"/>
                          <a:stretch>
                            <a:fillRect l="-332794" t="-404348" r="-810" b="-415217"/>
                          </a:stretch>
                        </a:blipFill>
                      </a:tcPr>
                    </a:tc>
                    <a:extLst>
                      <a:ext uri="{0D108BD9-81ED-4DB2-BD59-A6C34878D82A}">
                        <a16:rowId xmlns:a16="http://schemas.microsoft.com/office/drawing/2014/main" val="3897062281"/>
                      </a:ext>
                    </a:extLst>
                  </a:tr>
                  <a:tr h="280924">
                    <a:tc>
                      <a:txBody>
                        <a:bodyPr/>
                        <a:lstStyle/>
                        <a:p>
                          <a:pPr algn="ctr"/>
                          <a:r>
                            <a:rPr lang="en-US" sz="1200" b="0" i="0" dirty="0">
                              <a:latin typeface="Arial" panose="020B0604020202020204" pitchFamily="34" charset="0"/>
                              <a:cs typeface="Arial" panose="020B0604020202020204" pitchFamily="34" charset="0"/>
                            </a:rPr>
                            <a:t>Grover’s Algorithm</a:t>
                          </a:r>
                        </a:p>
                      </a:txBody>
                      <a:tcPr anchor="ctr"/>
                    </a:tc>
                    <a:tc>
                      <a:txBody>
                        <a:bodyPr/>
                        <a:lstStyle/>
                        <a:p>
                          <a:pPr algn="ctr"/>
                          <a:r>
                            <a:rPr lang="en-US" sz="1200" b="0" i="0" dirty="0">
                              <a:latin typeface="Arial" panose="020B0604020202020204" pitchFamily="34" charset="0"/>
                              <a:cs typeface="Arial" panose="020B0604020202020204" pitchFamily="34" charset="0"/>
                            </a:rPr>
                            <a:t>4,096</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endParaRPr lang="en-US"/>
                        </a:p>
                      </a:txBody>
                      <a:tcPr anchor="ctr">
                        <a:blipFill>
                          <a:blip r:embed="rId3"/>
                          <a:stretch>
                            <a:fillRect l="-332794" t="-504348" r="-810" b="-315217"/>
                          </a:stretch>
                        </a:blipFill>
                      </a:tcPr>
                    </a:tc>
                    <a:extLst>
                      <a:ext uri="{0D108BD9-81ED-4DB2-BD59-A6C34878D82A}">
                        <a16:rowId xmlns:a16="http://schemas.microsoft.com/office/drawing/2014/main" val="3689949387"/>
                      </a:ext>
                    </a:extLst>
                  </a:tr>
                  <a:tr h="280924">
                    <a:tc>
                      <a:txBody>
                        <a:bodyPr/>
                        <a:lstStyle/>
                        <a:p>
                          <a:pPr algn="ctr"/>
                          <a:r>
                            <a:rPr lang="en-US" sz="1200" b="0" i="0" dirty="0">
                              <a:latin typeface="Arial" panose="020B0604020202020204" pitchFamily="34" charset="0"/>
                              <a:cs typeface="Arial" panose="020B0604020202020204" pitchFamily="34" charset="0"/>
                            </a:rPr>
                            <a:t>Simon’s Algorithm</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pPr algn="ctr"/>
                          <a:r>
                            <a:rPr lang="en-US" sz="1200" b="0" i="0" dirty="0">
                              <a:latin typeface="Arial" panose="020B0604020202020204" pitchFamily="34" charset="0"/>
                              <a:cs typeface="Arial" panose="020B0604020202020204" pitchFamily="34" charset="0"/>
                            </a:rPr>
                            <a:t>32</a:t>
                          </a:r>
                        </a:p>
                      </a:txBody>
                      <a:tcPr anchor="ctr"/>
                    </a:tc>
                    <a:tc>
                      <a:txBody>
                        <a:bodyPr/>
                        <a:lstStyle/>
                        <a:p>
                          <a:endParaRPr lang="en-US"/>
                        </a:p>
                      </a:txBody>
                      <a:tcPr anchor="ctr">
                        <a:blipFill>
                          <a:blip r:embed="rId3"/>
                          <a:stretch>
                            <a:fillRect l="-332794" t="-591489" r="-810" b="-208511"/>
                          </a:stretch>
                        </a:blipFill>
                      </a:tcPr>
                    </a:tc>
                    <a:extLst>
                      <a:ext uri="{0D108BD9-81ED-4DB2-BD59-A6C34878D82A}">
                        <a16:rowId xmlns:a16="http://schemas.microsoft.com/office/drawing/2014/main" val="2086725241"/>
                      </a:ext>
                    </a:extLst>
                  </a:tr>
                  <a:tr h="280924">
                    <a:tc>
                      <a:txBody>
                        <a:bodyPr/>
                        <a:lstStyle/>
                        <a:p>
                          <a:pPr algn="ctr"/>
                          <a:r>
                            <a:rPr lang="en-US" sz="1200" b="0" i="0" dirty="0">
                              <a:latin typeface="Arial" panose="020B0604020202020204" pitchFamily="34" charset="0"/>
                              <a:cs typeface="Arial" panose="020B0604020202020204" pitchFamily="34" charset="0"/>
                            </a:rPr>
                            <a:t>Quantum Fourier Transform (QFT)</a:t>
                          </a:r>
                        </a:p>
                      </a:txBody>
                      <a:tcPr anchor="ctr"/>
                    </a:tc>
                    <a:tc>
                      <a:txBody>
                        <a:bodyPr/>
                        <a:lstStyle/>
                        <a:p>
                          <a:pPr algn="ctr"/>
                          <a:r>
                            <a:rPr lang="en-US" sz="1200" b="0" i="0" dirty="0">
                              <a:latin typeface="Arial" panose="020B0604020202020204" pitchFamily="34" charset="0"/>
                              <a:cs typeface="Arial" panose="020B0604020202020204" pitchFamily="34" charset="0"/>
                            </a:rPr>
                            <a:t>16</a:t>
                          </a:r>
                        </a:p>
                      </a:txBody>
                      <a:tcPr anchor="ctr"/>
                    </a:tc>
                    <a:tc>
                      <a:txBody>
                        <a:bodyPr/>
                        <a:lstStyle/>
                        <a:p>
                          <a:pPr algn="ctr"/>
                          <a:r>
                            <a:rPr lang="en-US" sz="1200" b="0" i="0" dirty="0">
                              <a:latin typeface="Arial" panose="020B0604020202020204" pitchFamily="34" charset="0"/>
                              <a:cs typeface="Arial" panose="020B0604020202020204" pitchFamily="34" charset="0"/>
                            </a:rPr>
                            <a:t>16</a:t>
                          </a:r>
                        </a:p>
                      </a:txBody>
                      <a:tcPr anchor="ctr"/>
                    </a:tc>
                    <a:tc>
                      <a:txBody>
                        <a:bodyPr/>
                        <a:lstStyle/>
                        <a:p>
                          <a:endParaRPr lang="en-US"/>
                        </a:p>
                      </a:txBody>
                      <a:tcPr anchor="ctr">
                        <a:blipFill>
                          <a:blip r:embed="rId3"/>
                          <a:stretch>
                            <a:fillRect l="-332794" t="-706522" r="-810" b="-113043"/>
                          </a:stretch>
                        </a:blipFill>
                      </a:tcPr>
                    </a:tc>
                    <a:extLst>
                      <a:ext uri="{0D108BD9-81ED-4DB2-BD59-A6C34878D82A}">
                        <a16:rowId xmlns:a16="http://schemas.microsoft.com/office/drawing/2014/main" val="3387072334"/>
                      </a:ext>
                    </a:extLst>
                  </a:tr>
                  <a:tr h="280924">
                    <a:tc>
                      <a:txBody>
                        <a:bodyPr/>
                        <a:lstStyle/>
                        <a:p>
                          <a:pPr algn="ctr"/>
                          <a:r>
                            <a:rPr lang="en-US" sz="1200" b="0" i="0" dirty="0">
                              <a:latin typeface="Arial" panose="020B0604020202020204" pitchFamily="34" charset="0"/>
                              <a:cs typeface="Arial" panose="020B0604020202020204" pitchFamily="34" charset="0"/>
                            </a:rPr>
                            <a:t>Shor’s Algorithm</a:t>
                          </a:r>
                        </a:p>
                      </a:txBody>
                      <a:tcPr anchor="ctr"/>
                    </a:tc>
                    <a:tc>
                      <a:txBody>
                        <a:bodyPr/>
                        <a:lstStyle/>
                        <a:p>
                          <a:pPr algn="ctr"/>
                          <a:r>
                            <a:rPr lang="en-US" sz="1200" b="0" i="0" dirty="0">
                              <a:latin typeface="Arial" panose="020B0604020202020204" pitchFamily="34" charset="0"/>
                              <a:cs typeface="Arial" panose="020B0604020202020204" pitchFamily="34" charset="0"/>
                            </a:rPr>
                            <a:t>7</a:t>
                          </a:r>
                        </a:p>
                      </a:txBody>
                      <a:tcPr anchor="ctr"/>
                    </a:tc>
                    <a:tc>
                      <a:txBody>
                        <a:bodyPr/>
                        <a:lstStyle/>
                        <a:p>
                          <a:pPr algn="ctr"/>
                          <a:r>
                            <a:rPr lang="en-US" sz="1200" b="0" i="0" dirty="0">
                              <a:latin typeface="Arial" panose="020B0604020202020204" pitchFamily="34" charset="0"/>
                              <a:cs typeface="Arial" panose="020B0604020202020204" pitchFamily="34" charset="0"/>
                            </a:rPr>
                            <a:t>7</a:t>
                          </a:r>
                        </a:p>
                      </a:txBody>
                      <a:tcPr anchor="ctr"/>
                    </a:tc>
                    <a:tc>
                      <a:txBody>
                        <a:bodyPr/>
                        <a:lstStyle/>
                        <a:p>
                          <a:endParaRPr lang="en-US"/>
                        </a:p>
                      </a:txBody>
                      <a:tcPr anchor="ctr">
                        <a:blipFill>
                          <a:blip r:embed="rId3"/>
                          <a:stretch>
                            <a:fillRect l="-332794" t="-806522" r="-810" b="-13043"/>
                          </a:stretch>
                        </a:blipFill>
                      </a:tcPr>
                    </a:tc>
                    <a:extLst>
                      <a:ext uri="{0D108BD9-81ED-4DB2-BD59-A6C34878D82A}">
                        <a16:rowId xmlns:a16="http://schemas.microsoft.com/office/drawing/2014/main" val="3035596276"/>
                      </a:ext>
                    </a:extLst>
                  </a:tr>
                </a:tbl>
              </a:graphicData>
            </a:graphic>
          </p:graphicFrame>
        </mc:Fallback>
      </mc:AlternateContent>
      <mc:AlternateContent xmlns:mc="http://schemas.openxmlformats.org/markup-compatibility/2006" xmlns:a14="http://schemas.microsoft.com/office/drawing/2010/main">
        <mc:Choice Requires="a14">
          <p:sp>
            <p:nvSpPr>
              <p:cNvPr id="5" name="Speech Bubble: Rectangle with Corners Rounded 4">
                <a:extLst>
                  <a:ext uri="{FF2B5EF4-FFF2-40B4-BE49-F238E27FC236}">
                    <a16:creationId xmlns:a16="http://schemas.microsoft.com/office/drawing/2014/main" id="{0734BC80-9A43-1EC0-ADBD-B8F22BB9296C}"/>
                  </a:ext>
                </a:extLst>
              </p:cNvPr>
              <p:cNvSpPr/>
              <p:nvPr/>
            </p:nvSpPr>
            <p:spPr bwMode="auto">
              <a:xfrm>
                <a:off x="4706223" y="3630427"/>
                <a:ext cx="4197179" cy="1852237"/>
              </a:xfrm>
              <a:prstGeom prst="wedgeRoundRectCallout">
                <a:avLst>
                  <a:gd name="adj1" fmla="val -56271"/>
                  <a:gd name="adj2" fmla="val -121145"/>
                  <a:gd name="adj3" fmla="val 16667"/>
                </a:avLst>
              </a:prstGeom>
              <a:solidFill>
                <a:schemeClr val="bg1"/>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dirty="0">
                    <a:latin typeface="Arial" charset="0"/>
                  </a:rPr>
                  <a:t>In the best case, a data structure of size </a:t>
                </a:r>
                <a14:m>
                  <m:oMath xmlns:m="http://schemas.openxmlformats.org/officeDocument/2006/math">
                    <m:r>
                      <a:rPr lang="en-US" b="0" i="1" smtClean="0">
                        <a:solidFill>
                          <a:srgbClr val="C00000"/>
                        </a:solidFill>
                        <a:latin typeface="Cambria Math" panose="02040503050406030204" pitchFamily="18" charset="0"/>
                      </a:rPr>
                      <m:t>𝑂</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𝑛</m:t>
                        </m:r>
                      </m:e>
                    </m:d>
                  </m:oMath>
                </a14:m>
                <a:r>
                  <a:rPr lang="en-US" dirty="0">
                    <a:latin typeface="Arial" charset="0"/>
                  </a:rPr>
                  <a:t> represents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dirty="0">
                    <a:latin typeface="Arial" charset="0"/>
                  </a:rPr>
                  <a:t>a subset of a set with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2</m:t>
                        </m:r>
                      </m:e>
                      <m:sup>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2</m:t>
                            </m:r>
                          </m:e>
                          <m:sup>
                            <m:r>
                              <a:rPr lang="en-US" b="0" i="1" smtClean="0">
                                <a:solidFill>
                                  <a:srgbClr val="C00000"/>
                                </a:solidFill>
                                <a:latin typeface="Cambria Math" panose="02040503050406030204" pitchFamily="18" charset="0"/>
                              </a:rPr>
                              <m:t>𝑛</m:t>
                            </m:r>
                          </m:sup>
                        </m:sSup>
                      </m:sup>
                    </m:sSup>
                  </m:oMath>
                </a14:m>
                <a:r>
                  <a:rPr lang="en-US" dirty="0">
                    <a:latin typeface="Arial" charset="0"/>
                  </a:rPr>
                  <a:t> elements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dirty="0">
                    <a:latin typeface="Arial" charset="0"/>
                  </a:rPr>
                  <a:t>a vector of size </a:t>
                </a:r>
                <a14:m>
                  <m:oMath xmlns:m="http://schemas.openxmlformats.org/officeDocument/2006/math">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r>
                              <a:rPr kumimoji="0" lang="en-US" b="0" i="1" u="none" strike="noStrike" cap="none" normalizeH="0" baseline="0" smtClean="0">
                                <a:ln>
                                  <a:noFill/>
                                </a:ln>
                                <a:effectLst/>
                                <a:latin typeface="Cambria Math" panose="02040503050406030204" pitchFamily="18" charset="0"/>
                              </a:rPr>
                              <m:t>𝑛</m:t>
                            </m:r>
                          </m:sup>
                        </m:sSup>
                      </m:sup>
                    </m:sSup>
                  </m:oMath>
                </a14:m>
                <a:endParaRPr kumimoji="0" lang="en-US" i="0" u="none" strike="noStrike" cap="none" normalizeH="0" baseline="0" dirty="0">
                  <a:ln>
                    <a:noFill/>
                  </a:ln>
                  <a:effectLst/>
                  <a:latin typeface="Arial" charset="0"/>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i="0" u="none" strike="noStrike" cap="none" normalizeH="0" baseline="0" dirty="0">
                    <a:ln>
                      <a:noFill/>
                    </a:ln>
                    <a:effectLst/>
                    <a:latin typeface="Arial" charset="0"/>
                  </a:rPr>
                  <a:t>a matrix of size </a:t>
                </a:r>
                <a14:m>
                  <m:oMath xmlns:m="http://schemas.openxmlformats.org/officeDocument/2006/math">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r>
                              <a:rPr kumimoji="0" lang="en-US" b="0" i="1" u="none" strike="noStrike" cap="none" normalizeH="0" baseline="0" smtClean="0">
                                <a:ln>
                                  <a:noFill/>
                                </a:ln>
                                <a:effectLst/>
                                <a:latin typeface="Cambria Math" panose="02040503050406030204" pitchFamily="18" charset="0"/>
                              </a:rPr>
                              <m:t>𝑛</m:t>
                            </m:r>
                            <m:r>
                              <a:rPr kumimoji="0" lang="en-US" b="0" i="1" u="none" strike="noStrike" cap="none" normalizeH="0" baseline="0" smtClean="0">
                                <a:ln>
                                  <a:noFill/>
                                </a:ln>
                                <a:effectLst/>
                                <a:latin typeface="Cambria Math" panose="02040503050406030204" pitchFamily="18" charset="0"/>
                              </a:rPr>
                              <m:t>−1</m:t>
                            </m:r>
                          </m:sup>
                        </m:sSup>
                      </m:sup>
                    </m:sSup>
                    <m:r>
                      <a:rPr kumimoji="0" lang="en-US" b="0" i="1" u="none" strike="noStrike" cap="none" normalizeH="0" baseline="0" smtClean="0">
                        <a:ln>
                          <a:noFill/>
                        </a:ln>
                        <a:effectLst/>
                        <a:latin typeface="Cambria Math" panose="02040503050406030204" pitchFamily="18" charset="0"/>
                      </a:rPr>
                      <m:t>×</m:t>
                    </m:r>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sSup>
                          <m:sSupPr>
                            <m:ctrlPr>
                              <a:rPr kumimoji="0" lang="en-US" b="0" i="1" u="none" strike="noStrike" cap="none" normalizeH="0" baseline="0" smtClean="0">
                                <a:ln>
                                  <a:noFill/>
                                </a:ln>
                                <a:effectLst/>
                                <a:latin typeface="Cambria Math" panose="02040503050406030204" pitchFamily="18" charset="0"/>
                              </a:rPr>
                            </m:ctrlPr>
                          </m:sSupPr>
                          <m:e>
                            <m:r>
                              <a:rPr kumimoji="0" lang="en-US" b="0" i="1" u="none" strike="noStrike" cap="none" normalizeH="0" baseline="0" smtClean="0">
                                <a:ln>
                                  <a:noFill/>
                                </a:ln>
                                <a:effectLst/>
                                <a:latin typeface="Cambria Math" panose="02040503050406030204" pitchFamily="18" charset="0"/>
                              </a:rPr>
                              <m:t>2</m:t>
                            </m:r>
                          </m:e>
                          <m:sup>
                            <m:r>
                              <a:rPr kumimoji="0" lang="en-US" b="0" i="1" u="none" strike="noStrike" cap="none" normalizeH="0" baseline="0" smtClean="0">
                                <a:ln>
                                  <a:noFill/>
                                </a:ln>
                                <a:effectLst/>
                                <a:latin typeface="Cambria Math" panose="02040503050406030204" pitchFamily="18" charset="0"/>
                              </a:rPr>
                              <m:t>𝑛</m:t>
                            </m:r>
                            <m:r>
                              <a:rPr kumimoji="0" lang="en-US" b="0" i="1" u="none" strike="noStrike" cap="none" normalizeH="0" baseline="0" smtClean="0">
                                <a:ln>
                                  <a:noFill/>
                                </a:ln>
                                <a:effectLst/>
                                <a:latin typeface="Cambria Math" panose="02040503050406030204" pitchFamily="18" charset="0"/>
                              </a:rPr>
                              <m:t>−1</m:t>
                            </m:r>
                          </m:sup>
                        </m:sSup>
                      </m:sup>
                    </m:sSup>
                  </m:oMath>
                </a14:m>
                <a:endParaRPr kumimoji="0" lang="en-US" i="0" u="none" strike="noStrike" cap="none" normalizeH="0" baseline="0" dirty="0">
                  <a:ln>
                    <a:noFill/>
                  </a:ln>
                  <a:effectLst/>
                  <a:latin typeface="Arial" charset="0"/>
                </a:endParaRPr>
              </a:p>
              <a:p>
                <a:pPr marR="0" algn="l" defTabSz="914400" rtl="0" eaLnBrk="0" fontAlgn="base" latinLnBrk="0" hangingPunct="0">
                  <a:lnSpc>
                    <a:spcPct val="100000"/>
                  </a:lnSpc>
                  <a:spcBef>
                    <a:spcPct val="0"/>
                  </a:spcBef>
                  <a:spcAft>
                    <a:spcPct val="0"/>
                  </a:spcAft>
                  <a:buClrTx/>
                  <a:buSzTx/>
                  <a:tabLst/>
                </a:pPr>
                <a:r>
                  <a:rPr kumimoji="0" lang="en-US" i="0" u="none" strike="noStrike" cap="none" normalizeH="0" baseline="0" dirty="0">
                    <a:ln>
                      <a:noFill/>
                    </a:ln>
                    <a:solidFill>
                      <a:srgbClr val="C00000"/>
                    </a:solidFill>
                    <a:effectLst/>
                    <a:latin typeface="Arial" charset="0"/>
                  </a:rPr>
                  <a:t>Double-exponential compression</a:t>
                </a:r>
              </a:p>
            </p:txBody>
          </p:sp>
        </mc:Choice>
        <mc:Fallback xmlns="">
          <p:sp>
            <p:nvSpPr>
              <p:cNvPr id="5" name="Speech Bubble: Rectangle with Corners Rounded 4">
                <a:extLst>
                  <a:ext uri="{FF2B5EF4-FFF2-40B4-BE49-F238E27FC236}">
                    <a16:creationId xmlns:a16="http://schemas.microsoft.com/office/drawing/2014/main" id="{0734BC80-9A43-1EC0-ADBD-B8F22BB9296C}"/>
                  </a:ext>
                </a:extLst>
              </p:cNvPr>
              <p:cNvSpPr>
                <a:spLocks noRot="1" noChangeAspect="1" noMove="1" noResize="1" noEditPoints="1" noAdjustHandles="1" noChangeArrowheads="1" noChangeShapeType="1" noTextEdit="1"/>
              </p:cNvSpPr>
              <p:nvPr/>
            </p:nvSpPr>
            <p:spPr bwMode="auto">
              <a:xfrm>
                <a:off x="4706223" y="3630427"/>
                <a:ext cx="4197179" cy="1852237"/>
              </a:xfrm>
              <a:prstGeom prst="wedgeRoundRectCallout">
                <a:avLst>
                  <a:gd name="adj1" fmla="val -56271"/>
                  <a:gd name="adj2" fmla="val -121145"/>
                  <a:gd name="adj3" fmla="val 16667"/>
                </a:avLst>
              </a:prstGeom>
              <a:blipFill>
                <a:blip r:embed="rId4"/>
                <a:stretch>
                  <a:fillRect b="-2290"/>
                </a:stretch>
              </a:blipFill>
              <a:ln w="3175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grpSp>
        <p:nvGrpSpPr>
          <p:cNvPr id="8" name="Group 7">
            <a:extLst>
              <a:ext uri="{FF2B5EF4-FFF2-40B4-BE49-F238E27FC236}">
                <a16:creationId xmlns:a16="http://schemas.microsoft.com/office/drawing/2014/main" id="{1B4ADE91-3139-2358-4690-1DFC59EEE105}"/>
              </a:ext>
            </a:extLst>
          </p:cNvPr>
          <p:cNvGrpSpPr/>
          <p:nvPr/>
        </p:nvGrpSpPr>
        <p:grpSpPr>
          <a:xfrm>
            <a:off x="137065" y="4885134"/>
            <a:ext cx="3718643" cy="1794066"/>
            <a:chOff x="2552065" y="4019434"/>
            <a:chExt cx="3718643" cy="1794066"/>
          </a:xfrm>
        </p:grpSpPr>
        <p:grpSp>
          <p:nvGrpSpPr>
            <p:cNvPr id="9" name="Group 8">
              <a:extLst>
                <a:ext uri="{FF2B5EF4-FFF2-40B4-BE49-F238E27FC236}">
                  <a16:creationId xmlns:a16="http://schemas.microsoft.com/office/drawing/2014/main" id="{D18B6185-F070-6694-C5E8-80B253CD9507}"/>
                </a:ext>
              </a:extLst>
            </p:cNvPr>
            <p:cNvGrpSpPr/>
            <p:nvPr/>
          </p:nvGrpSpPr>
          <p:grpSpPr>
            <a:xfrm>
              <a:off x="2552065" y="4019435"/>
              <a:ext cx="1371945" cy="1769394"/>
              <a:chOff x="2073384" y="4686437"/>
              <a:chExt cx="1371945" cy="1769394"/>
            </a:xfrm>
          </p:grpSpPr>
          <p:pic>
            <p:nvPicPr>
              <p:cNvPr id="16" name="Picture 15" descr="A person smiling for a picture&#10;&#10;Description automatically generated">
                <a:extLst>
                  <a:ext uri="{FF2B5EF4-FFF2-40B4-BE49-F238E27FC236}">
                    <a16:creationId xmlns:a16="http://schemas.microsoft.com/office/drawing/2014/main" id="{F5E95632-1457-A849-79A1-56AB591B72F2}"/>
                  </a:ext>
                </a:extLst>
              </p:cNvPr>
              <p:cNvPicPr>
                <a:picLocks noChangeAspect="1"/>
              </p:cNvPicPr>
              <p:nvPr/>
            </p:nvPicPr>
            <p:blipFill>
              <a:blip r:embed="rId5"/>
              <a:stretch>
                <a:fillRect/>
              </a:stretch>
            </p:blipFill>
            <p:spPr>
              <a:xfrm>
                <a:off x="2231171" y="4686437"/>
                <a:ext cx="1056370" cy="1030730"/>
              </a:xfrm>
              <a:prstGeom prst="rect">
                <a:avLst/>
              </a:prstGeom>
            </p:spPr>
          </p:pic>
          <p:sp>
            <p:nvSpPr>
              <p:cNvPr id="17" name="TextBox 16">
                <a:extLst>
                  <a:ext uri="{FF2B5EF4-FFF2-40B4-BE49-F238E27FC236}">
                    <a16:creationId xmlns:a16="http://schemas.microsoft.com/office/drawing/2014/main" id="{4F085E73-B5A1-C349-3858-EEDBD9E70FEE}"/>
                  </a:ext>
                </a:extLst>
              </p:cNvPr>
              <p:cNvSpPr txBox="1"/>
              <p:nvPr/>
            </p:nvSpPr>
            <p:spPr>
              <a:xfrm>
                <a:off x="2073384" y="5717167"/>
                <a:ext cx="1371945" cy="738664"/>
              </a:xfrm>
              <a:prstGeom prst="rect">
                <a:avLst/>
              </a:prstGeom>
              <a:noFill/>
            </p:spPr>
            <p:txBody>
              <a:bodyPr wrap="square">
                <a:spAutoFit/>
              </a:bodyPr>
              <a:lstStyle/>
              <a:p>
                <a:pPr algn="ctr"/>
                <a:r>
                  <a:rPr lang="en-US" sz="1400" dirty="0"/>
                  <a:t>Meghana Sistla</a:t>
                </a:r>
              </a:p>
              <a:p>
                <a:pPr algn="ctr"/>
                <a:r>
                  <a:rPr lang="en-US" sz="1400" dirty="0"/>
                  <a:t>(UT-Austin)</a:t>
                </a:r>
              </a:p>
            </p:txBody>
          </p:sp>
        </p:grpSp>
        <p:grpSp>
          <p:nvGrpSpPr>
            <p:cNvPr id="10" name="Group 9">
              <a:extLst>
                <a:ext uri="{FF2B5EF4-FFF2-40B4-BE49-F238E27FC236}">
                  <a16:creationId xmlns:a16="http://schemas.microsoft.com/office/drawing/2014/main" id="{156D5D5F-CFE1-6401-3C27-49AA75FED069}"/>
                </a:ext>
              </a:extLst>
            </p:cNvPr>
            <p:cNvGrpSpPr/>
            <p:nvPr/>
          </p:nvGrpSpPr>
          <p:grpSpPr>
            <a:xfrm>
              <a:off x="3748231" y="4019434"/>
              <a:ext cx="1371945" cy="1772910"/>
              <a:chOff x="4022984" y="4686436"/>
              <a:chExt cx="1371945" cy="1772910"/>
            </a:xfrm>
          </p:grpSpPr>
          <p:pic>
            <p:nvPicPr>
              <p:cNvPr id="14" name="Picture 13" descr="A person with a beard and mustache wearing a suit&#10;&#10;Description automatically generated">
                <a:extLst>
                  <a:ext uri="{FF2B5EF4-FFF2-40B4-BE49-F238E27FC236}">
                    <a16:creationId xmlns:a16="http://schemas.microsoft.com/office/drawing/2014/main" id="{068E7B5F-AB62-A9EF-5E5B-352B5EF5F1A1}"/>
                  </a:ext>
                </a:extLst>
              </p:cNvPr>
              <p:cNvPicPr>
                <a:picLocks noChangeAspect="1"/>
              </p:cNvPicPr>
              <p:nvPr/>
            </p:nvPicPr>
            <p:blipFill>
              <a:blip r:embed="rId6"/>
              <a:stretch>
                <a:fillRect/>
              </a:stretch>
            </p:blipFill>
            <p:spPr>
              <a:xfrm>
                <a:off x="4193591" y="4686436"/>
                <a:ext cx="1030730" cy="1030730"/>
              </a:xfrm>
              <a:prstGeom prst="rect">
                <a:avLst/>
              </a:prstGeom>
            </p:spPr>
          </p:pic>
          <p:sp>
            <p:nvSpPr>
              <p:cNvPr id="15" name="TextBox 14">
                <a:extLst>
                  <a:ext uri="{FF2B5EF4-FFF2-40B4-BE49-F238E27FC236}">
                    <a16:creationId xmlns:a16="http://schemas.microsoft.com/office/drawing/2014/main" id="{CB252EF4-4FE6-9B98-DB62-FCDEB0710959}"/>
                  </a:ext>
                </a:extLst>
              </p:cNvPr>
              <p:cNvSpPr txBox="1"/>
              <p:nvPr/>
            </p:nvSpPr>
            <p:spPr>
              <a:xfrm>
                <a:off x="4022984" y="5720682"/>
                <a:ext cx="1371945" cy="738664"/>
              </a:xfrm>
              <a:prstGeom prst="rect">
                <a:avLst/>
              </a:prstGeom>
              <a:noFill/>
            </p:spPr>
            <p:txBody>
              <a:bodyPr wrap="square">
                <a:spAutoFit/>
              </a:bodyPr>
              <a:lstStyle/>
              <a:p>
                <a:pPr algn="ctr"/>
                <a:r>
                  <a:rPr lang="en-US" sz="1400" dirty="0"/>
                  <a:t>Swarat Chaudhuri</a:t>
                </a:r>
              </a:p>
              <a:p>
                <a:pPr algn="ctr"/>
                <a:r>
                  <a:rPr lang="en-US" sz="1400" dirty="0"/>
                  <a:t>(UT-Austin)</a:t>
                </a:r>
              </a:p>
            </p:txBody>
          </p:sp>
        </p:grpSp>
        <p:grpSp>
          <p:nvGrpSpPr>
            <p:cNvPr id="11" name="Group 10">
              <a:extLst>
                <a:ext uri="{FF2B5EF4-FFF2-40B4-BE49-F238E27FC236}">
                  <a16:creationId xmlns:a16="http://schemas.microsoft.com/office/drawing/2014/main" id="{4BA57103-9B51-A723-866B-2E29D3658668}"/>
                </a:ext>
              </a:extLst>
            </p:cNvPr>
            <p:cNvGrpSpPr/>
            <p:nvPr/>
          </p:nvGrpSpPr>
          <p:grpSpPr>
            <a:xfrm>
              <a:off x="4935151" y="4027598"/>
              <a:ext cx="1335557" cy="1785902"/>
              <a:chOff x="5778837" y="4694600"/>
              <a:chExt cx="1335557" cy="1785902"/>
            </a:xfrm>
          </p:grpSpPr>
          <p:pic>
            <p:nvPicPr>
              <p:cNvPr id="12" name="Content Placeholder 4" descr="A child in glasses smiling in front of a bush of white flowers&#10;&#10;Description automatically generated">
                <a:extLst>
                  <a:ext uri="{FF2B5EF4-FFF2-40B4-BE49-F238E27FC236}">
                    <a16:creationId xmlns:a16="http://schemas.microsoft.com/office/drawing/2014/main" id="{ED948702-0CBD-E6D7-B087-C85B6336BC6D}"/>
                  </a:ext>
                </a:extLst>
              </p:cNvPr>
              <p:cNvPicPr>
                <a:picLocks noChangeAspect="1"/>
              </p:cNvPicPr>
              <p:nvPr/>
            </p:nvPicPr>
            <p:blipFill>
              <a:blip r:embed="rId7"/>
              <a:stretch>
                <a:fillRect/>
              </a:stretch>
            </p:blipFill>
            <p:spPr bwMode="auto">
              <a:xfrm>
                <a:off x="5979939" y="4694600"/>
                <a:ext cx="933352" cy="1033272"/>
              </a:xfrm>
              <a:prstGeom prst="rect">
                <a:avLst/>
              </a:prstGeom>
              <a:noFill/>
              <a:ln w="6350">
                <a:noFill/>
                <a:miter lim="800000"/>
                <a:headEnd/>
                <a:tailEnd/>
              </a:ln>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3DEDF-35E7-7EC2-360C-85233D7BAED4}"/>
                  </a:ext>
                </a:extLst>
              </p:cNvPr>
              <p:cNvSpPr txBox="1"/>
              <p:nvPr/>
            </p:nvSpPr>
            <p:spPr>
              <a:xfrm>
                <a:off x="5778837" y="5741838"/>
                <a:ext cx="1335557" cy="738664"/>
              </a:xfrm>
              <a:prstGeom prst="rect">
                <a:avLst/>
              </a:prstGeom>
              <a:noFill/>
            </p:spPr>
            <p:txBody>
              <a:bodyPr wrap="none" rtlCol="0">
                <a:spAutoFit/>
              </a:bodyPr>
              <a:lstStyle/>
              <a:p>
                <a:pPr algn="ctr"/>
                <a:r>
                  <a:rPr lang="en-US" sz="1400" dirty="0" err="1"/>
                  <a:t>Xusheng</a:t>
                </a:r>
                <a:endParaRPr lang="en-US" sz="1400" dirty="0"/>
              </a:p>
              <a:p>
                <a:pPr algn="ctr"/>
                <a:r>
                  <a:rPr lang="en-US" sz="1400" dirty="0"/>
                  <a:t>Zhi</a:t>
                </a:r>
              </a:p>
              <a:p>
                <a:pPr algn="ctr"/>
                <a:r>
                  <a:rPr lang="en-US" sz="1400" dirty="0"/>
                  <a:t>(UW-Madison)</a:t>
                </a:r>
              </a:p>
            </p:txBody>
          </p:sp>
        </p:grpSp>
      </p:grpSp>
    </p:spTree>
    <p:extLst>
      <p:ext uri="{BB962C8B-B14F-4D97-AF65-F5344CB8AC3E}">
        <p14:creationId xmlns:p14="http://schemas.microsoft.com/office/powerpoint/2010/main" val="7657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xit" presetSubtype="0" fill="hold" grpId="1" nodeType="withEffect">
                                  <p:stCondLst>
                                    <p:cond delay="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xit" presetSubtype="0" fill="hold" nodeType="with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C58D-1811-DDB9-010F-76DC0BAC2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9B85C-C910-FBD0-89C4-C7FFE5399747}"/>
              </a:ext>
            </a:extLst>
          </p:cNvPr>
          <p:cNvSpPr>
            <a:spLocks noGrp="1"/>
          </p:cNvSpPr>
          <p:nvPr>
            <p:ph type="title"/>
          </p:nvPr>
        </p:nvSpPr>
        <p:spPr>
          <a:noFill/>
          <a:ln>
            <a:noFill/>
          </a:ln>
        </p:spPr>
        <p:txBody>
          <a:bodyPr vert="horz" wrap="square" lIns="91440" tIns="45720" rIns="91440" bIns="45720" numCol="1" anchor="t" anchorCtr="0" compatLnSpc="1">
            <a:prstTxWarp prst="textNoShape">
              <a:avLst/>
            </a:prstTxWarp>
          </a:bodyPr>
          <a:lstStyle/>
          <a:p>
            <a:r>
              <a:rPr lang="en-US" sz="3200" dirty="0"/>
              <a:t>Frog Mode: What Was Achieved?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17BB14-CA48-1C2D-A591-837E12B9BD58}"/>
                  </a:ext>
                </a:extLst>
              </p:cNvPr>
              <p:cNvSpPr>
                <a:spLocks noGrp="1"/>
              </p:cNvSpPr>
              <p:nvPr>
                <p:ph idx="1"/>
              </p:nvPr>
            </p:nvSpPr>
            <p:spPr>
              <a:xfrm>
                <a:off x="-2928" y="1532763"/>
                <a:ext cx="9146928" cy="4470874"/>
              </a:xfrm>
              <a:ln>
                <a:noFill/>
              </a:ln>
            </p:spPr>
            <p:txBody>
              <a:bodyPr>
                <a:normAutofit/>
              </a:bodyPr>
              <a:lstStyle/>
              <a:p>
                <a:r>
                  <a:rPr lang="en-US" sz="2400" dirty="0"/>
                  <a:t>Hijack the bad for the good!</a:t>
                </a:r>
              </a:p>
              <a:p>
                <a:pPr marL="457200" lvl="1" indent="0">
                  <a:buNone/>
                </a:pPr>
                <a:r>
                  <a:rPr lang="en-US" sz="2000" dirty="0"/>
                  <a:t>              “bad program graphs” (for </a:t>
                </a:r>
                <a:r>
                  <a:rPr lang="en-US" sz="2000" dirty="0" err="1"/>
                  <a:t>interprocedural</a:t>
                </a:r>
                <a:r>
                  <a:rPr lang="en-US" sz="2000" dirty="0"/>
                  <a:t> path profiling)</a:t>
                </a:r>
              </a:p>
              <a:p>
                <a:pPr marL="457200" lvl="1" indent="0">
                  <a:buNone/>
                </a:pPr>
                <a:r>
                  <a:rPr lang="en-US" sz="2000" dirty="0"/>
                  <a:t>         </a:t>
                </a:r>
                <a14:m>
                  <m:oMath xmlns:m="http://schemas.openxmlformats.org/officeDocument/2006/math">
                    <m:r>
                      <a:rPr lang="en-US" sz="2000" i="1">
                        <a:latin typeface="Cambria Math" panose="02040503050406030204" pitchFamily="18" charset="0"/>
                      </a:rPr>
                      <m:t>⇒</m:t>
                    </m:r>
                  </m:oMath>
                </a14:m>
                <a:r>
                  <a:rPr lang="en-US" sz="2000" dirty="0"/>
                  <a:t>  “good data structures” (for representing relations)</a:t>
                </a:r>
              </a:p>
            </p:txBody>
          </p:sp>
        </mc:Choice>
        <mc:Fallback xmlns="">
          <p:sp>
            <p:nvSpPr>
              <p:cNvPr id="3" name="Content Placeholder 2">
                <a:extLst>
                  <a:ext uri="{FF2B5EF4-FFF2-40B4-BE49-F238E27FC236}">
                    <a16:creationId xmlns:a16="http://schemas.microsoft.com/office/drawing/2014/main" id="{5517BB14-CA48-1C2D-A591-837E12B9BD58}"/>
                  </a:ext>
                </a:extLst>
              </p:cNvPr>
              <p:cNvSpPr>
                <a:spLocks noGrp="1" noRot="1" noChangeAspect="1" noMove="1" noResize="1" noEditPoints="1" noAdjustHandles="1" noChangeArrowheads="1" noChangeShapeType="1" noTextEdit="1"/>
              </p:cNvSpPr>
              <p:nvPr>
                <p:ph idx="1"/>
              </p:nvPr>
            </p:nvSpPr>
            <p:spPr>
              <a:xfrm>
                <a:off x="-2928" y="1532763"/>
                <a:ext cx="9146928" cy="4470874"/>
              </a:xfrm>
              <a:blipFill>
                <a:blip r:embed="rId3"/>
                <a:stretch>
                  <a:fillRect l="-933" t="-954"/>
                </a:stretch>
              </a:blipFill>
              <a:ln>
                <a:noFill/>
              </a:ln>
            </p:spPr>
            <p:txBody>
              <a:bodyPr/>
              <a:lstStyle/>
              <a:p>
                <a:r>
                  <a:rPr lang="en-US">
                    <a:noFill/>
                  </a:rPr>
                  <a:t> </a:t>
                </a:r>
              </a:p>
            </p:txBody>
          </p:sp>
        </mc:Fallback>
      </mc:AlternateContent>
      <p:pic>
        <p:nvPicPr>
          <p:cNvPr id="4" name="Graphic 3" descr="A lightbulb">
            <a:extLst>
              <a:ext uri="{FF2B5EF4-FFF2-40B4-BE49-F238E27FC236}">
                <a16:creationId xmlns:a16="http://schemas.microsoft.com/office/drawing/2014/main" id="{415F1ADF-FDD1-B47E-492C-34905597B9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23962" y="1340427"/>
            <a:ext cx="693148" cy="693148"/>
          </a:xfrm>
          <a:prstGeom prst="rect">
            <a:avLst/>
          </a:prstGeom>
        </p:spPr>
      </p:pic>
      <p:pic>
        <p:nvPicPr>
          <p:cNvPr id="5" name="Picture 4" descr="A green frog with a white background&#10;&#10;Description automatically generated with medium confidence">
            <a:extLst>
              <a:ext uri="{FF2B5EF4-FFF2-40B4-BE49-F238E27FC236}">
                <a16:creationId xmlns:a16="http://schemas.microsoft.com/office/drawing/2014/main" id="{8C2C619C-F339-86BF-BD0D-849DE56B9B5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83104" y="3937481"/>
            <a:ext cx="1984010" cy="1757709"/>
          </a:xfrm>
          <a:prstGeom prst="rect">
            <a:avLst/>
          </a:prstGeom>
        </p:spPr>
      </p:pic>
      <p:pic>
        <p:nvPicPr>
          <p:cNvPr id="7" name="Picture 6" descr="Icon&#10;&#10;Description automatically generated">
            <a:extLst>
              <a:ext uri="{FF2B5EF4-FFF2-40B4-BE49-F238E27FC236}">
                <a16:creationId xmlns:a16="http://schemas.microsoft.com/office/drawing/2014/main" id="{76BACB4E-5498-33E1-AE4A-70C2909F9D6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635051" y="3851502"/>
            <a:ext cx="1984011" cy="1863317"/>
          </a:xfrm>
          <a:prstGeom prst="rect">
            <a:avLst/>
          </a:prstGeom>
        </p:spPr>
      </p:pic>
      <p:pic>
        <p:nvPicPr>
          <p:cNvPr id="9" name="Picture 8" descr="A cartoon of a child wearing a garment&#10;&#10;AI-generated content may be incorrect.">
            <a:extLst>
              <a:ext uri="{FF2B5EF4-FFF2-40B4-BE49-F238E27FC236}">
                <a16:creationId xmlns:a16="http://schemas.microsoft.com/office/drawing/2014/main" id="{1A4D93EE-6CB5-6AA0-D5FE-99BA83B5DC2E}"/>
              </a:ext>
            </a:extLst>
          </p:cNvPr>
          <p:cNvPicPr>
            <a:picLocks noChangeAspect="1"/>
          </p:cNvPicPr>
          <p:nvPr/>
        </p:nvPicPr>
        <p:blipFill>
          <a:blip r:embed="rId9"/>
          <a:stretch>
            <a:fillRect/>
          </a:stretch>
        </p:blipFill>
        <p:spPr>
          <a:xfrm>
            <a:off x="6087000" y="3768841"/>
            <a:ext cx="1424609" cy="2136914"/>
          </a:xfrm>
          <a:prstGeom prst="rect">
            <a:avLst/>
          </a:prstGeom>
        </p:spPr>
      </p:pic>
    </p:spTree>
    <p:extLst>
      <p:ext uri="{BB962C8B-B14F-4D97-AF65-F5344CB8AC3E}">
        <p14:creationId xmlns:p14="http://schemas.microsoft.com/office/powerpoint/2010/main" val="28714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C740-DF19-F47F-0F3B-4D8D46A4B270}"/>
              </a:ext>
            </a:extLst>
          </p:cNvPr>
          <p:cNvSpPr>
            <a:spLocks noGrp="1"/>
          </p:cNvSpPr>
          <p:nvPr>
            <p:ph type="title"/>
          </p:nvPr>
        </p:nvSpPr>
        <p:spPr/>
        <p:txBody>
          <a:bodyPr/>
          <a:lstStyle/>
          <a:p>
            <a:r>
              <a:rPr lang="en-US" dirty="0"/>
              <a:t>Observations about Frameworks (I)</a:t>
            </a:r>
          </a:p>
        </p:txBody>
      </p:sp>
      <p:sp>
        <p:nvSpPr>
          <p:cNvPr id="3" name="Content Placeholder 2">
            <a:extLst>
              <a:ext uri="{FF2B5EF4-FFF2-40B4-BE49-F238E27FC236}">
                <a16:creationId xmlns:a16="http://schemas.microsoft.com/office/drawing/2014/main" id="{2DC0DD2A-F597-3D96-E693-6A56B33E5D8F}"/>
              </a:ext>
            </a:extLst>
          </p:cNvPr>
          <p:cNvSpPr>
            <a:spLocks noGrp="1"/>
          </p:cNvSpPr>
          <p:nvPr>
            <p:ph idx="1"/>
          </p:nvPr>
        </p:nvSpPr>
        <p:spPr>
          <a:ln>
            <a:noFill/>
          </a:ln>
        </p:spPr>
        <p:txBody>
          <a:bodyPr/>
          <a:lstStyle/>
          <a:p>
            <a:pPr marL="0" indent="0">
              <a:buNone/>
            </a:pPr>
            <a:r>
              <a:rPr lang="en-US" dirty="0"/>
              <a:t>What I learned about generalization</a:t>
            </a:r>
          </a:p>
          <a:p>
            <a:r>
              <a:rPr lang="en-US" dirty="0"/>
              <a:t>Understand a suite of solutions: It might be the case that only one of them generalizes</a:t>
            </a:r>
          </a:p>
          <a:p>
            <a:pPr lvl="1"/>
            <a:r>
              <a:rPr lang="en-US" dirty="0"/>
              <a:t>Ramalingam: Generalizing from batch algorithms to an incremental algorithm for computing shortest distances in a graph</a:t>
            </a:r>
          </a:p>
          <a:p>
            <a:pPr lvl="1"/>
            <a:r>
              <a:rPr lang="en-US" dirty="0"/>
              <a:t>[Third hand]</a:t>
            </a:r>
          </a:p>
          <a:p>
            <a:pPr lvl="2"/>
            <a:r>
              <a:rPr lang="en-US" dirty="0"/>
              <a:t>To create parallel numerical-analysis algorithms, needed to resurrect algorithms from the 50s &amp; 60s</a:t>
            </a:r>
          </a:p>
          <a:p>
            <a:pPr lvl="2"/>
            <a:r>
              <a:rPr lang="en-US" dirty="0"/>
              <a:t>Later algorithms had sequentialization baked in</a:t>
            </a:r>
          </a:p>
        </p:txBody>
      </p:sp>
      <p:grpSp>
        <p:nvGrpSpPr>
          <p:cNvPr id="10" name="Group 9">
            <a:extLst>
              <a:ext uri="{FF2B5EF4-FFF2-40B4-BE49-F238E27FC236}">
                <a16:creationId xmlns:a16="http://schemas.microsoft.com/office/drawing/2014/main" id="{E1F0591B-EE55-DFF9-9466-8A50635F827C}"/>
              </a:ext>
            </a:extLst>
          </p:cNvPr>
          <p:cNvGrpSpPr/>
          <p:nvPr/>
        </p:nvGrpSpPr>
        <p:grpSpPr>
          <a:xfrm>
            <a:off x="7901513" y="69367"/>
            <a:ext cx="1171967" cy="1469415"/>
            <a:chOff x="7084841" y="69367"/>
            <a:chExt cx="1171967" cy="1469415"/>
          </a:xfrm>
        </p:grpSpPr>
        <p:sp>
          <p:nvSpPr>
            <p:cNvPr id="8" name="TextBox 23">
              <a:extLst>
                <a:ext uri="{FF2B5EF4-FFF2-40B4-BE49-F238E27FC236}">
                  <a16:creationId xmlns:a16="http://schemas.microsoft.com/office/drawing/2014/main" id="{85EC7C66-9698-DE13-B0C9-1162BDDCE6B3}"/>
                </a:ext>
              </a:extLst>
            </p:cNvPr>
            <p:cNvSpPr txBox="1">
              <a:spLocks noChangeArrowheads="1"/>
            </p:cNvSpPr>
            <p:nvPr/>
          </p:nvSpPr>
          <p:spPr bwMode="auto">
            <a:xfrm>
              <a:off x="7084841" y="1346104"/>
              <a:ext cx="1171967" cy="1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24490" rIns="0" bIns="24490"/>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dirty="0">
                  <a:latin typeface="Calibri" pitchFamily="34" charset="0"/>
                </a:rPr>
                <a:t>Ramalingam</a:t>
              </a:r>
            </a:p>
          </p:txBody>
        </p:sp>
        <p:pic>
          <p:nvPicPr>
            <p:cNvPr id="9" name="Picture 8">
              <a:extLst>
                <a:ext uri="{FF2B5EF4-FFF2-40B4-BE49-F238E27FC236}">
                  <a16:creationId xmlns:a16="http://schemas.microsoft.com/office/drawing/2014/main" id="{484EE1DF-9F10-10B6-29B4-E508D83B6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068" y="69367"/>
              <a:ext cx="701515" cy="1183121"/>
            </a:xfrm>
            <a:prstGeom prst="rect">
              <a:avLst/>
            </a:prstGeom>
            <a:noFill/>
            <a:ln w="9525">
              <a:solidFill>
                <a:schemeClr val="tx1"/>
              </a:solidFill>
            </a:ln>
          </p:spPr>
        </p:pic>
      </p:grpSp>
    </p:spTree>
    <p:extLst>
      <p:ext uri="{BB962C8B-B14F-4D97-AF65-F5344CB8AC3E}">
        <p14:creationId xmlns:p14="http://schemas.microsoft.com/office/powerpoint/2010/main" val="1706579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2A63-0A4D-7A91-23A9-8C8CAF20CC95}"/>
              </a:ext>
            </a:extLst>
          </p:cNvPr>
          <p:cNvSpPr>
            <a:spLocks noGrp="1"/>
          </p:cNvSpPr>
          <p:nvPr>
            <p:ph type="title"/>
          </p:nvPr>
        </p:nvSpPr>
        <p:spPr/>
        <p:txBody>
          <a:bodyPr/>
          <a:lstStyle/>
          <a:p>
            <a:r>
              <a:rPr lang="en-US" dirty="0"/>
              <a:t>Observations about Frameworks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032472-B972-96A3-FFAA-BC40249ED6CF}"/>
                  </a:ext>
                </a:extLst>
              </p:cNvPr>
              <p:cNvSpPr>
                <a:spLocks noGrp="1"/>
              </p:cNvSpPr>
              <p:nvPr>
                <p:ph idx="1"/>
              </p:nvPr>
            </p:nvSpPr>
            <p:spPr>
              <a:ln>
                <a:noFill/>
              </a:ln>
            </p:spPr>
            <p:txBody>
              <a:bodyPr/>
              <a:lstStyle/>
              <a:p>
                <a:r>
                  <a:rPr lang="en-US" dirty="0"/>
                  <a:t>Usually creating a framework involves finding the right abstraction or right underlying abstract data type</a:t>
                </a:r>
              </a:p>
              <a:p>
                <a:pPr lvl="1"/>
                <a:r>
                  <a:rPr lang="en-US" dirty="0"/>
                  <a:t>But sometimes you need to </a:t>
                </a:r>
                <a:r>
                  <a:rPr lang="en-US" u="sng" dirty="0"/>
                  <a:t>break</a:t>
                </a:r>
                <a:r>
                  <a:rPr lang="en-US" dirty="0"/>
                  <a:t> an abstraction</a:t>
                </a:r>
              </a:p>
              <a:p>
                <a:pPr lvl="1"/>
                <a:r>
                  <a:rPr lang="en-US" dirty="0"/>
                  <a:t>Matrix multiplication </a:t>
                </a:r>
                <a14:m>
                  <m:oMath xmlns:m="http://schemas.openxmlformats.org/officeDocument/2006/math">
                    <m:r>
                      <a:rPr lang="en-US" b="0" i="1" dirty="0" smtClean="0">
                        <a:latin typeface="Cambria Math" panose="02040503050406030204" pitchFamily="18" charset="0"/>
                      </a:rPr>
                      <m:t>⇒</m:t>
                    </m:r>
                  </m:oMath>
                </a14:m>
                <a:r>
                  <a:rPr lang="en-US" dirty="0"/>
                  <a:t> Kronecker product</a:t>
                </a:r>
              </a:p>
              <a:p>
                <a:pPr lvl="2"/>
                <a:r>
                  <a:rPr lang="en-US" dirty="0"/>
                  <a:t>Context-bounded analysis of parallel programs: permits rearrangements of program transitions</a:t>
                </a:r>
              </a:p>
              <a:p>
                <a:pPr lvl="2"/>
                <a:r>
                  <a:rPr lang="en-US" dirty="0"/>
                  <a:t>NPA-TP: can handle weighted Linear CFLs as weighted regular languages</a:t>
                </a:r>
              </a:p>
              <a:p>
                <a:endParaRPr lang="en-US" dirty="0"/>
              </a:p>
            </p:txBody>
          </p:sp>
        </mc:Choice>
        <mc:Fallback xmlns="">
          <p:sp>
            <p:nvSpPr>
              <p:cNvPr id="3" name="Content Placeholder 2">
                <a:extLst>
                  <a:ext uri="{FF2B5EF4-FFF2-40B4-BE49-F238E27FC236}">
                    <a16:creationId xmlns:a16="http://schemas.microsoft.com/office/drawing/2014/main" id="{FD032472-B972-96A3-FFAA-BC40249ED6CF}"/>
                  </a:ext>
                </a:extLst>
              </p:cNvPr>
              <p:cNvSpPr>
                <a:spLocks noGrp="1" noRot="1" noChangeAspect="1" noMove="1" noResize="1" noEditPoints="1" noAdjustHandles="1" noChangeArrowheads="1" noChangeShapeType="1" noTextEdit="1"/>
              </p:cNvSpPr>
              <p:nvPr>
                <p:ph idx="1"/>
              </p:nvPr>
            </p:nvSpPr>
            <p:spPr>
              <a:blipFill>
                <a:blip r:embed="rId2"/>
                <a:stretch>
                  <a:fillRect l="-1259" t="-1389" r="-2222"/>
                </a:stretch>
              </a:blipFill>
              <a:ln>
                <a:no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4CF4F952-A7DA-DB85-DCB8-24A975075505}"/>
              </a:ext>
            </a:extLst>
          </p:cNvPr>
          <p:cNvGrpSpPr/>
          <p:nvPr/>
        </p:nvGrpSpPr>
        <p:grpSpPr>
          <a:xfrm>
            <a:off x="107970" y="5405406"/>
            <a:ext cx="2741132" cy="1553147"/>
            <a:chOff x="107970" y="5405406"/>
            <a:chExt cx="2741132" cy="1553147"/>
          </a:xfrm>
        </p:grpSpPr>
        <p:grpSp>
          <p:nvGrpSpPr>
            <p:cNvPr id="17" name="Group 16">
              <a:extLst>
                <a:ext uri="{FF2B5EF4-FFF2-40B4-BE49-F238E27FC236}">
                  <a16:creationId xmlns:a16="http://schemas.microsoft.com/office/drawing/2014/main" id="{A833BBD6-062B-F61E-FF5D-842B95B52998}"/>
                </a:ext>
              </a:extLst>
            </p:cNvPr>
            <p:cNvGrpSpPr/>
            <p:nvPr/>
          </p:nvGrpSpPr>
          <p:grpSpPr>
            <a:xfrm>
              <a:off x="107970" y="5405406"/>
              <a:ext cx="754380" cy="1553147"/>
              <a:chOff x="107970" y="5405406"/>
              <a:chExt cx="754380" cy="1553147"/>
            </a:xfrm>
          </p:grpSpPr>
          <p:pic>
            <p:nvPicPr>
              <p:cNvPr id="13" name="Picture 12" descr="C:\Users\reps\Documents\Papers\submissions\SpeedingUpNewton\Talk\akash.jpg">
                <a:extLst>
                  <a:ext uri="{FF2B5EF4-FFF2-40B4-BE49-F238E27FC236}">
                    <a16:creationId xmlns:a16="http://schemas.microsoft.com/office/drawing/2014/main" id="{2A9DDF00-006D-F731-875C-83B160D3A8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70" y="5405406"/>
                <a:ext cx="75438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4" name="TextBox 23">
                <a:extLst>
                  <a:ext uri="{FF2B5EF4-FFF2-40B4-BE49-F238E27FC236}">
                    <a16:creationId xmlns:a16="http://schemas.microsoft.com/office/drawing/2014/main" id="{BC4A43FF-6E04-21B4-FCD9-F88F98567462}"/>
                  </a:ext>
                </a:extLst>
              </p:cNvPr>
              <p:cNvSpPr txBox="1">
                <a:spLocks noChangeArrowheads="1"/>
              </p:cNvSpPr>
              <p:nvPr/>
            </p:nvSpPr>
            <p:spPr bwMode="auto">
              <a:xfrm>
                <a:off x="222251" y="6455851"/>
                <a:ext cx="525818"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Akash</a:t>
                </a:r>
              </a:p>
              <a:p>
                <a:pPr algn="ctr" defTabSz="457200">
                  <a:lnSpc>
                    <a:spcPct val="70000"/>
                  </a:lnSpc>
                  <a:buFontTx/>
                  <a:buNone/>
                </a:pPr>
                <a:r>
                  <a:rPr lang="en-US" sz="1400" dirty="0">
                    <a:latin typeface="Calibri" pitchFamily="34" charset="0"/>
                  </a:rPr>
                  <a:t>Lal</a:t>
                </a:r>
              </a:p>
            </p:txBody>
          </p:sp>
        </p:grpSp>
        <p:grpSp>
          <p:nvGrpSpPr>
            <p:cNvPr id="7" name="Group 6">
              <a:extLst>
                <a:ext uri="{FF2B5EF4-FFF2-40B4-BE49-F238E27FC236}">
                  <a16:creationId xmlns:a16="http://schemas.microsoft.com/office/drawing/2014/main" id="{AEB3801A-26E6-2B53-147B-38649436E976}"/>
                </a:ext>
              </a:extLst>
            </p:cNvPr>
            <p:cNvGrpSpPr/>
            <p:nvPr/>
          </p:nvGrpSpPr>
          <p:grpSpPr>
            <a:xfrm>
              <a:off x="769177" y="5405406"/>
              <a:ext cx="1158875" cy="1530262"/>
              <a:chOff x="7604597" y="1755698"/>
              <a:chExt cx="1158875" cy="1530262"/>
            </a:xfrm>
          </p:grpSpPr>
          <p:sp>
            <p:nvSpPr>
              <p:cNvPr id="11" name="TextBox 23">
                <a:extLst>
                  <a:ext uri="{FF2B5EF4-FFF2-40B4-BE49-F238E27FC236}">
                    <a16:creationId xmlns:a16="http://schemas.microsoft.com/office/drawing/2014/main" id="{FA37E599-89DE-FC22-A2C0-56EA793B8E77}"/>
                  </a:ext>
                </a:extLst>
              </p:cNvPr>
              <p:cNvSpPr txBox="1">
                <a:spLocks noChangeArrowheads="1"/>
              </p:cNvSpPr>
              <p:nvPr/>
            </p:nvSpPr>
            <p:spPr bwMode="auto">
              <a:xfrm>
                <a:off x="7604597" y="2783258"/>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Tayssir</a:t>
                </a:r>
                <a:endParaRPr lang="en-US" sz="1400" dirty="0">
                  <a:latin typeface="Calibri" pitchFamily="34" charset="0"/>
                </a:endParaRPr>
              </a:p>
              <a:p>
                <a:pPr algn="ctr" defTabSz="457200">
                  <a:lnSpc>
                    <a:spcPct val="70000"/>
                  </a:lnSpc>
                </a:pPr>
                <a:r>
                  <a:rPr lang="en-US" sz="1400" dirty="0" err="1">
                    <a:latin typeface="Calibri" pitchFamily="34" charset="0"/>
                  </a:rPr>
                  <a:t>Touili</a:t>
                </a:r>
                <a:endParaRPr lang="en-US" sz="1400" dirty="0">
                  <a:latin typeface="Calibri" pitchFamily="34" charset="0"/>
                </a:endParaRPr>
              </a:p>
            </p:txBody>
          </p:sp>
          <p:pic>
            <p:nvPicPr>
              <p:cNvPr id="12" name="Picture 13" descr="C:\Users\reps\Documents\Papers\submissions\SpeedingUpNewton\Talk\tayssir.JPG">
                <a:extLst>
                  <a:ext uri="{FF2B5EF4-FFF2-40B4-BE49-F238E27FC236}">
                    <a16:creationId xmlns:a16="http://schemas.microsoft.com/office/drawing/2014/main" id="{ABB22C1F-CF9F-8217-6D09-9DDD9373BA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5660" y="1755698"/>
                <a:ext cx="846713"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BF0A415-1FC6-920C-6789-07A4A0F8BF2F}"/>
                </a:ext>
              </a:extLst>
            </p:cNvPr>
            <p:cNvGrpSpPr/>
            <p:nvPr/>
          </p:nvGrpSpPr>
          <p:grpSpPr>
            <a:xfrm>
              <a:off x="1690227" y="5405406"/>
              <a:ext cx="1158875" cy="1543973"/>
              <a:chOff x="6364913" y="1751013"/>
              <a:chExt cx="1158875" cy="1543973"/>
            </a:xfrm>
          </p:grpSpPr>
          <p:sp>
            <p:nvSpPr>
              <p:cNvPr id="9" name="TextBox 23">
                <a:extLst>
                  <a:ext uri="{FF2B5EF4-FFF2-40B4-BE49-F238E27FC236}">
                    <a16:creationId xmlns:a16="http://schemas.microsoft.com/office/drawing/2014/main" id="{BA2EAF21-3EE4-C861-E77D-48CB2E9957FD}"/>
                  </a:ext>
                </a:extLst>
              </p:cNvPr>
              <p:cNvSpPr txBox="1">
                <a:spLocks noChangeArrowheads="1"/>
              </p:cNvSpPr>
              <p:nvPr/>
            </p:nvSpPr>
            <p:spPr bwMode="auto">
              <a:xfrm>
                <a:off x="6364913" y="279228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Nick</a:t>
                </a:r>
              </a:p>
              <a:p>
                <a:pPr algn="ctr" defTabSz="457200">
                  <a:lnSpc>
                    <a:spcPct val="70000"/>
                  </a:lnSpc>
                  <a:buFontTx/>
                  <a:buNone/>
                </a:pPr>
                <a:r>
                  <a:rPr lang="en-US" sz="1400" dirty="0">
                    <a:latin typeface="Calibri" pitchFamily="34" charset="0"/>
                  </a:rPr>
                  <a:t>Kidd</a:t>
                </a:r>
              </a:p>
            </p:txBody>
          </p:sp>
          <p:pic>
            <p:nvPicPr>
              <p:cNvPr id="10" name="Picture 14" descr="C:\Users\reps\Documents\Papers\submissions\SpeedingUpNewton\Talk\nick-kidd.jpg">
                <a:extLst>
                  <a:ext uri="{FF2B5EF4-FFF2-40B4-BE49-F238E27FC236}">
                    <a16:creationId xmlns:a16="http://schemas.microsoft.com/office/drawing/2014/main" id="{EC05230F-7EF6-3FDA-661F-1B274481B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055" y="1751013"/>
                <a:ext cx="913507"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13257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Intuition About </a:t>
            </a:r>
            <a:r>
              <a:rPr lang="en-US" dirty="0" err="1"/>
              <a:t>Kronecker</a:t>
            </a:r>
            <a:r>
              <a:rPr lang="en-US" dirty="0"/>
              <a:t> Product</a:t>
            </a:r>
          </a:p>
        </p:txBody>
      </p:sp>
      <p:sp>
        <p:nvSpPr>
          <p:cNvPr id="5" name="Slide Number Placeholder 4"/>
          <p:cNvSpPr>
            <a:spLocks noGrp="1"/>
          </p:cNvSpPr>
          <p:nvPr>
            <p:ph type="sldNum" sz="quarter" idx="12"/>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defPPr>
              <a:defRPr lang="en-US"/>
            </a:defPPr>
            <a:lvl1pPr marL="0" algn="r" defTabSz="457200" rtl="0" eaLnBrk="0" fontAlgn="auto" latinLnBrk="0" hangingPunct="0">
              <a:spcBef>
                <a:spcPts val="0"/>
              </a:spcBef>
              <a:spcAft>
                <a:spcPts val="0"/>
              </a:spcAft>
              <a:defRPr sz="8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AD1266-7CE3-2146-B859-359ABF1E0203}" type="slidenum">
              <a:rPr lang="en-US" smtClean="0"/>
              <a:pPr/>
              <a:t>57</a:t>
            </a:fld>
            <a:endParaRPr lang="en-US"/>
          </a:p>
        </p:txBody>
      </p:sp>
      <p:grpSp>
        <p:nvGrpSpPr>
          <p:cNvPr id="7" name="Group 6"/>
          <p:cNvGrpSpPr/>
          <p:nvPr/>
        </p:nvGrpSpPr>
        <p:grpSpPr>
          <a:xfrm>
            <a:off x="7908999" y="5017531"/>
            <a:ext cx="1158875" cy="1779121"/>
            <a:chOff x="1393594" y="2826711"/>
            <a:chExt cx="1158875" cy="1779121"/>
          </a:xfrm>
        </p:grpSpPr>
        <p:sp>
          <p:nvSpPr>
            <p:cNvPr id="10" name="TextBox 23"/>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i="1">
                        <a:latin typeface="Cambria Math" panose="02040503050406030204" pitchFamily="18" charset="0"/>
                        <a:sym typeface="Symbol"/>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a:latin typeface="Cambria Math" panose="02040503050406030204" pitchFamily="18" charset="0"/>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panose="02040503050406030204" pitchFamily="18" charset="0"/>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3651949"/>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4538619"/>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4874478"/>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3651949"/>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4538619"/>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4872852"/>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3651949"/>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4538619"/>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199607"/>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3651949"/>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4538619"/>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195796"/>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4039836" y="221070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2732292"/>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478972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479823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389641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3888765"/>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1" name="Oval 30">
            <a:extLst>
              <a:ext uri="{FF2B5EF4-FFF2-40B4-BE49-F238E27FC236}">
                <a16:creationId xmlns:a16="http://schemas.microsoft.com/office/drawing/2014/main" id="{E10392F1-085A-458B-99B9-0C7D6B5F2308}"/>
              </a:ext>
            </a:extLst>
          </p:cNvPr>
          <p:cNvSpPr/>
          <p:nvPr/>
        </p:nvSpPr>
        <p:spPr bwMode="auto">
          <a:xfrm>
            <a:off x="5401851" y="1653299"/>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F990E2C7-2466-4405-A902-1B97B7FC95F9}"/>
              </a:ext>
            </a:extLst>
          </p:cNvPr>
          <p:cNvCxnSpPr>
            <a:cxnSpLocks/>
            <a:stCxn id="31" idx="4"/>
            <a:endCxn id="54" idx="0"/>
          </p:cNvCxnSpPr>
          <p:nvPr/>
        </p:nvCxnSpPr>
        <p:spPr bwMode="auto">
          <a:xfrm flipH="1">
            <a:off x="5105830" y="2025590"/>
            <a:ext cx="410910" cy="2824258"/>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cxnSp>
        <p:nvCxnSpPr>
          <p:cNvPr id="48" name="Straight Arrow Connector 47">
            <a:extLst>
              <a:ext uri="{FF2B5EF4-FFF2-40B4-BE49-F238E27FC236}">
                <a16:creationId xmlns:a16="http://schemas.microsoft.com/office/drawing/2014/main" id="{8A8F7B28-F959-4BCA-BAB1-B622A46DFF11}"/>
              </a:ext>
            </a:extLst>
          </p:cNvPr>
          <p:cNvCxnSpPr>
            <a:cxnSpLocks/>
            <a:stCxn id="18" idx="2"/>
          </p:cNvCxnSpPr>
          <p:nvPr/>
        </p:nvCxnSpPr>
        <p:spPr bwMode="auto">
          <a:xfrm>
            <a:off x="3748089" y="3926269"/>
            <a:ext cx="777869" cy="948209"/>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51" name="Straight Arrow Connector 50">
            <a:extLst>
              <a:ext uri="{FF2B5EF4-FFF2-40B4-BE49-F238E27FC236}">
                <a16:creationId xmlns:a16="http://schemas.microsoft.com/office/drawing/2014/main" id="{B2C06E3D-F76E-4B5B-BA94-88C2C2AB0650}"/>
              </a:ext>
            </a:extLst>
          </p:cNvPr>
          <p:cNvCxnSpPr>
            <a:cxnSpLocks/>
            <a:stCxn id="19" idx="3"/>
          </p:cNvCxnSpPr>
          <p:nvPr/>
        </p:nvCxnSpPr>
        <p:spPr bwMode="auto">
          <a:xfrm>
            <a:off x="4147743" y="4677683"/>
            <a:ext cx="360461" cy="196795"/>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4" name="Oval 53">
            <a:extLst>
              <a:ext uri="{FF2B5EF4-FFF2-40B4-BE49-F238E27FC236}">
                <a16:creationId xmlns:a16="http://schemas.microsoft.com/office/drawing/2014/main" id="{C8D76FBE-F4DA-439E-B25D-3260D90ECC12}"/>
              </a:ext>
            </a:extLst>
          </p:cNvPr>
          <p:cNvSpPr/>
          <p:nvPr/>
        </p:nvSpPr>
        <p:spPr bwMode="auto">
          <a:xfrm>
            <a:off x="4990941" y="4849848"/>
            <a:ext cx="229777" cy="305247"/>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44" name="Rectangle 43">
            <a:extLst>
              <a:ext uri="{FF2B5EF4-FFF2-40B4-BE49-F238E27FC236}">
                <a16:creationId xmlns:a16="http://schemas.microsoft.com/office/drawing/2014/main" id="{E26915B0-7A84-4408-9554-83F69866BA8F}"/>
              </a:ext>
            </a:extLst>
          </p:cNvPr>
          <p:cNvSpPr/>
          <p:nvPr/>
        </p:nvSpPr>
        <p:spPr>
          <a:xfrm>
            <a:off x="2339748" y="5516173"/>
            <a:ext cx="983169" cy="254544"/>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6AC3114-7B87-4F71-BF57-7D3F9B03FB6C}"/>
              </a:ext>
            </a:extLst>
          </p:cNvPr>
          <p:cNvSpPr/>
          <p:nvPr/>
        </p:nvSpPr>
        <p:spPr>
          <a:xfrm>
            <a:off x="3738465" y="5466326"/>
            <a:ext cx="381000" cy="58139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1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xit" presetSubtype="0" fill="hold" grpId="1" nodeType="withEffect">
                                  <p:stCondLst>
                                    <p:cond delay="0"/>
                                  </p:stCondLst>
                                  <p:childTnLst>
                                    <p:animEffect transition="out" filter="dissolv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dissolve">
                                      <p:cBhvr>
                                        <p:cTn id="56" dur="500"/>
                                        <p:tgtEl>
                                          <p:spTgt spid="30"/>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dissolv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dissolve">
                                      <p:cBhvr>
                                        <p:cTn id="72" dur="500"/>
                                        <p:tgtEl>
                                          <p:spTgt spid="46"/>
                                        </p:tgtEl>
                                      </p:cBhvr>
                                    </p:animEffect>
                                  </p:childTnLst>
                                </p:cTn>
                              </p:par>
                              <p:par>
                                <p:cTn id="73" presetID="9"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dissolv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down)">
                                      <p:cBhvr>
                                        <p:cTn id="80" dur="500"/>
                                        <p:tgtEl>
                                          <p:spTgt spid="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down)">
                                      <p:cBhvr>
                                        <p:cTn id="83" dur="500"/>
                                        <p:tgtEl>
                                          <p:spTgt spid="3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00"/>
                                        <p:tgtEl>
                                          <p:spTgt spid="3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down)">
                                      <p:cBhvr>
                                        <p:cTn id="89" dur="500"/>
                                        <p:tgtEl>
                                          <p:spTgt spid="39"/>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down)">
                                      <p:cBhvr>
                                        <p:cTn id="92" dur="500"/>
                                        <p:tgtEl>
                                          <p:spTgt spid="38"/>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down)">
                                      <p:cBhvr>
                                        <p:cTn id="95" dur="500"/>
                                        <p:tgtEl>
                                          <p:spTgt spid="3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down)">
                                      <p:cBhvr>
                                        <p:cTn id="98" dur="500"/>
                                        <p:tgtEl>
                                          <p:spTgt spid="34"/>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down)">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dissolve">
                                      <p:cBhvr>
                                        <p:cTn id="106" dur="500"/>
                                        <p:tgtEl>
                                          <p:spTgt spid="42"/>
                                        </p:tgtEl>
                                      </p:cBhvr>
                                    </p:animEffect>
                                  </p:childTnLst>
                                </p:cTn>
                              </p:par>
                              <p:par>
                                <p:cTn id="107" presetID="9" presetClass="entr" presetSubtype="0"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dissolve">
                                      <p:cBhvr>
                                        <p:cTn id="109" dur="500"/>
                                        <p:tgtEl>
                                          <p:spTgt spid="13"/>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dissolve">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wipe(up)">
                                      <p:cBhvr>
                                        <p:cTn id="119" dur="500"/>
                                        <p:tgtEl>
                                          <p:spTgt spid="48"/>
                                        </p:tgtEl>
                                      </p:cBhvr>
                                    </p:animEffect>
                                  </p:childTnLst>
                                </p:cTn>
                              </p:par>
                              <p:par>
                                <p:cTn id="120" presetID="22" presetClass="entr" presetSubtype="1" fill="hold"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wipe(up)">
                                      <p:cBhvr>
                                        <p:cTn id="122" dur="500"/>
                                        <p:tgtEl>
                                          <p:spTgt spid="51"/>
                                        </p:tgtEl>
                                      </p:cBhvr>
                                    </p:animEffect>
                                  </p:childTnLst>
                                </p:cTn>
                              </p:par>
                              <p:par>
                                <p:cTn id="123" presetID="22" presetClass="entr" presetSubtype="1"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wipe(up)">
                                      <p:cBhvr>
                                        <p:cTn id="125" dur="500"/>
                                        <p:tgtEl>
                                          <p:spTgt spid="43"/>
                                        </p:tgtEl>
                                      </p:cBhvr>
                                    </p:animEffect>
                                  </p:childTnLst>
                                </p:cTn>
                              </p:par>
                            </p:childTnLst>
                          </p:cTn>
                        </p:par>
                        <p:par>
                          <p:cTn id="126" fill="hold">
                            <p:stCondLst>
                              <p:cond delay="500"/>
                            </p:stCondLst>
                            <p:childTnLst>
                              <p:par>
                                <p:cTn id="127" presetID="9" presetClass="entr" presetSubtype="0" fill="hold" grpId="0" nodeType="after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dissolve">
                                      <p:cBhvr>
                                        <p:cTn id="1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P spid="20" grpId="0" animBg="1"/>
      <p:bldP spid="21" grpId="0" animBg="1"/>
      <p:bldP spid="22" grpId="0" animBg="1"/>
      <p:bldP spid="23" grpId="0" animBg="1"/>
      <p:bldP spid="28" grpId="0" animBg="1"/>
      <p:bldP spid="29" grpId="0" animBg="1"/>
      <p:bldP spid="30" grpId="0" animBg="1"/>
      <p:bldP spid="25" grpId="0" animBg="1"/>
      <p:bldP spid="9" grpId="0" animBg="1"/>
      <p:bldP spid="33" grpId="0" animBg="1"/>
      <p:bldP spid="34" grpId="0" animBg="1"/>
      <p:bldP spid="35" grpId="0" animBg="1"/>
      <p:bldP spid="36" grpId="0" animBg="1"/>
      <p:bldP spid="37" grpId="0" animBg="1"/>
      <p:bldP spid="38" grpId="0" animBg="1"/>
      <p:bldP spid="39" grpId="0" animBg="1"/>
      <p:bldP spid="31" grpId="0" animBg="1"/>
      <p:bldP spid="46" grpId="0" animBg="1"/>
      <p:bldP spid="54" grpId="0" animBg="1"/>
      <p:bldP spid="44" grpId="0" animBg="1"/>
      <p:bldP spid="44" grpId="1" animBg="1"/>
      <p:bldP spid="45" grpId="0" animBg="1"/>
      <p:bldP spid="4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D0CE-9BBA-5C28-11F2-C0EF1A83679B}"/>
            </a:ext>
          </a:extLst>
        </p:cNvPr>
        <p:cNvGrpSpPr/>
        <p:nvPr/>
      </p:nvGrpSpPr>
      <p:grpSpPr>
        <a:xfrm>
          <a:off x="0" y="0"/>
          <a:ext cx="0" cy="0"/>
          <a:chOff x="0" y="0"/>
          <a:chExt cx="0" cy="0"/>
        </a:xfrm>
      </p:grpSpPr>
      <p:sp>
        <p:nvSpPr>
          <p:cNvPr id="58" name="Title 1">
            <a:extLst>
              <a:ext uri="{FF2B5EF4-FFF2-40B4-BE49-F238E27FC236}">
                <a16:creationId xmlns:a16="http://schemas.microsoft.com/office/drawing/2014/main" id="{01471C92-114C-DF8A-6454-F3BD0C4DFAC6}"/>
              </a:ext>
            </a:extLst>
          </p:cNvPr>
          <p:cNvSpPr>
            <a:spLocks noGrp="1"/>
          </p:cNvSpPr>
          <p:nvPr>
            <p:ph type="title"/>
          </p:nvPr>
        </p:nvSpPr>
        <p:spPr>
          <a:xfrm>
            <a:off x="457200" y="274638"/>
            <a:ext cx="8229600" cy="868362"/>
          </a:xfrm>
        </p:spPr>
        <p:txBody>
          <a:bodyPr>
            <a:normAutofit fontScale="90000"/>
          </a:bodyPr>
          <a:lstStyle/>
          <a:p>
            <a:r>
              <a:rPr lang="en-US" dirty="0"/>
              <a:t>Kronecker Product from a Logical Perspective</a:t>
            </a:r>
          </a:p>
        </p:txBody>
      </p:sp>
      <p:sp>
        <p:nvSpPr>
          <p:cNvPr id="5" name="Slide Number Placeholder 4">
            <a:extLst>
              <a:ext uri="{FF2B5EF4-FFF2-40B4-BE49-F238E27FC236}">
                <a16:creationId xmlns:a16="http://schemas.microsoft.com/office/drawing/2014/main" id="{9FB87CEB-3A4C-00B8-70D7-30DB51DB847D}"/>
              </a:ext>
            </a:extLst>
          </p:cNvPr>
          <p:cNvSpPr>
            <a:spLocks noGrp="1"/>
          </p:cNvSpPr>
          <p:nvPr>
            <p:ph type="sldNum" sz="quarter" idx="12"/>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defPPr>
              <a:defRPr lang="en-US"/>
            </a:defPPr>
            <a:lvl1pPr marL="0" algn="r" defTabSz="457200" rtl="0" eaLnBrk="0" fontAlgn="auto" latinLnBrk="0" hangingPunct="0">
              <a:spcBef>
                <a:spcPts val="0"/>
              </a:spcBef>
              <a:spcAft>
                <a:spcPts val="0"/>
              </a:spcAft>
              <a:defRPr sz="8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AD1266-7CE3-2146-B859-359ABF1E0203}" type="slidenum">
              <a:rPr lang="en-US" smtClean="0"/>
              <a:pPr/>
              <a:t>58</a:t>
            </a:fld>
            <a:endParaRPr lang="en-US"/>
          </a:p>
        </p:txBody>
      </p:sp>
      <p:grpSp>
        <p:nvGrpSpPr>
          <p:cNvPr id="7" name="Group 6">
            <a:extLst>
              <a:ext uri="{FF2B5EF4-FFF2-40B4-BE49-F238E27FC236}">
                <a16:creationId xmlns:a16="http://schemas.microsoft.com/office/drawing/2014/main" id="{46E0488E-5CAF-59FD-1AE4-572F8A7A1C37}"/>
              </a:ext>
            </a:extLst>
          </p:cNvPr>
          <p:cNvGrpSpPr/>
          <p:nvPr/>
        </p:nvGrpSpPr>
        <p:grpSpPr>
          <a:xfrm>
            <a:off x="7908999" y="5017531"/>
            <a:ext cx="1158875" cy="1779121"/>
            <a:chOff x="1393594" y="2826711"/>
            <a:chExt cx="1158875" cy="1779121"/>
          </a:xfrm>
        </p:grpSpPr>
        <p:sp>
          <p:nvSpPr>
            <p:cNvPr id="10" name="TextBox 23">
              <a:extLst>
                <a:ext uri="{FF2B5EF4-FFF2-40B4-BE49-F238E27FC236}">
                  <a16:creationId xmlns:a16="http://schemas.microsoft.com/office/drawing/2014/main" id="{6D5B360D-DB49-3AE8-CCD6-367E960E9CAF}"/>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a:extLst>
                <a:ext uri="{FF2B5EF4-FFF2-40B4-BE49-F238E27FC236}">
                  <a16:creationId xmlns:a16="http://schemas.microsoft.com/office/drawing/2014/main" id="{CBA14B88-9DD4-8A9C-963A-59DE7791A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1D2294-DD00-EE7E-0320-891325C3DD62}"/>
                  </a:ext>
                </a:extLst>
              </p:cNvPr>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i="1">
                        <a:latin typeface="Cambria Math" panose="02040503050406030204" pitchFamily="18" charset="0"/>
                        <a:sym typeface="Symbol"/>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a:latin typeface="Cambria Math" panose="02040503050406030204" pitchFamily="18" charset="0"/>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panose="02040503050406030204" pitchFamily="18" charset="0"/>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4"/>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531127E-E261-7A8C-CF15-EAB7B08E4204}"/>
              </a:ext>
            </a:extLst>
          </p:cNvPr>
          <p:cNvSpPr/>
          <p:nvPr/>
        </p:nvSpPr>
        <p:spPr>
          <a:xfrm>
            <a:off x="2438400" y="3651949"/>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6BB4FB-4105-63BA-0009-85A9CCABE427}"/>
              </a:ext>
            </a:extLst>
          </p:cNvPr>
          <p:cNvSpPr/>
          <p:nvPr/>
        </p:nvSpPr>
        <p:spPr>
          <a:xfrm>
            <a:off x="2438400" y="4538619"/>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DDD04B-5C94-0C87-007D-72320EFBAE94}"/>
              </a:ext>
            </a:extLst>
          </p:cNvPr>
          <p:cNvSpPr/>
          <p:nvPr/>
        </p:nvSpPr>
        <p:spPr>
          <a:xfrm>
            <a:off x="2339879" y="4874478"/>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7CE9E3-9B5A-2B2B-BB3B-817CB506E3CE}"/>
              </a:ext>
            </a:extLst>
          </p:cNvPr>
          <p:cNvSpPr/>
          <p:nvPr/>
        </p:nvSpPr>
        <p:spPr>
          <a:xfrm>
            <a:off x="3367089" y="3651949"/>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a:extLst>
              <a:ext uri="{FF2B5EF4-FFF2-40B4-BE49-F238E27FC236}">
                <a16:creationId xmlns:a16="http://schemas.microsoft.com/office/drawing/2014/main" id="{C35FD0FD-C960-1CA7-FBCE-C6E18F1601A4}"/>
              </a:ext>
            </a:extLst>
          </p:cNvPr>
          <p:cNvSpPr/>
          <p:nvPr/>
        </p:nvSpPr>
        <p:spPr>
          <a:xfrm>
            <a:off x="3382885" y="4538619"/>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a:extLst>
              <a:ext uri="{FF2B5EF4-FFF2-40B4-BE49-F238E27FC236}">
                <a16:creationId xmlns:a16="http://schemas.microsoft.com/office/drawing/2014/main" id="{2B651389-FE3A-2EDB-CB1E-AAE0F85EF03C}"/>
              </a:ext>
            </a:extLst>
          </p:cNvPr>
          <p:cNvSpPr/>
          <p:nvPr/>
        </p:nvSpPr>
        <p:spPr>
          <a:xfrm>
            <a:off x="4223587" y="4872852"/>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a:extLst>
              <a:ext uri="{FF2B5EF4-FFF2-40B4-BE49-F238E27FC236}">
                <a16:creationId xmlns:a16="http://schemas.microsoft.com/office/drawing/2014/main" id="{291B6263-E222-0F80-09AA-C3CD9E1556E6}"/>
              </a:ext>
            </a:extLst>
          </p:cNvPr>
          <p:cNvSpPr/>
          <p:nvPr/>
        </p:nvSpPr>
        <p:spPr>
          <a:xfrm>
            <a:off x="4298949" y="3651949"/>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1069AE6-4A4C-55D5-DDCB-1DEDE4C1A958}"/>
              </a:ext>
            </a:extLst>
          </p:cNvPr>
          <p:cNvSpPr/>
          <p:nvPr/>
        </p:nvSpPr>
        <p:spPr>
          <a:xfrm>
            <a:off x="4311969" y="4538619"/>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B17AF5D-9937-2341-CD04-5DF255AE92F4}"/>
              </a:ext>
            </a:extLst>
          </p:cNvPr>
          <p:cNvSpPr/>
          <p:nvPr/>
        </p:nvSpPr>
        <p:spPr>
          <a:xfrm>
            <a:off x="2339879" y="5199607"/>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921033-2431-E5D7-1038-11315EDB3B70}"/>
              </a:ext>
            </a:extLst>
          </p:cNvPr>
          <p:cNvSpPr/>
          <p:nvPr/>
        </p:nvSpPr>
        <p:spPr>
          <a:xfrm>
            <a:off x="5261139" y="3651949"/>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a:extLst>
              <a:ext uri="{FF2B5EF4-FFF2-40B4-BE49-F238E27FC236}">
                <a16:creationId xmlns:a16="http://schemas.microsoft.com/office/drawing/2014/main" id="{D7788835-8E9E-0E45-1C5B-FA98A23C673D}"/>
              </a:ext>
            </a:extLst>
          </p:cNvPr>
          <p:cNvSpPr/>
          <p:nvPr/>
        </p:nvSpPr>
        <p:spPr>
          <a:xfrm>
            <a:off x="5259710" y="4538619"/>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a:extLst>
              <a:ext uri="{FF2B5EF4-FFF2-40B4-BE49-F238E27FC236}">
                <a16:creationId xmlns:a16="http://schemas.microsoft.com/office/drawing/2014/main" id="{B935ED7F-60CB-4377-C813-19543C6644D4}"/>
              </a:ext>
            </a:extLst>
          </p:cNvPr>
          <p:cNvSpPr/>
          <p:nvPr/>
        </p:nvSpPr>
        <p:spPr>
          <a:xfrm>
            <a:off x="4223586" y="5195796"/>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a:extLst>
              <a:ext uri="{FF2B5EF4-FFF2-40B4-BE49-F238E27FC236}">
                <a16:creationId xmlns:a16="http://schemas.microsoft.com/office/drawing/2014/main" id="{C1DCE524-5D02-6797-CB2E-1DE56DDCE32F}"/>
              </a:ext>
            </a:extLst>
          </p:cNvPr>
          <p:cNvCxnSpPr/>
          <p:nvPr/>
        </p:nvCxnSpPr>
        <p:spPr>
          <a:xfrm flipH="1">
            <a:off x="4039836" y="221070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0D2C5E2-A011-A6D7-EDDE-CB4FE9823AD2}"/>
              </a:ext>
            </a:extLst>
          </p:cNvPr>
          <p:cNvCxnSpPr/>
          <p:nvPr/>
        </p:nvCxnSpPr>
        <p:spPr>
          <a:xfrm>
            <a:off x="2326391" y="2732292"/>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FA5C2470-713D-9186-7745-984951BF8C10}"/>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5444CCE4-F340-53D7-E38C-B268BF6C24B4}"/>
              </a:ext>
            </a:extLst>
          </p:cNvPr>
          <p:cNvSpPr/>
          <p:nvPr/>
        </p:nvSpPr>
        <p:spPr bwMode="auto">
          <a:xfrm>
            <a:off x="2783205"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C89A32E3-6453-3C9A-DE26-56C5C7A44DB4}"/>
              </a:ext>
            </a:extLst>
          </p:cNvPr>
          <p:cNvSpPr/>
          <p:nvPr/>
        </p:nvSpPr>
        <p:spPr bwMode="auto">
          <a:xfrm>
            <a:off x="2760192" y="478972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C583F3F3-8E4C-947C-7EA8-103D0527A5E3}"/>
              </a:ext>
            </a:extLst>
          </p:cNvPr>
          <p:cNvSpPr/>
          <p:nvPr/>
        </p:nvSpPr>
        <p:spPr bwMode="auto">
          <a:xfrm>
            <a:off x="3723087" y="479823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CEA7B3C3-05A4-F5C9-B997-AEC2AF332E12}"/>
              </a:ext>
            </a:extLst>
          </p:cNvPr>
          <p:cNvSpPr/>
          <p:nvPr/>
        </p:nvSpPr>
        <p:spPr bwMode="auto">
          <a:xfrm>
            <a:off x="3717030"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C638770D-CE4C-CD3F-B050-EAA11D2F1A61}"/>
              </a:ext>
            </a:extLst>
          </p:cNvPr>
          <p:cNvSpPr/>
          <p:nvPr/>
        </p:nvSpPr>
        <p:spPr bwMode="auto">
          <a:xfrm>
            <a:off x="4669849" y="389641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382BDC47-CB1A-8EC5-19BD-7BD3B1519008}"/>
              </a:ext>
            </a:extLst>
          </p:cNvPr>
          <p:cNvSpPr/>
          <p:nvPr/>
        </p:nvSpPr>
        <p:spPr bwMode="auto">
          <a:xfrm>
            <a:off x="4677747"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8D25D781-B705-F6F9-B71A-FE8EA850D4FA}"/>
              </a:ext>
            </a:extLst>
          </p:cNvPr>
          <p:cNvSpPr/>
          <p:nvPr/>
        </p:nvSpPr>
        <p:spPr bwMode="auto">
          <a:xfrm>
            <a:off x="5622232"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8D61D9D1-F37E-8585-D81D-C682DA0C4FFA}"/>
              </a:ext>
            </a:extLst>
          </p:cNvPr>
          <p:cNvSpPr/>
          <p:nvPr/>
        </p:nvSpPr>
        <p:spPr bwMode="auto">
          <a:xfrm>
            <a:off x="5622232" y="3888765"/>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2AC57F26-55F6-1CC7-BF14-E5A364AF123B}"/>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F7CF2D46-A6CB-FB34-B6CB-1A0789AFC788}"/>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AF07FA89-5F06-10EC-1837-C16BE6F1063B}"/>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A8C883CB-E16B-C9C9-DDF7-6BC573139A02}"/>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1F51E05B-CA59-BED2-F92B-1F2C08A1E597}"/>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1" name="Oval 30">
            <a:extLst>
              <a:ext uri="{FF2B5EF4-FFF2-40B4-BE49-F238E27FC236}">
                <a16:creationId xmlns:a16="http://schemas.microsoft.com/office/drawing/2014/main" id="{4C5CE106-0933-C060-5A72-9ED92A2B3F37}"/>
              </a:ext>
            </a:extLst>
          </p:cNvPr>
          <p:cNvSpPr/>
          <p:nvPr/>
        </p:nvSpPr>
        <p:spPr bwMode="auto">
          <a:xfrm>
            <a:off x="5401851" y="1653299"/>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18C746FC-9A3D-7F0D-B036-C85638990A05}"/>
              </a:ext>
            </a:extLst>
          </p:cNvPr>
          <p:cNvCxnSpPr>
            <a:cxnSpLocks/>
            <a:stCxn id="31" idx="4"/>
            <a:endCxn id="54" idx="0"/>
          </p:cNvCxnSpPr>
          <p:nvPr/>
        </p:nvCxnSpPr>
        <p:spPr bwMode="auto">
          <a:xfrm flipH="1">
            <a:off x="5105830" y="2025590"/>
            <a:ext cx="410910" cy="2824258"/>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B0A2B0E0-FFC8-F085-FD33-7EFC9C4FCCA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cxnSp>
        <p:nvCxnSpPr>
          <p:cNvPr id="48" name="Straight Arrow Connector 47">
            <a:extLst>
              <a:ext uri="{FF2B5EF4-FFF2-40B4-BE49-F238E27FC236}">
                <a16:creationId xmlns:a16="http://schemas.microsoft.com/office/drawing/2014/main" id="{F91C90D9-91D0-4B1D-ECC9-C217742352B4}"/>
              </a:ext>
            </a:extLst>
          </p:cNvPr>
          <p:cNvCxnSpPr>
            <a:cxnSpLocks/>
            <a:stCxn id="18" idx="2"/>
          </p:cNvCxnSpPr>
          <p:nvPr/>
        </p:nvCxnSpPr>
        <p:spPr bwMode="auto">
          <a:xfrm>
            <a:off x="3748089" y="3926269"/>
            <a:ext cx="777869" cy="948209"/>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51" name="Straight Arrow Connector 50">
            <a:extLst>
              <a:ext uri="{FF2B5EF4-FFF2-40B4-BE49-F238E27FC236}">
                <a16:creationId xmlns:a16="http://schemas.microsoft.com/office/drawing/2014/main" id="{751AB242-EC58-6300-63C5-475D52F39DC1}"/>
              </a:ext>
            </a:extLst>
          </p:cNvPr>
          <p:cNvCxnSpPr>
            <a:cxnSpLocks/>
            <a:stCxn id="19" idx="3"/>
          </p:cNvCxnSpPr>
          <p:nvPr/>
        </p:nvCxnSpPr>
        <p:spPr bwMode="auto">
          <a:xfrm>
            <a:off x="4147743" y="4677683"/>
            <a:ext cx="360461" cy="196795"/>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4" name="Oval 53">
            <a:extLst>
              <a:ext uri="{FF2B5EF4-FFF2-40B4-BE49-F238E27FC236}">
                <a16:creationId xmlns:a16="http://schemas.microsoft.com/office/drawing/2014/main" id="{FBB02984-38ED-88FA-F84C-D6DC97F5880B}"/>
              </a:ext>
            </a:extLst>
          </p:cNvPr>
          <p:cNvSpPr/>
          <p:nvPr/>
        </p:nvSpPr>
        <p:spPr bwMode="auto">
          <a:xfrm>
            <a:off x="4990941" y="4849848"/>
            <a:ext cx="229777" cy="305247"/>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Rounded Rectangular Callout 30">
                <a:extLst>
                  <a:ext uri="{FF2B5EF4-FFF2-40B4-BE49-F238E27FC236}">
                    <a16:creationId xmlns:a16="http://schemas.microsoft.com/office/drawing/2014/main" id="{CAEF9690-83D8-9807-EC35-B6390B25342C}"/>
                  </a:ext>
                </a:extLst>
              </p:cNvPr>
              <p:cNvSpPr/>
              <p:nvPr/>
            </p:nvSpPr>
            <p:spPr>
              <a:xfrm>
                <a:off x="2541931" y="6400800"/>
                <a:ext cx="6571079" cy="438625"/>
              </a:xfrm>
              <a:prstGeom prst="wedgeRoundRectCallout">
                <a:avLst>
                  <a:gd name="adj1" fmla="val -43782"/>
                  <a:gd name="adj2" fmla="val -9836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𝐴</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𝑃</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 </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b="0" i="1" smtClean="0">
                                  <a:solidFill>
                                    <a:srgbClr val="C00000"/>
                                  </a:solidFill>
                                  <a:latin typeface="Cambria Math" panose="02040503050406030204" pitchFamily="18" charset="0"/>
                                </a:rPr>
                                <m:t>′</m:t>
                              </m:r>
                            </m:sup>
                          </m:sSup>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m:oMathPara>
                </a14:m>
                <a:endParaRPr lang="en-US" sz="1600" dirty="0">
                  <a:solidFill>
                    <a:srgbClr val="C00000"/>
                  </a:solidFill>
                </a:endParaRPr>
              </a:p>
            </p:txBody>
          </p:sp>
        </mc:Choice>
        <mc:Fallback xmlns="">
          <p:sp>
            <p:nvSpPr>
              <p:cNvPr id="3" name="Rounded Rectangular Callout 30">
                <a:extLst>
                  <a:ext uri="{FF2B5EF4-FFF2-40B4-BE49-F238E27FC236}">
                    <a16:creationId xmlns:a16="http://schemas.microsoft.com/office/drawing/2014/main" id="{CAEF9690-83D8-9807-EC35-B6390B25342C}"/>
                  </a:ext>
                </a:extLst>
              </p:cNvPr>
              <p:cNvSpPr>
                <a:spLocks noRot="1" noChangeAspect="1" noMove="1" noResize="1" noEditPoints="1" noAdjustHandles="1" noChangeArrowheads="1" noChangeShapeType="1" noTextEdit="1"/>
              </p:cNvSpPr>
              <p:nvPr/>
            </p:nvSpPr>
            <p:spPr>
              <a:xfrm>
                <a:off x="2541931" y="6400800"/>
                <a:ext cx="6571079" cy="438625"/>
              </a:xfrm>
              <a:prstGeom prst="wedgeRoundRectCallout">
                <a:avLst>
                  <a:gd name="adj1" fmla="val -43782"/>
                  <a:gd name="adj2" fmla="val -98366"/>
                  <a:gd name="adj3" fmla="val 16667"/>
                </a:avLst>
              </a:prstGeom>
              <a:blipFill>
                <a:blip r:embed="rId7"/>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ular Callout 30">
                <a:extLst>
                  <a:ext uri="{FF2B5EF4-FFF2-40B4-BE49-F238E27FC236}">
                    <a16:creationId xmlns:a16="http://schemas.microsoft.com/office/drawing/2014/main" id="{9CE70B3C-BD3E-0EFE-C0A8-C8E89283FD41}"/>
                  </a:ext>
                </a:extLst>
              </p:cNvPr>
              <p:cNvSpPr/>
              <p:nvPr/>
            </p:nvSpPr>
            <p:spPr>
              <a:xfrm>
                <a:off x="1728931" y="132362"/>
                <a:ext cx="6711061" cy="502703"/>
              </a:xfrm>
              <a:prstGeom prst="wedgeRoundRectCallout">
                <a:avLst>
                  <a:gd name="adj1" fmla="val -44836"/>
                  <a:gd name="adj2" fmla="val 136447"/>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𝐴</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𝑃</m:t>
                              </m:r>
                              <m:r>
                                <a:rPr lang="en-US" i="1" dirty="0">
                                  <a:solidFill>
                                    <a:srgbClr val="C00000"/>
                                  </a:solidFill>
                                  <a:latin typeface="Cambria Math" panose="02040503050406030204" pitchFamily="18" charset="0"/>
                                </a:rPr>
                                <m:t>,</m:t>
                              </m:r>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𝑃</m:t>
                                  </m:r>
                                </m:e>
                                <m:sup>
                                  <m:r>
                                    <a:rPr lang="en-US" i="1" dirty="0">
                                      <a:solidFill>
                                        <a:srgbClr val="C00000"/>
                                      </a:solidFill>
                                      <a:latin typeface="Cambria Math" panose="02040503050406030204" pitchFamily="18" charset="0"/>
                                    </a:rPr>
                                    <m:t>′</m:t>
                                  </m:r>
                                </m:sup>
                              </m:sSup>
                            </m:e>
                          </m:d>
                        </m:e>
                        <m:sup>
                          <m:r>
                            <a:rPr lang="en-US" b="0" i="1" dirty="0" smtClean="0">
                              <a:solidFill>
                                <a:srgbClr val="C00000"/>
                              </a:solidFill>
                              <a:latin typeface="Cambria Math" panose="02040503050406030204" pitchFamily="18" charset="0"/>
                            </a:rPr>
                            <m:t>𝑡</m:t>
                          </m:r>
                        </m:sup>
                      </m:sSup>
                      <m:r>
                        <a:rPr lang="en-US" i="1" dirty="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𝐴</m:t>
                          </m:r>
                        </m:e>
                        <m:sup>
                          <m:r>
                            <a:rPr lang="en-US" b="0" i="1" smtClean="0">
                              <a:solidFill>
                                <a:srgbClr val="C00000"/>
                              </a:solidFill>
                              <a:latin typeface="Cambria Math" panose="02040503050406030204" pitchFamily="18" charset="0"/>
                            </a:rPr>
                            <m:t>𝑅</m:t>
                          </m:r>
                        </m:sup>
                      </m:sSup>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𝑃</m:t>
                          </m:r>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𝐴</m:t>
                      </m:r>
                      <m:d>
                        <m:dPr>
                          <m:ctrlPr>
                            <a:rPr lang="en-US" i="1">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b="0" i="1" smtClean="0">
                                  <a:solidFill>
                                    <a:srgbClr val="C00000"/>
                                  </a:solidFill>
                                  <a:latin typeface="Cambria Math" panose="02040503050406030204" pitchFamily="18" charset="0"/>
                                </a:rPr>
                                <m:t>′</m:t>
                              </m:r>
                            </m:sup>
                          </m:sSup>
                        </m:e>
                      </m:d>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𝐵</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𝑄</m:t>
                          </m:r>
                        </m:e>
                        <m:sup>
                          <m:r>
                            <a:rPr lang="en-US" i="1">
                              <a:solidFill>
                                <a:srgbClr val="C00000"/>
                              </a:solidFill>
                              <a:latin typeface="Cambria Math" panose="02040503050406030204" pitchFamily="18" charset="0"/>
                            </a:rPr>
                            <m:t>′</m:t>
                          </m:r>
                        </m:sup>
                      </m:sSup>
                      <m:r>
                        <a:rPr lang="en-US"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4" name="Rounded Rectangular Callout 30">
                <a:extLst>
                  <a:ext uri="{FF2B5EF4-FFF2-40B4-BE49-F238E27FC236}">
                    <a16:creationId xmlns:a16="http://schemas.microsoft.com/office/drawing/2014/main" id="{9CE70B3C-BD3E-0EFE-C0A8-C8E89283FD41}"/>
                  </a:ext>
                </a:extLst>
              </p:cNvPr>
              <p:cNvSpPr>
                <a:spLocks noRot="1" noChangeAspect="1" noMove="1" noResize="1" noEditPoints="1" noAdjustHandles="1" noChangeArrowheads="1" noChangeShapeType="1" noTextEdit="1"/>
              </p:cNvSpPr>
              <p:nvPr/>
            </p:nvSpPr>
            <p:spPr>
              <a:xfrm>
                <a:off x="1728931" y="132362"/>
                <a:ext cx="6711061" cy="502703"/>
              </a:xfrm>
              <a:prstGeom prst="wedgeRoundRectCallout">
                <a:avLst>
                  <a:gd name="adj1" fmla="val -44836"/>
                  <a:gd name="adj2" fmla="val 136447"/>
                  <a:gd name="adj3" fmla="val 16667"/>
                </a:avLst>
              </a:prstGeom>
              <a:blipFill>
                <a:blip r:embed="rId8"/>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6" name="Oval 15">
            <a:extLst>
              <a:ext uri="{FF2B5EF4-FFF2-40B4-BE49-F238E27FC236}">
                <a16:creationId xmlns:a16="http://schemas.microsoft.com/office/drawing/2014/main" id="{36923E10-B840-B543-7416-0D361F3A4C67}"/>
              </a:ext>
            </a:extLst>
          </p:cNvPr>
          <p:cNvSpPr/>
          <p:nvPr/>
        </p:nvSpPr>
        <p:spPr bwMode="auto">
          <a:xfrm>
            <a:off x="5401851" y="1602245"/>
            <a:ext cx="725899" cy="429695"/>
          </a:xfrm>
          <a:prstGeom prst="ellipse">
            <a:avLst/>
          </a:prstGeom>
          <a:noFill/>
          <a:ln w="28575">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26" name="Oval 25">
            <a:extLst>
              <a:ext uri="{FF2B5EF4-FFF2-40B4-BE49-F238E27FC236}">
                <a16:creationId xmlns:a16="http://schemas.microsoft.com/office/drawing/2014/main" id="{FC5666E3-051B-9437-EC6C-C1F145E5A06E}"/>
              </a:ext>
            </a:extLst>
          </p:cNvPr>
          <p:cNvSpPr/>
          <p:nvPr/>
        </p:nvSpPr>
        <p:spPr bwMode="auto">
          <a:xfrm>
            <a:off x="4984749" y="6429782"/>
            <a:ext cx="736601" cy="398467"/>
          </a:xfrm>
          <a:prstGeom prst="ellipse">
            <a:avLst/>
          </a:prstGeom>
          <a:noFill/>
          <a:ln w="28575">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27" name="Oval 26">
            <a:extLst>
              <a:ext uri="{FF2B5EF4-FFF2-40B4-BE49-F238E27FC236}">
                <a16:creationId xmlns:a16="http://schemas.microsoft.com/office/drawing/2014/main" id="{6E7D24E9-DBED-7DD1-3A49-C38D31421A54}"/>
              </a:ext>
            </a:extLst>
          </p:cNvPr>
          <p:cNvSpPr/>
          <p:nvPr/>
        </p:nvSpPr>
        <p:spPr bwMode="auto">
          <a:xfrm>
            <a:off x="7738119" y="1595895"/>
            <a:ext cx="1069331" cy="470824"/>
          </a:xfrm>
          <a:prstGeom prst="ellipse">
            <a:avLst/>
          </a:prstGeom>
          <a:noFill/>
          <a:ln w="28575">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32" name="Oval 31">
            <a:extLst>
              <a:ext uri="{FF2B5EF4-FFF2-40B4-BE49-F238E27FC236}">
                <a16:creationId xmlns:a16="http://schemas.microsoft.com/office/drawing/2014/main" id="{DC782954-A0B2-8AA5-FC42-AB7E6B22B502}"/>
              </a:ext>
            </a:extLst>
          </p:cNvPr>
          <p:cNvSpPr/>
          <p:nvPr/>
        </p:nvSpPr>
        <p:spPr bwMode="auto">
          <a:xfrm>
            <a:off x="7791970" y="6404382"/>
            <a:ext cx="1069331" cy="470824"/>
          </a:xfrm>
          <a:prstGeom prst="ellipse">
            <a:avLst/>
          </a:prstGeom>
          <a:noFill/>
          <a:ln w="28575">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47" name="Oval 46">
            <a:extLst>
              <a:ext uri="{FF2B5EF4-FFF2-40B4-BE49-F238E27FC236}">
                <a16:creationId xmlns:a16="http://schemas.microsoft.com/office/drawing/2014/main" id="{93FCF142-D3AA-CE11-8418-EA161AD5B5ED}"/>
              </a:ext>
            </a:extLst>
          </p:cNvPr>
          <p:cNvSpPr/>
          <p:nvPr/>
        </p:nvSpPr>
        <p:spPr bwMode="auto">
          <a:xfrm>
            <a:off x="6337574" y="139211"/>
            <a:ext cx="2086234" cy="516855"/>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49" name="Oval 48">
            <a:extLst>
              <a:ext uri="{FF2B5EF4-FFF2-40B4-BE49-F238E27FC236}">
                <a16:creationId xmlns:a16="http://schemas.microsoft.com/office/drawing/2014/main" id="{FA264C7F-FB93-92DC-24F1-58F8820A2A66}"/>
              </a:ext>
            </a:extLst>
          </p:cNvPr>
          <p:cNvSpPr/>
          <p:nvPr/>
        </p:nvSpPr>
        <p:spPr bwMode="auto">
          <a:xfrm>
            <a:off x="5663035" y="6355523"/>
            <a:ext cx="2132764" cy="56854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grpSp>
        <p:nvGrpSpPr>
          <p:cNvPr id="50" name="Group 49">
            <a:extLst>
              <a:ext uri="{FF2B5EF4-FFF2-40B4-BE49-F238E27FC236}">
                <a16:creationId xmlns:a16="http://schemas.microsoft.com/office/drawing/2014/main" id="{AE7EF044-D9F7-961B-33F8-E1CF46B0ED3E}"/>
              </a:ext>
            </a:extLst>
          </p:cNvPr>
          <p:cNvGrpSpPr/>
          <p:nvPr/>
        </p:nvGrpSpPr>
        <p:grpSpPr>
          <a:xfrm>
            <a:off x="164296" y="3147069"/>
            <a:ext cx="7498676" cy="502703"/>
            <a:chOff x="609025" y="2991233"/>
            <a:chExt cx="7498676" cy="502703"/>
          </a:xfrm>
        </p:grpSpPr>
        <p:sp>
          <p:nvSpPr>
            <p:cNvPr id="52" name="Rounded Rectangular Callout 30">
              <a:extLst>
                <a:ext uri="{FF2B5EF4-FFF2-40B4-BE49-F238E27FC236}">
                  <a16:creationId xmlns:a16="http://schemas.microsoft.com/office/drawing/2014/main" id="{61F45228-58B7-9A83-716C-79230CFB930C}"/>
                </a:ext>
              </a:extLst>
            </p:cNvPr>
            <p:cNvSpPr/>
            <p:nvPr/>
          </p:nvSpPr>
          <p:spPr>
            <a:xfrm>
              <a:off x="609025" y="2991233"/>
              <a:ext cx="7498675" cy="502703"/>
            </a:xfrm>
            <a:prstGeom prst="wedgeRoundRectCallout">
              <a:avLst>
                <a:gd name="adj1" fmla="val 46088"/>
                <a:gd name="adj2" fmla="val -543478"/>
                <a:gd name="adj3" fmla="val 16667"/>
              </a:avLst>
            </a:prstGeom>
            <a:solidFill>
              <a:schemeClr val="bg1"/>
            </a:solid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000FF"/>
                  </a:solidFill>
                </a:rPr>
                <a:t> </a:t>
              </a:r>
            </a:p>
          </p:txBody>
        </p:sp>
        <mc:AlternateContent xmlns:mc="http://schemas.openxmlformats.org/markup-compatibility/2006" xmlns:a14="http://schemas.microsoft.com/office/drawing/2010/main">
          <mc:Choice Requires="a14">
            <p:sp>
              <p:nvSpPr>
                <p:cNvPr id="53" name="Rounded Rectangular Callout 30">
                  <a:extLst>
                    <a:ext uri="{FF2B5EF4-FFF2-40B4-BE49-F238E27FC236}">
                      <a16:creationId xmlns:a16="http://schemas.microsoft.com/office/drawing/2014/main" id="{B98FE5F0-5395-271D-8F62-0B288D3626A1}"/>
                    </a:ext>
                  </a:extLst>
                </p:cNvPr>
                <p:cNvSpPr/>
                <p:nvPr/>
              </p:nvSpPr>
              <p:spPr>
                <a:xfrm>
                  <a:off x="609026" y="2991233"/>
                  <a:ext cx="7498675" cy="502703"/>
                </a:xfrm>
                <a:prstGeom prst="wedgeRoundRectCallout">
                  <a:avLst>
                    <a:gd name="adj1" fmla="val 37337"/>
                    <a:gd name="adj2" fmla="val 588323"/>
                    <a:gd name="adj3" fmla="val 16667"/>
                  </a:avLst>
                </a:prstGeom>
                <a:solidFill>
                  <a:schemeClr val="bg1"/>
                </a:solid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r>
                        <a:rPr lang="en-US" i="1" dirty="0" smtClean="0">
                          <a:solidFill>
                            <a:srgbClr val="0000FF"/>
                          </a:solidFill>
                          <a:latin typeface="Cambria Math" panose="02040503050406030204" pitchFamily="18" charset="0"/>
                        </a:rPr>
                        <m:t>⊗</m:t>
                      </m:r>
                    </m:oMath>
                  </a14:m>
                  <a:r>
                    <a:rPr lang="en-US" i="1" dirty="0">
                      <a:solidFill>
                        <a:srgbClr val="0000FF"/>
                      </a:solidFill>
                    </a:rPr>
                    <a:t> breaks the abstraction of </a:t>
                  </a:r>
                  <a14:m>
                    <m:oMath xmlns:m="http://schemas.openxmlformats.org/officeDocument/2006/math">
                      <m:r>
                        <a:rPr lang="en-US" b="0" i="1" dirty="0" smtClean="0">
                          <a:solidFill>
                            <a:srgbClr val="0000FF"/>
                          </a:solidFill>
                          <a:latin typeface="Cambria Math" panose="02040503050406030204" pitchFamily="18" charset="0"/>
                        </a:rPr>
                        <m:t>×</m:t>
                      </m:r>
                    </m:oMath>
                  </a14:m>
                  <a:r>
                    <a:rPr lang="en-US" i="1" dirty="0">
                      <a:solidFill>
                        <a:srgbClr val="0000FF"/>
                      </a:solidFill>
                    </a:rPr>
                    <a:t>: performs </a:t>
                  </a:r>
                  <a14:m>
                    <m:oMath xmlns:m="http://schemas.openxmlformats.org/officeDocument/2006/math">
                      <m:r>
                        <a:rPr lang="en-US" b="0" i="1" smtClean="0">
                          <a:solidFill>
                            <a:srgbClr val="0000FF"/>
                          </a:solidFill>
                          <a:latin typeface="Cambria Math" panose="02040503050406030204" pitchFamily="18" charset="0"/>
                        </a:rPr>
                        <m:t>∧</m:t>
                      </m:r>
                    </m:oMath>
                  </a14:m>
                  <a:r>
                    <a:rPr lang="en-US" dirty="0">
                      <a:solidFill>
                        <a:srgbClr val="0000FF"/>
                      </a:solidFill>
                    </a:rPr>
                    <a:t>; </a:t>
                  </a:r>
                  <a:r>
                    <a:rPr lang="en-US" i="1" dirty="0">
                      <a:solidFill>
                        <a:srgbClr val="0000FF"/>
                      </a:solidFill>
                    </a:rPr>
                    <a:t>delays</a:t>
                  </a:r>
                  <a:r>
                    <a:rPr lang="en-US" dirty="0">
                      <a:solidFill>
                        <a:srgbClr val="0000FF"/>
                      </a:solidFill>
                    </a:rPr>
                    <a:t> </a:t>
                  </a:r>
                  <a14:m>
                    <m:oMath xmlns:m="http://schemas.openxmlformats.org/officeDocument/2006/math">
                      <m:r>
                        <a:rPr lang="en-US" i="1" smtClean="0">
                          <a:solidFill>
                            <a:srgbClr val="0000FF"/>
                          </a:solidFill>
                          <a:latin typeface="Cambria Math"/>
                        </a:rPr>
                        <m:t>∃</m:t>
                      </m:r>
                      <m:sSup>
                        <m:sSupPr>
                          <m:ctrlPr>
                            <a:rPr lang="en-US" i="1">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𝑃</m:t>
                          </m:r>
                        </m:e>
                        <m:sup>
                          <m:r>
                            <a:rPr lang="en-US" i="1">
                              <a:solidFill>
                                <a:srgbClr val="0000FF"/>
                              </a:solidFill>
                              <a:latin typeface="Cambria Math"/>
                            </a:rPr>
                            <m:t>′</m:t>
                          </m:r>
                        </m:sup>
                      </m:sSup>
                      <m:r>
                        <a:rPr lang="en-US" i="1">
                          <a:solidFill>
                            <a:srgbClr val="0000FF"/>
                          </a:solidFill>
                          <a:latin typeface="Cambria Math"/>
                        </a:rPr>
                        <m:t>,</m:t>
                      </m:r>
                      <m:r>
                        <a:rPr lang="en-US" i="1">
                          <a:solidFill>
                            <a:srgbClr val="0000FF"/>
                          </a:solidFill>
                          <a:latin typeface="Cambria Math" panose="02040503050406030204" pitchFamily="18" charset="0"/>
                        </a:rPr>
                        <m:t>𝑄</m:t>
                      </m:r>
                      <m:r>
                        <a:rPr lang="en-US" i="1">
                          <a:solidFill>
                            <a:srgbClr val="0000FF"/>
                          </a:solidFill>
                          <a:latin typeface="Cambria Math"/>
                        </a:rPr>
                        <m:t>. </m:t>
                      </m:r>
                      <m:r>
                        <a:rPr lang="en-US" b="0" i="1" smtClean="0">
                          <a:solidFill>
                            <a:srgbClr val="0000FF"/>
                          </a:solidFill>
                          <a:latin typeface="Cambria Math" panose="02040503050406030204" pitchFamily="18" charset="0"/>
                        </a:rPr>
                        <m:t> … </m:t>
                      </m:r>
                      <m:r>
                        <a:rPr lang="en-US" i="1">
                          <a:solidFill>
                            <a:srgbClr val="0000FF"/>
                          </a:solidFill>
                          <a:latin typeface="Cambria Math"/>
                        </a:rPr>
                        <m:t>∧</m:t>
                      </m:r>
                      <m:d>
                        <m:dPr>
                          <m:ctrlPr>
                            <a:rPr lang="en-US" i="1">
                              <a:solidFill>
                                <a:srgbClr val="0000FF"/>
                              </a:solidFill>
                              <a:latin typeface="Cambria Math" panose="02040503050406030204" pitchFamily="18" charset="0"/>
                            </a:rPr>
                          </m:ctrlPr>
                        </m:dPr>
                        <m:e>
                          <m:sSup>
                            <m:sSupPr>
                              <m:ctrlPr>
                                <a:rPr lang="en-US" i="1">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𝑃</m:t>
                              </m:r>
                            </m:e>
                            <m:sup>
                              <m:r>
                                <a:rPr lang="en-US" i="1">
                                  <a:solidFill>
                                    <a:srgbClr val="0000FF"/>
                                  </a:solidFill>
                                  <a:latin typeface="Cambria Math"/>
                                </a:rPr>
                                <m:t>′</m:t>
                              </m:r>
                            </m:sup>
                          </m:sSup>
                          <m:r>
                            <a:rPr lang="en-US" i="1">
                              <a:solidFill>
                                <a:srgbClr val="0000FF"/>
                              </a:solidFill>
                              <a:latin typeface="Cambria Math"/>
                            </a:rPr>
                            <m:t>=</m:t>
                          </m:r>
                          <m:r>
                            <a:rPr lang="en-US" i="1">
                              <a:solidFill>
                                <a:srgbClr val="0000FF"/>
                              </a:solidFill>
                              <a:latin typeface="Cambria Math" panose="02040503050406030204" pitchFamily="18" charset="0"/>
                            </a:rPr>
                            <m:t>𝑄</m:t>
                          </m:r>
                        </m:e>
                      </m:d>
                      <m:r>
                        <a:rPr lang="en-US" i="1">
                          <a:solidFill>
                            <a:srgbClr val="0000FF"/>
                          </a:solidFill>
                          <a:latin typeface="Cambria Math"/>
                        </a:rPr>
                        <m:t>)</m:t>
                      </m:r>
                    </m:oMath>
                  </a14:m>
                  <a:r>
                    <a:rPr lang="en-US" dirty="0">
                      <a:solidFill>
                        <a:srgbClr val="0000FF"/>
                      </a:solidFill>
                    </a:rPr>
                    <a:t> </a:t>
                  </a:r>
                </a:p>
              </p:txBody>
            </p:sp>
          </mc:Choice>
          <mc:Fallback xmlns="">
            <p:sp>
              <p:nvSpPr>
                <p:cNvPr id="53" name="Rounded Rectangular Callout 30">
                  <a:extLst>
                    <a:ext uri="{FF2B5EF4-FFF2-40B4-BE49-F238E27FC236}">
                      <a16:creationId xmlns:a16="http://schemas.microsoft.com/office/drawing/2014/main" id="{B98FE5F0-5395-271D-8F62-0B288D3626A1}"/>
                    </a:ext>
                  </a:extLst>
                </p:cNvPr>
                <p:cNvSpPr>
                  <a:spLocks noRot="1" noChangeAspect="1" noMove="1" noResize="1" noEditPoints="1" noAdjustHandles="1" noChangeArrowheads="1" noChangeShapeType="1" noTextEdit="1"/>
                </p:cNvSpPr>
                <p:nvPr/>
              </p:nvSpPr>
              <p:spPr>
                <a:xfrm>
                  <a:off x="609026" y="2991233"/>
                  <a:ext cx="7498675" cy="502703"/>
                </a:xfrm>
                <a:prstGeom prst="wedgeRoundRectCallout">
                  <a:avLst>
                    <a:gd name="adj1" fmla="val 37337"/>
                    <a:gd name="adj2" fmla="val 588323"/>
                    <a:gd name="adj3" fmla="val 16667"/>
                  </a:avLst>
                </a:prstGeom>
                <a:blipFill>
                  <a:blip r:embed="rId9"/>
                  <a:stretch>
                    <a:fillRect/>
                  </a:stretch>
                </a:blipFill>
                <a:ln w="28575">
                  <a:solidFill>
                    <a:srgbClr val="0000FF"/>
                  </a:solidFill>
                </a:ln>
                <a:effectLst>
                  <a:outerShdw blurRad="50800" sx="1000" sy="1000" algn="ctr" rotWithShape="0">
                    <a:srgbClr val="FFFFFF">
                      <a:alpha val="0"/>
                    </a:srgbClr>
                  </a:outerShdw>
                </a:effectLst>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A5EECE3F-5E3C-78CE-91A5-37756A871A3D}"/>
                </a:ext>
              </a:extLst>
            </p:cNvPr>
            <p:cNvCxnSpPr/>
            <p:nvPr/>
          </p:nvCxnSpPr>
          <p:spPr bwMode="auto">
            <a:xfrm>
              <a:off x="4765122" y="3493936"/>
              <a:ext cx="2227176" cy="0"/>
            </a:xfrm>
            <a:prstGeom prst="line">
              <a:avLst/>
            </a:prstGeom>
            <a:solidFill>
              <a:schemeClr val="bg1"/>
            </a:solid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79144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dissolv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26" grpId="0" animBg="1"/>
      <p:bldP spid="27" grpId="0" animBg="1"/>
      <p:bldP spid="32" grpId="0" animBg="1"/>
      <p:bldP spid="47" grpId="0" animBg="1"/>
      <p:bldP spid="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7D70-94AD-B482-CE48-28B41E41851A}"/>
              </a:ext>
            </a:extLst>
          </p:cNvPr>
          <p:cNvSpPr>
            <a:spLocks noGrp="1"/>
          </p:cNvSpPr>
          <p:nvPr>
            <p:ph type="title"/>
          </p:nvPr>
        </p:nvSpPr>
        <p:spPr/>
        <p:txBody>
          <a:bodyPr/>
          <a:lstStyle/>
          <a:p>
            <a:r>
              <a:rPr lang="en-US" dirty="0"/>
              <a:t>Academia vs. Industry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FE2B02-3FAF-D2A0-760B-06817E1E6641}"/>
                  </a:ext>
                </a:extLst>
              </p:cNvPr>
              <p:cNvSpPr>
                <a:spLocks noGrp="1"/>
              </p:cNvSpPr>
              <p:nvPr>
                <p:ph idx="1"/>
              </p:nvPr>
            </p:nvSpPr>
            <p:spPr>
              <a:xfrm>
                <a:off x="457200" y="1295400"/>
                <a:ext cx="8229600" cy="5031509"/>
              </a:xfrm>
              <a:ln>
                <a:noFill/>
              </a:ln>
            </p:spPr>
            <p:txBody>
              <a:bodyPr>
                <a:normAutofit fontScale="77500" lnSpcReduction="20000"/>
              </a:bodyPr>
              <a:lstStyle/>
              <a:p>
                <a:pPr marL="0" indent="0">
                  <a:lnSpc>
                    <a:spcPct val="110000"/>
                  </a:lnSpc>
                  <a:buNone/>
                </a:pPr>
                <a:r>
                  <a:rPr lang="en-US" dirty="0"/>
                  <a:t>Analysis of machine code</a:t>
                </a:r>
              </a:p>
              <a:p>
                <a:pPr>
                  <a:lnSpc>
                    <a:spcPct val="110000"/>
                  </a:lnSpc>
                </a:pPr>
                <a:r>
                  <a:rPr lang="en-US" dirty="0"/>
                  <a:t>ONR MURI grant with Somesh Jha and Bart Miller</a:t>
                </a:r>
              </a:p>
              <a:p>
                <a:pPr>
                  <a:lnSpc>
                    <a:spcPct val="110000"/>
                  </a:lnSpc>
                </a:pPr>
                <a:r>
                  <a:rPr lang="en-US" dirty="0"/>
                  <a:t>Goal: connect </a:t>
                </a:r>
                <a:r>
                  <a:rPr lang="en-US" dirty="0" err="1"/>
                  <a:t>IdaPro</a:t>
                </a:r>
                <a:r>
                  <a:rPr lang="en-US" dirty="0"/>
                  <a:t> disassembler to </a:t>
                </a:r>
                <a:r>
                  <a:rPr lang="en-US" dirty="0" err="1"/>
                  <a:t>CodeSurfer</a:t>
                </a:r>
                <a:r>
                  <a:rPr lang="en-US" dirty="0"/>
                  <a:t> system for program slicing</a:t>
                </a:r>
              </a:p>
              <a:p>
                <a:pPr>
                  <a:lnSpc>
                    <a:spcPct val="110000"/>
                  </a:lnSpc>
                </a:pPr>
                <a:r>
                  <a:rPr lang="en-US" dirty="0"/>
                  <a:t>ONR Proposal: export </a:t>
                </a:r>
                <a:r>
                  <a:rPr lang="en-US" dirty="0" err="1"/>
                  <a:t>IdaPro</a:t>
                </a:r>
                <a:r>
                  <a:rPr lang="en-US" dirty="0"/>
                  <a:t> CFG; perform points-to analysis; supply to </a:t>
                </a:r>
                <a:r>
                  <a:rPr lang="en-US" dirty="0" err="1"/>
                  <a:t>CodeSurfer</a:t>
                </a:r>
                <a:endParaRPr lang="en-US" dirty="0"/>
              </a:p>
              <a:p>
                <a:pPr>
                  <a:lnSpc>
                    <a:spcPct val="110000"/>
                  </a:lnSpc>
                </a:pPr>
                <a:r>
                  <a:rPr lang="en-US" dirty="0"/>
                  <a:t>Doesn’t work: address (numeric) calculations and operations on variables are inextricably intermingled</a:t>
                </a:r>
              </a:p>
              <a:p>
                <a:pPr>
                  <a:lnSpc>
                    <a:spcPct val="110000"/>
                  </a:lnSpc>
                </a:pPr>
                <a:r>
                  <a:rPr lang="en-US"/>
                  <a:t>16 </a:t>
                </a:r>
                <a:r>
                  <a:rPr lang="en-US" dirty="0"/>
                  <a:t>months of trying different analysis techniques until Gogul Balakrishnan said, “we need the values at every point” </a:t>
                </a:r>
                <a14:m>
                  <m:oMath xmlns:m="http://schemas.openxmlformats.org/officeDocument/2006/math">
                    <m:r>
                      <a:rPr lang="en-US" b="0" i="1" smtClean="0">
                        <a:latin typeface="Cambria Math" panose="02040503050406030204" pitchFamily="18" charset="0"/>
                      </a:rPr>
                      <m:t>⇒</m:t>
                    </m:r>
                  </m:oMath>
                </a14:m>
                <a:r>
                  <a:rPr lang="en-US" dirty="0"/>
                  <a:t> VSA, and then ASI, ARA, recency abstraction, …</a:t>
                </a:r>
              </a:p>
              <a:p>
                <a:pPr>
                  <a:lnSpc>
                    <a:spcPct val="110000"/>
                  </a:lnSpc>
                </a:pPr>
                <a:r>
                  <a:rPr lang="en-US" dirty="0">
                    <a:solidFill>
                      <a:srgbClr val="C00000"/>
                    </a:solidFill>
                  </a:rPr>
                  <a:t>No company would have let us beat our head against the wall for 16 months</a:t>
                </a:r>
              </a:p>
              <a:p>
                <a:pPr marL="0" indent="0">
                  <a:lnSpc>
                    <a:spcPct val="110000"/>
                  </a:lnSpc>
                  <a:buNone/>
                </a:pPr>
                <a:endParaRPr lang="en-US" dirty="0"/>
              </a:p>
            </p:txBody>
          </p:sp>
        </mc:Choice>
        <mc:Fallback xmlns="">
          <p:sp>
            <p:nvSpPr>
              <p:cNvPr id="3" name="Content Placeholder 2">
                <a:extLst>
                  <a:ext uri="{FF2B5EF4-FFF2-40B4-BE49-F238E27FC236}">
                    <a16:creationId xmlns:a16="http://schemas.microsoft.com/office/drawing/2014/main" id="{24FE2B02-3FAF-D2A0-760B-06817E1E6641}"/>
                  </a:ext>
                </a:extLst>
              </p:cNvPr>
              <p:cNvSpPr>
                <a:spLocks noGrp="1" noRot="1" noChangeAspect="1" noMove="1" noResize="1" noEditPoints="1" noAdjustHandles="1" noChangeArrowheads="1" noChangeShapeType="1" noTextEdit="1"/>
              </p:cNvSpPr>
              <p:nvPr>
                <p:ph idx="1"/>
              </p:nvPr>
            </p:nvSpPr>
            <p:spPr>
              <a:xfrm>
                <a:off x="457200" y="1295400"/>
                <a:ext cx="8229600" cy="5031509"/>
              </a:xfrm>
              <a:blipFill>
                <a:blip r:embed="rId2"/>
                <a:stretch>
                  <a:fillRect l="-963" t="-1455" r="-1704"/>
                </a:stretch>
              </a:blipFill>
              <a:ln>
                <a:noFill/>
              </a:ln>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3D38679D-B474-1BFC-A775-C6E984964722}"/>
              </a:ext>
            </a:extLst>
          </p:cNvPr>
          <p:cNvGrpSpPr/>
          <p:nvPr/>
        </p:nvGrpSpPr>
        <p:grpSpPr>
          <a:xfrm>
            <a:off x="7702201" y="73093"/>
            <a:ext cx="1367682" cy="1658782"/>
            <a:chOff x="6048894" y="82329"/>
            <a:chExt cx="1367682" cy="1658782"/>
          </a:xfrm>
        </p:grpSpPr>
        <p:pic>
          <p:nvPicPr>
            <p:cNvPr id="6" name="Picture 5">
              <a:extLst>
                <a:ext uri="{FF2B5EF4-FFF2-40B4-BE49-F238E27FC236}">
                  <a16:creationId xmlns:a16="http://schemas.microsoft.com/office/drawing/2014/main" id="{BCFAE835-E331-50FD-198F-E5BA5CA6E7E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6210687" y="190913"/>
              <a:ext cx="1050097" cy="832930"/>
            </a:xfrm>
            <a:prstGeom prst="rect">
              <a:avLst/>
            </a:prstGeom>
          </p:spPr>
        </p:pic>
        <p:sp>
          <p:nvSpPr>
            <p:cNvPr id="7" name="TextBox 6">
              <a:extLst>
                <a:ext uri="{FF2B5EF4-FFF2-40B4-BE49-F238E27FC236}">
                  <a16:creationId xmlns:a16="http://schemas.microsoft.com/office/drawing/2014/main" id="{4DF11D4C-ACA0-D5E4-8D42-E930CB3EC35D}"/>
                </a:ext>
              </a:extLst>
            </p:cNvPr>
            <p:cNvSpPr txBox="1"/>
            <p:nvPr/>
          </p:nvSpPr>
          <p:spPr>
            <a:xfrm>
              <a:off x="6048894" y="1156336"/>
              <a:ext cx="1367682" cy="584775"/>
            </a:xfrm>
            <a:prstGeom prst="rect">
              <a:avLst/>
            </a:prstGeom>
            <a:noFill/>
          </p:spPr>
          <p:txBody>
            <a:bodyPr wrap="none" rtlCol="0">
              <a:spAutoFit/>
            </a:bodyPr>
            <a:lstStyle/>
            <a:p>
              <a:pPr algn="ctr"/>
              <a:r>
                <a:rPr lang="en-US" sz="1600" dirty="0"/>
                <a:t>Gogul</a:t>
              </a:r>
            </a:p>
            <a:p>
              <a:pPr algn="ctr"/>
              <a:r>
                <a:rPr lang="en-US" sz="1600" dirty="0"/>
                <a:t>Balakrishnan</a:t>
              </a:r>
            </a:p>
          </p:txBody>
        </p:sp>
      </p:grpSp>
    </p:spTree>
    <p:extLst>
      <p:ext uri="{BB962C8B-B14F-4D97-AF65-F5344CB8AC3E}">
        <p14:creationId xmlns:p14="http://schemas.microsoft.com/office/powerpoint/2010/main" val="74475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7386-35EA-BFFA-B5DD-6D234440F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48AEF-DCAA-2261-6933-2C0BC534A2F1}"/>
              </a:ext>
            </a:extLst>
          </p:cNvPr>
          <p:cNvSpPr>
            <a:spLocks noGrp="1"/>
          </p:cNvSpPr>
          <p:nvPr>
            <p:ph type="title"/>
          </p:nvPr>
        </p:nvSpPr>
        <p:spPr/>
        <p:txBody>
          <a:bodyPr/>
          <a:lstStyle/>
          <a:p>
            <a:r>
              <a:rPr lang="en-US" dirty="0"/>
              <a:t>A Powerful New Tool</a:t>
            </a:r>
          </a:p>
        </p:txBody>
      </p:sp>
      <p:sp>
        <p:nvSpPr>
          <p:cNvPr id="3" name="Content Placeholder 2">
            <a:extLst>
              <a:ext uri="{FF2B5EF4-FFF2-40B4-BE49-F238E27FC236}">
                <a16:creationId xmlns:a16="http://schemas.microsoft.com/office/drawing/2014/main" id="{1E8CBA02-5358-A8DF-7676-91C5E460F4C1}"/>
              </a:ext>
            </a:extLst>
          </p:cNvPr>
          <p:cNvSpPr>
            <a:spLocks noGrp="1"/>
          </p:cNvSpPr>
          <p:nvPr>
            <p:ph idx="1"/>
          </p:nvPr>
        </p:nvSpPr>
        <p:spPr>
          <a:ln>
            <a:noFill/>
          </a:ln>
        </p:spPr>
        <p:txBody>
          <a:bodyPr/>
          <a:lstStyle/>
          <a:p>
            <a:r>
              <a:rPr lang="en-US" dirty="0"/>
              <a:t>Claude Code = Programmer’s Apprentice (1976)</a:t>
            </a:r>
          </a:p>
          <a:p>
            <a:pPr lvl="1"/>
            <a:r>
              <a:rPr lang="en-US" dirty="0"/>
              <a:t>Natural-language programming assistant (notional)</a:t>
            </a:r>
          </a:p>
          <a:p>
            <a:pPr lvl="1"/>
            <a:r>
              <a:rPr lang="en-US" dirty="0"/>
              <a:t>Clichés (anticipated programming patterns)</a:t>
            </a:r>
          </a:p>
          <a:p>
            <a:pPr lvl="2"/>
            <a:r>
              <a:rPr lang="en-US" dirty="0"/>
              <a:t>Graph fragments representing computational idioms</a:t>
            </a:r>
          </a:p>
          <a:p>
            <a:pPr lvl="2"/>
            <a:r>
              <a:rPr lang="en-US" dirty="0"/>
              <a:t>Plan calculus: Cliché composition/decomposition, parsing/</a:t>
            </a:r>
            <a:r>
              <a:rPr lang="en-US" dirty="0" err="1"/>
              <a:t>unparsing</a:t>
            </a:r>
            <a:endParaRPr lang="en-US" dirty="0"/>
          </a:p>
        </p:txBody>
      </p:sp>
      <p:grpSp>
        <p:nvGrpSpPr>
          <p:cNvPr id="5" name="Group 4">
            <a:extLst>
              <a:ext uri="{FF2B5EF4-FFF2-40B4-BE49-F238E27FC236}">
                <a16:creationId xmlns:a16="http://schemas.microsoft.com/office/drawing/2014/main" id="{D78EE7BC-1FA0-F319-1FE5-85D384F51799}"/>
              </a:ext>
            </a:extLst>
          </p:cNvPr>
          <p:cNvGrpSpPr/>
          <p:nvPr/>
        </p:nvGrpSpPr>
        <p:grpSpPr>
          <a:xfrm>
            <a:off x="5762736" y="5128116"/>
            <a:ext cx="845104" cy="1657529"/>
            <a:chOff x="6196845" y="4010517"/>
            <a:chExt cx="845104" cy="1657529"/>
          </a:xfrm>
        </p:grpSpPr>
        <p:pic>
          <p:nvPicPr>
            <p:cNvPr id="6" name="Picture 26">
              <a:extLst>
                <a:ext uri="{FF2B5EF4-FFF2-40B4-BE49-F238E27FC236}">
                  <a16:creationId xmlns:a16="http://schemas.microsoft.com/office/drawing/2014/main" id="{351FE437-11B9-31E9-A3CF-BE367C9BE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012" y="4010517"/>
              <a:ext cx="744771" cy="10500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E4F5C0-A7E5-4CFD-72DE-5DA43C654CEA}"/>
                </a:ext>
              </a:extLst>
            </p:cNvPr>
            <p:cNvSpPr txBox="1"/>
            <p:nvPr/>
          </p:nvSpPr>
          <p:spPr>
            <a:xfrm>
              <a:off x="6196845" y="5083271"/>
              <a:ext cx="845104" cy="584775"/>
            </a:xfrm>
            <a:prstGeom prst="rect">
              <a:avLst/>
            </a:prstGeom>
            <a:noFill/>
          </p:spPr>
          <p:txBody>
            <a:bodyPr wrap="none" rtlCol="0">
              <a:spAutoFit/>
            </a:bodyPr>
            <a:lstStyle/>
            <a:p>
              <a:pPr algn="ctr"/>
              <a:r>
                <a:rPr lang="en-US" sz="1600" dirty="0"/>
                <a:t>Howie</a:t>
              </a:r>
            </a:p>
            <a:p>
              <a:pPr algn="ctr"/>
              <a:r>
                <a:rPr lang="en-US" sz="1600" dirty="0"/>
                <a:t>Shrobe</a:t>
              </a:r>
            </a:p>
          </p:txBody>
        </p:sp>
      </p:grpSp>
      <p:grpSp>
        <p:nvGrpSpPr>
          <p:cNvPr id="9" name="Group 8">
            <a:extLst>
              <a:ext uri="{FF2B5EF4-FFF2-40B4-BE49-F238E27FC236}">
                <a16:creationId xmlns:a16="http://schemas.microsoft.com/office/drawing/2014/main" id="{CE36BB3F-1DBD-4DA3-4EE7-F8F8DDA9A5B5}"/>
              </a:ext>
            </a:extLst>
          </p:cNvPr>
          <p:cNvGrpSpPr/>
          <p:nvPr/>
        </p:nvGrpSpPr>
        <p:grpSpPr>
          <a:xfrm>
            <a:off x="6865688" y="5128116"/>
            <a:ext cx="840078" cy="1657529"/>
            <a:chOff x="5718565" y="4010517"/>
            <a:chExt cx="840078" cy="1657529"/>
          </a:xfrm>
        </p:grpSpPr>
        <p:pic>
          <p:nvPicPr>
            <p:cNvPr id="8" name="Picture 7">
              <a:extLst>
                <a:ext uri="{FF2B5EF4-FFF2-40B4-BE49-F238E27FC236}">
                  <a16:creationId xmlns:a16="http://schemas.microsoft.com/office/drawing/2014/main" id="{385776BD-F8B3-1287-11CC-B3268C52ABE1}"/>
                </a:ext>
              </a:extLst>
            </p:cNvPr>
            <p:cNvPicPr>
              <a:picLocks noChangeAspect="1"/>
            </p:cNvPicPr>
            <p:nvPr/>
          </p:nvPicPr>
          <p:blipFill>
            <a:blip r:embed="rId4"/>
            <a:stretch>
              <a:fillRect/>
            </a:stretch>
          </p:blipFill>
          <p:spPr>
            <a:xfrm>
              <a:off x="5718565" y="4010517"/>
              <a:ext cx="840078" cy="1050097"/>
            </a:xfrm>
            <a:prstGeom prst="rect">
              <a:avLst/>
            </a:prstGeom>
          </p:spPr>
        </p:pic>
        <p:sp>
          <p:nvSpPr>
            <p:cNvPr id="10" name="TextBox 9">
              <a:extLst>
                <a:ext uri="{FF2B5EF4-FFF2-40B4-BE49-F238E27FC236}">
                  <a16:creationId xmlns:a16="http://schemas.microsoft.com/office/drawing/2014/main" id="{FF638907-374E-1A47-F9A5-003DB4F57BC9}"/>
                </a:ext>
              </a:extLst>
            </p:cNvPr>
            <p:cNvSpPr txBox="1"/>
            <p:nvPr/>
          </p:nvSpPr>
          <p:spPr>
            <a:xfrm>
              <a:off x="5724677" y="5083271"/>
              <a:ext cx="827855" cy="584775"/>
            </a:xfrm>
            <a:prstGeom prst="rect">
              <a:avLst/>
            </a:prstGeom>
            <a:noFill/>
          </p:spPr>
          <p:txBody>
            <a:bodyPr wrap="none" rtlCol="0">
              <a:spAutoFit/>
            </a:bodyPr>
            <a:lstStyle/>
            <a:p>
              <a:pPr algn="ctr"/>
              <a:r>
                <a:rPr lang="en-US" sz="1600" dirty="0"/>
                <a:t>Dick</a:t>
              </a:r>
            </a:p>
            <a:p>
              <a:pPr algn="ctr"/>
              <a:r>
                <a:rPr lang="en-US" sz="1600" dirty="0"/>
                <a:t>Waters</a:t>
              </a:r>
            </a:p>
          </p:txBody>
        </p:sp>
      </p:grpSp>
      <p:grpSp>
        <p:nvGrpSpPr>
          <p:cNvPr id="15" name="Group 14">
            <a:extLst>
              <a:ext uri="{FF2B5EF4-FFF2-40B4-BE49-F238E27FC236}">
                <a16:creationId xmlns:a16="http://schemas.microsoft.com/office/drawing/2014/main" id="{AA012A32-F34B-22C6-3075-D426E95933D4}"/>
              </a:ext>
            </a:extLst>
          </p:cNvPr>
          <p:cNvGrpSpPr/>
          <p:nvPr/>
        </p:nvGrpSpPr>
        <p:grpSpPr>
          <a:xfrm>
            <a:off x="8013780" y="5128116"/>
            <a:ext cx="889987" cy="1657529"/>
            <a:chOff x="6072243" y="4010516"/>
            <a:chExt cx="889987" cy="1657529"/>
          </a:xfrm>
        </p:grpSpPr>
        <p:pic>
          <p:nvPicPr>
            <p:cNvPr id="11" name="Picture 10">
              <a:extLst>
                <a:ext uri="{FF2B5EF4-FFF2-40B4-BE49-F238E27FC236}">
                  <a16:creationId xmlns:a16="http://schemas.microsoft.com/office/drawing/2014/main" id="{DCC667BE-25A7-E09E-534B-72A5F4BB0E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077526" y="4010516"/>
              <a:ext cx="879421" cy="1050097"/>
            </a:xfrm>
            <a:prstGeom prst="rect">
              <a:avLst/>
            </a:prstGeom>
          </p:spPr>
        </p:pic>
        <p:sp>
          <p:nvSpPr>
            <p:cNvPr id="14" name="TextBox 13">
              <a:extLst>
                <a:ext uri="{FF2B5EF4-FFF2-40B4-BE49-F238E27FC236}">
                  <a16:creationId xmlns:a16="http://schemas.microsoft.com/office/drawing/2014/main" id="{F61553DF-6542-038B-1A62-F54580F04275}"/>
                </a:ext>
              </a:extLst>
            </p:cNvPr>
            <p:cNvSpPr txBox="1"/>
            <p:nvPr/>
          </p:nvSpPr>
          <p:spPr>
            <a:xfrm>
              <a:off x="6072243" y="5083270"/>
              <a:ext cx="889987" cy="584775"/>
            </a:xfrm>
            <a:prstGeom prst="rect">
              <a:avLst/>
            </a:prstGeom>
            <a:noFill/>
          </p:spPr>
          <p:txBody>
            <a:bodyPr wrap="none" rtlCol="0">
              <a:spAutoFit/>
            </a:bodyPr>
            <a:lstStyle/>
            <a:p>
              <a:pPr algn="ctr"/>
              <a:r>
                <a:rPr lang="en-US" sz="1600" dirty="0"/>
                <a:t>Charles</a:t>
              </a:r>
            </a:p>
            <a:p>
              <a:pPr algn="ctr"/>
              <a:r>
                <a:rPr lang="en-US" sz="1600" dirty="0"/>
                <a:t>Rich</a:t>
              </a:r>
            </a:p>
          </p:txBody>
        </p:sp>
      </p:grpSp>
    </p:spTree>
    <p:extLst>
      <p:ext uri="{BB962C8B-B14F-4D97-AF65-F5344CB8AC3E}">
        <p14:creationId xmlns:p14="http://schemas.microsoft.com/office/powerpoint/2010/main" val="1218667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65BD-BB05-F58C-E453-E81E6158447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CFF708B-5E2E-A911-5637-28454877170C}"/>
                  </a:ext>
                </a:extLst>
              </p:cNvPr>
              <p:cNvSpPr>
                <a:spLocks noGrp="1"/>
              </p:cNvSpPr>
              <p:nvPr>
                <p:ph type="title"/>
              </p:nvPr>
            </p:nvSpPr>
            <p:spPr>
              <a:xfrm>
                <a:off x="0" y="274638"/>
                <a:ext cx="9144000" cy="868362"/>
              </a:xfrm>
            </p:spPr>
            <p:txBody>
              <a:bodyPr>
                <a:noAutofit/>
              </a:bodyPr>
              <a:lstStyle/>
              <a:p>
                <a:r>
                  <a:rPr lang="en-US" sz="2600" dirty="0"/>
                  <a:t>Three Modes of Thinking </a:t>
                </a:r>
                <a14:m>
                  <m:oMath xmlns:m="http://schemas.openxmlformats.org/officeDocument/2006/math">
                    <m:r>
                      <a:rPr lang="en-US" sz="2600" b="1" i="1" smtClean="0">
                        <a:latin typeface="Cambria Math" panose="02040503050406030204" pitchFamily="18" charset="0"/>
                      </a:rPr>
                      <m:t>→</m:t>
                    </m:r>
                  </m:oMath>
                </a14:m>
                <a:r>
                  <a:rPr lang="en-US" sz="2600" dirty="0"/>
                  <a:t> Three Lines of Inquiry</a:t>
                </a:r>
              </a:p>
            </p:txBody>
          </p:sp>
        </mc:Choice>
        <mc:Fallback xmlns="">
          <p:sp>
            <p:nvSpPr>
              <p:cNvPr id="2" name="Title 1">
                <a:extLst>
                  <a:ext uri="{FF2B5EF4-FFF2-40B4-BE49-F238E27FC236}">
                    <a16:creationId xmlns:a16="http://schemas.microsoft.com/office/drawing/2014/main" id="{1CFF708B-5E2E-A911-5637-28454877170C}"/>
                  </a:ext>
                </a:extLst>
              </p:cNvPr>
              <p:cNvSpPr>
                <a:spLocks noGrp="1" noRot="1" noChangeAspect="1" noMove="1" noResize="1" noEditPoints="1" noAdjustHandles="1" noChangeArrowheads="1" noChangeShapeType="1" noTextEdit="1"/>
              </p:cNvSpPr>
              <p:nvPr>
                <p:ph type="title"/>
              </p:nvPr>
            </p:nvSpPr>
            <p:spPr>
              <a:xfrm>
                <a:off x="0" y="274638"/>
                <a:ext cx="9144000" cy="868362"/>
              </a:xfrm>
              <a:blipFill>
                <a:blip r:embed="rId3"/>
                <a:stretch>
                  <a:fillRect l="-1200" t="-5594" r="-46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411D8905-F9A2-750D-7B70-949F26AAE781}"/>
              </a:ext>
            </a:extLst>
          </p:cNvPr>
          <p:cNvSpPr>
            <a:spLocks noGrp="1"/>
          </p:cNvSpPr>
          <p:nvPr>
            <p:ph idx="1"/>
          </p:nvPr>
        </p:nvSpPr>
        <p:spPr>
          <a:ln>
            <a:noFill/>
          </a:ln>
        </p:spPr>
        <p:txBody>
          <a:bodyPr/>
          <a:lstStyle/>
          <a:p>
            <a:r>
              <a:rPr lang="en-US" dirty="0"/>
              <a:t>Hamming mode</a:t>
            </a:r>
          </a:p>
          <a:p>
            <a:r>
              <a:rPr lang="en-US" dirty="0"/>
              <a:t>Amoeba mode</a:t>
            </a:r>
          </a:p>
          <a:p>
            <a:r>
              <a:rPr lang="en-US" dirty="0"/>
              <a:t>Frog mode</a:t>
            </a:r>
          </a:p>
          <a:p>
            <a:pPr marL="0" indent="0">
              <a:buNone/>
            </a:pPr>
            <a:r>
              <a:rPr lang="en-US" dirty="0"/>
              <a:t>All should be amplifiable via LLMs</a:t>
            </a:r>
          </a:p>
        </p:txBody>
      </p:sp>
      <p:sp>
        <p:nvSpPr>
          <p:cNvPr id="4" name="Speech Bubble: Rectangle with Corners Rounded 3">
            <a:extLst>
              <a:ext uri="{FF2B5EF4-FFF2-40B4-BE49-F238E27FC236}">
                <a16:creationId xmlns:a16="http://schemas.microsoft.com/office/drawing/2014/main" id="{19E8291E-714D-6A7B-AE68-EC318A362704}"/>
              </a:ext>
            </a:extLst>
          </p:cNvPr>
          <p:cNvSpPr/>
          <p:nvPr/>
        </p:nvSpPr>
        <p:spPr bwMode="auto">
          <a:xfrm>
            <a:off x="2967134" y="122238"/>
            <a:ext cx="5784980" cy="987014"/>
          </a:xfrm>
          <a:prstGeom prst="wedgeRoundRectCallout">
            <a:avLst>
              <a:gd name="adj1" fmla="val -41849"/>
              <a:gd name="adj2" fmla="val 9970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800" dirty="0">
                <a:solidFill>
                  <a:srgbClr val="C00000"/>
                </a:solidFill>
              </a:rPr>
              <a:t>How can I generalize this solution?</a:t>
            </a:r>
          </a:p>
          <a:p>
            <a:r>
              <a:rPr lang="en-US" sz="2800" dirty="0">
                <a:solidFill>
                  <a:srgbClr val="C00000"/>
                </a:solidFill>
              </a:rPr>
              <a:t>How can I apply this framework?</a:t>
            </a:r>
          </a:p>
        </p:txBody>
      </p:sp>
      <p:sp>
        <p:nvSpPr>
          <p:cNvPr id="9" name="Speech Bubble: Rectangle with Corners Rounded 8">
            <a:extLst>
              <a:ext uri="{FF2B5EF4-FFF2-40B4-BE49-F238E27FC236}">
                <a16:creationId xmlns:a16="http://schemas.microsoft.com/office/drawing/2014/main" id="{44B8B20D-8E4C-56F8-A98A-99C7419FA4D5}"/>
              </a:ext>
            </a:extLst>
          </p:cNvPr>
          <p:cNvSpPr/>
          <p:nvPr/>
        </p:nvSpPr>
        <p:spPr bwMode="auto">
          <a:xfrm>
            <a:off x="4164563" y="1746843"/>
            <a:ext cx="4587551" cy="655163"/>
          </a:xfrm>
          <a:prstGeom prst="wedgeRoundRectCallout">
            <a:avLst>
              <a:gd name="adj1" fmla="val -70406"/>
              <a:gd name="adj2" fmla="val 9023"/>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800" dirty="0">
                <a:solidFill>
                  <a:srgbClr val="C00000"/>
                </a:solidFill>
              </a:rPr>
              <a:t>What is a nearby question?</a:t>
            </a:r>
          </a:p>
        </p:txBody>
      </p:sp>
      <p:sp>
        <p:nvSpPr>
          <p:cNvPr id="10" name="Speech Bubble: Rectangle with Corners Rounded 9">
            <a:extLst>
              <a:ext uri="{FF2B5EF4-FFF2-40B4-BE49-F238E27FC236}">
                <a16:creationId xmlns:a16="http://schemas.microsoft.com/office/drawing/2014/main" id="{DE52878F-369E-FB35-421A-213B70A4B5CA}"/>
              </a:ext>
            </a:extLst>
          </p:cNvPr>
          <p:cNvSpPr/>
          <p:nvPr/>
        </p:nvSpPr>
        <p:spPr bwMode="auto">
          <a:xfrm>
            <a:off x="2808514" y="3442996"/>
            <a:ext cx="4450702" cy="987014"/>
          </a:xfrm>
          <a:prstGeom prst="wedgeRoundRectCallout">
            <a:avLst>
              <a:gd name="adj1" fmla="val -53946"/>
              <a:gd name="adj2" fmla="val -13096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800" dirty="0">
                <a:solidFill>
                  <a:srgbClr val="C00000"/>
                </a:solidFill>
              </a:rPr>
              <a:t>In what other areas does this kind of problem arise?</a:t>
            </a:r>
          </a:p>
        </p:txBody>
      </p:sp>
    </p:spTree>
    <p:extLst>
      <p:ext uri="{BB962C8B-B14F-4D97-AF65-F5344CB8AC3E}">
        <p14:creationId xmlns:p14="http://schemas.microsoft.com/office/powerpoint/2010/main" val="16572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BDEF-CC10-B6A3-EA74-2BF4DF3E2DCD}"/>
              </a:ext>
            </a:extLst>
          </p:cNvPr>
          <p:cNvSpPr>
            <a:spLocks noGrp="1"/>
          </p:cNvSpPr>
          <p:nvPr>
            <p:ph type="title"/>
          </p:nvPr>
        </p:nvSpPr>
        <p:spPr/>
        <p:txBody>
          <a:bodyPr/>
          <a:lstStyle/>
          <a:p>
            <a:r>
              <a:rPr lang="en-US" dirty="0"/>
              <a:t>Picking Problems</a:t>
            </a:r>
          </a:p>
        </p:txBody>
      </p:sp>
      <p:sp>
        <p:nvSpPr>
          <p:cNvPr id="3" name="Content Placeholder 2">
            <a:extLst>
              <a:ext uri="{FF2B5EF4-FFF2-40B4-BE49-F238E27FC236}">
                <a16:creationId xmlns:a16="http://schemas.microsoft.com/office/drawing/2014/main" id="{CC5ED479-94A2-1C7E-461A-17EA3CB0B0EA}"/>
              </a:ext>
            </a:extLst>
          </p:cNvPr>
          <p:cNvSpPr>
            <a:spLocks noGrp="1"/>
          </p:cNvSpPr>
          <p:nvPr>
            <p:ph idx="1"/>
          </p:nvPr>
        </p:nvSpPr>
        <p:spPr>
          <a:ln>
            <a:noFill/>
          </a:ln>
        </p:spPr>
        <p:txBody>
          <a:bodyPr>
            <a:normAutofit fontScale="92500" lnSpcReduction="20000"/>
          </a:bodyPr>
          <a:lstStyle/>
          <a:p>
            <a:r>
              <a:rPr lang="en-US" dirty="0"/>
              <a:t>Relevance</a:t>
            </a:r>
          </a:p>
          <a:p>
            <a:pPr lvl="1"/>
            <a:r>
              <a:rPr lang="en-US" dirty="0"/>
              <a:t>Who cares if you solve it?</a:t>
            </a:r>
          </a:p>
          <a:p>
            <a:r>
              <a:rPr lang="en-US" dirty="0"/>
              <a:t>Time frame</a:t>
            </a:r>
          </a:p>
          <a:p>
            <a:pPr lvl="1"/>
            <a:r>
              <a:rPr lang="en-US" dirty="0"/>
              <a:t>Academic research: 5-10 years out</a:t>
            </a:r>
          </a:p>
          <a:p>
            <a:pPr lvl="1"/>
            <a:r>
              <a:rPr lang="en-US" dirty="0"/>
              <a:t>Industry research: 1-3 years out</a:t>
            </a:r>
          </a:p>
          <a:p>
            <a:r>
              <a:rPr lang="en-US" dirty="0"/>
              <a:t>Tractability</a:t>
            </a:r>
          </a:p>
          <a:p>
            <a:r>
              <a:rPr lang="en-US" dirty="0"/>
              <a:t>Intellectual challenge</a:t>
            </a:r>
          </a:p>
          <a:p>
            <a:pPr lvl="1"/>
            <a:r>
              <a:rPr lang="en-US" dirty="0"/>
              <a:t>What would the “surprise value” of a solution be?</a:t>
            </a:r>
          </a:p>
          <a:p>
            <a:r>
              <a:rPr lang="en-US" dirty="0"/>
              <a:t>Personal Fit</a:t>
            </a:r>
          </a:p>
          <a:p>
            <a:pPr lvl="1"/>
            <a:r>
              <a:rPr lang="en-US" dirty="0"/>
              <a:t>Does it fit your skills?</a:t>
            </a:r>
          </a:p>
          <a:p>
            <a:pPr lvl="1"/>
            <a:r>
              <a:rPr lang="en-US" dirty="0"/>
              <a:t>Is it a platform for your intellectual development?</a:t>
            </a:r>
          </a:p>
          <a:p>
            <a:pPr lvl="1"/>
            <a:r>
              <a:rPr lang="en-US" dirty="0"/>
              <a:t>Does it make you think, </a:t>
            </a:r>
            <a:r>
              <a:rPr lang="en-US" i="1" dirty="0"/>
              <a:t>"I can't believe they pay me to do this"</a:t>
            </a:r>
            <a:r>
              <a:rPr lang="en-US" dirty="0"/>
              <a:t>?</a:t>
            </a:r>
          </a:p>
        </p:txBody>
      </p:sp>
    </p:spTree>
    <p:extLst>
      <p:ext uri="{BB962C8B-B14F-4D97-AF65-F5344CB8AC3E}">
        <p14:creationId xmlns:p14="http://schemas.microsoft.com/office/powerpoint/2010/main" val="687022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710C-7611-E455-5FBB-9FC9DB3BA996}"/>
              </a:ext>
            </a:extLst>
          </p:cNvPr>
          <p:cNvSpPr>
            <a:spLocks noGrp="1"/>
          </p:cNvSpPr>
          <p:nvPr>
            <p:ph type="title"/>
          </p:nvPr>
        </p:nvSpPr>
        <p:spPr/>
        <p:txBody>
          <a:bodyPr/>
          <a:lstStyle/>
          <a:p>
            <a:r>
              <a:rPr lang="en-US" dirty="0"/>
              <a:t>Advice to/from Yannis Ioannidis</a:t>
            </a:r>
          </a:p>
        </p:txBody>
      </p:sp>
      <p:sp>
        <p:nvSpPr>
          <p:cNvPr id="3" name="Content Placeholder 2">
            <a:extLst>
              <a:ext uri="{FF2B5EF4-FFF2-40B4-BE49-F238E27FC236}">
                <a16:creationId xmlns:a16="http://schemas.microsoft.com/office/drawing/2014/main" id="{1F95B965-F0D4-C81A-D3E5-7A16B459AA94}"/>
              </a:ext>
            </a:extLst>
          </p:cNvPr>
          <p:cNvSpPr>
            <a:spLocks noGrp="1"/>
          </p:cNvSpPr>
          <p:nvPr>
            <p:ph idx="1"/>
          </p:nvPr>
        </p:nvSpPr>
        <p:spPr>
          <a:xfrm>
            <a:off x="457200" y="1435365"/>
            <a:ext cx="8229600" cy="4830763"/>
          </a:xfrm>
          <a:ln>
            <a:noFill/>
          </a:ln>
        </p:spPr>
        <p:txBody>
          <a:bodyPr>
            <a:normAutofit fontScale="70000" lnSpcReduction="20000"/>
          </a:bodyPr>
          <a:lstStyle/>
          <a:p>
            <a:pPr>
              <a:lnSpc>
                <a:spcPct val="120000"/>
              </a:lnSpc>
            </a:pPr>
            <a:r>
              <a:rPr lang="en-US" dirty="0"/>
              <a:t>From Eugene Wong:</a:t>
            </a:r>
          </a:p>
          <a:p>
            <a:pPr lvl="1">
              <a:lnSpc>
                <a:spcPct val="120000"/>
              </a:lnSpc>
            </a:pPr>
            <a:r>
              <a:rPr lang="en-US" dirty="0"/>
              <a:t>“Set your own standard”</a:t>
            </a:r>
          </a:p>
          <a:p>
            <a:pPr lvl="1">
              <a:lnSpc>
                <a:spcPct val="120000"/>
              </a:lnSpc>
            </a:pPr>
            <a:r>
              <a:rPr lang="en-US" dirty="0"/>
              <a:t>“In grad school and until you have tenure, reach for the stars, but focus on ‘reachable stars’”</a:t>
            </a:r>
          </a:p>
          <a:p>
            <a:pPr>
              <a:lnSpc>
                <a:spcPct val="120000"/>
              </a:lnSpc>
            </a:pPr>
            <a:r>
              <a:rPr lang="en-US" dirty="0"/>
              <a:t>Maybe now 10% on ‘faraway stars’ even in early career?</a:t>
            </a:r>
          </a:p>
          <a:p>
            <a:pPr>
              <a:lnSpc>
                <a:spcPct val="120000"/>
              </a:lnSpc>
            </a:pPr>
            <a:r>
              <a:rPr lang="en-US" dirty="0"/>
              <a:t>Brings us back to Hamming (“You and Your Research”):</a:t>
            </a:r>
          </a:p>
          <a:p>
            <a:pPr marL="457200" lvl="1" indent="0">
              <a:lnSpc>
                <a:spcPct val="120000"/>
              </a:lnSpc>
              <a:buNone/>
            </a:pPr>
            <a:r>
              <a:rPr lang="en-US" dirty="0"/>
              <a:t>“Friday afternoons for years - great thoughts only - means that </a:t>
            </a:r>
            <a:r>
              <a:rPr lang="en-US" dirty="0">
                <a:solidFill>
                  <a:srgbClr val="C00000"/>
                </a:solidFill>
              </a:rPr>
              <a:t>I committed 10% of my time trying to understand the bigger problems in the field</a:t>
            </a:r>
            <a:r>
              <a:rPr lang="en-US" dirty="0"/>
              <a:t>, i.e., what was and what was not important. I found in the early days I had believed ‘this’ and yet had spent all week marching in ‘that’ direction. It was kind of foolish. If I really believe the action is over there, why do I march in this direction? I either had to change my goal or change what I did. So, I changed something I did, and I marched in the direction I thought was important. It's that easy.”</a:t>
            </a:r>
            <a:br>
              <a:rPr lang="en-US" dirty="0"/>
            </a:br>
            <a:endParaRPr lang="en-US" dirty="0"/>
          </a:p>
        </p:txBody>
      </p:sp>
      <p:grpSp>
        <p:nvGrpSpPr>
          <p:cNvPr id="6" name="Group 5">
            <a:extLst>
              <a:ext uri="{FF2B5EF4-FFF2-40B4-BE49-F238E27FC236}">
                <a16:creationId xmlns:a16="http://schemas.microsoft.com/office/drawing/2014/main" id="{2EC171AF-A582-7847-C183-8F8BB078449E}"/>
              </a:ext>
            </a:extLst>
          </p:cNvPr>
          <p:cNvGrpSpPr/>
          <p:nvPr/>
        </p:nvGrpSpPr>
        <p:grpSpPr>
          <a:xfrm>
            <a:off x="7207866" y="82329"/>
            <a:ext cx="1003801" cy="1658754"/>
            <a:chOff x="6018523" y="4010517"/>
            <a:chExt cx="1003801" cy="1658754"/>
          </a:xfrm>
        </p:grpSpPr>
        <p:pic>
          <p:nvPicPr>
            <p:cNvPr id="7" name="Picture 6">
              <a:extLst>
                <a:ext uri="{FF2B5EF4-FFF2-40B4-BE49-F238E27FC236}">
                  <a16:creationId xmlns:a16="http://schemas.microsoft.com/office/drawing/2014/main" id="{92A6427C-33F4-45AD-EA71-4D56E09A6932}"/>
                </a:ext>
              </a:extLst>
            </p:cNvPr>
            <p:cNvPicPr>
              <a:picLocks noChangeAspect="1"/>
            </p:cNvPicPr>
            <p:nvPr/>
          </p:nvPicPr>
          <p:blipFill>
            <a:blip r:embed="rId3"/>
            <a:stretch>
              <a:fillRect/>
            </a:stretch>
          </p:blipFill>
          <p:spPr>
            <a:xfrm>
              <a:off x="6084378" y="4010517"/>
              <a:ext cx="872093" cy="1050097"/>
            </a:xfrm>
            <a:prstGeom prst="rect">
              <a:avLst/>
            </a:prstGeom>
          </p:spPr>
        </p:pic>
        <p:sp>
          <p:nvSpPr>
            <p:cNvPr id="8" name="TextBox 7">
              <a:extLst>
                <a:ext uri="{FF2B5EF4-FFF2-40B4-BE49-F238E27FC236}">
                  <a16:creationId xmlns:a16="http://schemas.microsoft.com/office/drawing/2014/main" id="{B549011C-0D09-184A-EB01-5594BD4867A6}"/>
                </a:ext>
              </a:extLst>
            </p:cNvPr>
            <p:cNvSpPr txBox="1"/>
            <p:nvPr/>
          </p:nvSpPr>
          <p:spPr>
            <a:xfrm>
              <a:off x="6018523" y="5084496"/>
              <a:ext cx="1003801" cy="584775"/>
            </a:xfrm>
            <a:prstGeom prst="rect">
              <a:avLst/>
            </a:prstGeom>
            <a:noFill/>
          </p:spPr>
          <p:txBody>
            <a:bodyPr wrap="none" rtlCol="0">
              <a:spAutoFit/>
            </a:bodyPr>
            <a:lstStyle/>
            <a:p>
              <a:pPr algn="ctr"/>
              <a:r>
                <a:rPr lang="en-US" sz="1600" dirty="0"/>
                <a:t>Yannis</a:t>
              </a:r>
            </a:p>
            <a:p>
              <a:pPr algn="ctr"/>
              <a:r>
                <a:rPr lang="en-US" sz="1600" dirty="0"/>
                <a:t>Ioannidis</a:t>
              </a:r>
            </a:p>
          </p:txBody>
        </p:sp>
      </p:grpSp>
      <p:grpSp>
        <p:nvGrpSpPr>
          <p:cNvPr id="9" name="Group 8">
            <a:extLst>
              <a:ext uri="{FF2B5EF4-FFF2-40B4-BE49-F238E27FC236}">
                <a16:creationId xmlns:a16="http://schemas.microsoft.com/office/drawing/2014/main" id="{2077A86E-2CAD-B593-D6C7-D7A5AFCA8EED}"/>
              </a:ext>
            </a:extLst>
          </p:cNvPr>
          <p:cNvGrpSpPr/>
          <p:nvPr/>
        </p:nvGrpSpPr>
        <p:grpSpPr>
          <a:xfrm>
            <a:off x="8211667" y="82329"/>
            <a:ext cx="889987" cy="1656813"/>
            <a:chOff x="8277520" y="4010517"/>
            <a:chExt cx="889987" cy="1656813"/>
          </a:xfrm>
        </p:grpSpPr>
        <p:pic>
          <p:nvPicPr>
            <p:cNvPr id="10" name="Picture 9">
              <a:extLst>
                <a:ext uri="{FF2B5EF4-FFF2-40B4-BE49-F238E27FC236}">
                  <a16:creationId xmlns:a16="http://schemas.microsoft.com/office/drawing/2014/main" id="{9C0B2014-0B5F-4B05-3701-8B49D6B7A6C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333186" y="4010517"/>
              <a:ext cx="778656" cy="1050097"/>
            </a:xfrm>
            <a:prstGeom prst="rect">
              <a:avLst/>
            </a:prstGeom>
          </p:spPr>
        </p:pic>
        <p:sp>
          <p:nvSpPr>
            <p:cNvPr id="11" name="TextBox 10">
              <a:extLst>
                <a:ext uri="{FF2B5EF4-FFF2-40B4-BE49-F238E27FC236}">
                  <a16:creationId xmlns:a16="http://schemas.microsoft.com/office/drawing/2014/main" id="{AA5B87F1-D0D3-C862-8528-EE2B7FB44AC3}"/>
                </a:ext>
              </a:extLst>
            </p:cNvPr>
            <p:cNvSpPr txBox="1"/>
            <p:nvPr/>
          </p:nvSpPr>
          <p:spPr>
            <a:xfrm>
              <a:off x="8277520" y="5082555"/>
              <a:ext cx="889987" cy="584775"/>
            </a:xfrm>
            <a:prstGeom prst="rect">
              <a:avLst/>
            </a:prstGeom>
            <a:noFill/>
          </p:spPr>
          <p:txBody>
            <a:bodyPr wrap="none" rtlCol="0">
              <a:spAutoFit/>
            </a:bodyPr>
            <a:lstStyle/>
            <a:p>
              <a:pPr algn="ctr"/>
              <a:r>
                <a:rPr lang="en-US" sz="1600" dirty="0"/>
                <a:t>Eugene</a:t>
              </a:r>
            </a:p>
            <a:p>
              <a:pPr algn="ctr"/>
              <a:r>
                <a:rPr lang="en-US" sz="1600" dirty="0"/>
                <a:t>Wong</a:t>
              </a:r>
            </a:p>
          </p:txBody>
        </p:sp>
      </p:grpSp>
    </p:spTree>
    <p:extLst>
      <p:ext uri="{BB962C8B-B14F-4D97-AF65-F5344CB8AC3E}">
        <p14:creationId xmlns:p14="http://schemas.microsoft.com/office/powerpoint/2010/main" val="423129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2E31-A504-0C32-DBE0-DA7EEEE37548}"/>
              </a:ext>
            </a:extLst>
          </p:cNvPr>
          <p:cNvSpPr>
            <a:spLocks noGrp="1"/>
          </p:cNvSpPr>
          <p:nvPr>
            <p:ph type="title"/>
          </p:nvPr>
        </p:nvSpPr>
        <p:spPr/>
        <p:txBody>
          <a:bodyPr>
            <a:normAutofit fontScale="90000"/>
          </a:bodyPr>
          <a:lstStyle/>
          <a:p>
            <a:r>
              <a:rPr lang="en-US" b="0" dirty="0"/>
              <a:t>Roses Are Blue, Violets Are Red;</a:t>
            </a:r>
            <a:br>
              <a:rPr lang="en-US" b="0" dirty="0"/>
            </a:br>
            <a:r>
              <a:rPr lang="en-US" b="0" dirty="0"/>
              <a:t>With Future AI, Is Research Dead?</a:t>
            </a:r>
            <a:endParaRPr lang="en-US" dirty="0"/>
          </a:p>
        </p:txBody>
      </p:sp>
      <p:sp>
        <p:nvSpPr>
          <p:cNvPr id="3" name="Content Placeholder 2">
            <a:extLst>
              <a:ext uri="{FF2B5EF4-FFF2-40B4-BE49-F238E27FC236}">
                <a16:creationId xmlns:a16="http://schemas.microsoft.com/office/drawing/2014/main" id="{FCCF9B0D-2B75-80AB-8D69-506454597FAF}"/>
              </a:ext>
            </a:extLst>
          </p:cNvPr>
          <p:cNvSpPr>
            <a:spLocks noGrp="1"/>
          </p:cNvSpPr>
          <p:nvPr>
            <p:ph idx="1"/>
          </p:nvPr>
        </p:nvSpPr>
        <p:spPr>
          <a:ln>
            <a:noFill/>
          </a:ln>
        </p:spPr>
        <p:txBody>
          <a:bodyPr>
            <a:normAutofit lnSpcReduction="10000"/>
          </a:bodyPr>
          <a:lstStyle/>
          <a:p>
            <a:pPr marL="0" indent="0">
              <a:lnSpc>
                <a:spcPct val="120000"/>
              </a:lnSpc>
              <a:buNone/>
            </a:pPr>
            <a:r>
              <a:rPr lang="en-US" sz="1600" dirty="0"/>
              <a:t>Albert Einstein (1918) – tribute to Max Planck on Planck’s 60th birthday</a:t>
            </a:r>
          </a:p>
          <a:p>
            <a:pPr marL="0" indent="0">
              <a:lnSpc>
                <a:spcPct val="120000"/>
              </a:lnSpc>
              <a:buNone/>
            </a:pPr>
            <a:endParaRPr lang="en-US" sz="1600" dirty="0"/>
          </a:p>
          <a:p>
            <a:pPr marL="0" indent="0">
              <a:lnSpc>
                <a:spcPct val="120000"/>
              </a:lnSpc>
              <a:buNone/>
            </a:pPr>
            <a:r>
              <a:rPr lang="en-US" sz="1600" dirty="0"/>
              <a:t>“Many kinds of [people] devote themselves to science … </a:t>
            </a:r>
            <a:r>
              <a:rPr lang="en-US" sz="1600" dirty="0">
                <a:solidFill>
                  <a:srgbClr val="C00000"/>
                </a:solidFill>
              </a:rPr>
              <a:t>[Some] come into her temple because it offers them … a kind of sport</a:t>
            </a:r>
            <a:r>
              <a:rPr lang="en-US" sz="1600" dirty="0"/>
              <a:t> in the practice of which they exult, just as an athlete exults in the exercise of his muscular prowess. … [Others] come into the temple </a:t>
            </a:r>
            <a:r>
              <a:rPr lang="en-US" sz="1600" dirty="0">
                <a:solidFill>
                  <a:srgbClr val="C00000"/>
                </a:solidFill>
              </a:rPr>
              <a:t>… in the hope of securing a profitable return</a:t>
            </a:r>
            <a:r>
              <a:rPr lang="en-US" sz="1600" dirty="0"/>
              <a:t>. These [people] are scientists only by the chance of some circumstance … if the attending circumstance had been different, they might have become </a:t>
            </a:r>
            <a:r>
              <a:rPr lang="en-US" sz="1600" dirty="0">
                <a:solidFill>
                  <a:srgbClr val="C00000"/>
                </a:solidFill>
              </a:rPr>
              <a:t>politicians or captains of business</a:t>
            </a:r>
            <a:r>
              <a:rPr lang="en-US" sz="1600" dirty="0"/>
              <a:t>.</a:t>
            </a:r>
          </a:p>
          <a:p>
            <a:pPr marL="0">
              <a:lnSpc>
                <a:spcPct val="120000"/>
              </a:lnSpc>
            </a:pPr>
            <a:endParaRPr lang="en-US" sz="1600" dirty="0"/>
          </a:p>
          <a:p>
            <a:pPr marL="0" indent="0">
              <a:lnSpc>
                <a:spcPct val="120000"/>
              </a:lnSpc>
              <a:buNone/>
            </a:pPr>
            <a:r>
              <a:rPr lang="en-US" sz="1600" dirty="0">
                <a:solidFill>
                  <a:srgbClr val="C00000"/>
                </a:solidFill>
              </a:rPr>
              <a:t>Should an angel of God descend and drive from the temple of science all those who belong to the categories I have mentioned, I fear the temple would be nearly emptied. But a few worshippers would still remain</a:t>
            </a:r>
            <a:r>
              <a:rPr lang="en-US" sz="1600" dirty="0"/>
              <a:t>—some from former times and some from ours. To these latter belongs our Planck. And that is why we love him. … The state of mind which furnishes the driving power here resembles that of the devotee or the lover. </a:t>
            </a:r>
            <a:r>
              <a:rPr lang="en-US" sz="1600" dirty="0">
                <a:solidFill>
                  <a:srgbClr val="C00000"/>
                </a:solidFill>
              </a:rPr>
              <a:t>The long-sustained effort is not inspired by any set plan or purpose. Its inspiration arises from a hunger of the soul.</a:t>
            </a:r>
            <a:r>
              <a:rPr lang="en-US" sz="1600" dirty="0"/>
              <a:t>”</a:t>
            </a:r>
          </a:p>
        </p:txBody>
      </p:sp>
      <p:sp>
        <p:nvSpPr>
          <p:cNvPr id="4" name="AutoShape 4">
            <a:extLst>
              <a:ext uri="{FF2B5EF4-FFF2-40B4-BE49-F238E27FC236}">
                <a16:creationId xmlns:a16="http://schemas.microsoft.com/office/drawing/2014/main" id="{59D9799E-8D89-E19F-4403-35BBA7B59D04}"/>
              </a:ext>
            </a:extLst>
          </p:cNvPr>
          <p:cNvSpPr>
            <a:spLocks noChangeArrowheads="1"/>
          </p:cNvSpPr>
          <p:nvPr/>
        </p:nvSpPr>
        <p:spPr bwMode="auto">
          <a:xfrm>
            <a:off x="526473" y="1948368"/>
            <a:ext cx="7823199" cy="832282"/>
          </a:xfrm>
          <a:prstGeom prst="wedgeRoundRectCallout">
            <a:avLst>
              <a:gd name="adj1" fmla="val 133"/>
              <a:gd name="adj2" fmla="val 193049"/>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defTabSz="914400">
              <a:defRPr/>
            </a:pPr>
            <a:r>
              <a:rPr lang="en-US" sz="2000" dirty="0">
                <a:solidFill>
                  <a:srgbClr val="C00000"/>
                </a:solidFill>
              </a:rPr>
              <a:t>No matter what your level of contribution, be the kind of researcher who would not be driven from the temple by Einstein’s angel</a:t>
            </a:r>
          </a:p>
        </p:txBody>
      </p:sp>
    </p:spTree>
    <p:extLst>
      <p:ext uri="{BB962C8B-B14F-4D97-AF65-F5344CB8AC3E}">
        <p14:creationId xmlns:p14="http://schemas.microsoft.com/office/powerpoint/2010/main" val="9940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B186E-75A2-7B1F-B804-F49257382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C4E74-8347-4AEF-364E-A341C0832324}"/>
              </a:ext>
            </a:extLst>
          </p:cNvPr>
          <p:cNvSpPr>
            <a:spLocks noGrp="1"/>
          </p:cNvSpPr>
          <p:nvPr>
            <p:ph type="ctrTitle"/>
          </p:nvPr>
        </p:nvSpPr>
        <p:spPr>
          <a:xfrm>
            <a:off x="457200" y="1981200"/>
            <a:ext cx="8229600" cy="1177636"/>
          </a:xfrm>
        </p:spPr>
        <p:txBody>
          <a:bodyPr/>
          <a:lstStyle/>
          <a:p>
            <a:pPr algn="ctr"/>
            <a:r>
              <a:rPr lang="en-US" dirty="0"/>
              <a:t>Roses Are Blue, Violets Are Red; With Future AI, Is Research Dead?</a:t>
            </a:r>
          </a:p>
        </p:txBody>
      </p:sp>
      <p:grpSp>
        <p:nvGrpSpPr>
          <p:cNvPr id="4" name="Group 3">
            <a:extLst>
              <a:ext uri="{FF2B5EF4-FFF2-40B4-BE49-F238E27FC236}">
                <a16:creationId xmlns:a16="http://schemas.microsoft.com/office/drawing/2014/main" id="{10339C14-88B4-40B9-DC7F-C597665157DA}"/>
              </a:ext>
            </a:extLst>
          </p:cNvPr>
          <p:cNvGrpSpPr/>
          <p:nvPr/>
        </p:nvGrpSpPr>
        <p:grpSpPr>
          <a:xfrm>
            <a:off x="2875098" y="6137401"/>
            <a:ext cx="3393804" cy="548640"/>
            <a:chOff x="1813168" y="6251694"/>
            <a:chExt cx="3393804" cy="548640"/>
          </a:xfrm>
        </p:grpSpPr>
        <p:pic>
          <p:nvPicPr>
            <p:cNvPr id="5" name="Picture 4">
              <a:extLst>
                <a:ext uri="{FF2B5EF4-FFF2-40B4-BE49-F238E27FC236}">
                  <a16:creationId xmlns:a16="http://schemas.microsoft.com/office/drawing/2014/main" id="{47770F41-086A-8B71-1C5E-E802A31AB2DB}"/>
                </a:ext>
              </a:extLst>
            </p:cNvPr>
            <p:cNvPicPr>
              <a:picLocks noChangeAspect="1"/>
            </p:cNvPicPr>
            <p:nvPr/>
          </p:nvPicPr>
          <p:blipFill>
            <a:blip r:embed="rId3"/>
            <a:stretch>
              <a:fillRect/>
            </a:stretch>
          </p:blipFill>
          <p:spPr>
            <a:xfrm>
              <a:off x="3812950" y="6306558"/>
              <a:ext cx="1394022" cy="438912"/>
            </a:xfrm>
            <a:prstGeom prst="rect">
              <a:avLst/>
            </a:prstGeom>
          </p:spPr>
        </p:pic>
        <p:pic>
          <p:nvPicPr>
            <p:cNvPr id="6" name="Picture 5">
              <a:extLst>
                <a:ext uri="{FF2B5EF4-FFF2-40B4-BE49-F238E27FC236}">
                  <a16:creationId xmlns:a16="http://schemas.microsoft.com/office/drawing/2014/main" id="{FD0E3159-D3E1-A366-415D-60BE4328ADA6}"/>
                </a:ext>
              </a:extLst>
            </p:cNvPr>
            <p:cNvPicPr>
              <a:picLocks noChangeAspect="1"/>
            </p:cNvPicPr>
            <p:nvPr/>
          </p:nvPicPr>
          <p:blipFill>
            <a:blip r:embed="rId4"/>
            <a:stretch>
              <a:fillRect/>
            </a:stretch>
          </p:blipFill>
          <p:spPr>
            <a:xfrm>
              <a:off x="1813168" y="6251694"/>
              <a:ext cx="1604038" cy="548640"/>
            </a:xfrm>
            <a:prstGeom prst="rect">
              <a:avLst/>
            </a:prstGeom>
          </p:spPr>
        </p:pic>
      </p:grpSp>
      <p:sp>
        <p:nvSpPr>
          <p:cNvPr id="7" name="Subtitle 2">
            <a:extLst>
              <a:ext uri="{FF2B5EF4-FFF2-40B4-BE49-F238E27FC236}">
                <a16:creationId xmlns:a16="http://schemas.microsoft.com/office/drawing/2014/main" id="{FC27A92E-796D-86E4-F2F7-7F3BE37E9DE0}"/>
              </a:ext>
            </a:extLst>
          </p:cNvPr>
          <p:cNvSpPr>
            <a:spLocks noGrp="1"/>
          </p:cNvSpPr>
          <p:nvPr>
            <p:ph type="subTitle" idx="1"/>
          </p:nvPr>
        </p:nvSpPr>
        <p:spPr>
          <a:xfrm>
            <a:off x="457200" y="3870585"/>
            <a:ext cx="8229600" cy="786955"/>
          </a:xfrm>
        </p:spPr>
        <p:txBody>
          <a:bodyPr/>
          <a:lstStyle/>
          <a:p>
            <a:pPr algn="ctr"/>
            <a:r>
              <a:rPr lang="en-US" dirty="0"/>
              <a:t>Thomas Reps</a:t>
            </a:r>
            <a:br>
              <a:rPr lang="en-US" dirty="0"/>
            </a:br>
            <a:r>
              <a:rPr lang="en-US" dirty="0"/>
              <a:t>University of Wisconsin</a:t>
            </a:r>
          </a:p>
        </p:txBody>
      </p:sp>
    </p:spTree>
    <p:extLst>
      <p:ext uri="{BB962C8B-B14F-4D97-AF65-F5344CB8AC3E}">
        <p14:creationId xmlns:p14="http://schemas.microsoft.com/office/powerpoint/2010/main" val="2646523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304800" y="6400800"/>
            <a:ext cx="304800" cy="304800"/>
          </a:xfrm>
        </p:spPr>
        <p:txBody>
          <a:bodyPr/>
          <a:lstStyle/>
          <a:p>
            <a:fld id="{A65A0EED-6B89-664A-801E-D3FDD91C7C69}" type="slidenum">
              <a:rPr lang="en-US" smtClean="0"/>
              <a:pPr/>
              <a:t>65</a:t>
            </a:fld>
            <a:endParaRPr lang="en-US"/>
          </a:p>
        </p:txBody>
      </p:sp>
    </p:spTree>
    <p:extLst>
      <p:ext uri="{BB962C8B-B14F-4D97-AF65-F5344CB8AC3E}">
        <p14:creationId xmlns:p14="http://schemas.microsoft.com/office/powerpoint/2010/main" val="1655127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658B-D9B7-BBE3-93D3-CB5A1B48F2A8}"/>
              </a:ext>
            </a:extLst>
          </p:cNvPr>
          <p:cNvSpPr>
            <a:spLocks noGrp="1"/>
          </p:cNvSpPr>
          <p:nvPr>
            <p:ph type="title"/>
          </p:nvPr>
        </p:nvSpPr>
        <p:spPr/>
        <p:txBody>
          <a:bodyPr/>
          <a:lstStyle/>
          <a:p>
            <a:r>
              <a:rPr lang="en-US" dirty="0"/>
              <a:t>Photo Attributions</a:t>
            </a:r>
          </a:p>
        </p:txBody>
      </p:sp>
      <p:sp>
        <p:nvSpPr>
          <p:cNvPr id="3" name="Content Placeholder 2">
            <a:extLst>
              <a:ext uri="{FF2B5EF4-FFF2-40B4-BE49-F238E27FC236}">
                <a16:creationId xmlns:a16="http://schemas.microsoft.com/office/drawing/2014/main" id="{528697DF-3EC4-094E-4733-70844C139C8A}"/>
              </a:ext>
            </a:extLst>
          </p:cNvPr>
          <p:cNvSpPr>
            <a:spLocks noGrp="1"/>
          </p:cNvSpPr>
          <p:nvPr>
            <p:ph idx="1"/>
          </p:nvPr>
        </p:nvSpPr>
        <p:spPr>
          <a:xfrm>
            <a:off x="457200" y="1295400"/>
            <a:ext cx="8229600" cy="5354782"/>
          </a:xfrm>
          <a:ln>
            <a:noFill/>
          </a:ln>
        </p:spPr>
        <p:txBody>
          <a:bodyPr>
            <a:normAutofit fontScale="47500" lnSpcReduction="20000"/>
          </a:bodyPr>
          <a:lstStyle/>
          <a:p>
            <a:pPr>
              <a:lnSpc>
                <a:spcPct val="120000"/>
              </a:lnSpc>
            </a:pPr>
            <a:r>
              <a:rPr lang="en-US" dirty="0"/>
              <a:t>Alex Aiken: </a:t>
            </a:r>
            <a:r>
              <a:rPr lang="en-US" dirty="0">
                <a:hlinkClick r:id="rId2"/>
              </a:rPr>
              <a:t>https://theory.stanford.edu/~aiken/</a:t>
            </a:r>
            <a:endParaRPr lang="en-US" dirty="0"/>
          </a:p>
          <a:p>
            <a:pPr>
              <a:lnSpc>
                <a:spcPct val="120000"/>
              </a:lnSpc>
            </a:pPr>
            <a:r>
              <a:rPr lang="en-US" dirty="0"/>
              <a:t>Isaac Asimov: </a:t>
            </a:r>
            <a:r>
              <a:rPr lang="en-US" dirty="0">
                <a:hlinkClick r:id="rId3"/>
              </a:rPr>
              <a:t>https://en.wikipedia.org/wiki/Isaac_Asimov</a:t>
            </a:r>
            <a:endParaRPr lang="en-US" dirty="0"/>
          </a:p>
          <a:p>
            <a:pPr>
              <a:lnSpc>
                <a:spcPct val="120000"/>
              </a:lnSpc>
            </a:pPr>
            <a:r>
              <a:rPr lang="en-US" dirty="0"/>
              <a:t>Bowen Alpern: T. Reps, personal collection</a:t>
            </a:r>
          </a:p>
          <a:p>
            <a:pPr>
              <a:lnSpc>
                <a:spcPct val="120000"/>
              </a:lnSpc>
            </a:pPr>
            <a:r>
              <a:rPr lang="en-US" dirty="0"/>
              <a:t>Loris D’Antoni: </a:t>
            </a:r>
            <a:r>
              <a:rPr lang="en-US" dirty="0">
                <a:hlinkClick r:id="rId4"/>
              </a:rPr>
              <a:t>https://ls.wisc.edu/faculty-staff/ls-tenure/loris-dantoni-l-s-tenured-faculty</a:t>
            </a:r>
            <a:endParaRPr lang="en-US" dirty="0"/>
          </a:p>
          <a:p>
            <a:pPr>
              <a:lnSpc>
                <a:spcPct val="120000"/>
              </a:lnSpc>
            </a:pPr>
            <a:r>
              <a:rPr lang="en-US" dirty="0"/>
              <a:t>Richard Hamming: </a:t>
            </a:r>
            <a:r>
              <a:rPr lang="en-US" dirty="0">
                <a:hlinkClick r:id="rId5"/>
              </a:rPr>
              <a:t>https://nps.edu/web/cs/hamming-resources</a:t>
            </a:r>
            <a:endParaRPr lang="en-US" dirty="0"/>
          </a:p>
          <a:p>
            <a:pPr>
              <a:lnSpc>
                <a:spcPct val="120000"/>
              </a:lnSpc>
            </a:pPr>
            <a:r>
              <a:rPr lang="en-US" dirty="0"/>
              <a:t>George </a:t>
            </a:r>
            <a:r>
              <a:rPr lang="en-US" dirty="0" err="1"/>
              <a:t>Heilmeier</a:t>
            </a:r>
            <a:r>
              <a:rPr lang="en-US" dirty="0"/>
              <a:t>: </a:t>
            </a:r>
            <a:r>
              <a:rPr lang="en-US" dirty="0">
                <a:hlinkClick r:id="rId6"/>
              </a:rPr>
              <a:t>https://www.optica.org/History/Biographies/bios/George_H_Heilmeier</a:t>
            </a:r>
            <a:endParaRPr lang="en-US" dirty="0"/>
          </a:p>
          <a:p>
            <a:pPr>
              <a:lnSpc>
                <a:spcPct val="120000"/>
              </a:lnSpc>
            </a:pPr>
            <a:r>
              <a:rPr lang="en-US" dirty="0"/>
              <a:t>Yannis Ioannidis: </a:t>
            </a:r>
            <a:r>
              <a:rPr lang="en-US" dirty="0">
                <a:hlinkClick r:id="rId7"/>
              </a:rPr>
              <a:t>https://www.madgik.di.uoa.gr/people/faculty/yioannidis</a:t>
            </a:r>
            <a:endParaRPr lang="en-US" dirty="0"/>
          </a:p>
          <a:p>
            <a:pPr>
              <a:lnSpc>
                <a:spcPct val="120000"/>
              </a:lnSpc>
            </a:pPr>
            <a:r>
              <a:rPr lang="en-US" dirty="0"/>
              <a:t>Steve Johnson: </a:t>
            </a:r>
            <a:r>
              <a:rPr lang="en-US" dirty="0">
                <a:hlinkClick r:id="rId8"/>
              </a:rPr>
              <a:t>https://www.red-gate.com/simple-talk/opinion/geek-of-the-week/stephen-curtis-johnson-geek-of-the-week/</a:t>
            </a:r>
            <a:endParaRPr lang="en-US" dirty="0"/>
          </a:p>
          <a:p>
            <a:pPr>
              <a:lnSpc>
                <a:spcPct val="120000"/>
              </a:lnSpc>
            </a:pPr>
            <a:r>
              <a:rPr lang="en-US" dirty="0"/>
              <a:t>Charles Rich: </a:t>
            </a:r>
            <a:r>
              <a:rPr lang="en-US" dirty="0">
                <a:hlinkClick r:id="rId9"/>
              </a:rPr>
              <a:t>https://www.wpi.edu/news/memoriam-charles-rich-computer-science-professor-and-artificial-intelligence-pioneer</a:t>
            </a:r>
            <a:endParaRPr lang="en-US" dirty="0"/>
          </a:p>
          <a:p>
            <a:pPr>
              <a:lnSpc>
                <a:spcPct val="120000"/>
              </a:lnSpc>
            </a:pPr>
            <a:r>
              <a:rPr lang="en-US" dirty="0"/>
              <a:t>Gordon Rattray Taylor: </a:t>
            </a:r>
            <a:r>
              <a:rPr lang="en-US" dirty="0">
                <a:hlinkClick r:id="rId10"/>
              </a:rPr>
              <a:t>https://en.wikipedia.org/wiki/Gordon_Rattray_Taylor</a:t>
            </a:r>
            <a:endParaRPr lang="en-US" dirty="0"/>
          </a:p>
          <a:p>
            <a:pPr>
              <a:lnSpc>
                <a:spcPct val="120000"/>
              </a:lnSpc>
            </a:pPr>
            <a:r>
              <a:rPr lang="en-US" dirty="0"/>
              <a:t>Tim Teitelbaum: T. Reps, personal collection</a:t>
            </a:r>
          </a:p>
          <a:p>
            <a:pPr>
              <a:lnSpc>
                <a:spcPct val="120000"/>
              </a:lnSpc>
            </a:pPr>
            <a:r>
              <a:rPr lang="en-US" dirty="0"/>
              <a:t>Dick Waters: </a:t>
            </a:r>
            <a:r>
              <a:rPr lang="en-US" dirty="0">
                <a:hlinkClick r:id="rId11"/>
              </a:rPr>
              <a:t>https://www.merl.com/people/dick</a:t>
            </a:r>
            <a:endParaRPr lang="en-US" dirty="0"/>
          </a:p>
          <a:p>
            <a:pPr>
              <a:lnSpc>
                <a:spcPct val="120000"/>
              </a:lnSpc>
            </a:pPr>
            <a:r>
              <a:rPr lang="en-US" dirty="0"/>
              <a:t>Eugene Wong: </a:t>
            </a:r>
            <a:r>
              <a:rPr lang="en-US" dirty="0">
                <a:hlinkClick r:id="rId12"/>
              </a:rPr>
              <a:t>https://www2.eecs.berkeley.edu/Faculty/Homepages/wong.html</a:t>
            </a:r>
            <a:endParaRPr lang="en-US" dirty="0"/>
          </a:p>
          <a:p>
            <a:pPr>
              <a:lnSpc>
                <a:spcPct val="120000"/>
              </a:lnSpc>
            </a:pPr>
            <a:endParaRPr lang="en-US" dirty="0"/>
          </a:p>
          <a:p>
            <a:pPr>
              <a:lnSpc>
                <a:spcPct val="120000"/>
              </a:lnSpc>
            </a:pPr>
            <a:endParaRPr lang="en-US" dirty="0"/>
          </a:p>
          <a:p>
            <a:pPr>
              <a:lnSpc>
                <a:spcPct val="120000"/>
              </a:lnSpc>
            </a:pPr>
            <a:r>
              <a:rPr lang="en-US" dirty="0"/>
              <a:t>Amoeba: AI-generated (ChatGPT)</a:t>
            </a:r>
          </a:p>
          <a:p>
            <a:pPr>
              <a:lnSpc>
                <a:spcPct val="120000"/>
              </a:lnSpc>
            </a:pPr>
            <a:r>
              <a:rPr lang="en-US" dirty="0"/>
              <a:t>Boats broaching: AI-generated (ChatGPT)</a:t>
            </a:r>
          </a:p>
          <a:p>
            <a:pPr>
              <a:lnSpc>
                <a:spcPct val="120000"/>
              </a:lnSpc>
            </a:pPr>
            <a:r>
              <a:rPr lang="en-US" dirty="0"/>
              <a:t>Boats with spinnakers: AI-generated (ChatGPT)</a:t>
            </a:r>
          </a:p>
          <a:p>
            <a:pPr>
              <a:lnSpc>
                <a:spcPct val="120000"/>
              </a:lnSpc>
            </a:pPr>
            <a:r>
              <a:rPr lang="en-US" dirty="0"/>
              <a:t>Frog tongue: AI-generated (Copilot)</a:t>
            </a:r>
          </a:p>
        </p:txBody>
      </p:sp>
    </p:spTree>
    <p:extLst>
      <p:ext uri="{BB962C8B-B14F-4D97-AF65-F5344CB8AC3E}">
        <p14:creationId xmlns:p14="http://schemas.microsoft.com/office/powerpoint/2010/main" val="14337877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1DCD-112C-B2E4-6AA3-4918864B764C}"/>
              </a:ext>
            </a:extLst>
          </p:cNvPr>
          <p:cNvSpPr>
            <a:spLocks noGrp="1"/>
          </p:cNvSpPr>
          <p:nvPr>
            <p:ph type="title"/>
          </p:nvPr>
        </p:nvSpPr>
        <p:spPr/>
        <p:txBody>
          <a:bodyPr>
            <a:normAutofit fontScale="90000"/>
          </a:bodyPr>
          <a:lstStyle/>
          <a:p>
            <a:r>
              <a:rPr lang="en-US" dirty="0"/>
              <a:t>EWD 1055A</a:t>
            </a:r>
            <a:br>
              <a:rPr lang="en-US" dirty="0"/>
            </a:br>
            <a:r>
              <a:rPr lang="en-US" sz="1600" dirty="0">
                <a:hlinkClick r:id="rId2"/>
              </a:rPr>
              <a:t>https://www.cs.utexas.edu/~EWD/transcriptions/EWD10xx/EWD1055A.html</a:t>
            </a:r>
            <a:endParaRPr lang="en-US" dirty="0"/>
          </a:p>
        </p:txBody>
      </p:sp>
      <p:sp>
        <p:nvSpPr>
          <p:cNvPr id="3" name="Content Placeholder 2">
            <a:extLst>
              <a:ext uri="{FF2B5EF4-FFF2-40B4-BE49-F238E27FC236}">
                <a16:creationId xmlns:a16="http://schemas.microsoft.com/office/drawing/2014/main" id="{1665EC05-AFB4-7A64-D2CF-AAEB970EC30E}"/>
              </a:ext>
            </a:extLst>
          </p:cNvPr>
          <p:cNvSpPr>
            <a:spLocks noGrp="1"/>
          </p:cNvSpPr>
          <p:nvPr>
            <p:ph idx="1"/>
          </p:nvPr>
        </p:nvSpPr>
        <p:spPr>
          <a:ln>
            <a:noFill/>
          </a:ln>
        </p:spPr>
        <p:txBody>
          <a:bodyPr>
            <a:normAutofit fontScale="47500" lnSpcReduction="20000"/>
          </a:bodyPr>
          <a:lstStyle/>
          <a:p>
            <a:pPr>
              <a:lnSpc>
                <a:spcPct val="120000"/>
              </a:lnSpc>
            </a:pPr>
            <a:r>
              <a:rPr lang="en-US" dirty="0"/>
              <a:t>Raise your standards as high as you can live with, avoid wasting your time on routine problems, and always try to work as closely as possible at the boundary of your abilities. Do this because it is the only way of discovering how that boundary should be moved forward.</a:t>
            </a:r>
          </a:p>
          <a:p>
            <a:pPr>
              <a:lnSpc>
                <a:spcPct val="120000"/>
              </a:lnSpc>
            </a:pPr>
            <a:r>
              <a:rPr lang="en-US" dirty="0"/>
              <a:t>We all like our work to be socially relevant and scientifically sound. If we can find a topic satisfying both desires, we are lucky; if the two targets are in conflict with each other, let the requirement of scientific soundness prevail.</a:t>
            </a:r>
          </a:p>
          <a:p>
            <a:pPr>
              <a:lnSpc>
                <a:spcPct val="120000"/>
              </a:lnSpc>
            </a:pPr>
            <a:r>
              <a:rPr lang="en-US" dirty="0"/>
              <a:t>Never tackle a problem of which you can be pretty sure that (now or in the near future) it will be tackled by others who are, in relation to that problem, at least as competent and well-equipped as you are.</a:t>
            </a:r>
          </a:p>
          <a:p>
            <a:pPr>
              <a:lnSpc>
                <a:spcPct val="120000"/>
              </a:lnSpc>
            </a:pPr>
            <a:r>
              <a:rPr lang="en-US" dirty="0"/>
              <a:t>Write as if your work is going to be studied by a thousand people.</a:t>
            </a:r>
          </a:p>
          <a:p>
            <a:pPr>
              <a:lnSpc>
                <a:spcPct val="120000"/>
              </a:lnSpc>
            </a:pPr>
            <a:r>
              <a:rPr lang="en-US" dirty="0"/>
              <a:t>Don't get enamored with the complexities you have learned to live with (be they of your own making or imported). The lurking suspicion that something could be simplified is the world's richest source of rewarding challenges.</a:t>
            </a:r>
          </a:p>
          <a:p>
            <a:pPr>
              <a:lnSpc>
                <a:spcPct val="120000"/>
              </a:lnSpc>
            </a:pPr>
            <a:r>
              <a:rPr lang="en-US" dirty="0"/>
              <a:t>Before embarking on an ambitious project, try to kill it.</a:t>
            </a:r>
          </a:p>
          <a:p>
            <a:pPr>
              <a:lnSpc>
                <a:spcPct val="120000"/>
              </a:lnSpc>
            </a:pPr>
            <a:r>
              <a:rPr lang="en-US" dirty="0"/>
              <a:t>Remember that research with a big R is rarely mission-oriented and plan in terms of decades, not years. Resist all pressure —be it financial or cultural— to do work that is of ephemeral significance at best.</a:t>
            </a:r>
          </a:p>
          <a:p>
            <a:pPr>
              <a:lnSpc>
                <a:spcPct val="120000"/>
              </a:lnSpc>
            </a:pPr>
            <a:r>
              <a:rPr lang="en-US" dirty="0"/>
              <a:t>Don't strive for recognition (in whatever form): recognition should not be your goal, but a symptom that your work has been worthwhile.</a:t>
            </a:r>
          </a:p>
          <a:p>
            <a:pPr>
              <a:lnSpc>
                <a:spcPct val="120000"/>
              </a:lnSpc>
            </a:pPr>
            <a:r>
              <a:rPr lang="en-US" dirty="0"/>
              <a:t>Avoid involvement in projects so vague that their failure could remain invisible: such involvement tends to corrupt one's scientific integrity.</a:t>
            </a:r>
          </a:p>
          <a:p>
            <a:pPr>
              <a:lnSpc>
                <a:spcPct val="120000"/>
              </a:lnSpc>
            </a:pPr>
            <a:r>
              <a:rPr lang="en-US" dirty="0"/>
              <a:t>Striving for perfection is ultimately the only justification for the academic enterprise; if you don't feel comfortable with this goal —e.g. because you think it too presumptuous—, stay out!</a:t>
            </a:r>
          </a:p>
          <a:p>
            <a:endParaRPr lang="en-US" dirty="0"/>
          </a:p>
        </p:txBody>
      </p:sp>
    </p:spTree>
    <p:extLst>
      <p:ext uri="{BB962C8B-B14F-4D97-AF65-F5344CB8AC3E}">
        <p14:creationId xmlns:p14="http://schemas.microsoft.com/office/powerpoint/2010/main" val="3508613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B95-4123-6032-0978-1A6B0AD6FA55}"/>
              </a:ext>
            </a:extLst>
          </p:cNvPr>
          <p:cNvSpPr>
            <a:spLocks noGrp="1"/>
          </p:cNvSpPr>
          <p:nvPr>
            <p:ph type="title"/>
          </p:nvPr>
        </p:nvSpPr>
        <p:spPr/>
        <p:txBody>
          <a:bodyPr/>
          <a:lstStyle/>
          <a:p>
            <a:r>
              <a:rPr lang="en-US" dirty="0"/>
              <a:t>A Powerful New Tool</a:t>
            </a:r>
          </a:p>
        </p:txBody>
      </p:sp>
      <p:sp>
        <p:nvSpPr>
          <p:cNvPr id="3" name="Content Placeholder 2">
            <a:extLst>
              <a:ext uri="{FF2B5EF4-FFF2-40B4-BE49-F238E27FC236}">
                <a16:creationId xmlns:a16="http://schemas.microsoft.com/office/drawing/2014/main" id="{CB4C646D-A3B7-B601-DEEF-C19B29CEE2C8}"/>
              </a:ext>
            </a:extLst>
          </p:cNvPr>
          <p:cNvSpPr>
            <a:spLocks noGrp="1"/>
          </p:cNvSpPr>
          <p:nvPr>
            <p:ph idx="1"/>
          </p:nvPr>
        </p:nvSpPr>
        <p:spPr>
          <a:ln>
            <a:noFill/>
          </a:ln>
        </p:spPr>
        <p:txBody>
          <a:bodyPr/>
          <a:lstStyle/>
          <a:p>
            <a:r>
              <a:rPr lang="en-US" dirty="0"/>
              <a:t>My first experience with Claude Code</a:t>
            </a:r>
          </a:p>
          <a:p>
            <a:pPr lvl="1"/>
            <a:r>
              <a:rPr lang="en-US" dirty="0"/>
              <a:t>Pet project w/ the algorithms specified in a PDF</a:t>
            </a:r>
          </a:p>
          <a:p>
            <a:pPr lvl="1"/>
            <a:r>
              <a:rPr lang="en-US" dirty="0"/>
              <a:t>Running project in about 1 hour</a:t>
            </a:r>
          </a:p>
          <a:p>
            <a:pPr lvl="1"/>
            <a:r>
              <a:rPr lang="en-US" dirty="0"/>
              <a:t>Over the following few weeks</a:t>
            </a:r>
          </a:p>
          <a:p>
            <a:pPr lvl="2"/>
            <a:r>
              <a:rPr lang="en-US" dirty="0"/>
              <a:t>Sped up the code by a factor of 5-15x on my application</a:t>
            </a:r>
          </a:p>
          <a:p>
            <a:pPr lvl="2"/>
            <a:r>
              <a:rPr lang="en-US" dirty="0"/>
              <a:t>And about 2x on previous applications of the codebase</a:t>
            </a:r>
          </a:p>
          <a:p>
            <a:r>
              <a:rPr lang="en-US" dirty="0"/>
              <a:t>Changes the relationship between grad student and advisor</a:t>
            </a:r>
          </a:p>
          <a:p>
            <a:pPr lvl="1"/>
            <a:r>
              <a:rPr lang="en-US" dirty="0"/>
              <a:t>A former faculty member</a:t>
            </a:r>
          </a:p>
          <a:p>
            <a:pPr marL="914400" lvl="2" indent="0">
              <a:buNone/>
            </a:pPr>
            <a:r>
              <a:rPr lang="en-US" dirty="0"/>
              <a:t>“My personal productivity with Claude Code is roughly equal to half my former group (12 grad students and post-docs)”</a:t>
            </a:r>
          </a:p>
          <a:p>
            <a:endParaRPr lang="en-US" dirty="0"/>
          </a:p>
        </p:txBody>
      </p:sp>
    </p:spTree>
    <p:extLst>
      <p:ext uri="{BB962C8B-B14F-4D97-AF65-F5344CB8AC3E}">
        <p14:creationId xmlns:p14="http://schemas.microsoft.com/office/powerpoint/2010/main" val="16484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dissolve">
                                      <p:cBhvr>
                                        <p:cTn id="21" dur="500"/>
                                        <p:tgtEl>
                                          <p:spTgt spid="3">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dissolv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D0F4-9681-9CC4-D264-F978DD221800}"/>
              </a:ext>
            </a:extLst>
          </p:cNvPr>
          <p:cNvSpPr>
            <a:spLocks noGrp="1"/>
          </p:cNvSpPr>
          <p:nvPr>
            <p:ph type="title"/>
          </p:nvPr>
        </p:nvSpPr>
        <p:spPr/>
        <p:txBody>
          <a:bodyPr>
            <a:normAutofit/>
          </a:bodyPr>
          <a:lstStyle/>
          <a:p>
            <a:r>
              <a:rPr lang="en-US" b="0" dirty="0"/>
              <a:t>First Publishable Project</a:t>
            </a:r>
            <a:endParaRPr lang="en-US" dirty="0"/>
          </a:p>
        </p:txBody>
      </p:sp>
      <p:sp>
        <p:nvSpPr>
          <p:cNvPr id="3" name="Content Placeholder 2">
            <a:extLst>
              <a:ext uri="{FF2B5EF4-FFF2-40B4-BE49-F238E27FC236}">
                <a16:creationId xmlns:a16="http://schemas.microsoft.com/office/drawing/2014/main" id="{03C19F0B-166C-D170-E16B-A879944C1671}"/>
              </a:ext>
            </a:extLst>
          </p:cNvPr>
          <p:cNvSpPr>
            <a:spLocks noGrp="1"/>
          </p:cNvSpPr>
          <p:nvPr>
            <p:ph idx="1"/>
          </p:nvPr>
        </p:nvSpPr>
        <p:spPr>
          <a:ln>
            <a:noFill/>
          </a:ln>
        </p:spPr>
        <p:txBody>
          <a:bodyPr>
            <a:normAutofit/>
          </a:bodyPr>
          <a:lstStyle/>
          <a:p>
            <a:r>
              <a:rPr lang="en-US" dirty="0"/>
              <a:t>Dinner conversation with Alex Aiken</a:t>
            </a:r>
          </a:p>
          <a:p>
            <a:pPr lvl="1"/>
            <a:r>
              <a:rPr lang="en-US" dirty="0"/>
              <a:t>“The first publishable project often sets the tone for the rest of a student’s graduate career”</a:t>
            </a:r>
          </a:p>
          <a:p>
            <a:pPr lvl="2"/>
            <a:r>
              <a:rPr lang="en-US" dirty="0"/>
              <a:t>The expected pace of a project</a:t>
            </a:r>
          </a:p>
          <a:p>
            <a:pPr lvl="2"/>
            <a:r>
              <a:rPr lang="en-US" dirty="0"/>
              <a:t>What is a publishable chunk of work</a:t>
            </a:r>
          </a:p>
          <a:p>
            <a:pPr lvl="1"/>
            <a:r>
              <a:rPr lang="en-US" dirty="0"/>
              <a:t>But … we could all point to exceptions</a:t>
            </a:r>
          </a:p>
          <a:p>
            <a:pPr lvl="2"/>
            <a:r>
              <a:rPr lang="en-US" dirty="0"/>
              <a:t>A lengthy first project, culminating in notable success (e.g., award paper) jump‑started a broad range of subsequent results</a:t>
            </a:r>
          </a:p>
          <a:p>
            <a:r>
              <a:rPr lang="en-US" dirty="0"/>
              <a:t>How does this situation change with AI?</a:t>
            </a:r>
          </a:p>
          <a:p>
            <a:endParaRPr lang="en-US" dirty="0"/>
          </a:p>
        </p:txBody>
      </p:sp>
      <p:grpSp>
        <p:nvGrpSpPr>
          <p:cNvPr id="13" name="Group 12">
            <a:extLst>
              <a:ext uri="{FF2B5EF4-FFF2-40B4-BE49-F238E27FC236}">
                <a16:creationId xmlns:a16="http://schemas.microsoft.com/office/drawing/2014/main" id="{D62FBFB9-9266-B1FB-1B63-C10B1942D40E}"/>
              </a:ext>
            </a:extLst>
          </p:cNvPr>
          <p:cNvGrpSpPr/>
          <p:nvPr/>
        </p:nvGrpSpPr>
        <p:grpSpPr>
          <a:xfrm>
            <a:off x="8293075" y="73888"/>
            <a:ext cx="768977" cy="1663683"/>
            <a:chOff x="4783663" y="5128116"/>
            <a:chExt cx="768977" cy="1663683"/>
          </a:xfrm>
        </p:grpSpPr>
        <p:pic>
          <p:nvPicPr>
            <p:cNvPr id="6" name="Picture 5">
              <a:extLst>
                <a:ext uri="{FF2B5EF4-FFF2-40B4-BE49-F238E27FC236}">
                  <a16:creationId xmlns:a16="http://schemas.microsoft.com/office/drawing/2014/main" id="{401FD156-131F-CE8F-BB2A-172285E95E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83663" y="5128116"/>
              <a:ext cx="768977" cy="1050097"/>
            </a:xfrm>
            <a:prstGeom prst="rect">
              <a:avLst/>
            </a:prstGeom>
          </p:spPr>
        </p:pic>
        <p:sp>
          <p:nvSpPr>
            <p:cNvPr id="12" name="TextBox 11">
              <a:extLst>
                <a:ext uri="{FF2B5EF4-FFF2-40B4-BE49-F238E27FC236}">
                  <a16:creationId xmlns:a16="http://schemas.microsoft.com/office/drawing/2014/main" id="{7D9DE7FC-6204-07D0-CF98-CF19F3452D42}"/>
                </a:ext>
              </a:extLst>
            </p:cNvPr>
            <p:cNvSpPr txBox="1"/>
            <p:nvPr/>
          </p:nvSpPr>
          <p:spPr>
            <a:xfrm>
              <a:off x="4820139" y="6207024"/>
              <a:ext cx="696024" cy="584775"/>
            </a:xfrm>
            <a:prstGeom prst="rect">
              <a:avLst/>
            </a:prstGeom>
            <a:noFill/>
          </p:spPr>
          <p:txBody>
            <a:bodyPr wrap="none" rtlCol="0">
              <a:spAutoFit/>
            </a:bodyPr>
            <a:lstStyle/>
            <a:p>
              <a:pPr algn="ctr"/>
              <a:r>
                <a:rPr lang="en-US" sz="1600" dirty="0"/>
                <a:t>Alex</a:t>
              </a:r>
            </a:p>
            <a:p>
              <a:pPr algn="ctr"/>
              <a:r>
                <a:rPr lang="en-US" sz="1600" dirty="0"/>
                <a:t>Aiken</a:t>
              </a:r>
            </a:p>
          </p:txBody>
        </p:sp>
      </p:grpSp>
    </p:spTree>
    <p:extLst>
      <p:ext uri="{BB962C8B-B14F-4D97-AF65-F5344CB8AC3E}">
        <p14:creationId xmlns:p14="http://schemas.microsoft.com/office/powerpoint/2010/main" val="71808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C581-54D5-DEBB-2379-0FF5CFC1C2F4}"/>
              </a:ext>
            </a:extLst>
          </p:cNvPr>
          <p:cNvSpPr>
            <a:spLocks noGrp="1"/>
          </p:cNvSpPr>
          <p:nvPr>
            <p:ph type="title"/>
          </p:nvPr>
        </p:nvSpPr>
        <p:spPr/>
        <p:txBody>
          <a:bodyPr/>
          <a:lstStyle/>
          <a:p>
            <a:r>
              <a:rPr lang="en-US" dirty="0"/>
              <a:t>What This Talk is About</a:t>
            </a:r>
          </a:p>
        </p:txBody>
      </p:sp>
      <p:sp>
        <p:nvSpPr>
          <p:cNvPr id="3" name="Content Placeholder 2">
            <a:extLst>
              <a:ext uri="{FF2B5EF4-FFF2-40B4-BE49-F238E27FC236}">
                <a16:creationId xmlns:a16="http://schemas.microsoft.com/office/drawing/2014/main" id="{4D56187F-B9D1-57AD-FDE9-1603FDDFC7D8}"/>
              </a:ext>
            </a:extLst>
          </p:cNvPr>
          <p:cNvSpPr>
            <a:spLocks noGrp="1"/>
          </p:cNvSpPr>
          <p:nvPr>
            <p:ph idx="1"/>
          </p:nvPr>
        </p:nvSpPr>
        <p:spPr>
          <a:ln>
            <a:noFill/>
          </a:ln>
        </p:spPr>
        <p:txBody>
          <a:bodyPr/>
          <a:lstStyle/>
          <a:p>
            <a:r>
              <a:rPr lang="en-US" dirty="0"/>
              <a:t>A few slides about picking problems</a:t>
            </a:r>
          </a:p>
          <a:p>
            <a:r>
              <a:rPr lang="en-US" dirty="0"/>
              <a:t>Three modes of thinking</a:t>
            </a:r>
          </a:p>
          <a:p>
            <a:pPr lvl="1"/>
            <a:r>
              <a:rPr lang="en-US" dirty="0"/>
              <a:t>Hamming mode</a:t>
            </a:r>
          </a:p>
          <a:p>
            <a:pPr lvl="1"/>
            <a:r>
              <a:rPr lang="en-US" dirty="0"/>
              <a:t>Amoeba mode</a:t>
            </a:r>
          </a:p>
          <a:p>
            <a:pPr lvl="1"/>
            <a:r>
              <a:rPr lang="en-US" dirty="0"/>
              <a:t>Frog mode</a:t>
            </a:r>
          </a:p>
          <a:p>
            <a:pPr lvl="1"/>
            <a:endParaRPr lang="en-US" dirty="0"/>
          </a:p>
        </p:txBody>
      </p:sp>
    </p:spTree>
    <p:extLst>
      <p:ext uri="{BB962C8B-B14F-4D97-AF65-F5344CB8AC3E}">
        <p14:creationId xmlns:p14="http://schemas.microsoft.com/office/powerpoint/2010/main" val="3566696870"/>
      </p:ext>
    </p:extLst>
  </p:cSld>
  <p:clrMapOvr>
    <a:masterClrMapping/>
  </p:clrMapOvr>
</p:sld>
</file>

<file path=ppt/theme/theme1.xml><?xml version="1.0" encoding="utf-8"?>
<a:theme xmlns:a="http://schemas.openxmlformats.org/drawingml/2006/main" name="POPL18Tutorial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bg2"/>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w="lg"/>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PL18TutorialTheme1" id="{A582DBA5-F38B-4DDA-AD04-63977A0EC127}" vid="{ADB6E06D-6D69-4B93-8835-92FDD216835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19304</TotalTime>
  <Words>6922</Words>
  <Application>Microsoft Office PowerPoint</Application>
  <PresentationFormat>On-screen Show (4:3)</PresentationFormat>
  <Paragraphs>798</Paragraphs>
  <Slides>67</Slides>
  <Notes>32</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Calibri Light</vt:lpstr>
      <vt:lpstr>Wingdings</vt:lpstr>
      <vt:lpstr>Arial Black</vt:lpstr>
      <vt:lpstr>Arial</vt:lpstr>
      <vt:lpstr>Cambria Math</vt:lpstr>
      <vt:lpstr>Calibri</vt:lpstr>
      <vt:lpstr>POPL18TutorialTheme1</vt:lpstr>
      <vt:lpstr>1_Office Theme</vt:lpstr>
      <vt:lpstr>Roses Are Blue, Violets Are Red; With Future AI, Is Research Dead?</vt:lpstr>
      <vt:lpstr>Roses Are Blue, Violets Are Red; With Future AI, Is Research Dead?</vt:lpstr>
      <vt:lpstr>Reflections on Reflections</vt:lpstr>
      <vt:lpstr>… not 'Eureka!' but 'That's funny ...'</vt:lpstr>
      <vt:lpstr>… not 'Eureka!' but 'That's funny ...'</vt:lpstr>
      <vt:lpstr>A Powerful New Tool</vt:lpstr>
      <vt:lpstr>A Powerful New Tool</vt:lpstr>
      <vt:lpstr>First Publishable Project</vt:lpstr>
      <vt:lpstr>What This Talk is About</vt:lpstr>
      <vt:lpstr>Picking Problems</vt:lpstr>
      <vt:lpstr>PowerPoint Presentation</vt:lpstr>
      <vt:lpstr>Two Styles of “Picking a Problem”</vt:lpstr>
      <vt:lpstr>Three Modes of Thinking</vt:lpstr>
      <vt:lpstr>A Bit of Backstory</vt:lpstr>
      <vt:lpstr>Cornell Program Synthesizer [1978-81]</vt:lpstr>
      <vt:lpstr>Cornell Program Synthesizer [1978-81]</vt:lpstr>
      <vt:lpstr>Cornell Program Synthesizer [1978-81]</vt:lpstr>
      <vt:lpstr>Cornell Program Synthesizer [1978-81]</vt:lpstr>
      <vt:lpstr>Cornell Program Synthesizer [1978-81]</vt:lpstr>
      <vt:lpstr>Cornell Program Synthesizer [1978-81]</vt:lpstr>
      <vt:lpstr>Optimal-Time Incremental Attribute Updating [POPL 1982]</vt:lpstr>
      <vt:lpstr>The Synthesizer Generator</vt:lpstr>
      <vt:lpstr>Three Modes of Thinking</vt:lpstr>
      <vt:lpstr>Heilmeier's Catechism</vt:lpstr>
      <vt:lpstr>A Question Heilmeier Should Have Asked: How does this approach address all of next year’s problems?</vt:lpstr>
      <vt:lpstr>A Question Heilmeier Should Have Asked: How does this approach address all of next year’s problems?</vt:lpstr>
      <vt:lpstr>Hamming Mode for PL: Generators (and Frameworks)</vt:lpstr>
      <vt:lpstr>Hamming Mode for PL: Generators (and Frameworks)</vt:lpstr>
      <vt:lpstr>PowerPoint Presentation</vt:lpstr>
      <vt:lpstr>Three Modes of Thinking</vt:lpstr>
      <vt:lpstr>Amoeba-Mode Example: A Proof-Checking Editor Built Using the Synthesizer Generator</vt:lpstr>
      <vt:lpstr>Amoeba-Mode Example: A Proof-Checking Editor Built Using the Synthesizer Generator</vt:lpstr>
      <vt:lpstr>Amoeba-Mode Example: A Proof-Checking Editor Built Using the Synthesizer Generator</vt:lpstr>
      <vt:lpstr>Amoeba-Mode Examples, 1981-2003</vt:lpstr>
      <vt:lpstr>PowerPoint Presentation</vt:lpstr>
      <vt:lpstr>Three Modes of Thinking</vt:lpstr>
      <vt:lpstr>Frog Mode</vt:lpstr>
      <vt:lpstr>Frog-Mode Example: SPKI/SDSI &amp; PDSs</vt:lpstr>
      <vt:lpstr>Frog-Mode Example: SPKI/SDSI &amp; PDSs</vt:lpstr>
      <vt:lpstr>Frog-Mode Example: SPKI/SDSI &amp; PDSs</vt:lpstr>
      <vt:lpstr>Frog-Mode Example: SPKI/SDSI &amp; PDSs</vt:lpstr>
      <vt:lpstr>Frog-Mode Example: Ball-Larus Path Profiling &amp; CFLOBDDs</vt:lpstr>
      <vt:lpstr>Melski-Reps Interprocedural Path Profiling</vt:lpstr>
      <vt:lpstr>What Causes a Profusion of Paths?</vt:lpstr>
      <vt:lpstr>What Causes a Profusion of Paths?</vt:lpstr>
      <vt:lpstr>What Causes a Profusion of Paths?</vt:lpstr>
      <vt:lpstr>What Causes a Profusion of Paths?</vt:lpstr>
      <vt:lpstr>Repeated Squaring</vt:lpstr>
      <vt:lpstr>Frog Mode</vt:lpstr>
      <vt:lpstr>OBDDs, aka Read-Once, Ordered, Branching Programs</vt:lpstr>
      <vt:lpstr>Sharing via Procedure Calls?</vt:lpstr>
      <vt:lpstr>Sharing via Procedure Calls?</vt:lpstr>
      <vt:lpstr>Frog Mode: What Was Achieved?</vt:lpstr>
      <vt:lpstr>Frog Mode: What Was Achieved?</vt:lpstr>
      <vt:lpstr>Observations about Frameworks (I)</vt:lpstr>
      <vt:lpstr>Observations about Frameworks (II)</vt:lpstr>
      <vt:lpstr>Some Intuition About Kronecker Product</vt:lpstr>
      <vt:lpstr>Kronecker Product from a Logical Perspective</vt:lpstr>
      <vt:lpstr>Academia vs. Industry</vt:lpstr>
      <vt:lpstr>Three Modes of Thinking → Three Lines of Inquiry</vt:lpstr>
      <vt:lpstr>Picking Problems</vt:lpstr>
      <vt:lpstr>Advice to/from Yannis Ioannidis</vt:lpstr>
      <vt:lpstr>Roses Are Blue, Violets Are Red; With Future AI, Is Research Dead?</vt:lpstr>
      <vt:lpstr>Roses Are Blue, Violets Are Red; With Future AI, Is Research Dead?</vt:lpstr>
      <vt:lpstr>PowerPoint Presentation</vt:lpstr>
      <vt:lpstr>Photo Attributions</vt:lpstr>
      <vt:lpstr>EWD 1055A https://www.cs.utexas.edu/~EWD/transcriptions/EWD10xx/EWD1055A.html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reps</cp:lastModifiedBy>
  <cp:revision>1181</cp:revision>
  <cp:lastPrinted>2015-10-20T02:53:17Z</cp:lastPrinted>
  <dcterms:created xsi:type="dcterms:W3CDTF">2015-10-19T12:39:45Z</dcterms:created>
  <dcterms:modified xsi:type="dcterms:W3CDTF">2026-06-24T18:09:44Z</dcterms:modified>
</cp:coreProperties>
</file>