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81" r:id="rId4"/>
    <p:sldId id="261" r:id="rId5"/>
    <p:sldId id="264" r:id="rId6"/>
    <p:sldId id="263" r:id="rId7"/>
    <p:sldId id="258" r:id="rId8"/>
    <p:sldId id="259" r:id="rId9"/>
    <p:sldId id="260"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80" r:id="rId25"/>
    <p:sldId id="282" r:id="rId26"/>
    <p:sldId id="283" r:id="rId27"/>
    <p:sldId id="284" r:id="rId2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a:srgbClr val="B71977"/>
    <a:srgbClr val="FFFF66"/>
    <a:srgbClr val="B70101"/>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3" autoAdjust="0"/>
    <p:restoredTop sz="70629" autoAdjust="0"/>
  </p:normalViewPr>
  <p:slideViewPr>
    <p:cSldViewPr>
      <p:cViewPr>
        <p:scale>
          <a:sx n="90" d="100"/>
          <a:sy n="90" d="100"/>
        </p:scale>
        <p:origin x="-16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TSL-sandbox-PE\tsl\tools\instruction-synthesizer\test\divide_and_conquer\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TSL-sandbox-PE\tsl\tools\instruction-synthesizer\test\divide_and_conquer\Resul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TSL-sandbox-PE\tsl\tools\instruction-synthesizer\test\divide_and_conquer\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TSL-sandbox-PE\tsl\tools\instruction-synthesizer\test\divide_and_conquer\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Synthesis </a:t>
            </a:r>
            <a:r>
              <a:rPr lang="en-US" sz="2000" dirty="0"/>
              <a:t>time</a:t>
            </a:r>
          </a:p>
        </c:rich>
      </c:tx>
      <c:layout/>
      <c:overlay val="0"/>
    </c:title>
    <c:autoTitleDeleted val="0"/>
    <c:plotArea>
      <c:layout>
        <c:manualLayout>
          <c:layoutTarget val="inner"/>
          <c:xMode val="edge"/>
          <c:yMode val="edge"/>
          <c:x val="0.20824504684999948"/>
          <c:y val="0.11363580560494455"/>
          <c:w val="0.63699306047735738"/>
          <c:h val="0.27304864109728222"/>
        </c:manualLayout>
      </c:layout>
      <c:barChart>
        <c:barDir val="col"/>
        <c:grouping val="clustered"/>
        <c:varyColors val="0"/>
        <c:ser>
          <c:idx val="0"/>
          <c:order val="0"/>
          <c:tx>
            <c:strRef>
              <c:f>Sheet1!$C$2</c:f>
              <c:strCache>
                <c:ptCount val="1"/>
                <c:pt idx="0">
                  <c:v>Synthesis Time</c:v>
                </c:pt>
              </c:strCache>
            </c:strRef>
          </c:tx>
          <c:invertIfNegative val="0"/>
          <c:cat>
            <c:strRef>
              <c:f>Sheet1!$A$3:$A$27</c:f>
              <c:strCache>
                <c:ptCount val="25"/>
                <c:pt idx="0">
                  <c:v>1_1</c:v>
                </c:pt>
                <c:pt idx="1">
                  <c:v>1_2</c:v>
                </c:pt>
                <c:pt idx="2">
                  <c:v>1_3</c:v>
                </c:pt>
                <c:pt idx="3">
                  <c:v>1_4</c:v>
                </c:pt>
                <c:pt idx="4">
                  <c:v>1_5</c:v>
                </c:pt>
                <c:pt idx="5">
                  <c:v>2_1</c:v>
                </c:pt>
                <c:pt idx="6">
                  <c:v>2_2</c:v>
                </c:pt>
                <c:pt idx="7">
                  <c:v>2_3</c:v>
                </c:pt>
                <c:pt idx="8">
                  <c:v>2_4</c:v>
                </c:pt>
                <c:pt idx="9">
                  <c:v>2_5</c:v>
                </c:pt>
                <c:pt idx="10">
                  <c:v>3_1</c:v>
                </c:pt>
                <c:pt idx="11">
                  <c:v>3_2</c:v>
                </c:pt>
                <c:pt idx="12">
                  <c:v>3_3</c:v>
                </c:pt>
                <c:pt idx="13">
                  <c:v>3_4</c:v>
                </c:pt>
                <c:pt idx="14">
                  <c:v>3_5</c:v>
                </c:pt>
                <c:pt idx="15">
                  <c:v>4_1</c:v>
                </c:pt>
                <c:pt idx="16">
                  <c:v>4_2</c:v>
                </c:pt>
                <c:pt idx="17">
                  <c:v>4_3</c:v>
                </c:pt>
                <c:pt idx="18">
                  <c:v>4_4</c:v>
                </c:pt>
                <c:pt idx="19">
                  <c:v>4_5</c:v>
                </c:pt>
                <c:pt idx="20">
                  <c:v>5_1</c:v>
                </c:pt>
                <c:pt idx="21">
                  <c:v>5_2</c:v>
                </c:pt>
                <c:pt idx="22">
                  <c:v>5_3</c:v>
                </c:pt>
                <c:pt idx="23">
                  <c:v>5_4</c:v>
                </c:pt>
                <c:pt idx="24">
                  <c:v>5_5</c:v>
                </c:pt>
              </c:strCache>
            </c:strRef>
          </c:cat>
          <c:val>
            <c:numRef>
              <c:f>Sheet1!$C$3:$C$27</c:f>
              <c:numCache>
                <c:formatCode>General</c:formatCode>
                <c:ptCount val="25"/>
                <c:pt idx="0">
                  <c:v>1.964</c:v>
                </c:pt>
                <c:pt idx="1">
                  <c:v>4.5599999999999996</c:v>
                </c:pt>
                <c:pt idx="2">
                  <c:v>0.90900000000000003</c:v>
                </c:pt>
                <c:pt idx="3">
                  <c:v>6.1539999999999999</c:v>
                </c:pt>
                <c:pt idx="4">
                  <c:v>2.827</c:v>
                </c:pt>
                <c:pt idx="5">
                  <c:v>7.516</c:v>
                </c:pt>
                <c:pt idx="6">
                  <c:v>2.4990000000000001</c:v>
                </c:pt>
                <c:pt idx="7">
                  <c:v>364.11</c:v>
                </c:pt>
                <c:pt idx="8">
                  <c:v>19.076000000000001</c:v>
                </c:pt>
                <c:pt idx="9">
                  <c:v>198.72000000000003</c:v>
                </c:pt>
                <c:pt idx="10">
                  <c:v>168.905</c:v>
                </c:pt>
                <c:pt idx="11">
                  <c:v>37.168999999999997</c:v>
                </c:pt>
                <c:pt idx="12">
                  <c:v>3.8540000000000001</c:v>
                </c:pt>
                <c:pt idx="13">
                  <c:v>332.25</c:v>
                </c:pt>
                <c:pt idx="14">
                  <c:v>20.109000000000002</c:v>
                </c:pt>
                <c:pt idx="15">
                  <c:v>74.802000000000007</c:v>
                </c:pt>
                <c:pt idx="16">
                  <c:v>719.44899999999996</c:v>
                </c:pt>
                <c:pt idx="17">
                  <c:v>44.518999999999998</c:v>
                </c:pt>
                <c:pt idx="18">
                  <c:v>79.634</c:v>
                </c:pt>
                <c:pt idx="19">
                  <c:v>167.215</c:v>
                </c:pt>
                <c:pt idx="20">
                  <c:v>1392.65</c:v>
                </c:pt>
                <c:pt idx="21">
                  <c:v>93.478999999999999</c:v>
                </c:pt>
                <c:pt idx="22">
                  <c:v>547.93299999999999</c:v>
                </c:pt>
                <c:pt idx="23">
                  <c:v>216.19499999999999</c:v>
                </c:pt>
                <c:pt idx="24">
                  <c:v>96.956000000000003</c:v>
                </c:pt>
              </c:numCache>
            </c:numRef>
          </c:val>
        </c:ser>
        <c:ser>
          <c:idx val="1"/>
          <c:order val="1"/>
          <c:tx>
            <c:strRef>
              <c:f>Sheet1!$D$2</c:f>
              <c:strCache>
                <c:ptCount val="1"/>
                <c:pt idx="0">
                  <c:v>CEGIS Time</c:v>
                </c:pt>
              </c:strCache>
            </c:strRef>
          </c:tx>
          <c:spPr>
            <a:solidFill>
              <a:srgbClr val="FF0000"/>
            </a:solidFill>
            <a:ln>
              <a:solidFill>
                <a:srgbClr val="FF0000"/>
              </a:solidFill>
            </a:ln>
          </c:spPr>
          <c:invertIfNegative val="0"/>
          <c:cat>
            <c:strRef>
              <c:f>Sheet1!$A$3:$A$27</c:f>
              <c:strCache>
                <c:ptCount val="25"/>
                <c:pt idx="0">
                  <c:v>1_1</c:v>
                </c:pt>
                <c:pt idx="1">
                  <c:v>1_2</c:v>
                </c:pt>
                <c:pt idx="2">
                  <c:v>1_3</c:v>
                </c:pt>
                <c:pt idx="3">
                  <c:v>1_4</c:v>
                </c:pt>
                <c:pt idx="4">
                  <c:v>1_5</c:v>
                </c:pt>
                <c:pt idx="5">
                  <c:v>2_1</c:v>
                </c:pt>
                <c:pt idx="6">
                  <c:v>2_2</c:v>
                </c:pt>
                <c:pt idx="7">
                  <c:v>2_3</c:v>
                </c:pt>
                <c:pt idx="8">
                  <c:v>2_4</c:v>
                </c:pt>
                <c:pt idx="9">
                  <c:v>2_5</c:v>
                </c:pt>
                <c:pt idx="10">
                  <c:v>3_1</c:v>
                </c:pt>
                <c:pt idx="11">
                  <c:v>3_2</c:v>
                </c:pt>
                <c:pt idx="12">
                  <c:v>3_3</c:v>
                </c:pt>
                <c:pt idx="13">
                  <c:v>3_4</c:v>
                </c:pt>
                <c:pt idx="14">
                  <c:v>3_5</c:v>
                </c:pt>
                <c:pt idx="15">
                  <c:v>4_1</c:v>
                </c:pt>
                <c:pt idx="16">
                  <c:v>4_2</c:v>
                </c:pt>
                <c:pt idx="17">
                  <c:v>4_3</c:v>
                </c:pt>
                <c:pt idx="18">
                  <c:v>4_4</c:v>
                </c:pt>
                <c:pt idx="19">
                  <c:v>4_5</c:v>
                </c:pt>
                <c:pt idx="20">
                  <c:v>5_1</c:v>
                </c:pt>
                <c:pt idx="21">
                  <c:v>5_2</c:v>
                </c:pt>
                <c:pt idx="22">
                  <c:v>5_3</c:v>
                </c:pt>
                <c:pt idx="23">
                  <c:v>5_4</c:v>
                </c:pt>
                <c:pt idx="24">
                  <c:v>5_5</c:v>
                </c:pt>
              </c:strCache>
            </c:strRef>
          </c:cat>
          <c:val>
            <c:numRef>
              <c:f>Sheet1!$D$3:$D$27</c:f>
              <c:numCache>
                <c:formatCode>General</c:formatCode>
                <c:ptCount val="25"/>
                <c:pt idx="0">
                  <c:v>1.204</c:v>
                </c:pt>
                <c:pt idx="1">
                  <c:v>2.3340000000000001</c:v>
                </c:pt>
                <c:pt idx="2">
                  <c:v>5.6000000000000001E-2</c:v>
                </c:pt>
                <c:pt idx="3">
                  <c:v>1.8109999999999999</c:v>
                </c:pt>
                <c:pt idx="4">
                  <c:v>0.73499999999999999</c:v>
                </c:pt>
                <c:pt idx="5">
                  <c:v>1.8069999999999999</c:v>
                </c:pt>
                <c:pt idx="6">
                  <c:v>1.07</c:v>
                </c:pt>
                <c:pt idx="7">
                  <c:v>310.91999999999996</c:v>
                </c:pt>
                <c:pt idx="8">
                  <c:v>4.8959999999999999</c:v>
                </c:pt>
                <c:pt idx="9">
                  <c:v>158.37699999999998</c:v>
                </c:pt>
                <c:pt idx="10">
                  <c:v>157.86500000000001</c:v>
                </c:pt>
                <c:pt idx="11">
                  <c:v>7.1120000000000001</c:v>
                </c:pt>
                <c:pt idx="12">
                  <c:v>1.744</c:v>
                </c:pt>
                <c:pt idx="13">
                  <c:v>304.166</c:v>
                </c:pt>
                <c:pt idx="14">
                  <c:v>3.1019999999999999</c:v>
                </c:pt>
                <c:pt idx="15">
                  <c:v>9.2799999999999994</c:v>
                </c:pt>
                <c:pt idx="16">
                  <c:v>655.02700000000004</c:v>
                </c:pt>
                <c:pt idx="17">
                  <c:v>7.1440000000000001</c:v>
                </c:pt>
                <c:pt idx="18">
                  <c:v>14.166</c:v>
                </c:pt>
                <c:pt idx="19">
                  <c:v>142.78800000000001</c:v>
                </c:pt>
                <c:pt idx="20">
                  <c:v>1270.49</c:v>
                </c:pt>
                <c:pt idx="21">
                  <c:v>14.641</c:v>
                </c:pt>
                <c:pt idx="22">
                  <c:v>455.12799999999999</c:v>
                </c:pt>
                <c:pt idx="23">
                  <c:v>184.56899999999999</c:v>
                </c:pt>
                <c:pt idx="24">
                  <c:v>30.402999999999999</c:v>
                </c:pt>
              </c:numCache>
            </c:numRef>
          </c:val>
        </c:ser>
        <c:dLbls>
          <c:showLegendKey val="0"/>
          <c:showVal val="0"/>
          <c:showCatName val="0"/>
          <c:showSerName val="0"/>
          <c:showPercent val="0"/>
          <c:showBubbleSize val="0"/>
        </c:dLbls>
        <c:gapWidth val="150"/>
        <c:axId val="72075136"/>
        <c:axId val="110858240"/>
      </c:barChart>
      <c:catAx>
        <c:axId val="72075136"/>
        <c:scaling>
          <c:orientation val="minMax"/>
        </c:scaling>
        <c:delete val="0"/>
        <c:axPos val="b"/>
        <c:title>
          <c:tx>
            <c:rich>
              <a:bodyPr/>
              <a:lstStyle/>
              <a:p>
                <a:pPr>
                  <a:defRPr sz="1800"/>
                </a:pPr>
                <a:r>
                  <a:rPr lang="en-US" sz="1800" dirty="0" smtClean="0"/>
                  <a:t>QFBV Formula</a:t>
                </a:r>
                <a:endParaRPr lang="en-US" sz="1800" dirty="0"/>
              </a:p>
            </c:rich>
          </c:tx>
          <c:layout>
            <c:manualLayout>
              <c:xMode val="edge"/>
              <c:yMode val="edge"/>
              <c:x val="0.42196972081851325"/>
              <c:y val="0.48338709677419356"/>
            </c:manualLayout>
          </c:layout>
          <c:overlay val="0"/>
        </c:title>
        <c:majorTickMark val="none"/>
        <c:minorTickMark val="none"/>
        <c:tickLblPos val="nextTo"/>
        <c:txPr>
          <a:bodyPr rot="-2700000" vert="horz"/>
          <a:lstStyle/>
          <a:p>
            <a:pPr>
              <a:defRPr sz="1400"/>
            </a:pPr>
            <a:endParaRPr lang="en-US"/>
          </a:p>
        </c:txPr>
        <c:crossAx val="110858240"/>
        <c:crossesAt val="1.0000000000000002E-2"/>
        <c:auto val="1"/>
        <c:lblAlgn val="ctr"/>
        <c:lblOffset val="100"/>
        <c:noMultiLvlLbl val="0"/>
      </c:catAx>
      <c:valAx>
        <c:axId val="110858240"/>
        <c:scaling>
          <c:logBase val="10"/>
          <c:orientation val="minMax"/>
          <c:min val="1.0000000000000002E-2"/>
        </c:scaling>
        <c:delete val="0"/>
        <c:axPos val="l"/>
        <c:majorGridlines/>
        <c:title>
          <c:tx>
            <c:rich>
              <a:bodyPr/>
              <a:lstStyle/>
              <a:p>
                <a:pPr>
                  <a:defRPr sz="1800"/>
                </a:pPr>
                <a:r>
                  <a:rPr lang="en-US" sz="1800"/>
                  <a:t>Time (seconds)</a:t>
                </a:r>
              </a:p>
            </c:rich>
          </c:tx>
          <c:layout>
            <c:manualLayout>
              <c:xMode val="edge"/>
              <c:yMode val="edge"/>
              <c:x val="0.14176843974437259"/>
              <c:y val="0.15046926593853188"/>
            </c:manualLayout>
          </c:layout>
          <c:overlay val="0"/>
        </c:title>
        <c:numFmt formatCode="General" sourceLinked="1"/>
        <c:majorTickMark val="out"/>
        <c:minorTickMark val="none"/>
        <c:tickLblPos val="nextTo"/>
        <c:txPr>
          <a:bodyPr/>
          <a:lstStyle/>
          <a:p>
            <a:pPr>
              <a:defRPr sz="1200"/>
            </a:pPr>
            <a:endParaRPr lang="en-US"/>
          </a:p>
        </c:txPr>
        <c:crossAx val="720751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53077740282466"/>
          <c:y val="0.22940943911506714"/>
          <c:w val="0.55920502124734406"/>
          <c:h val="0.27691842030578201"/>
        </c:manualLayout>
      </c:layout>
      <c:barChart>
        <c:barDir val="col"/>
        <c:grouping val="clustered"/>
        <c:varyColors val="0"/>
        <c:ser>
          <c:idx val="0"/>
          <c:order val="0"/>
          <c:tx>
            <c:strRef>
              <c:f>Sheet1!$C$70</c:f>
              <c:strCache>
                <c:ptCount val="1"/>
                <c:pt idx="0">
                  <c:v>Total Time</c:v>
                </c:pt>
              </c:strCache>
            </c:strRef>
          </c:tx>
          <c:invertIfNegative val="0"/>
          <c:cat>
            <c:strRef>
              <c:f>Sheet1!$A$71:$A$95</c:f>
              <c:strCache>
                <c:ptCount val="25"/>
                <c:pt idx="0">
                  <c:v>6_1**</c:v>
                </c:pt>
                <c:pt idx="1">
                  <c:v>6_2**</c:v>
                </c:pt>
                <c:pt idx="2">
                  <c:v>6_3**</c:v>
                </c:pt>
                <c:pt idx="3">
                  <c:v>6_4</c:v>
                </c:pt>
                <c:pt idx="4">
                  <c:v>6_5**</c:v>
                </c:pt>
                <c:pt idx="5">
                  <c:v>7_1**</c:v>
                </c:pt>
                <c:pt idx="6">
                  <c:v>7_2</c:v>
                </c:pt>
                <c:pt idx="7">
                  <c:v>7_3</c:v>
                </c:pt>
                <c:pt idx="8">
                  <c:v>7_4*</c:v>
                </c:pt>
                <c:pt idx="9">
                  <c:v>7_5**</c:v>
                </c:pt>
                <c:pt idx="10">
                  <c:v>8_1**</c:v>
                </c:pt>
                <c:pt idx="11">
                  <c:v>8_2*</c:v>
                </c:pt>
                <c:pt idx="12">
                  <c:v>8_3</c:v>
                </c:pt>
                <c:pt idx="13">
                  <c:v>8_4</c:v>
                </c:pt>
                <c:pt idx="14">
                  <c:v>8_5</c:v>
                </c:pt>
                <c:pt idx="15">
                  <c:v>9_1*</c:v>
                </c:pt>
                <c:pt idx="16">
                  <c:v>9_2</c:v>
                </c:pt>
                <c:pt idx="17">
                  <c:v>9_3</c:v>
                </c:pt>
                <c:pt idx="18">
                  <c:v>9_4</c:v>
                </c:pt>
                <c:pt idx="19">
                  <c:v>9_5</c:v>
                </c:pt>
                <c:pt idx="20">
                  <c:v>10_1*</c:v>
                </c:pt>
                <c:pt idx="21">
                  <c:v>10_2</c:v>
                </c:pt>
                <c:pt idx="22">
                  <c:v>10_3</c:v>
                </c:pt>
                <c:pt idx="23">
                  <c:v>10_4</c:v>
                </c:pt>
                <c:pt idx="24">
                  <c:v>10_5</c:v>
                </c:pt>
              </c:strCache>
            </c:strRef>
          </c:cat>
          <c:val>
            <c:numRef>
              <c:f>Sheet1!$C$71:$C$95</c:f>
              <c:numCache>
                <c:formatCode>General</c:formatCode>
                <c:ptCount val="25"/>
                <c:pt idx="0">
                  <c:v>662.41300000000001</c:v>
                </c:pt>
                <c:pt idx="1">
                  <c:v>448.738</c:v>
                </c:pt>
                <c:pt idx="2">
                  <c:v>892.14400000000001</c:v>
                </c:pt>
                <c:pt idx="4">
                  <c:v>655.1</c:v>
                </c:pt>
                <c:pt idx="5">
                  <c:v>889.06</c:v>
                </c:pt>
                <c:pt idx="8">
                  <c:v>6.8609999999999998</c:v>
                </c:pt>
                <c:pt idx="9">
                  <c:v>696.98</c:v>
                </c:pt>
                <c:pt idx="10">
                  <c:v>281.70100000000002</c:v>
                </c:pt>
                <c:pt idx="11">
                  <c:v>7.86</c:v>
                </c:pt>
                <c:pt idx="15">
                  <c:v>8.66</c:v>
                </c:pt>
                <c:pt idx="20">
                  <c:v>9.1790000000000003</c:v>
                </c:pt>
              </c:numCache>
            </c:numRef>
          </c:val>
        </c:ser>
        <c:ser>
          <c:idx val="1"/>
          <c:order val="1"/>
          <c:tx>
            <c:strRef>
              <c:f>Sheet1!$D$70</c:f>
              <c:strCache>
                <c:ptCount val="1"/>
                <c:pt idx="0">
                  <c:v>Slave Time</c:v>
                </c:pt>
              </c:strCache>
            </c:strRef>
          </c:tx>
          <c:spPr>
            <a:solidFill>
              <a:srgbClr val="FF0000"/>
            </a:solidFill>
            <a:ln>
              <a:solidFill>
                <a:srgbClr val="FF0000"/>
              </a:solidFill>
            </a:ln>
          </c:spPr>
          <c:invertIfNegative val="0"/>
          <c:cat>
            <c:strRef>
              <c:f>Sheet1!$A$71:$A$95</c:f>
              <c:strCache>
                <c:ptCount val="25"/>
                <c:pt idx="0">
                  <c:v>6_1**</c:v>
                </c:pt>
                <c:pt idx="1">
                  <c:v>6_2**</c:v>
                </c:pt>
                <c:pt idx="2">
                  <c:v>6_3**</c:v>
                </c:pt>
                <c:pt idx="3">
                  <c:v>6_4</c:v>
                </c:pt>
                <c:pt idx="4">
                  <c:v>6_5**</c:v>
                </c:pt>
                <c:pt idx="5">
                  <c:v>7_1**</c:v>
                </c:pt>
                <c:pt idx="6">
                  <c:v>7_2</c:v>
                </c:pt>
                <c:pt idx="7">
                  <c:v>7_3</c:v>
                </c:pt>
                <c:pt idx="8">
                  <c:v>7_4*</c:v>
                </c:pt>
                <c:pt idx="9">
                  <c:v>7_5**</c:v>
                </c:pt>
                <c:pt idx="10">
                  <c:v>8_1**</c:v>
                </c:pt>
                <c:pt idx="11">
                  <c:v>8_2*</c:v>
                </c:pt>
                <c:pt idx="12">
                  <c:v>8_3</c:v>
                </c:pt>
                <c:pt idx="13">
                  <c:v>8_4</c:v>
                </c:pt>
                <c:pt idx="14">
                  <c:v>8_5</c:v>
                </c:pt>
                <c:pt idx="15">
                  <c:v>9_1*</c:v>
                </c:pt>
                <c:pt idx="16">
                  <c:v>9_2</c:v>
                </c:pt>
                <c:pt idx="17">
                  <c:v>9_3</c:v>
                </c:pt>
                <c:pt idx="18">
                  <c:v>9_4</c:v>
                </c:pt>
                <c:pt idx="19">
                  <c:v>9_5</c:v>
                </c:pt>
                <c:pt idx="20">
                  <c:v>10_1*</c:v>
                </c:pt>
                <c:pt idx="21">
                  <c:v>10_2</c:v>
                </c:pt>
                <c:pt idx="22">
                  <c:v>10_3</c:v>
                </c:pt>
                <c:pt idx="23">
                  <c:v>10_4</c:v>
                </c:pt>
                <c:pt idx="24">
                  <c:v>10_5</c:v>
                </c:pt>
              </c:strCache>
            </c:strRef>
          </c:cat>
          <c:val>
            <c:numRef>
              <c:f>Sheet1!$D$71:$D$95</c:f>
              <c:numCache>
                <c:formatCode>General</c:formatCode>
                <c:ptCount val="25"/>
                <c:pt idx="0">
                  <c:v>549.83900000000006</c:v>
                </c:pt>
                <c:pt idx="1">
                  <c:v>395.036</c:v>
                </c:pt>
                <c:pt idx="2">
                  <c:v>738.57299999999998</c:v>
                </c:pt>
                <c:pt idx="4">
                  <c:v>544.12</c:v>
                </c:pt>
                <c:pt idx="5">
                  <c:v>716.83199999999999</c:v>
                </c:pt>
                <c:pt idx="8">
                  <c:v>0.59199999999999997</c:v>
                </c:pt>
                <c:pt idx="9">
                  <c:v>570.11</c:v>
                </c:pt>
                <c:pt idx="10">
                  <c:v>172.67699999999999</c:v>
                </c:pt>
                <c:pt idx="11">
                  <c:v>0.76100000000000001</c:v>
                </c:pt>
                <c:pt idx="15">
                  <c:v>0.75800000000000001</c:v>
                </c:pt>
                <c:pt idx="20">
                  <c:v>0.77300000000000002</c:v>
                </c:pt>
              </c:numCache>
            </c:numRef>
          </c:val>
        </c:ser>
        <c:dLbls>
          <c:showLegendKey val="0"/>
          <c:showVal val="0"/>
          <c:showCatName val="0"/>
          <c:showSerName val="0"/>
          <c:showPercent val="0"/>
          <c:showBubbleSize val="0"/>
        </c:dLbls>
        <c:gapWidth val="150"/>
        <c:axId val="110389888"/>
        <c:axId val="111731456"/>
      </c:barChart>
      <c:catAx>
        <c:axId val="110389888"/>
        <c:scaling>
          <c:orientation val="minMax"/>
        </c:scaling>
        <c:delete val="0"/>
        <c:axPos val="b"/>
        <c:title>
          <c:tx>
            <c:rich>
              <a:bodyPr/>
              <a:lstStyle/>
              <a:p>
                <a:pPr>
                  <a:defRPr sz="1800"/>
                </a:pPr>
                <a:r>
                  <a:rPr lang="en-US" sz="1800" dirty="0" smtClean="0"/>
                  <a:t>QFBV Formula</a:t>
                </a:r>
                <a:endParaRPr lang="en-US" sz="1800" dirty="0"/>
              </a:p>
            </c:rich>
          </c:tx>
          <c:layout>
            <c:manualLayout>
              <c:xMode val="edge"/>
              <c:yMode val="edge"/>
              <c:x val="0.39212582802149731"/>
              <c:y val="0.61209600730379365"/>
            </c:manualLayout>
          </c:layout>
          <c:overlay val="0"/>
        </c:title>
        <c:majorTickMark val="none"/>
        <c:minorTickMark val="none"/>
        <c:tickLblPos val="nextTo"/>
        <c:txPr>
          <a:bodyPr rot="-3000000"/>
          <a:lstStyle/>
          <a:p>
            <a:pPr>
              <a:defRPr sz="1400"/>
            </a:pPr>
            <a:endParaRPr lang="en-US"/>
          </a:p>
        </c:txPr>
        <c:crossAx val="111731456"/>
        <c:crossesAt val="0.1"/>
        <c:auto val="1"/>
        <c:lblAlgn val="ctr"/>
        <c:lblOffset val="100"/>
        <c:noMultiLvlLbl val="0"/>
      </c:catAx>
      <c:valAx>
        <c:axId val="111731456"/>
        <c:scaling>
          <c:logBase val="10"/>
          <c:orientation val="minMax"/>
          <c:max val="10000"/>
        </c:scaling>
        <c:delete val="0"/>
        <c:axPos val="l"/>
        <c:majorGridlines/>
        <c:title>
          <c:tx>
            <c:rich>
              <a:bodyPr/>
              <a:lstStyle/>
              <a:p>
                <a:pPr>
                  <a:defRPr sz="1800"/>
                </a:pPr>
                <a:r>
                  <a:rPr lang="en-US" sz="1800" dirty="0"/>
                  <a:t>Time (seconds)</a:t>
                </a:r>
              </a:p>
            </c:rich>
          </c:tx>
          <c:layout>
            <c:manualLayout>
              <c:xMode val="edge"/>
              <c:yMode val="edge"/>
              <c:x val="0.11101448256467941"/>
              <c:y val="0.26411232671777407"/>
            </c:manualLayout>
          </c:layout>
          <c:overlay val="0"/>
        </c:title>
        <c:numFmt formatCode="General" sourceLinked="1"/>
        <c:majorTickMark val="out"/>
        <c:minorTickMark val="none"/>
        <c:tickLblPos val="nextTo"/>
        <c:txPr>
          <a:bodyPr/>
          <a:lstStyle/>
          <a:p>
            <a:pPr>
              <a:defRPr sz="1200"/>
            </a:pPr>
            <a:endParaRPr lang="en-US"/>
          </a:p>
        </c:txPr>
        <c:crossAx val="110389888"/>
        <c:crosses val="autoZero"/>
        <c:crossBetween val="between"/>
      </c:valAx>
    </c:plotArea>
    <c:legend>
      <c:legendPos val="r"/>
      <c:layout>
        <c:manualLayout>
          <c:xMode val="edge"/>
          <c:yMode val="edge"/>
          <c:x val="0.73154496312960882"/>
          <c:y val="0.16224019330341141"/>
          <c:w val="9.4843925759280093E-2"/>
          <c:h val="0.4577705452983008"/>
        </c:manualLayout>
      </c:layout>
      <c:overlay val="0"/>
      <c:txPr>
        <a:bodyPr/>
        <a:lstStyle/>
        <a:p>
          <a:pPr>
            <a:defRPr sz="18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3361632687672"/>
          <c:y val="0.17797709762086192"/>
          <c:w val="0.69532567055179284"/>
          <c:h val="0.5687748708830751"/>
        </c:manualLayout>
      </c:layout>
      <c:barChart>
        <c:barDir val="col"/>
        <c:grouping val="clustered"/>
        <c:varyColors val="0"/>
        <c:ser>
          <c:idx val="0"/>
          <c:order val="0"/>
          <c:tx>
            <c:strRef>
              <c:f>Sheet1!$C$140</c:f>
              <c:strCache>
                <c:ptCount val="1"/>
                <c:pt idx="0">
                  <c:v>Without pruning</c:v>
                </c:pt>
              </c:strCache>
            </c:strRef>
          </c:tx>
          <c:invertIfNegative val="0"/>
          <c:cat>
            <c:strRef>
              <c:f>Sheet1!$A$141:$A$145</c:f>
              <c:strCache>
                <c:ptCount val="5"/>
                <c:pt idx="0">
                  <c:v>1_1</c:v>
                </c:pt>
                <c:pt idx="1">
                  <c:v>1_2</c:v>
                </c:pt>
                <c:pt idx="2">
                  <c:v>1_3</c:v>
                </c:pt>
                <c:pt idx="3">
                  <c:v>1_4</c:v>
                </c:pt>
                <c:pt idx="4">
                  <c:v>1_5</c:v>
                </c:pt>
              </c:strCache>
            </c:strRef>
          </c:cat>
          <c:val>
            <c:numRef>
              <c:f>Sheet1!$C$141:$C$145</c:f>
              <c:numCache>
                <c:formatCode>General</c:formatCode>
                <c:ptCount val="5"/>
                <c:pt idx="0">
                  <c:v>615.13199999999995</c:v>
                </c:pt>
                <c:pt idx="1">
                  <c:v>739.76499999999999</c:v>
                </c:pt>
                <c:pt idx="2">
                  <c:v>1631.13</c:v>
                </c:pt>
                <c:pt idx="3">
                  <c:v>710.5</c:v>
                </c:pt>
                <c:pt idx="4">
                  <c:v>27.19</c:v>
                </c:pt>
              </c:numCache>
            </c:numRef>
          </c:val>
        </c:ser>
        <c:ser>
          <c:idx val="1"/>
          <c:order val="1"/>
          <c:tx>
            <c:strRef>
              <c:f>Sheet1!$D$140</c:f>
              <c:strCache>
                <c:ptCount val="1"/>
                <c:pt idx="0">
                  <c:v>With Pruning</c:v>
                </c:pt>
              </c:strCache>
            </c:strRef>
          </c:tx>
          <c:spPr>
            <a:solidFill>
              <a:srgbClr val="FF0000"/>
            </a:solidFill>
            <a:ln>
              <a:solidFill>
                <a:srgbClr val="FF0000"/>
              </a:solidFill>
            </a:ln>
          </c:spPr>
          <c:invertIfNegative val="0"/>
          <c:cat>
            <c:strRef>
              <c:f>Sheet1!$A$141:$A$145</c:f>
              <c:strCache>
                <c:ptCount val="5"/>
                <c:pt idx="0">
                  <c:v>1_1</c:v>
                </c:pt>
                <c:pt idx="1">
                  <c:v>1_2</c:v>
                </c:pt>
                <c:pt idx="2">
                  <c:v>1_3</c:v>
                </c:pt>
                <c:pt idx="3">
                  <c:v>1_4</c:v>
                </c:pt>
                <c:pt idx="4">
                  <c:v>1_5</c:v>
                </c:pt>
              </c:strCache>
            </c:strRef>
          </c:cat>
          <c:val>
            <c:numRef>
              <c:f>Sheet1!$D$141:$D$145</c:f>
              <c:numCache>
                <c:formatCode>General</c:formatCode>
                <c:ptCount val="5"/>
                <c:pt idx="0">
                  <c:v>1.002</c:v>
                </c:pt>
                <c:pt idx="1">
                  <c:v>4.5</c:v>
                </c:pt>
                <c:pt idx="2">
                  <c:v>7.1999999999999995E-2</c:v>
                </c:pt>
                <c:pt idx="3">
                  <c:v>2.0310000000000001</c:v>
                </c:pt>
                <c:pt idx="4">
                  <c:v>0.91700000000000004</c:v>
                </c:pt>
              </c:numCache>
            </c:numRef>
          </c:val>
        </c:ser>
        <c:dLbls>
          <c:showLegendKey val="0"/>
          <c:showVal val="0"/>
          <c:showCatName val="0"/>
          <c:showSerName val="0"/>
          <c:showPercent val="0"/>
          <c:showBubbleSize val="0"/>
        </c:dLbls>
        <c:gapWidth val="150"/>
        <c:axId val="110549248"/>
        <c:axId val="110551424"/>
      </c:barChart>
      <c:catAx>
        <c:axId val="110549248"/>
        <c:scaling>
          <c:orientation val="minMax"/>
        </c:scaling>
        <c:delete val="0"/>
        <c:axPos val="b"/>
        <c:title>
          <c:tx>
            <c:rich>
              <a:bodyPr/>
              <a:lstStyle/>
              <a:p>
                <a:pPr>
                  <a:defRPr sz="1800"/>
                </a:pPr>
                <a:r>
                  <a:rPr lang="en-US" sz="1800" dirty="0" smtClean="0"/>
                  <a:t>QFBV Formula</a:t>
                </a:r>
                <a:endParaRPr lang="en-US" sz="1800" dirty="0"/>
              </a:p>
            </c:rich>
          </c:tx>
          <c:layout/>
          <c:overlay val="0"/>
        </c:title>
        <c:majorTickMark val="none"/>
        <c:minorTickMark val="none"/>
        <c:tickLblPos val="nextTo"/>
        <c:txPr>
          <a:bodyPr/>
          <a:lstStyle/>
          <a:p>
            <a:pPr>
              <a:defRPr sz="1200"/>
            </a:pPr>
            <a:endParaRPr lang="en-US"/>
          </a:p>
        </c:txPr>
        <c:crossAx val="110551424"/>
        <c:crossesAt val="1.0000000000000002E-2"/>
        <c:auto val="1"/>
        <c:lblAlgn val="ctr"/>
        <c:lblOffset val="100"/>
        <c:noMultiLvlLbl val="0"/>
      </c:catAx>
      <c:valAx>
        <c:axId val="110551424"/>
        <c:scaling>
          <c:logBase val="10"/>
          <c:orientation val="minMax"/>
        </c:scaling>
        <c:delete val="0"/>
        <c:axPos val="l"/>
        <c:majorGridlines/>
        <c:title>
          <c:tx>
            <c:rich>
              <a:bodyPr/>
              <a:lstStyle/>
              <a:p>
                <a:pPr>
                  <a:defRPr sz="1800"/>
                </a:pPr>
                <a:r>
                  <a:rPr lang="en-US" sz="1800" dirty="0"/>
                  <a:t>Time</a:t>
                </a:r>
                <a:r>
                  <a:rPr lang="en-US" sz="1800" baseline="0" dirty="0"/>
                  <a:t> (seconds)</a:t>
                </a:r>
                <a:endParaRPr lang="en-US" sz="1800" dirty="0"/>
              </a:p>
            </c:rich>
          </c:tx>
          <c:layout>
            <c:manualLayout>
              <c:xMode val="edge"/>
              <c:yMode val="edge"/>
              <c:x val="3.2051290140139847E-2"/>
              <c:y val="0.30891012615358565"/>
            </c:manualLayout>
          </c:layout>
          <c:overlay val="0"/>
        </c:title>
        <c:numFmt formatCode="General" sourceLinked="1"/>
        <c:majorTickMark val="out"/>
        <c:minorTickMark val="none"/>
        <c:tickLblPos val="nextTo"/>
        <c:txPr>
          <a:bodyPr/>
          <a:lstStyle/>
          <a:p>
            <a:pPr>
              <a:defRPr sz="1200"/>
            </a:pPr>
            <a:endParaRPr lang="en-US"/>
          </a:p>
        </c:txPr>
        <c:crossAx val="110549248"/>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No. of Candidates Enumerated</a:t>
            </a:r>
            <a:endParaRPr lang="en-US" sz="2000" dirty="0"/>
          </a:p>
        </c:rich>
      </c:tx>
      <c:layout>
        <c:manualLayout>
          <c:xMode val="edge"/>
          <c:yMode val="edge"/>
          <c:x val="0.1508903163420362"/>
          <c:y val="4.8387086532239748E-2"/>
        </c:manualLayout>
      </c:layout>
      <c:overlay val="0"/>
    </c:title>
    <c:autoTitleDeleted val="0"/>
    <c:plotArea>
      <c:layout>
        <c:manualLayout>
          <c:layoutTarget val="inner"/>
          <c:xMode val="edge"/>
          <c:yMode val="edge"/>
          <c:x val="0.1569404613896947"/>
          <c:y val="0.1754637254542957"/>
          <c:w val="0.39919988948749829"/>
          <c:h val="0.5712882966539039"/>
        </c:manualLayout>
      </c:layout>
      <c:barChart>
        <c:barDir val="col"/>
        <c:grouping val="clustered"/>
        <c:varyColors val="0"/>
        <c:ser>
          <c:idx val="0"/>
          <c:order val="0"/>
          <c:tx>
            <c:strRef>
              <c:f>Sheet1!$E$140</c:f>
              <c:strCache>
                <c:ptCount val="1"/>
                <c:pt idx="0">
                  <c:v>Without Pruning</c:v>
                </c:pt>
              </c:strCache>
            </c:strRef>
          </c:tx>
          <c:spPr>
            <a:solidFill>
              <a:schemeClr val="accent1"/>
            </a:solidFill>
          </c:spPr>
          <c:invertIfNegative val="0"/>
          <c:cat>
            <c:strRef>
              <c:f>Sheet1!$A$141:$A$145</c:f>
              <c:strCache>
                <c:ptCount val="5"/>
                <c:pt idx="0">
                  <c:v>1_1</c:v>
                </c:pt>
                <c:pt idx="1">
                  <c:v>1_2</c:v>
                </c:pt>
                <c:pt idx="2">
                  <c:v>1_3</c:v>
                </c:pt>
                <c:pt idx="3">
                  <c:v>1_4</c:v>
                </c:pt>
                <c:pt idx="4">
                  <c:v>1_5</c:v>
                </c:pt>
              </c:strCache>
            </c:strRef>
          </c:cat>
          <c:val>
            <c:numRef>
              <c:f>Sheet1!$E$141:$E$145</c:f>
              <c:numCache>
                <c:formatCode>General</c:formatCode>
                <c:ptCount val="5"/>
                <c:pt idx="0">
                  <c:v>19618</c:v>
                </c:pt>
                <c:pt idx="1">
                  <c:v>23622</c:v>
                </c:pt>
                <c:pt idx="2">
                  <c:v>36022</c:v>
                </c:pt>
                <c:pt idx="3">
                  <c:v>36546</c:v>
                </c:pt>
                <c:pt idx="4">
                  <c:v>2694</c:v>
                </c:pt>
              </c:numCache>
            </c:numRef>
          </c:val>
        </c:ser>
        <c:ser>
          <c:idx val="1"/>
          <c:order val="1"/>
          <c:tx>
            <c:strRef>
              <c:f>Sheet1!$F$140</c:f>
              <c:strCache>
                <c:ptCount val="1"/>
                <c:pt idx="0">
                  <c:v>With Pruning</c:v>
                </c:pt>
              </c:strCache>
            </c:strRef>
          </c:tx>
          <c:spPr>
            <a:solidFill>
              <a:srgbClr val="FF0000"/>
            </a:solidFill>
            <a:ln>
              <a:solidFill>
                <a:srgbClr val="FF0000"/>
              </a:solidFill>
            </a:ln>
          </c:spPr>
          <c:invertIfNegative val="0"/>
          <c:cat>
            <c:strRef>
              <c:f>Sheet1!$A$141:$A$145</c:f>
              <c:strCache>
                <c:ptCount val="5"/>
                <c:pt idx="0">
                  <c:v>1_1</c:v>
                </c:pt>
                <c:pt idx="1">
                  <c:v>1_2</c:v>
                </c:pt>
                <c:pt idx="2">
                  <c:v>1_3</c:v>
                </c:pt>
                <c:pt idx="3">
                  <c:v>1_4</c:v>
                </c:pt>
                <c:pt idx="4">
                  <c:v>1_5</c:v>
                </c:pt>
              </c:strCache>
            </c:strRef>
          </c:cat>
          <c:val>
            <c:numRef>
              <c:f>Sheet1!$F$141:$F$145</c:f>
              <c:numCache>
                <c:formatCode>General</c:formatCode>
                <c:ptCount val="5"/>
                <c:pt idx="0">
                  <c:v>58</c:v>
                </c:pt>
                <c:pt idx="1">
                  <c:v>117</c:v>
                </c:pt>
                <c:pt idx="2">
                  <c:v>12</c:v>
                </c:pt>
                <c:pt idx="3">
                  <c:v>158</c:v>
                </c:pt>
                <c:pt idx="4">
                  <c:v>83</c:v>
                </c:pt>
              </c:numCache>
            </c:numRef>
          </c:val>
        </c:ser>
        <c:dLbls>
          <c:showLegendKey val="0"/>
          <c:showVal val="0"/>
          <c:showCatName val="0"/>
          <c:showSerName val="0"/>
          <c:showPercent val="0"/>
          <c:showBubbleSize val="0"/>
        </c:dLbls>
        <c:gapWidth val="150"/>
        <c:axId val="110617728"/>
        <c:axId val="110619648"/>
      </c:barChart>
      <c:catAx>
        <c:axId val="110617728"/>
        <c:scaling>
          <c:orientation val="minMax"/>
        </c:scaling>
        <c:delete val="0"/>
        <c:axPos val="b"/>
        <c:title>
          <c:tx>
            <c:rich>
              <a:bodyPr/>
              <a:lstStyle/>
              <a:p>
                <a:pPr>
                  <a:defRPr sz="1800"/>
                </a:pPr>
                <a:r>
                  <a:rPr lang="en-US" sz="1800" dirty="0" smtClean="0"/>
                  <a:t>QFBV Formula</a:t>
                </a:r>
                <a:endParaRPr lang="en-US" sz="1800" dirty="0"/>
              </a:p>
            </c:rich>
          </c:tx>
          <c:layout/>
          <c:overlay val="0"/>
        </c:title>
        <c:majorTickMark val="none"/>
        <c:minorTickMark val="none"/>
        <c:tickLblPos val="nextTo"/>
        <c:txPr>
          <a:bodyPr/>
          <a:lstStyle/>
          <a:p>
            <a:pPr>
              <a:defRPr sz="1200"/>
            </a:pPr>
            <a:endParaRPr lang="en-US"/>
          </a:p>
        </c:txPr>
        <c:crossAx val="110619648"/>
        <c:crosses val="autoZero"/>
        <c:auto val="1"/>
        <c:lblAlgn val="ctr"/>
        <c:lblOffset val="100"/>
        <c:noMultiLvlLbl val="0"/>
      </c:catAx>
      <c:valAx>
        <c:axId val="110619648"/>
        <c:scaling>
          <c:logBase val="10"/>
          <c:orientation val="minMax"/>
        </c:scaling>
        <c:delete val="0"/>
        <c:axPos val="l"/>
        <c:majorGridlines/>
        <c:title>
          <c:tx>
            <c:rich>
              <a:bodyPr/>
              <a:lstStyle/>
              <a:p>
                <a:pPr>
                  <a:defRPr sz="1800"/>
                </a:pPr>
                <a:r>
                  <a:rPr lang="en-US" sz="1800" dirty="0"/>
                  <a:t>No.</a:t>
                </a:r>
                <a:r>
                  <a:rPr lang="en-US" sz="1800" baseline="0" dirty="0"/>
                  <a:t> of </a:t>
                </a:r>
                <a:r>
                  <a:rPr lang="en-US" sz="1800" baseline="0" dirty="0" smtClean="0"/>
                  <a:t>candidates enumerated</a:t>
                </a:r>
                <a:endParaRPr lang="en-US" sz="1800" dirty="0"/>
              </a:p>
            </c:rich>
          </c:tx>
          <c:layout>
            <c:manualLayout>
              <c:xMode val="edge"/>
              <c:yMode val="edge"/>
              <c:x val="2.6315789473684209E-2"/>
              <c:y val="0.15664652513620245"/>
            </c:manualLayout>
          </c:layout>
          <c:overlay val="0"/>
        </c:title>
        <c:numFmt formatCode="General" sourceLinked="1"/>
        <c:majorTickMark val="out"/>
        <c:minorTickMark val="none"/>
        <c:tickLblPos val="nextTo"/>
        <c:txPr>
          <a:bodyPr/>
          <a:lstStyle/>
          <a:p>
            <a:pPr>
              <a:defRPr sz="1200"/>
            </a:pPr>
            <a:endParaRPr lang="en-US"/>
          </a:p>
        </c:txPr>
        <c:crossAx val="110617728"/>
        <c:crosses val="autoZero"/>
        <c:crossBetween val="between"/>
      </c:valAx>
    </c:plotArea>
    <c:legend>
      <c:legendPos val="r"/>
      <c:layout>
        <c:manualLayout>
          <c:xMode val="edge"/>
          <c:yMode val="edge"/>
          <c:x val="0.5471754385964912"/>
          <c:y val="0.32332606821478532"/>
          <c:w val="0.15932960353640005"/>
          <c:h val="0.38578054657087746"/>
        </c:manualLayout>
      </c:layout>
      <c:overlay val="0"/>
      <c:txPr>
        <a:bodyPr/>
        <a:lstStyle/>
        <a:p>
          <a:pPr>
            <a:defRPr sz="18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0.20671</cdr:x>
      <cdr:y>0.46774</cdr:y>
    </cdr:from>
    <cdr:to>
      <cdr:x>0.32215</cdr:x>
      <cdr:y>0.48387</cdr:y>
    </cdr:to>
    <cdr:sp macro="" textlink="">
      <cdr:nvSpPr>
        <cdr:cNvPr id="2" name="Left Bracket 1"/>
        <cdr:cNvSpPr/>
      </cdr:nvSpPr>
      <cdr:spPr>
        <a:xfrm xmlns:a="http://schemas.openxmlformats.org/drawingml/2006/main" rot="16200000">
          <a:off x="3347032" y="1508937"/>
          <a:ext cx="76197" cy="1477926"/>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0.33333</cdr:x>
      <cdr:y>0.46774</cdr:y>
    </cdr:from>
    <cdr:to>
      <cdr:x>0.44878</cdr:x>
      <cdr:y>0.48387</cdr:y>
    </cdr:to>
    <cdr:sp macro="" textlink="">
      <cdr:nvSpPr>
        <cdr:cNvPr id="3" name="Left Bracket 2"/>
        <cdr:cNvSpPr/>
      </cdr:nvSpPr>
      <cdr:spPr>
        <a:xfrm xmlns:a="http://schemas.openxmlformats.org/drawingml/2006/main" rot="16200000">
          <a:off x="4968066" y="1508936"/>
          <a:ext cx="76197" cy="1477926"/>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0.45833</cdr:x>
      <cdr:y>0.46774</cdr:y>
    </cdr:from>
    <cdr:to>
      <cdr:x>0.57378</cdr:x>
      <cdr:y>0.48387</cdr:y>
    </cdr:to>
    <cdr:sp macro="" textlink="">
      <cdr:nvSpPr>
        <cdr:cNvPr id="4" name="Left Bracket 3"/>
        <cdr:cNvSpPr/>
      </cdr:nvSpPr>
      <cdr:spPr>
        <a:xfrm xmlns:a="http://schemas.openxmlformats.org/drawingml/2006/main" rot="16200000">
          <a:off x="6568266" y="1508936"/>
          <a:ext cx="76197" cy="1477926"/>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0.58929</cdr:x>
      <cdr:y>0.46774</cdr:y>
    </cdr:from>
    <cdr:to>
      <cdr:x>0.70473</cdr:x>
      <cdr:y>0.48387</cdr:y>
    </cdr:to>
    <cdr:sp macro="" textlink="">
      <cdr:nvSpPr>
        <cdr:cNvPr id="5" name="Left Bracket 4"/>
        <cdr:cNvSpPr/>
      </cdr:nvSpPr>
      <cdr:spPr>
        <a:xfrm xmlns:a="http://schemas.openxmlformats.org/drawingml/2006/main" rot="16200000">
          <a:off x="8244666" y="1508935"/>
          <a:ext cx="76197" cy="1477926"/>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0.71429</cdr:x>
      <cdr:y>0.46774</cdr:y>
    </cdr:from>
    <cdr:to>
      <cdr:x>0.82973</cdr:x>
      <cdr:y>0.48387</cdr:y>
    </cdr:to>
    <cdr:sp macro="" textlink="">
      <cdr:nvSpPr>
        <cdr:cNvPr id="6" name="Left Bracket 5"/>
        <cdr:cNvSpPr/>
      </cdr:nvSpPr>
      <cdr:spPr>
        <a:xfrm xmlns:a="http://schemas.openxmlformats.org/drawingml/2006/main" rot="16200000">
          <a:off x="9844866" y="1508935"/>
          <a:ext cx="76197" cy="1477926"/>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0.64881</cdr:x>
      <cdr:y>0.93548</cdr:y>
    </cdr:from>
    <cdr:to>
      <cdr:x>0.75</cdr:x>
      <cdr:y>0.95161</cdr:y>
    </cdr:to>
    <cdr:sp macro="" textlink="">
      <cdr:nvSpPr>
        <cdr:cNvPr id="7" name="Left Bracket 6"/>
        <cdr:cNvSpPr/>
      </cdr:nvSpPr>
      <cdr:spPr>
        <a:xfrm xmlns:a="http://schemas.openxmlformats.org/drawingml/2006/main" rot="16200000">
          <a:off x="8915400" y="3810002"/>
          <a:ext cx="76203" cy="1295400"/>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0.30952</cdr:x>
      <cdr:y>0.93548</cdr:y>
    </cdr:from>
    <cdr:to>
      <cdr:x>0.41071</cdr:x>
      <cdr:y>0.95161</cdr:y>
    </cdr:to>
    <cdr:sp macro="" textlink="">
      <cdr:nvSpPr>
        <cdr:cNvPr id="9" name="Left Bracket 8"/>
        <cdr:cNvSpPr/>
      </cdr:nvSpPr>
      <cdr:spPr>
        <a:xfrm xmlns:a="http://schemas.openxmlformats.org/drawingml/2006/main" rot="16200000">
          <a:off x="4572000" y="3810002"/>
          <a:ext cx="76203" cy="1295400"/>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0.42262</cdr:x>
      <cdr:y>0.93548</cdr:y>
    </cdr:from>
    <cdr:to>
      <cdr:x>0.52381</cdr:x>
      <cdr:y>0.95161</cdr:y>
    </cdr:to>
    <cdr:sp macro="" textlink="">
      <cdr:nvSpPr>
        <cdr:cNvPr id="10" name="Left Bracket 9"/>
        <cdr:cNvSpPr/>
      </cdr:nvSpPr>
      <cdr:spPr>
        <a:xfrm xmlns:a="http://schemas.openxmlformats.org/drawingml/2006/main" rot="16200000">
          <a:off x="6019800" y="3810001"/>
          <a:ext cx="76203" cy="1295400"/>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0.53571</cdr:x>
      <cdr:y>0.93548</cdr:y>
    </cdr:from>
    <cdr:to>
      <cdr:x>0.6369</cdr:x>
      <cdr:y>0.95161</cdr:y>
    </cdr:to>
    <cdr:sp macro="" textlink="">
      <cdr:nvSpPr>
        <cdr:cNvPr id="11" name="Left Bracket 10"/>
        <cdr:cNvSpPr/>
      </cdr:nvSpPr>
      <cdr:spPr>
        <a:xfrm xmlns:a="http://schemas.openxmlformats.org/drawingml/2006/main" rot="16200000">
          <a:off x="7467600" y="3810002"/>
          <a:ext cx="76203" cy="1295400"/>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0.19643</cdr:x>
      <cdr:y>0.93548</cdr:y>
    </cdr:from>
    <cdr:to>
      <cdr:x>0.29762</cdr:x>
      <cdr:y>0.95161</cdr:y>
    </cdr:to>
    <cdr:sp macro="" textlink="">
      <cdr:nvSpPr>
        <cdr:cNvPr id="12" name="Left Bracket 11"/>
        <cdr:cNvSpPr/>
      </cdr:nvSpPr>
      <cdr:spPr>
        <a:xfrm xmlns:a="http://schemas.openxmlformats.org/drawingml/2006/main" rot="16200000">
          <a:off x="3124200" y="3810002"/>
          <a:ext cx="76203" cy="1295400"/>
        </a:xfrm>
        <a:prstGeom xmlns:a="http://schemas.openxmlformats.org/drawingml/2006/main" prst="leftBracket">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0.34833</cdr:x>
      <cdr:y>0.04839</cdr:y>
    </cdr:from>
    <cdr:to>
      <cdr:x>0.79473</cdr:x>
      <cdr:y>0.13308</cdr:y>
    </cdr:to>
    <cdr:sp macro="" textlink="">
      <cdr:nvSpPr>
        <cdr:cNvPr id="2" name="TextBox 6"/>
        <cdr:cNvSpPr txBox="1"/>
      </cdr:nvSpPr>
      <cdr:spPr>
        <a:xfrm xmlns:a="http://schemas.openxmlformats.org/drawingml/2006/main">
          <a:off x="1380218" y="228600"/>
          <a:ext cx="1768818"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smtClean="0"/>
            <a:t>Synthesis Time</a:t>
          </a:r>
          <a:endParaRPr lang="en-US"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951D56D4-44AB-4314-BEC3-0CA152ED69BF}" type="datetimeFigureOut">
              <a:rPr lang="en-US" smtClean="0"/>
              <a:t>6/12/2015</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5E1796DB-172D-40C1-B5B1-419478955C2C}" type="slidenum">
              <a:rPr lang="en-US" smtClean="0"/>
              <a:t>‹#›</a:t>
            </a:fld>
            <a:endParaRPr lang="en-US"/>
          </a:p>
        </p:txBody>
      </p:sp>
    </p:spTree>
    <p:extLst>
      <p:ext uri="{BB962C8B-B14F-4D97-AF65-F5344CB8AC3E}">
        <p14:creationId xmlns:p14="http://schemas.microsoft.com/office/powerpoint/2010/main" val="4265478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38F93C0-DA31-41B2-BB04-64C4153B7E85}" type="datetimeFigureOut">
              <a:rPr lang="en-US" smtClean="0"/>
              <a:t>6/12/2015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A9F415B4-1F06-4FB7-A6AE-C55A42AB1B67}" type="slidenum">
              <a:rPr lang="en-US" smtClean="0"/>
              <a:t>‹#›</a:t>
            </a:fld>
            <a:endParaRPr lang="en-US"/>
          </a:p>
        </p:txBody>
      </p:sp>
    </p:spTree>
    <p:extLst>
      <p:ext uri="{BB962C8B-B14F-4D97-AF65-F5344CB8AC3E}">
        <p14:creationId xmlns:p14="http://schemas.microsoft.com/office/powerpoint/2010/main" val="238570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McSynth</a:t>
            </a:r>
            <a:r>
              <a:rPr lang="en-US" baseline="0" dirty="0" smtClean="0"/>
              <a:t> is a machine-code synthesizer – it </a:t>
            </a:r>
            <a:r>
              <a:rPr lang="en-US" baseline="0" dirty="0" smtClean="0"/>
              <a:t>synthesizes </a:t>
            </a:r>
            <a:r>
              <a:rPr lang="en-US" baseline="0" dirty="0" smtClean="0"/>
              <a:t>machine code instructions from a semantic specification of the desired behavior, given as a formula in Quantifier-free bit-vector logic, or QFBV.</a:t>
            </a:r>
          </a:p>
          <a:p>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2</a:t>
            </a:fld>
            <a:endParaRPr lang="en-US"/>
          </a:p>
        </p:txBody>
      </p:sp>
    </p:spTree>
    <p:extLst>
      <p:ext uri="{BB962C8B-B14F-4D97-AF65-F5344CB8AC3E}">
        <p14:creationId xmlns:p14="http://schemas.microsoft.com/office/powerpoint/2010/main" val="960773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most straightforward way to build a synthesizer is to enumerate instruction sequences from the ISA and check if they implement the specification.</a:t>
            </a:r>
          </a:p>
          <a:p>
            <a:r>
              <a:rPr lang="en-US" baseline="0" dirty="0" smtClean="0"/>
              <a:t>However, there are two principal challenges in building such an enumerative synthesizer for an ISA such as Intel’s IA-32.</a:t>
            </a:r>
          </a:p>
          <a:p>
            <a:pPr marL="228600" indent="-228600">
              <a:buAutoNum type="arabicParenR"/>
            </a:pPr>
            <a:r>
              <a:rPr lang="en-US" baseline="0" dirty="0" smtClean="0"/>
              <a:t>IA-32 has billions of instructions. Even if we abstract away the immediate operands from instructions, we are still left with a huge number of instruction schemas.</a:t>
            </a:r>
          </a:p>
          <a:p>
            <a:pPr marL="228600" indent="-228600">
              <a:buAutoNum type="arabicParenR"/>
            </a:pPr>
            <a:r>
              <a:rPr lang="en-US" baseline="0" dirty="0" smtClean="0"/>
              <a:t>Enumeration incurs exponential cost</a:t>
            </a:r>
          </a:p>
          <a:p>
            <a:pPr marL="0" indent="0">
              <a:buNone/>
            </a:pPr>
            <a:r>
              <a:rPr lang="en-US" baseline="0" dirty="0" smtClean="0"/>
              <a:t>These two challenges combined together results in an enormous search space for synthesis. To synthesize even an instruction-sequence of length 2 using this approach, it would take hours or days!</a:t>
            </a:r>
          </a:p>
          <a:p>
            <a:pPr marL="0" indent="0">
              <a:buNone/>
            </a:pPr>
            <a:r>
              <a:rPr lang="en-US" baseline="0" dirty="0" smtClean="0"/>
              <a:t>Clearly, we need something better.</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2C18E9D-9AD7-4793-8989-C5B7D3F57CD7}" type="slidenum">
              <a:rPr lang="en-US" smtClean="0"/>
              <a:t>11</a:t>
            </a:fld>
            <a:endParaRPr lang="en-US"/>
          </a:p>
        </p:txBody>
      </p:sp>
    </p:spTree>
    <p:extLst>
      <p:ext uri="{BB962C8B-B14F-4D97-AF65-F5344CB8AC3E}">
        <p14:creationId xmlns:p14="http://schemas.microsoft.com/office/powerpoint/2010/main" val="34364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counter these challenges, Our synthesizer consists of a master and several slaves.</a:t>
            </a:r>
          </a:p>
          <a:p>
            <a:r>
              <a:rPr lang="en-US" baseline="0" dirty="0" smtClean="0"/>
              <a:t>The master synthesizer first breaks up the input QFBV formula into several independent </a:t>
            </a:r>
            <a:r>
              <a:rPr lang="en-US" baseline="0" dirty="0" err="1" smtClean="0"/>
              <a:t>subformulas</a:t>
            </a:r>
            <a:r>
              <a:rPr lang="en-US" baseline="0" dirty="0" smtClean="0"/>
              <a:t>.</a:t>
            </a:r>
          </a:p>
          <a:p>
            <a:r>
              <a:rPr lang="en-US" baseline="0" dirty="0" smtClean="0"/>
              <a:t>Each sub-formula is given as input to a slave synthesizer, which synthesizes an instruction sequence for the sub-formula.</a:t>
            </a:r>
          </a:p>
          <a:p>
            <a:r>
              <a:rPr lang="en-US" baseline="0" dirty="0" smtClean="0"/>
              <a:t>The master synthesizer concatenates the results produced by the slaves, and returns the resulting instruction sequence.</a:t>
            </a:r>
          </a:p>
          <a:p>
            <a:r>
              <a:rPr lang="en-US" baseline="0" dirty="0" smtClean="0"/>
              <a:t>If any of the slaves timeout, an alternative split is tried out.</a:t>
            </a:r>
          </a:p>
          <a:p>
            <a:r>
              <a:rPr lang="en-US" baseline="0" dirty="0" smtClean="0"/>
              <a:t>If all possible splits time out, the slave is given the </a:t>
            </a:r>
            <a:r>
              <a:rPr lang="en-US" baseline="0" dirty="0" err="1" smtClean="0"/>
              <a:t>unsplit</a:t>
            </a:r>
            <a:r>
              <a:rPr lang="en-US" baseline="0" dirty="0" smtClean="0"/>
              <a:t> formula as input.</a:t>
            </a:r>
          </a:p>
          <a:p>
            <a:r>
              <a:rPr lang="en-US" baseline="0" dirty="0" smtClean="0"/>
              <a:t>First, I will describe how the master synthesizer splits a QFBV formula into independent sub-formulas.</a:t>
            </a:r>
          </a:p>
          <a:p>
            <a:r>
              <a:rPr lang="en-US" baseline="0" dirty="0" smtClean="0"/>
              <a:t>Then, I will describe how the slave synthesizes an instruction sequence from a sub-formula.</a:t>
            </a:r>
          </a:p>
        </p:txBody>
      </p:sp>
      <p:sp>
        <p:nvSpPr>
          <p:cNvPr id="4" name="Slide Number Placeholder 3"/>
          <p:cNvSpPr>
            <a:spLocks noGrp="1"/>
          </p:cNvSpPr>
          <p:nvPr>
            <p:ph type="sldNum" sz="quarter" idx="10"/>
          </p:nvPr>
        </p:nvSpPr>
        <p:spPr/>
        <p:txBody>
          <a:bodyPr/>
          <a:lstStyle/>
          <a:p>
            <a:fld id="{00FDD8E6-1B75-4204-8C34-CB8CA5C9E258}" type="slidenum">
              <a:rPr lang="en-US" smtClean="0"/>
              <a:t>12</a:t>
            </a:fld>
            <a:endParaRPr lang="en-US"/>
          </a:p>
        </p:txBody>
      </p:sp>
    </p:spTree>
    <p:extLst>
      <p:ext uri="{BB962C8B-B14F-4D97-AF65-F5344CB8AC3E}">
        <p14:creationId xmlns:p14="http://schemas.microsoft.com/office/powerpoint/2010/main" val="288795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illustrate how the master splits a QFBV formula into sub-formulas</a:t>
            </a:r>
            <a:r>
              <a:rPr lang="en-US" baseline="0" dirty="0" smtClean="0"/>
              <a:t> using this formula phi.</a:t>
            </a:r>
            <a:endParaRPr lang="en-US" dirty="0" smtClean="0"/>
          </a:p>
          <a:p>
            <a:r>
              <a:rPr lang="en-US" dirty="0" smtClean="0"/>
              <a:t>This is the QFBV formula for the common idiom of saving and</a:t>
            </a:r>
            <a:r>
              <a:rPr lang="en-US" baseline="0" dirty="0" smtClean="0"/>
              <a:t> initializing the frame pointer, found in the prologue of procedures.</a:t>
            </a:r>
            <a:endParaRPr lang="en-US" dirty="0" smtClean="0"/>
          </a:p>
          <a:p>
            <a:r>
              <a:rPr lang="en-US" baseline="0" dirty="0" smtClean="0"/>
              <a:t>One possible way to split this formula into sub-formulas is as follows.</a:t>
            </a:r>
          </a:p>
          <a:p>
            <a:r>
              <a:rPr lang="en-US" baseline="0" dirty="0" smtClean="0"/>
              <a:t>However, note that phi2 and phi3 both use the pre-state value of the ESP register, which is killed by phi1.</a:t>
            </a:r>
          </a:p>
          <a:p>
            <a:r>
              <a:rPr lang="en-US" baseline="0" dirty="0" smtClean="0"/>
              <a:t>This constitutes an illegal split.</a:t>
            </a:r>
          </a:p>
          <a:p>
            <a:r>
              <a:rPr lang="en-US" baseline="0" dirty="0" smtClean="0"/>
              <a:t>Another way to split phi is as follows.</a:t>
            </a:r>
          </a:p>
          <a:p>
            <a:r>
              <a:rPr lang="en-US" baseline="0" dirty="0" smtClean="0"/>
              <a:t>In this split, no sub-formula uses a location that is killed by a predecessor sub-formula. </a:t>
            </a:r>
          </a:p>
          <a:p>
            <a:r>
              <a:rPr lang="en-US" baseline="0" dirty="0" smtClean="0"/>
              <a:t>So if we were to synthesize instructions separately for phi1, phi2, and phi3, and concatenate them in that same order, the resulting instruction sequence will be equivalent to phi.</a:t>
            </a:r>
          </a:p>
          <a:p>
            <a:r>
              <a:rPr lang="en-US" baseline="0" dirty="0" smtClean="0"/>
              <a:t>This ordered split phi1, phi2, phi3 of phi is a legal split.</a:t>
            </a:r>
          </a:p>
          <a:p>
            <a:r>
              <a:rPr lang="en-US" baseline="0" dirty="0" smtClean="0"/>
              <a:t>Once the master splits phi into sub-formulas via legal splits, it hands over the sub-formulas to the slave synthesizers.</a:t>
            </a:r>
            <a:endParaRPr lang="en-US" dirty="0"/>
          </a:p>
        </p:txBody>
      </p:sp>
      <p:sp>
        <p:nvSpPr>
          <p:cNvPr id="4" name="Slide Number Placeholder 3"/>
          <p:cNvSpPr>
            <a:spLocks noGrp="1"/>
          </p:cNvSpPr>
          <p:nvPr>
            <p:ph type="sldNum" sz="quarter" idx="10"/>
          </p:nvPr>
        </p:nvSpPr>
        <p:spPr/>
        <p:txBody>
          <a:bodyPr/>
          <a:lstStyle/>
          <a:p>
            <a:fld id="{00FDD8E6-1B75-4204-8C34-CB8CA5C9E258}" type="slidenum">
              <a:rPr lang="en-US" smtClean="0"/>
              <a:t>13</a:t>
            </a:fld>
            <a:endParaRPr lang="en-US"/>
          </a:p>
        </p:txBody>
      </p:sp>
    </p:spTree>
    <p:extLst>
      <p:ext uri="{BB962C8B-B14F-4D97-AF65-F5344CB8AC3E}">
        <p14:creationId xmlns:p14="http://schemas.microsoft.com/office/powerpoint/2010/main" val="261733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 us see how a slave synthesizes an instruction-sequence for the</a:t>
            </a:r>
            <a:r>
              <a:rPr lang="en-US" baseline="0" dirty="0" smtClean="0"/>
              <a:t>  sub-formula phi1.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 high-level, the slave enumerates candidate instruction-sequences, and prunes away useless candidates using phi1’s semantic footprint.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with the remaining candidates, it checks if any candidate implements phi1 using an instantiation of the counter-example guided inductive synthesis framework.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it finds a candidate that implements phi1, it returns that instruction-sequence.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First</a:t>
            </a:r>
            <a:r>
              <a:rPr lang="en-US" baseline="0" dirty="0" smtClean="0"/>
              <a:t>, I will describe how the slave synthesizer prunes away useless candidates, and then I will describe how the CEGIS loop of the slave synthesizes an instruction sequence for phi1.</a:t>
            </a:r>
          </a:p>
          <a:p>
            <a:endParaRPr lang="en-US" dirty="0"/>
          </a:p>
        </p:txBody>
      </p:sp>
      <p:sp>
        <p:nvSpPr>
          <p:cNvPr id="4" name="Slide Number Placeholder 3"/>
          <p:cNvSpPr>
            <a:spLocks noGrp="1"/>
          </p:cNvSpPr>
          <p:nvPr>
            <p:ph type="sldNum" sz="quarter" idx="10"/>
          </p:nvPr>
        </p:nvSpPr>
        <p:spPr/>
        <p:txBody>
          <a:bodyPr/>
          <a:lstStyle/>
          <a:p>
            <a:fld id="{00FDD8E6-1B75-4204-8C34-CB8CA5C9E258}" type="slidenum">
              <a:rPr lang="en-US" smtClean="0"/>
              <a:t>14</a:t>
            </a:fld>
            <a:endParaRPr lang="en-US"/>
          </a:p>
        </p:txBody>
      </p:sp>
    </p:spTree>
    <p:extLst>
      <p:ext uri="{BB962C8B-B14F-4D97-AF65-F5344CB8AC3E}">
        <p14:creationId xmlns:p14="http://schemas.microsoft.com/office/powerpoint/2010/main" val="127660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slave first enumerates templatized instruction-sequences of increasing length.</a:t>
            </a:r>
          </a:p>
          <a:p>
            <a:r>
              <a:rPr lang="en-US" baseline="0" dirty="0" smtClean="0"/>
              <a:t>A templatized instruction-sequence is a sequence of instructions with template operands or holes in place of immediate operands.</a:t>
            </a:r>
          </a:p>
          <a:p>
            <a:r>
              <a:rPr lang="en-US" baseline="0" dirty="0" smtClean="0"/>
              <a:t>The slave enumerates such candidates, and checks if a candidate is useless and can be pruned away.</a:t>
            </a:r>
          </a:p>
          <a:p>
            <a:r>
              <a:rPr lang="en-US" baseline="0" dirty="0" smtClean="0"/>
              <a:t>It does so by computing the abstract semantic footprints.</a:t>
            </a:r>
          </a:p>
          <a:p>
            <a:r>
              <a:rPr lang="en-US" baseline="0" dirty="0" smtClean="0"/>
              <a:t>The abstract semantic use footprint is an over-approximation of the locations that might be used by a QFBV formula.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abstract semantic kill footprint is an over-approximation of the locations that might be modified by a QFBV formula.</a:t>
            </a:r>
          </a:p>
          <a:p>
            <a:r>
              <a:rPr lang="en-US" baseline="0" dirty="0" smtClean="0"/>
              <a:t>The abstraction we chose is quite simple. We retain registers and flags in the abstractions, but we use a single abstract element called “Mem” to denote any memory location.</a:t>
            </a:r>
          </a:p>
          <a:p>
            <a:r>
              <a:rPr lang="en-US" baseline="0" dirty="0" smtClean="0"/>
              <a:t>For example, the abstract semantic use and kill footprints for phi1 are.</a:t>
            </a:r>
          </a:p>
          <a:p>
            <a:r>
              <a:rPr lang="en-US" baseline="0" dirty="0" smtClean="0"/>
              <a:t>ESP and EBP are in SFP use sharp because phi1 might use the ESP and EBP registers.</a:t>
            </a:r>
          </a:p>
          <a:p>
            <a:r>
              <a:rPr lang="en-US" baseline="0" dirty="0" smtClean="0"/>
              <a:t>Mem’ is in SFP kill sharp because phi1 modifies some memory location.</a:t>
            </a:r>
          </a:p>
          <a:p>
            <a:r>
              <a:rPr lang="en-US" baseline="0" dirty="0" smtClean="0"/>
              <a:t>SFP use sharp and SFP kill sharp for the candidate are.</a:t>
            </a:r>
          </a:p>
          <a:p>
            <a:r>
              <a:rPr lang="en-US" baseline="0" dirty="0" smtClean="0"/>
              <a:t>Because </a:t>
            </a:r>
            <a:r>
              <a:rPr lang="en-US" baseline="0" dirty="0" err="1" smtClean="0"/>
              <a:t>sfp</a:t>
            </a:r>
            <a:r>
              <a:rPr lang="en-US" baseline="0" dirty="0" smtClean="0"/>
              <a:t> kill sharp of the candidate is not a subset of that of phi1, the candidate might modify a location that is not modified by phi1, and thus it cannot implement phi1 efficiently.</a:t>
            </a:r>
          </a:p>
          <a:p>
            <a:r>
              <a:rPr lang="en-US" baseline="0" dirty="0" smtClean="0"/>
              <a:t>Thus, the candidate is pruned away.</a:t>
            </a:r>
          </a:p>
          <a:p>
            <a:r>
              <a:rPr lang="en-US" baseline="0" dirty="0" smtClean="0"/>
              <a:t>Another important observation is, no matter what instruction sequence is appended to this candidate, the resulting candidate will always be pruned away in this step.</a:t>
            </a:r>
          </a:p>
          <a:p>
            <a:r>
              <a:rPr lang="en-US" baseline="0" dirty="0" smtClean="0"/>
              <a:t>We call such a candidate a useless prefix. </a:t>
            </a:r>
          </a:p>
          <a:p>
            <a:r>
              <a:rPr lang="en-US" baseline="0" dirty="0" smtClean="0"/>
              <a:t>The slave synthesizer will never enumerate any instruction sequence with a useless prefix as a prefix.</a:t>
            </a:r>
          </a:p>
        </p:txBody>
      </p:sp>
      <p:sp>
        <p:nvSpPr>
          <p:cNvPr id="4" name="Slide Number Placeholder 3"/>
          <p:cNvSpPr>
            <a:spLocks noGrp="1"/>
          </p:cNvSpPr>
          <p:nvPr>
            <p:ph type="sldNum" sz="quarter" idx="10"/>
          </p:nvPr>
        </p:nvSpPr>
        <p:spPr/>
        <p:txBody>
          <a:bodyPr/>
          <a:lstStyle/>
          <a:p>
            <a:fld id="{00FDD8E6-1B75-4204-8C34-CB8CA5C9E258}" type="slidenum">
              <a:rPr lang="en-US" smtClean="0"/>
              <a:t>15</a:t>
            </a:fld>
            <a:endParaRPr lang="en-US"/>
          </a:p>
        </p:txBody>
      </p:sp>
    </p:spTree>
    <p:extLst>
      <p:ext uri="{BB962C8B-B14F-4D97-AF65-F5344CB8AC3E}">
        <p14:creationId xmlns:p14="http://schemas.microsoft.com/office/powerpoint/2010/main" val="281646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useless candidates are pruned away, the slave synthesizer checks if one of the remaining candidates</a:t>
            </a:r>
            <a:r>
              <a:rPr lang="en-US" baseline="0" dirty="0" smtClean="0"/>
              <a:t> implements phi1.</a:t>
            </a:r>
          </a:p>
          <a:p>
            <a:r>
              <a:rPr lang="en-US" baseline="0" dirty="0" smtClean="0"/>
              <a:t>The core synthesis loop of the slave synthesizer uses an instantiation of the counter-example guided inductive synthesis of CEGIS framework.</a:t>
            </a:r>
          </a:p>
          <a:p>
            <a:r>
              <a:rPr lang="en-US" baseline="0" dirty="0" smtClean="0"/>
              <a:t>The goal of CEGIS is to check if there exists an instantiation of a templatized instruction-sequence that is equivalent to the input QFBV formula. </a:t>
            </a:r>
          </a:p>
          <a:p>
            <a:r>
              <a:rPr lang="en-US" baseline="0" dirty="0" smtClean="0"/>
              <a:t>The me illustrate the CEGIS loop of the slave synthesizer using phi1.</a:t>
            </a:r>
          </a:p>
          <a:p>
            <a:r>
              <a:rPr lang="en-US" baseline="0" dirty="0" smtClean="0"/>
              <a:t>Suppose we want to check if there exists an instantiation of this templatized move instruction that is equivalent to phi1.</a:t>
            </a:r>
          </a:p>
          <a:p>
            <a:r>
              <a:rPr lang="en-US" baseline="0" dirty="0" smtClean="0"/>
              <a:t>The </a:t>
            </a:r>
            <a:r>
              <a:rPr lang="en-US" baseline="0" dirty="0" err="1" smtClean="0"/>
              <a:t>qfbv</a:t>
            </a:r>
            <a:r>
              <a:rPr lang="en-US" baseline="0" dirty="0" smtClean="0"/>
              <a:t> formula of this instruction is psi.</a:t>
            </a:r>
          </a:p>
          <a:p>
            <a:r>
              <a:rPr lang="en-US" baseline="0" dirty="0" smtClean="0"/>
              <a:t>First CEGIS checks if there exists values for the template operands such that the candidate produces the same post-state as phi1 for a finite set of tests.</a:t>
            </a:r>
          </a:p>
          <a:p>
            <a:r>
              <a:rPr lang="en-US" baseline="0" dirty="0" smtClean="0"/>
              <a:t>For example, suppose we have a single test-case sigma, sigma’. The locations that are not shown in the test-case are mapped to the value 0.</a:t>
            </a:r>
          </a:p>
          <a:p>
            <a:r>
              <a:rPr lang="en-US" baseline="0" dirty="0" smtClean="0"/>
              <a:t>For this test case, psi produces identical post-states as phi1, if i1 = 4, and i2 = 200. </a:t>
            </a:r>
          </a:p>
          <a:p>
            <a:r>
              <a:rPr lang="en-US" baseline="0" dirty="0" smtClean="0"/>
              <a:t>Now, CEGIS if this instantiation of the templatized candidate is equivalent to phi1 for all possible test cases using an SMT solver.</a:t>
            </a:r>
          </a:p>
          <a:p>
            <a:r>
              <a:rPr lang="en-US" baseline="0" dirty="0" smtClean="0"/>
              <a:t>In this case, the solver says that they are not equivalent, and produces a counter-example.</a:t>
            </a:r>
          </a:p>
          <a:p>
            <a:r>
              <a:rPr lang="en-US" baseline="0" dirty="0" smtClean="0"/>
              <a:t>CEGIS adds the counter-example to its set of tests and searches for another instantiation. </a:t>
            </a:r>
          </a:p>
          <a:p>
            <a:r>
              <a:rPr lang="en-US" baseline="0" dirty="0" smtClean="0"/>
              <a:t>Because no more instantiations of this candidate passes the two tests, CEGIS returns FAIL for this candidate.</a:t>
            </a:r>
          </a:p>
          <a:p>
            <a:r>
              <a:rPr lang="en-US" baseline="0" dirty="0" smtClean="0"/>
              <a:t>Suppose the next candidate is.</a:t>
            </a:r>
          </a:p>
          <a:p>
            <a:r>
              <a:rPr lang="en-US" baseline="0" dirty="0" smtClean="0"/>
              <a:t>This candidate passes the two tests, and is also equivalent to phi1, so CEGIS returns the instantiation, with i1 = 4.</a:t>
            </a:r>
          </a:p>
        </p:txBody>
      </p:sp>
      <p:sp>
        <p:nvSpPr>
          <p:cNvPr id="4" name="Slide Number Placeholder 3"/>
          <p:cNvSpPr>
            <a:spLocks noGrp="1"/>
          </p:cNvSpPr>
          <p:nvPr>
            <p:ph type="sldNum" sz="quarter" idx="10"/>
          </p:nvPr>
        </p:nvSpPr>
        <p:spPr/>
        <p:txBody>
          <a:bodyPr/>
          <a:lstStyle/>
          <a:p>
            <a:fld id="{00FDD8E6-1B75-4204-8C34-CB8CA5C9E258}" type="slidenum">
              <a:rPr lang="en-US" smtClean="0"/>
              <a:t>16</a:t>
            </a:fld>
            <a:endParaRPr lang="en-US"/>
          </a:p>
        </p:txBody>
      </p:sp>
    </p:spTree>
    <p:extLst>
      <p:ext uri="{BB962C8B-B14F-4D97-AF65-F5344CB8AC3E}">
        <p14:creationId xmlns:p14="http://schemas.microsoft.com/office/powerpoint/2010/main" val="1272851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 concludes the design of </a:t>
            </a:r>
            <a:r>
              <a:rPr lang="en-US" baseline="0" dirty="0" err="1" smtClean="0"/>
              <a:t>McSynth</a:t>
            </a:r>
            <a:r>
              <a:rPr lang="en-US" baseline="0" dirty="0" smtClean="0"/>
              <a:t>. Now let us look at our experimental evaluation.</a:t>
            </a:r>
          </a:p>
          <a:p>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17</a:t>
            </a:fld>
            <a:endParaRPr lang="en-US"/>
          </a:p>
        </p:txBody>
      </p:sp>
    </p:spTree>
    <p:extLst>
      <p:ext uri="{BB962C8B-B14F-4D97-AF65-F5344CB8AC3E}">
        <p14:creationId xmlns:p14="http://schemas.microsoft.com/office/powerpoint/2010/main" val="1903614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 create a corpus of QFBV formulas to test our synthesizer.</a:t>
            </a:r>
          </a:p>
          <a:p>
            <a:r>
              <a:rPr lang="en-US" dirty="0" smtClean="0"/>
              <a:t>So we</a:t>
            </a:r>
            <a:r>
              <a:rPr lang="en-US" baseline="0" dirty="0" smtClean="0"/>
              <a:t> harvested the five most frequently occurring instruction-sequences of lengths 1 through 10 from the SPECINT 2006 benchmark suite.</a:t>
            </a:r>
          </a:p>
          <a:p>
            <a:r>
              <a:rPr lang="en-US" baseline="0" dirty="0" smtClean="0"/>
              <a:t>The resulting 50 instruction-sequences constituted our representative set of important instruction-sequences.</a:t>
            </a:r>
          </a:p>
          <a:p>
            <a:r>
              <a:rPr lang="en-US" baseline="0" dirty="0" smtClean="0"/>
              <a:t>We converted each instruction sequence into a QFBV formula via symbolic execution to obtain our corpus of 50 QFBV formulas.</a:t>
            </a:r>
          </a:p>
          <a:p>
            <a:r>
              <a:rPr lang="en-US" baseline="0" dirty="0" smtClean="0"/>
              <a:t>For our experiments, we obtained the input QFBV formulas from instruction-sequences. However, note that the QFBV formula input for the synthesizer can come from anywhere, and there are no restrictions on its source.</a:t>
            </a:r>
          </a:p>
          <a:p>
            <a:r>
              <a:rPr lang="en-US" baseline="0" dirty="0" smtClean="0"/>
              <a:t>For example, one can also supply more general formulas like this one an input to </a:t>
            </a:r>
            <a:r>
              <a:rPr lang="en-US" baseline="0" dirty="0" err="1" smtClean="0"/>
              <a:t>mcsynth</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00FDD8E6-1B75-4204-8C34-CB8CA5C9E258}" type="slidenum">
              <a:rPr lang="en-US" smtClean="0"/>
              <a:t>18</a:t>
            </a:fld>
            <a:endParaRPr lang="en-US"/>
          </a:p>
        </p:txBody>
      </p:sp>
    </p:spTree>
    <p:extLst>
      <p:ext uri="{BB962C8B-B14F-4D97-AF65-F5344CB8AC3E}">
        <p14:creationId xmlns:p14="http://schemas.microsoft.com/office/powerpoint/2010/main" val="32642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 see how well our synthesizer performed on our corpus of 50 formulas. </a:t>
            </a:r>
          </a:p>
          <a:p>
            <a:r>
              <a:rPr lang="en-US" dirty="0" smtClean="0"/>
              <a:t>The synthesis</a:t>
            </a:r>
            <a:r>
              <a:rPr lang="en-US" baseline="0" dirty="0" smtClean="0"/>
              <a:t> times are shown in this slide. </a:t>
            </a:r>
          </a:p>
          <a:p>
            <a:r>
              <a:rPr lang="en-US" baseline="0" dirty="0" smtClean="0"/>
              <a:t>Note that the y-axis is in log scale.</a:t>
            </a:r>
          </a:p>
          <a:p>
            <a:r>
              <a:rPr lang="en-US" baseline="0" dirty="0" smtClean="0"/>
              <a:t>Total time </a:t>
            </a:r>
            <a:r>
              <a:rPr lang="en-US" baseline="0" dirty="0" smtClean="0"/>
              <a:t>is the total time taken for the synthesis. </a:t>
            </a:r>
            <a:r>
              <a:rPr lang="en-US" baseline="0" dirty="0" smtClean="0"/>
              <a:t>Slave time is </a:t>
            </a:r>
            <a:r>
              <a:rPr lang="en-US" baseline="0" dirty="0" smtClean="0"/>
              <a:t>the time spent by the slave synthesizers.</a:t>
            </a:r>
          </a:p>
          <a:p>
            <a:r>
              <a:rPr lang="en-US" baseline="0" dirty="0" smtClean="0"/>
              <a:t>Each QFBV formula in our corpus is identified by </a:t>
            </a:r>
            <a:r>
              <a:rPr lang="en-US" baseline="0" dirty="0" err="1" smtClean="0"/>
              <a:t>m_n</a:t>
            </a:r>
            <a:r>
              <a:rPr lang="en-US" baseline="0" dirty="0" smtClean="0"/>
              <a:t> – where m is the length of the instruction sequence that produced the formula, and n identifies a given formula. For example, these formulas were all obtained from instruction sequences of length 1, and these from instruction sequences of length 2, and so on.</a:t>
            </a:r>
          </a:p>
          <a:p>
            <a:r>
              <a:rPr lang="en-US" dirty="0" smtClean="0"/>
              <a:t>The QFBV formulas for which the synthesizer reached</a:t>
            </a:r>
            <a:r>
              <a:rPr lang="en-US" baseline="0" dirty="0" smtClean="0"/>
              <a:t> the timeout of 10000 seconds do not have the times reported in the figure.</a:t>
            </a:r>
          </a:p>
          <a:p>
            <a:r>
              <a:rPr lang="en-US" sz="1200" b="0" i="0" u="none" strike="noStrike" kern="1200" baseline="0" dirty="0" smtClean="0">
                <a:solidFill>
                  <a:schemeClr val="tx1"/>
                </a:solidFill>
                <a:latin typeface="+mn-lt"/>
                <a:ea typeface="+mn-ea"/>
                <a:cs typeface="+mn-cs"/>
              </a:rPr>
              <a:t>The only tool whose search space is comparable to that of our synthesizer is the x86 peephole </a:t>
            </a:r>
            <a:r>
              <a:rPr lang="en-US" sz="1200" b="0" i="0" u="none" strike="noStrike" kern="1200" baseline="0" dirty="0" err="1" smtClean="0">
                <a:solidFill>
                  <a:schemeClr val="tx1"/>
                </a:solidFill>
                <a:latin typeface="+mn-lt"/>
                <a:ea typeface="+mn-ea"/>
                <a:cs typeface="+mn-cs"/>
              </a:rPr>
              <a:t>superoptimizer</a:t>
            </a:r>
            <a:r>
              <a:rPr lang="en-US" sz="1200" b="0" i="0" u="none" strike="noStrike" kern="1200" baseline="0" dirty="0" smtClean="0">
                <a:solidFill>
                  <a:schemeClr val="tx1"/>
                </a:solidFill>
                <a:latin typeface="+mn-lt"/>
                <a:ea typeface="+mn-ea"/>
                <a:cs typeface="+mn-cs"/>
              </a:rPr>
              <a:t>. Although this is in no means an apples-to-apples comparison, the </a:t>
            </a:r>
            <a:r>
              <a:rPr lang="en-US" sz="1200" b="0" i="0" u="none" strike="noStrike" kern="1200" baseline="0" dirty="0" err="1" smtClean="0">
                <a:solidFill>
                  <a:schemeClr val="tx1"/>
                </a:solidFill>
                <a:latin typeface="+mn-lt"/>
                <a:ea typeface="+mn-ea"/>
                <a:cs typeface="+mn-cs"/>
              </a:rPr>
              <a:t>superoptimizer</a:t>
            </a:r>
            <a:r>
              <a:rPr lang="en-US" sz="1200" b="0" i="0" u="none" strike="noStrike" kern="1200" baseline="0" dirty="0" smtClean="0">
                <a:solidFill>
                  <a:schemeClr val="tx1"/>
                </a:solidFill>
                <a:latin typeface="+mn-lt"/>
                <a:ea typeface="+mn-ea"/>
                <a:cs typeface="+mn-cs"/>
              </a:rPr>
              <a:t> takes a few hours to synthesize an instruction-sequence of length up to 3; whereas, our synthesizer can synthesize certain instruction-sequences of length up to 10 in a few minutes.</a:t>
            </a:r>
          </a:p>
          <a:p>
            <a:endParaRPr lang="en-US" dirty="0"/>
          </a:p>
        </p:txBody>
      </p:sp>
      <p:sp>
        <p:nvSpPr>
          <p:cNvPr id="4" name="Slide Number Placeholder 3"/>
          <p:cNvSpPr>
            <a:spLocks noGrp="1"/>
          </p:cNvSpPr>
          <p:nvPr>
            <p:ph type="sldNum" sz="quarter" idx="10"/>
          </p:nvPr>
        </p:nvSpPr>
        <p:spPr/>
        <p:txBody>
          <a:bodyPr/>
          <a:lstStyle/>
          <a:p>
            <a:fld id="{00FDD8E6-1B75-4204-8C34-CB8CA5C9E258}" type="slidenum">
              <a:rPr lang="en-US" smtClean="0"/>
              <a:t>19</a:t>
            </a:fld>
            <a:endParaRPr lang="en-US"/>
          </a:p>
        </p:txBody>
      </p:sp>
    </p:spTree>
    <p:extLst>
      <p:ext uri="{BB962C8B-B14F-4D97-AF65-F5344CB8AC3E}">
        <p14:creationId xmlns:p14="http://schemas.microsoft.com/office/powerpoint/2010/main" val="950481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question we wanted to answer through our experiments was: What is the reduction in synthesis time, and the no. of candidates enumerated caused by our footprint-based pruning heuristic?</a:t>
            </a:r>
          </a:p>
          <a:p>
            <a:r>
              <a:rPr lang="en-US" dirty="0" smtClean="0"/>
              <a:t>So, we measured the synthesis time, and the number of candidates enumerated, with and without our synthesizer’s footprint-based</a:t>
            </a:r>
            <a:r>
              <a:rPr lang="en-US" baseline="0" dirty="0" smtClean="0"/>
              <a:t> search-space pruning. The results are shown in this slide.</a:t>
            </a:r>
          </a:p>
          <a:p>
            <a:r>
              <a:rPr lang="en-US" baseline="0" dirty="0" smtClean="0"/>
              <a:t>Note that the y axis is in log scale.</a:t>
            </a:r>
          </a:p>
          <a:p>
            <a:r>
              <a:rPr lang="en-US" baseline="0" dirty="0" smtClean="0"/>
              <a:t>We have presented the results only for QFBV formulas obtained from instruction sequences of length 1 because synthesis of longer instruction sequences without pruning took longer than 30 hours.</a:t>
            </a:r>
          </a:p>
          <a:p>
            <a:r>
              <a:rPr lang="en-US" baseline="0" dirty="0" smtClean="0"/>
              <a:t>The geometric means of the without pruning/with pruning ratios for synthesis time is 473, and the geometric mean for number of candidates enumerated via CEGIS is 273.</a:t>
            </a:r>
            <a:endParaRPr lang="en-US" dirty="0"/>
          </a:p>
        </p:txBody>
      </p:sp>
      <p:sp>
        <p:nvSpPr>
          <p:cNvPr id="4" name="Slide Number Placeholder 3"/>
          <p:cNvSpPr>
            <a:spLocks noGrp="1"/>
          </p:cNvSpPr>
          <p:nvPr>
            <p:ph type="sldNum" sz="quarter" idx="10"/>
          </p:nvPr>
        </p:nvSpPr>
        <p:spPr/>
        <p:txBody>
          <a:bodyPr/>
          <a:lstStyle/>
          <a:p>
            <a:fld id="{00FDD8E6-1B75-4204-8C34-CB8CA5C9E258}" type="slidenum">
              <a:rPr lang="en-US" smtClean="0"/>
              <a:t>20</a:t>
            </a:fld>
            <a:endParaRPr lang="en-US"/>
          </a:p>
        </p:txBody>
      </p:sp>
    </p:spTree>
    <p:extLst>
      <p:ext uri="{BB962C8B-B14F-4D97-AF65-F5344CB8AC3E}">
        <p14:creationId xmlns:p14="http://schemas.microsoft.com/office/powerpoint/2010/main" val="202150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quick 30-second</a:t>
            </a:r>
            <a:r>
              <a:rPr lang="en-US" baseline="0" dirty="0" smtClean="0"/>
              <a:t> overview of </a:t>
            </a:r>
            <a:r>
              <a:rPr lang="en-US" baseline="0" dirty="0" err="1" smtClean="0"/>
              <a:t>McSynth’s</a:t>
            </a:r>
            <a:r>
              <a:rPr lang="en-US" baseline="0" dirty="0" smtClean="0"/>
              <a:t> design.</a:t>
            </a:r>
            <a:endParaRPr lang="en-US" baseline="0" dirty="0" smtClean="0"/>
          </a:p>
          <a:p>
            <a:endParaRPr lang="en-US" baseline="0" dirty="0" smtClean="0"/>
          </a:p>
          <a:p>
            <a:r>
              <a:rPr lang="en-US" baseline="0" dirty="0" smtClean="0"/>
              <a:t>The core synthesis loop of </a:t>
            </a:r>
            <a:r>
              <a:rPr lang="en-US" baseline="0" dirty="0" err="1" smtClean="0"/>
              <a:t>McSynth</a:t>
            </a:r>
            <a:r>
              <a:rPr lang="en-US" baseline="0" dirty="0" smtClean="0"/>
              <a:t> uses an instantiation of the Counter-example Guided Inductive Synthesis or CEGIS framework, which is a standard framework commonly used in many synthesis tools.</a:t>
            </a:r>
          </a:p>
          <a:p>
            <a:endParaRPr lang="en-US" baseline="0" dirty="0" smtClean="0"/>
          </a:p>
          <a:p>
            <a:r>
              <a:rPr lang="en-US" baseline="0" dirty="0" smtClean="0"/>
              <a:t>However, because of the enormous synthesis search space that </a:t>
            </a:r>
            <a:r>
              <a:rPr lang="en-US" baseline="0" dirty="0" err="1" smtClean="0"/>
              <a:t>McSynth</a:t>
            </a:r>
            <a:r>
              <a:rPr lang="en-US" baseline="0" dirty="0" smtClean="0"/>
              <a:t> has to deal with, CEGIS alone is not adequate. </a:t>
            </a:r>
          </a:p>
          <a:p>
            <a:endParaRPr lang="en-US" baseline="0" dirty="0" smtClean="0"/>
          </a:p>
          <a:p>
            <a:r>
              <a:rPr lang="en-US" baseline="0" dirty="0" smtClean="0"/>
              <a:t>So </a:t>
            </a:r>
            <a:r>
              <a:rPr lang="en-US" baseline="0" dirty="0" err="1" smtClean="0"/>
              <a:t>McSynth</a:t>
            </a:r>
            <a:r>
              <a:rPr lang="en-US" baseline="0" dirty="0" smtClean="0"/>
              <a:t> uses footprint-based search-space pruning heuristics to prune the synthesis search space.</a:t>
            </a:r>
          </a:p>
          <a:p>
            <a:endParaRPr lang="en-US" baseline="0" dirty="0" smtClean="0"/>
          </a:p>
          <a:p>
            <a:r>
              <a:rPr lang="en-US" baseline="0" dirty="0" smtClean="0"/>
              <a:t>To counter the exponential cost of inherent in enumerative synthesis, </a:t>
            </a:r>
            <a:r>
              <a:rPr lang="en-US" baseline="0" dirty="0" err="1" smtClean="0"/>
              <a:t>McSynth</a:t>
            </a:r>
            <a:r>
              <a:rPr lang="en-US" baseline="0" dirty="0" smtClean="0"/>
              <a:t> uses a divide-and-conquer strategy to break the input QFBV formula into independent sub-formulas, and synthesize instructions for the sub-formulas.</a:t>
            </a:r>
          </a:p>
          <a:p>
            <a:endParaRPr lang="en-US" baseline="0" dirty="0" smtClean="0"/>
          </a:p>
          <a:p>
            <a:r>
              <a:rPr lang="en-US" baseline="0" dirty="0" smtClean="0"/>
              <a:t>We tested </a:t>
            </a:r>
            <a:r>
              <a:rPr lang="en-US" baseline="0" dirty="0" err="1" smtClean="0"/>
              <a:t>McSynth</a:t>
            </a:r>
            <a:r>
              <a:rPr lang="en-US" baseline="0" dirty="0" smtClean="0"/>
              <a:t> on a corpus of 50 QFBV formulas, and we found that </a:t>
            </a:r>
            <a:r>
              <a:rPr lang="en-US" baseline="0" dirty="0" err="1" smtClean="0"/>
              <a:t>McSynth</a:t>
            </a:r>
            <a:r>
              <a:rPr lang="en-US" baseline="0" dirty="0" smtClean="0"/>
              <a:t> is several orders of magnitude faster than a baseline enumerative synthesizer.</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3</a:t>
            </a:fld>
            <a:endParaRPr lang="en-US"/>
          </a:p>
        </p:txBody>
      </p:sp>
    </p:spTree>
    <p:extLst>
      <p:ext uri="{BB962C8B-B14F-4D97-AF65-F5344CB8AC3E}">
        <p14:creationId xmlns:p14="http://schemas.microsoft.com/office/powerpoint/2010/main" val="960773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 measure the reduction in synthesis time caused by the divide and conquer strategy.</a:t>
            </a:r>
          </a:p>
          <a:p>
            <a:r>
              <a:rPr lang="en-US" dirty="0" smtClean="0"/>
              <a:t>So,</a:t>
            </a:r>
            <a:r>
              <a:rPr lang="en-US" baseline="0" dirty="0" smtClean="0"/>
              <a:t> we measured the synthesis times for QFBV formulas obtained from instruction sequences of lengths 1 through 3, with and without divide-and-conquer.</a:t>
            </a:r>
          </a:p>
          <a:p>
            <a:r>
              <a:rPr lang="en-US" baseline="0" dirty="0" smtClean="0"/>
              <a:t>This is a scatter plot of the results. Again, the axes are in log scale.</a:t>
            </a:r>
          </a:p>
          <a:p>
            <a:r>
              <a:rPr lang="en-US" baseline="0" dirty="0" smtClean="0"/>
              <a:t>If a point lies on the diagonal, then divide and conquer has no effect on synthesis for that QFBV formula.</a:t>
            </a:r>
          </a:p>
          <a:p>
            <a:r>
              <a:rPr lang="en-US" baseline="0" dirty="0" smtClean="0"/>
              <a:t>If a point lies above and to the left of the diagonal, divide-and conquer performed worse.</a:t>
            </a:r>
          </a:p>
          <a:p>
            <a:r>
              <a:rPr lang="en-US" baseline="0" dirty="0" smtClean="0"/>
              <a:t>We can see that for all the QFBV formulas obtained from instruction sequences of length 1, divide-and-conquer performed worse. This was because, the formulas were already small, and the splitting was unnecessary and slowed things down.</a:t>
            </a:r>
          </a:p>
          <a:p>
            <a:r>
              <a:rPr lang="en-US" baseline="0" dirty="0" smtClean="0"/>
              <a:t>For the formula 2_1, synthesis without divide and conquer found a smaller instruction sequence. That is why synthesis without divide and conquer is faster.</a:t>
            </a:r>
          </a:p>
          <a:p>
            <a:r>
              <a:rPr lang="en-US" baseline="0" dirty="0" smtClean="0"/>
              <a:t>However, for bigger QFBV formula, synthesis with divide and conquer clearly wins.</a:t>
            </a:r>
          </a:p>
          <a:p>
            <a:r>
              <a:rPr lang="en-US" baseline="0" dirty="0" smtClean="0"/>
              <a:t>For the QFBV formulas in the boundary, synthesis without divide and conquer resulted in a timeout. And the timeout value is 3 days.</a:t>
            </a:r>
          </a:p>
          <a:p>
            <a:r>
              <a:rPr lang="en-US" baseline="0" dirty="0" smtClean="0"/>
              <a:t>For these guys, divide and conquer speeds up synthesis by 3 to 5 orders of magnitude.</a:t>
            </a:r>
            <a:endParaRPr lang="en-US" dirty="0" smtClean="0"/>
          </a:p>
        </p:txBody>
      </p:sp>
      <p:sp>
        <p:nvSpPr>
          <p:cNvPr id="4" name="Slide Number Placeholder 3"/>
          <p:cNvSpPr>
            <a:spLocks noGrp="1"/>
          </p:cNvSpPr>
          <p:nvPr>
            <p:ph type="sldNum" sz="quarter" idx="10"/>
          </p:nvPr>
        </p:nvSpPr>
        <p:spPr/>
        <p:txBody>
          <a:bodyPr/>
          <a:lstStyle/>
          <a:p>
            <a:fld id="{00FDD8E6-1B75-4204-8C34-CB8CA5C9E258}" type="slidenum">
              <a:rPr lang="en-US" smtClean="0"/>
              <a:t>21</a:t>
            </a:fld>
            <a:endParaRPr lang="en-US"/>
          </a:p>
        </p:txBody>
      </p:sp>
    </p:spTree>
    <p:extLst>
      <p:ext uri="{BB962C8B-B14F-4D97-AF65-F5344CB8AC3E}">
        <p14:creationId xmlns:p14="http://schemas.microsoft.com/office/powerpoint/2010/main" val="1267495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useful extensions to our synthesis algorithm.</a:t>
            </a:r>
          </a:p>
          <a:p>
            <a:endParaRPr lang="en-US" baseline="0" dirty="0" smtClean="0"/>
          </a:p>
          <a:p>
            <a:r>
              <a:rPr lang="en-US" baseline="0" dirty="0" smtClean="0"/>
              <a:t>User can supply a set of scratch registers to use during synthesis. </a:t>
            </a:r>
          </a:p>
          <a:p>
            <a:r>
              <a:rPr lang="en-US" baseline="0" dirty="0" smtClean="0"/>
              <a:t>QFBV formula moves a value from one memory location to another</a:t>
            </a:r>
          </a:p>
          <a:p>
            <a:r>
              <a:rPr lang="en-US" baseline="0" dirty="0" smtClean="0"/>
              <a:t>Synthesizer uses scratch registers – dead registers.</a:t>
            </a:r>
          </a:p>
          <a:p>
            <a:endParaRPr lang="en-US" baseline="0" dirty="0" smtClean="0"/>
          </a:p>
          <a:p>
            <a:r>
              <a:rPr lang="en-US" baseline="0" dirty="0" smtClean="0"/>
              <a:t>One can instruct synthesizer to bias its choice of instruction sequences</a:t>
            </a:r>
          </a:p>
          <a:p>
            <a:r>
              <a:rPr lang="en-US" baseline="0" dirty="0" smtClean="0"/>
              <a:t>To build </a:t>
            </a:r>
            <a:r>
              <a:rPr lang="en-US" baseline="0" dirty="0" err="1" smtClean="0"/>
              <a:t>superoptimizer</a:t>
            </a:r>
            <a:r>
              <a:rPr lang="en-US" baseline="0" dirty="0" smtClean="0"/>
              <a:t> bias shorter instruction sequences</a:t>
            </a:r>
          </a:p>
          <a:p>
            <a:endParaRPr lang="en-US" baseline="0" dirty="0" smtClean="0"/>
          </a:p>
          <a:p>
            <a:r>
              <a:rPr lang="en-US" baseline="0" dirty="0" smtClean="0"/>
              <a:t>One can use our synthesizer to synthesize code that satisfies some property as opposed to implementing a specification.</a:t>
            </a:r>
          </a:p>
          <a:p>
            <a:r>
              <a:rPr lang="en-US" baseline="0" dirty="0" smtClean="0"/>
              <a:t>Recall this more general formula that I showed a while ago. This formula expresses a constraint over the pre state and post state values of EAX and EBX. </a:t>
            </a:r>
          </a:p>
          <a:p>
            <a:r>
              <a:rPr lang="en-US" baseline="0" dirty="0" smtClean="0"/>
              <a:t>A formula like this has many satisfactory instruction sequences. </a:t>
            </a:r>
          </a:p>
          <a:p>
            <a:r>
              <a:rPr lang="en-US" baseline="0" dirty="0" smtClean="0"/>
              <a:t>Given this QFBV formula, </a:t>
            </a:r>
            <a:r>
              <a:rPr lang="en-US" baseline="0" dirty="0" err="1" smtClean="0"/>
              <a:t>McSynth</a:t>
            </a:r>
            <a:r>
              <a:rPr lang="en-US" baseline="0" dirty="0" smtClean="0"/>
              <a:t> synthesizes one such satisfactory code sequence, where the lea instruction increments the </a:t>
            </a:r>
            <a:r>
              <a:rPr lang="en-US" baseline="0" dirty="0" err="1" smtClean="0"/>
              <a:t>eax</a:t>
            </a:r>
            <a:r>
              <a:rPr lang="en-US" baseline="0" dirty="0" smtClean="0"/>
              <a:t> register.</a:t>
            </a:r>
            <a:endParaRPr lang="en-US" dirty="0"/>
          </a:p>
        </p:txBody>
      </p:sp>
      <p:sp>
        <p:nvSpPr>
          <p:cNvPr id="4" name="Slide Number Placeholder 3"/>
          <p:cNvSpPr>
            <a:spLocks noGrp="1"/>
          </p:cNvSpPr>
          <p:nvPr>
            <p:ph type="sldNum" sz="quarter" idx="10"/>
          </p:nvPr>
        </p:nvSpPr>
        <p:spPr/>
        <p:txBody>
          <a:bodyPr/>
          <a:lstStyle/>
          <a:p>
            <a:fld id="{00FDD8E6-1B75-4204-8C34-CB8CA5C9E258}" type="slidenum">
              <a:rPr lang="en-US" smtClean="0"/>
              <a:t>22</a:t>
            </a:fld>
            <a:endParaRPr lang="en-US"/>
          </a:p>
        </p:txBody>
      </p:sp>
    </p:spTree>
    <p:extLst>
      <p:ext uri="{BB962C8B-B14F-4D97-AF65-F5344CB8AC3E}">
        <p14:creationId xmlns:p14="http://schemas.microsoft.com/office/powerpoint/2010/main" val="187525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directions for our work.</a:t>
            </a:r>
          </a:p>
          <a:p>
            <a:endParaRPr lang="en-US" dirty="0" smtClean="0"/>
          </a:p>
          <a:p>
            <a:r>
              <a:rPr lang="en-US" dirty="0" smtClean="0"/>
              <a:t>We have created an IA-32 partial evaluator as a client of </a:t>
            </a:r>
            <a:r>
              <a:rPr lang="en-US" dirty="0" err="1" smtClean="0"/>
              <a:t>McSynth</a:t>
            </a:r>
            <a:r>
              <a:rPr lang="en-US" dirty="0" smtClean="0"/>
              <a:t>.</a:t>
            </a:r>
            <a:r>
              <a:rPr lang="en-US" baseline="0" dirty="0" smtClean="0"/>
              <a:t> The partial evaluator can be used to specialize binaries with respect to common inputs, or to extract a feature from a bloated binary.</a:t>
            </a:r>
          </a:p>
          <a:p>
            <a:endParaRPr lang="en-US" baseline="0" dirty="0" smtClean="0"/>
          </a:p>
          <a:p>
            <a:r>
              <a:rPr lang="en-US" dirty="0" smtClean="0"/>
              <a:t>We are working on </a:t>
            </a:r>
            <a:r>
              <a:rPr lang="en-US" baseline="0" dirty="0" smtClean="0"/>
              <a:t>an IA-32 slicer as a client of </a:t>
            </a:r>
            <a:r>
              <a:rPr lang="en-US" baseline="0" dirty="0" err="1" smtClean="0"/>
              <a:t>McSynth</a:t>
            </a:r>
            <a:r>
              <a:rPr lang="en-US" baseline="0" dirty="0" smtClean="0"/>
              <a:t>. The slicer can be used to slice out an executable component from a binary.</a:t>
            </a:r>
          </a:p>
          <a:p>
            <a:endParaRPr lang="en-US" baseline="0" dirty="0" smtClean="0"/>
          </a:p>
          <a:p>
            <a:r>
              <a:rPr lang="en-US" baseline="0" dirty="0" smtClean="0"/>
              <a:t>We plan to use </a:t>
            </a:r>
            <a:r>
              <a:rPr lang="en-US" baseline="0" dirty="0" err="1" smtClean="0"/>
              <a:t>McSynth</a:t>
            </a:r>
            <a:r>
              <a:rPr lang="en-US" baseline="0" dirty="0" smtClean="0"/>
              <a:t> for </a:t>
            </a:r>
            <a:r>
              <a:rPr lang="en-US" baseline="0" dirty="0" err="1" smtClean="0"/>
              <a:t>obfucating</a:t>
            </a:r>
            <a:r>
              <a:rPr lang="en-US" baseline="0" dirty="0" smtClean="0"/>
              <a:t> and de-obfuscating instruction sequences.</a:t>
            </a:r>
          </a:p>
          <a:p>
            <a:endParaRPr lang="en-US" baseline="0" dirty="0" smtClean="0"/>
          </a:p>
          <a:p>
            <a:r>
              <a:rPr lang="en-US" baseline="0" dirty="0" smtClean="0"/>
              <a:t>We also plan to explore the synthesis of non-straight line, but non looping instruction sequences. One possible approach is to use the if-then-else terms in the QFBV formula to synthesize a CFG skeleton, and then synthesize code for basic blocks.</a:t>
            </a:r>
          </a:p>
          <a:p>
            <a:endParaRPr lang="en-US" baseline="0" dirty="0" smtClean="0"/>
          </a:p>
          <a:p>
            <a:r>
              <a:rPr lang="en-US" baseline="0" dirty="0" smtClean="0"/>
              <a:t>Our test for checking if a split is legal behaves conservatively if the QFBV formula has multiple memory updates and accesses. Another direction for future work is to develop a better test so that more potential formulas can be split by our divide-and-conquer strategy.</a:t>
            </a:r>
          </a:p>
        </p:txBody>
      </p:sp>
      <p:sp>
        <p:nvSpPr>
          <p:cNvPr id="4" name="Slide Number Placeholder 3"/>
          <p:cNvSpPr>
            <a:spLocks noGrp="1"/>
          </p:cNvSpPr>
          <p:nvPr>
            <p:ph type="sldNum" sz="quarter" idx="10"/>
          </p:nvPr>
        </p:nvSpPr>
        <p:spPr/>
        <p:txBody>
          <a:bodyPr/>
          <a:lstStyle/>
          <a:p>
            <a:fld id="{A9F415B4-1F06-4FB7-A6AE-C55A42AB1B67}" type="slidenum">
              <a:rPr lang="en-US" smtClean="0"/>
              <a:t>23</a:t>
            </a:fld>
            <a:endParaRPr lang="en-US"/>
          </a:p>
        </p:txBody>
      </p:sp>
    </p:spTree>
    <p:extLst>
      <p:ext uri="{BB962C8B-B14F-4D97-AF65-F5344CB8AC3E}">
        <p14:creationId xmlns:p14="http://schemas.microsoft.com/office/powerpoint/2010/main" val="427660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break it down for you.</a:t>
            </a:r>
          </a:p>
          <a:p>
            <a:endParaRPr lang="en-US" dirty="0" smtClean="0"/>
          </a:p>
          <a:p>
            <a:r>
              <a:rPr lang="en-US" dirty="0" err="1" smtClean="0"/>
              <a:t>McSynth</a:t>
            </a:r>
            <a:r>
              <a:rPr lang="en-US" dirty="0" smtClean="0"/>
              <a:t> synthesizes a loop-free instruction sequence</a:t>
            </a:r>
            <a:r>
              <a:rPr lang="en-US" baseline="0" dirty="0" smtClean="0"/>
              <a:t> from a specification.</a:t>
            </a:r>
          </a:p>
          <a:p>
            <a:endParaRPr lang="en-US" baseline="0" dirty="0" smtClean="0"/>
          </a:p>
          <a:p>
            <a:r>
              <a:rPr lang="en-US" baseline="0" dirty="0" smtClean="0"/>
              <a:t>The </a:t>
            </a:r>
            <a:r>
              <a:rPr lang="en-US" baseline="0" dirty="0" err="1" smtClean="0"/>
              <a:t>synthesised</a:t>
            </a:r>
            <a:r>
              <a:rPr lang="en-US" baseline="0" dirty="0" smtClean="0"/>
              <a:t> instruction-sequences are quite small – typically less than ten instructions long.</a:t>
            </a:r>
          </a:p>
          <a:p>
            <a:endParaRPr lang="en-US" baseline="0" dirty="0" smtClean="0"/>
          </a:p>
          <a:p>
            <a:r>
              <a:rPr lang="en-US" baseline="0" dirty="0" smtClean="0"/>
              <a:t>As we will see later on in the talk, synthesis of these small instruction-sequences can take a few seconds to a dozen minutes.</a:t>
            </a:r>
          </a:p>
          <a:p>
            <a:endParaRPr lang="en-US" baseline="0" dirty="0" smtClean="0"/>
          </a:p>
          <a:p>
            <a:endParaRPr lang="en-US" baseline="0" dirty="0" smtClean="0"/>
          </a:p>
          <a:p>
            <a:endParaRPr lang="en-US" baseline="0" dirty="0" smtClean="0"/>
          </a:p>
          <a:p>
            <a:r>
              <a:rPr lang="en-US" baseline="0" dirty="0" smtClean="0"/>
              <a:t>At this point, I’m pretty sure that each one of you is thinking.. “Hold on. You’re spending several minutes or hours to synthesize these tiny code snippets!! Why would anyone want to do that??”</a:t>
            </a:r>
          </a:p>
          <a:p>
            <a:endParaRPr lang="en-US" baseline="0" dirty="0" smtClean="0"/>
          </a:p>
          <a:p>
            <a:r>
              <a:rPr lang="en-US" baseline="0" dirty="0" smtClean="0"/>
              <a:t>Well.. Let me show you the awesome things we can do with machine-code synthesis.</a:t>
            </a:r>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4</a:t>
            </a:fld>
            <a:endParaRPr lang="en-US"/>
          </a:p>
        </p:txBody>
      </p:sp>
    </p:spTree>
    <p:extLst>
      <p:ext uri="{BB962C8B-B14F-4D97-AF65-F5344CB8AC3E}">
        <p14:creationId xmlns:p14="http://schemas.microsoft.com/office/powerpoint/2010/main" val="228266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do we need machine code synthesis?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Suppose that we have a binary that lacks source code and/or documentation.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binary could be</a:t>
            </a:r>
            <a:r>
              <a:rPr lang="en-US" sz="1200" kern="1200" baseline="0" dirty="0" smtClean="0">
                <a:solidFill>
                  <a:schemeClr val="tx1"/>
                </a:solidFill>
                <a:effectLst/>
                <a:latin typeface="+mn-lt"/>
                <a:ea typeface="+mn-ea"/>
                <a:cs typeface="+mn-cs"/>
              </a:rPr>
              <a:t> an old legacy binary, or it could be an untrusted program downloaded from somewhere.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Suppose that we would like to rewrite the binary to optimize or secure it, or to extract a feature from the binary.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Now how can we create a general framework for semantics-based binary rewriting.</a:t>
            </a:r>
          </a:p>
        </p:txBody>
      </p:sp>
      <p:sp>
        <p:nvSpPr>
          <p:cNvPr id="4" name="Slide Number Placeholder 3"/>
          <p:cNvSpPr>
            <a:spLocks noGrp="1"/>
          </p:cNvSpPr>
          <p:nvPr>
            <p:ph type="sldNum" sz="quarter" idx="10"/>
          </p:nvPr>
        </p:nvSpPr>
        <p:spPr/>
        <p:txBody>
          <a:bodyPr/>
          <a:lstStyle/>
          <a:p>
            <a:fld id="{52C18E9D-9AD7-4793-8989-C5B7D3F57CD7}" type="slidenum">
              <a:rPr lang="en-US" smtClean="0"/>
              <a:t>5</a:t>
            </a:fld>
            <a:endParaRPr lang="en-US"/>
          </a:p>
        </p:txBody>
      </p:sp>
    </p:spTree>
    <p:extLst>
      <p:ext uri="{BB962C8B-B14F-4D97-AF65-F5344CB8AC3E}">
        <p14:creationId xmlns:p14="http://schemas.microsoft.com/office/powerpoint/2010/main" val="307479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a:t>
            </a:r>
          </a:p>
          <a:p>
            <a:endParaRPr lang="en-US" baseline="0" dirty="0" smtClean="0"/>
          </a:p>
          <a:p>
            <a:r>
              <a:rPr lang="en-US" baseline="0" dirty="0" smtClean="0"/>
              <a:t>We can obtain the semantics of the instructions in the binary, and use the results of machine-code analyses to transform the semantics suitably, and then use a synthesizer to produce code for the transformed program semantics. </a:t>
            </a:r>
          </a:p>
          <a:p>
            <a:endParaRPr lang="en-US" baseline="0" dirty="0" smtClean="0"/>
          </a:p>
          <a:p>
            <a:r>
              <a:rPr lang="en-US" baseline="0" dirty="0" smtClean="0"/>
              <a:t>This constitutes a general  framework for semantics-based binary-rewriting, and the synthesizer is a key component of this framework.</a:t>
            </a:r>
          </a:p>
          <a:p>
            <a:endParaRPr lang="en-US" baseline="0" dirty="0" smtClean="0"/>
          </a:p>
          <a:p>
            <a:r>
              <a:rPr lang="en-US" baseline="0" dirty="0" smtClean="0"/>
              <a:t>The synthesizer decouples semantic transformations and binary rewriting: so as long as you have a synthesizer for an ISA, you can plug in the different analyses to create different binary rewriting tools.</a:t>
            </a:r>
          </a:p>
          <a:p>
            <a:r>
              <a:rPr lang="en-US" baseline="0" dirty="0" smtClean="0"/>
              <a:t>Let us create a simple binary rewriting tool using this framework: Suppose we have an </a:t>
            </a:r>
            <a:r>
              <a:rPr lang="en-US" baseline="0" dirty="0" err="1" smtClean="0"/>
              <a:t>unoptimized</a:t>
            </a:r>
            <a:r>
              <a:rPr lang="en-US" baseline="0" dirty="0" smtClean="0"/>
              <a:t> binary, and we don’t have the source code and/or compiler toolchain for the binary. Suppose we want to create an offline optimizer to optimize the </a:t>
            </a:r>
            <a:r>
              <a:rPr lang="en-US" baseline="0" dirty="0" err="1" smtClean="0"/>
              <a:t>unoptimized</a:t>
            </a:r>
            <a:r>
              <a:rPr lang="en-US" baseline="0" dirty="0" smtClean="0"/>
              <a:t> binary.</a:t>
            </a:r>
          </a:p>
          <a:p>
            <a:r>
              <a:rPr lang="en-US" baseline="0" dirty="0" smtClean="0"/>
              <a:t>We can plug in analyses like VSA and DUA to obtain information about constants and live variables and registers, and use those information to optimize the semantics of instructions. Using the synthesizer, we can emit code for the optimized semantics.</a:t>
            </a:r>
          </a:p>
          <a:p>
            <a:r>
              <a:rPr lang="en-US" baseline="0" dirty="0" smtClean="0"/>
              <a:t>There are several potential binary-rewriting tools that one can create using this framework, and we have actually created, are creating, and plan to create some of those binary rewriting tools.</a:t>
            </a:r>
          </a:p>
        </p:txBody>
      </p:sp>
      <p:sp>
        <p:nvSpPr>
          <p:cNvPr id="4" name="Slide Number Placeholder 3"/>
          <p:cNvSpPr>
            <a:spLocks noGrp="1"/>
          </p:cNvSpPr>
          <p:nvPr>
            <p:ph type="sldNum" sz="quarter" idx="10"/>
          </p:nvPr>
        </p:nvSpPr>
        <p:spPr/>
        <p:txBody>
          <a:bodyPr/>
          <a:lstStyle/>
          <a:p>
            <a:fld id="{00FDD8E6-1B75-4204-8C34-CB8CA5C9E258}" type="slidenum">
              <a:rPr lang="en-US" smtClean="0"/>
              <a:t>6</a:t>
            </a:fld>
            <a:endParaRPr lang="en-US"/>
          </a:p>
        </p:txBody>
      </p:sp>
    </p:spTree>
    <p:extLst>
      <p:ext uri="{BB962C8B-B14F-4D97-AF65-F5344CB8AC3E}">
        <p14:creationId xmlns:p14="http://schemas.microsoft.com/office/powerpoint/2010/main" val="119316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outline of the talk</a:t>
            </a:r>
          </a:p>
          <a:p>
            <a:endParaRPr lang="en-US" baseline="0" dirty="0" smtClean="0"/>
          </a:p>
          <a:p>
            <a:r>
              <a:rPr lang="en-US" baseline="0" dirty="0" smtClean="0"/>
              <a:t>&lt;CLICK&gt;</a:t>
            </a:r>
          </a:p>
          <a:p>
            <a:endParaRPr lang="en-US" baseline="0" dirty="0" smtClean="0"/>
          </a:p>
          <a:p>
            <a:r>
              <a:rPr lang="en-US" baseline="0" dirty="0" smtClean="0"/>
              <a:t>We have covered the motivation and uses of machine-code synthesis.</a:t>
            </a:r>
          </a:p>
          <a:p>
            <a:endParaRPr lang="en-US" baseline="0" dirty="0" smtClean="0"/>
          </a:p>
          <a:p>
            <a:r>
              <a:rPr lang="en-US" baseline="0" dirty="0" smtClean="0"/>
              <a:t>Next, I will describe the problem statement in detail.</a:t>
            </a:r>
          </a:p>
          <a:p>
            <a:endParaRPr lang="en-US" baseline="0" dirty="0" smtClean="0"/>
          </a:p>
          <a:p>
            <a:r>
              <a:rPr lang="en-US" baseline="0" dirty="0" smtClean="0"/>
              <a:t>&lt;CLICK&gt;</a:t>
            </a:r>
          </a:p>
          <a:p>
            <a:endParaRPr lang="en-US" baseline="0" dirty="0" smtClean="0"/>
          </a:p>
          <a:p>
            <a:r>
              <a:rPr lang="en-US" baseline="0" dirty="0" smtClean="0"/>
              <a:t>Then, I will describe why state-of-the art tools cannot be used for machine-code synthesis.</a:t>
            </a:r>
          </a:p>
          <a:p>
            <a:endParaRPr lang="en-US" baseline="0" dirty="0" smtClean="0"/>
          </a:p>
          <a:p>
            <a:r>
              <a:rPr lang="en-US" baseline="0" dirty="0" smtClean="0"/>
              <a:t>&lt;CLICK&gt; </a:t>
            </a:r>
          </a:p>
          <a:p>
            <a:endParaRPr lang="en-US" baseline="0" dirty="0" smtClean="0"/>
          </a:p>
          <a:p>
            <a:r>
              <a:rPr lang="en-US" baseline="0" dirty="0" smtClean="0"/>
              <a:t>We will then look at the design of </a:t>
            </a:r>
            <a:r>
              <a:rPr lang="en-US" baseline="0" dirty="0" err="1" smtClean="0"/>
              <a:t>McSynth</a:t>
            </a:r>
            <a:r>
              <a:rPr lang="en-US" baseline="0" dirty="0" smtClean="0"/>
              <a:t>.</a:t>
            </a:r>
          </a:p>
          <a:p>
            <a:endParaRPr lang="en-US" baseline="0" dirty="0" smtClean="0"/>
          </a:p>
          <a:p>
            <a:endParaRPr lang="en-US" baseline="0" dirty="0" smtClean="0"/>
          </a:p>
          <a:p>
            <a:r>
              <a:rPr lang="en-US" baseline="0" dirty="0" smtClean="0"/>
              <a:t>&lt;CLICK&gt;</a:t>
            </a:r>
          </a:p>
          <a:p>
            <a:endParaRPr lang="en-US" baseline="0" dirty="0" smtClean="0"/>
          </a:p>
          <a:p>
            <a:r>
              <a:rPr lang="en-US" baseline="0" dirty="0" smtClean="0"/>
              <a:t>And the experimental results.</a:t>
            </a:r>
          </a:p>
          <a:p>
            <a:r>
              <a:rPr lang="en-US" baseline="0" dirty="0" smtClean="0"/>
              <a:t>&lt;CLICK&gt;</a:t>
            </a:r>
          </a:p>
          <a:p>
            <a:endParaRPr lang="en-US" baseline="0" dirty="0" smtClean="0"/>
          </a:p>
          <a:p>
            <a:r>
              <a:rPr lang="en-US" baseline="0" dirty="0" smtClean="0"/>
              <a:t>I will then present extensions to the base synthesis algorithm.</a:t>
            </a:r>
          </a:p>
          <a:p>
            <a:r>
              <a:rPr lang="en-US" baseline="0" dirty="0" smtClean="0"/>
              <a:t>And finally, we will look at future directions for this work.</a:t>
            </a:r>
          </a:p>
          <a:p>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7</a:t>
            </a:fld>
            <a:endParaRPr lang="en-US"/>
          </a:p>
        </p:txBody>
      </p:sp>
    </p:spTree>
    <p:extLst>
      <p:ext uri="{BB962C8B-B14F-4D97-AF65-F5344CB8AC3E}">
        <p14:creationId xmlns:p14="http://schemas.microsoft.com/office/powerpoint/2010/main" val="1903614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statement is – “I</a:t>
            </a:r>
            <a:r>
              <a:rPr lang="en-US" baseline="0" dirty="0" smtClean="0"/>
              <a:t> want to synthesize machine code instructions of a specific ISA from a semantic specification”</a:t>
            </a:r>
          </a:p>
          <a:p>
            <a:r>
              <a:rPr lang="en-US" baseline="0" dirty="0" smtClean="0"/>
              <a:t>Usually machine code analyzers convert instructions – which is the syntax – into some semantic representation, and use that semantic representation for analysis. One such representation is a Quantifier Free Bit vector Formula or a QFBV formula.</a:t>
            </a:r>
          </a:p>
          <a:p>
            <a:r>
              <a:rPr lang="en-US" baseline="0" dirty="0" smtClean="0"/>
              <a:t>For example, the instruction “push </a:t>
            </a:r>
            <a:r>
              <a:rPr lang="en-US" baseline="0" dirty="0" err="1" smtClean="0"/>
              <a:t>eax</a:t>
            </a:r>
            <a:r>
              <a:rPr lang="en-US" baseline="0" dirty="0" smtClean="0"/>
              <a:t>” is the syntax. </a:t>
            </a:r>
          </a:p>
          <a:p>
            <a:r>
              <a:rPr lang="en-US" baseline="0" dirty="0" smtClean="0"/>
              <a:t>And this is the semantics. The QFBV formula says that the push instruction decrements the stack pointer, and writes to memory.</a:t>
            </a:r>
          </a:p>
          <a:p>
            <a:r>
              <a:rPr lang="en-US" baseline="0" dirty="0" smtClean="0"/>
              <a:t>The complete formula is much longer – for example, it contains identity updates for portions of the state that are not modified by the instruction.</a:t>
            </a:r>
          </a:p>
          <a:p>
            <a:r>
              <a:rPr lang="en-US" baseline="0" dirty="0" smtClean="0"/>
              <a:t>However, to reduce clutter, I will only show the relevant portions of the QFBV formula.</a:t>
            </a:r>
          </a:p>
          <a:p>
            <a:r>
              <a:rPr lang="en-US" baseline="0" dirty="0" smtClean="0"/>
              <a:t>We want to create a synthesizer that takes in the QFBV formula and gives the instruction sequence that implements that formula.</a:t>
            </a:r>
          </a:p>
          <a:p>
            <a:r>
              <a:rPr lang="en-US" baseline="0" dirty="0" smtClean="0"/>
              <a:t>There are some desired properties of such a synthesizer.</a:t>
            </a:r>
          </a:p>
          <a:p>
            <a:r>
              <a:rPr lang="en-US" baseline="0" dirty="0" smtClean="0"/>
              <a:t>The synthesized code must be equivalent to the input formula</a:t>
            </a:r>
          </a:p>
          <a:p>
            <a:r>
              <a:rPr lang="en-US" baseline="0" dirty="0" smtClean="0"/>
              <a:t>The synthesizer must be parameterized by the abstract syntax and the </a:t>
            </a:r>
            <a:r>
              <a:rPr lang="en-US" baseline="0" dirty="0" err="1" smtClean="0"/>
              <a:t>concerete</a:t>
            </a:r>
            <a:r>
              <a:rPr lang="en-US" baseline="0" dirty="0" smtClean="0"/>
              <a:t> operational semantics of an ISA. So if I want a synthesizer for a different ISA, I plug in the syntax and semantics of the new ISA and get my new synthesizer with minimal effort.</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8</a:t>
            </a:fld>
            <a:endParaRPr lang="en-US"/>
          </a:p>
        </p:txBody>
      </p:sp>
    </p:spTree>
    <p:extLst>
      <p:ext uri="{BB962C8B-B14F-4D97-AF65-F5344CB8AC3E}">
        <p14:creationId xmlns:p14="http://schemas.microsoft.com/office/powerpoint/2010/main" val="18999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obtain an instruction-sequence from a QFBV formula.</a:t>
            </a:r>
          </a:p>
          <a:p>
            <a:endParaRPr lang="en-US" baseline="0" dirty="0" smtClean="0"/>
          </a:p>
          <a:p>
            <a:r>
              <a:rPr lang="en-US" baseline="0" dirty="0" smtClean="0"/>
              <a:t>There has been prior work on the opposite direction – going from an instruction sequence to a QFBV formula. There is a straightforward approach of performing this encoding by reinterpreting the concrete operational semantics of the instruction sequence.</a:t>
            </a:r>
          </a:p>
          <a:p>
            <a:endParaRPr lang="en-US" baseline="0" dirty="0" smtClean="0"/>
          </a:p>
          <a:p>
            <a:r>
              <a:rPr lang="en-US" baseline="0" dirty="0" smtClean="0"/>
              <a:t>Then there is the problem of superoptimization. Superoptimization is the problem of searching for an optimal instruction sequence for a given instruction sequence. </a:t>
            </a:r>
          </a:p>
          <a:p>
            <a:r>
              <a:rPr lang="en-US" baseline="0" dirty="0" smtClean="0"/>
              <a:t>The types of a </a:t>
            </a:r>
            <a:r>
              <a:rPr lang="en-US" baseline="0" dirty="0" err="1" smtClean="0"/>
              <a:t>superoptimizer</a:t>
            </a:r>
            <a:r>
              <a:rPr lang="en-US" baseline="0" dirty="0" smtClean="0"/>
              <a:t> and a machine code synthesizer are fundamentally different. Because of this reason, one can create a </a:t>
            </a:r>
            <a:r>
              <a:rPr lang="en-US" baseline="0" dirty="0" err="1" smtClean="0"/>
              <a:t>superoptimizer</a:t>
            </a:r>
            <a:r>
              <a:rPr lang="en-US" baseline="0" dirty="0" smtClean="0"/>
              <a:t> by composing a synthesizer and a </a:t>
            </a:r>
            <a:r>
              <a:rPr lang="en-US" baseline="0" dirty="0" err="1" smtClean="0"/>
              <a:t>qfbv</a:t>
            </a:r>
            <a:r>
              <a:rPr lang="en-US" baseline="0" dirty="0" smtClean="0"/>
              <a:t> encoder, but one cannot create a machine code synthesizer from a </a:t>
            </a:r>
            <a:r>
              <a:rPr lang="en-US" baseline="0" dirty="0" err="1" smtClean="0"/>
              <a:t>superoptimizer</a:t>
            </a:r>
            <a:r>
              <a:rPr lang="en-US" baseline="0" dirty="0" smtClean="0"/>
              <a:t>.</a:t>
            </a:r>
          </a:p>
          <a:p>
            <a:endParaRPr lang="en-US" baseline="0" dirty="0" smtClean="0"/>
          </a:p>
          <a:p>
            <a:r>
              <a:rPr lang="en-US" baseline="0" dirty="0" smtClean="0"/>
              <a:t>Then there has been work on component-based synthesis, where the goal is to synthesize a loop-free bit-vector program from a library of 13 components. Because an instruction set like Intel’s IA-32 has around 43, 000 components, this approach is not scalable enough to be applied to IA-32.</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9</a:t>
            </a:fld>
            <a:endParaRPr lang="en-US"/>
          </a:p>
        </p:txBody>
      </p:sp>
    </p:spTree>
    <p:extLst>
      <p:ext uri="{BB962C8B-B14F-4D97-AF65-F5344CB8AC3E}">
        <p14:creationId xmlns:p14="http://schemas.microsoft.com/office/powerpoint/2010/main" val="168495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let us now look at the challenges of machine-code synthesis, and the design of </a:t>
            </a:r>
            <a:r>
              <a:rPr lang="en-US" baseline="0" dirty="0" err="1" smtClean="0"/>
              <a:t>McSynth</a:t>
            </a:r>
            <a:r>
              <a:rPr lang="en-US" baseline="0" dirty="0" smtClean="0"/>
              <a:t>.</a:t>
            </a:r>
          </a:p>
        </p:txBody>
      </p:sp>
      <p:sp>
        <p:nvSpPr>
          <p:cNvPr id="4" name="Slide Number Placeholder 3"/>
          <p:cNvSpPr>
            <a:spLocks noGrp="1"/>
          </p:cNvSpPr>
          <p:nvPr>
            <p:ph type="sldNum" sz="quarter" idx="10"/>
          </p:nvPr>
        </p:nvSpPr>
        <p:spPr/>
        <p:txBody>
          <a:bodyPr/>
          <a:lstStyle/>
          <a:p>
            <a:fld id="{A9F415B4-1F06-4FB7-A6AE-C55A42AB1B67}" type="slidenum">
              <a:rPr lang="en-US" smtClean="0"/>
              <a:t>10</a:t>
            </a:fld>
            <a:endParaRPr lang="en-US"/>
          </a:p>
        </p:txBody>
      </p:sp>
    </p:spTree>
    <p:extLst>
      <p:ext uri="{BB962C8B-B14F-4D97-AF65-F5344CB8AC3E}">
        <p14:creationId xmlns:p14="http://schemas.microsoft.com/office/powerpoint/2010/main" val="190361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0687"/>
            <a:ext cx="7772400" cy="1815313"/>
          </a:xfrm>
        </p:spPr>
        <p:txBody>
          <a:bodyPr/>
          <a:lstStyle>
            <a:lvl1pPr>
              <a:defRPr b="0">
                <a:solidFill>
                  <a:srgbClr val="C00000"/>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667000"/>
            <a:ext cx="6400800" cy="1752600"/>
          </a:xfrm>
        </p:spPr>
        <p:txBody>
          <a:bodyPr/>
          <a:lstStyle>
            <a:lvl1pPr marL="0" indent="0" algn="ctr">
              <a:buNone/>
              <a:defRPr>
                <a:solidFill>
                  <a:schemeClr val="bg1">
                    <a:lumMod val="50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4723BEF-8770-483B-9978-2C446B31B4D9}" type="datetime1">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2397803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E1A40-869F-49B8-8C40-B82C77CBF728}" type="datetime1">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16623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0B9EA-9EE0-43AC-BA28-4C705F88D849}" type="datetime1">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56655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lvl1pPr>
              <a:defRPr b="0">
                <a:solidFill>
                  <a:srgbClr val="C00000"/>
                </a:solidFill>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CB60067-6CAB-406A-A676-45997081D980}" type="datetime1">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252358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235D1-A0E5-4C2A-A860-0171E4ECDBC3}" type="datetime1">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4684066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lvl1pPr>
              <a:defRPr b="0">
                <a:solidFill>
                  <a:srgbClr val="C00000"/>
                </a:solidFill>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143000"/>
            <a:ext cx="4343400" cy="5562600"/>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343400" cy="5562600"/>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1D9C258-2465-44BB-B8BE-7CBC5994A021}" type="datetime1">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6892534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C0EFC-3AA1-4BF5-8B89-24F519DB47D1}" type="datetime1">
              <a:rPr lang="en-US" smtClean="0"/>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4248155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94FA9E-39DB-4AD5-8D91-87D18EC14E6D}" type="datetime1">
              <a:rPr lang="en-US" smtClean="0"/>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230114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697F-8475-4437-A8AE-71135B6D40AB}" type="datetime1">
              <a:rPr lang="en-US" smtClean="0"/>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97234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02D0D-467A-4774-88DF-39FBF78645E0}" type="datetime1">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9914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7FE94-A388-4CA2-B932-0186124A6CD6}" type="datetime1">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28133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71FC0-CBC7-41E7-B655-B5D97A3BE708}" type="datetime1">
              <a:rPr lang="en-US" smtClean="0"/>
              <a:t>6/12/2015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140070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847850"/>
          </a:xfrm>
        </p:spPr>
        <p:txBody>
          <a:bodyPr>
            <a:normAutofit/>
          </a:bodyPr>
          <a:lstStyle/>
          <a:p>
            <a:r>
              <a:rPr lang="en-US" dirty="0" smtClean="0">
                <a:ea typeface="Cambria Math" panose="02040503050406030204" pitchFamily="18" charset="0"/>
              </a:rPr>
              <a:t>Synthesis of Machine Code from Semantics</a:t>
            </a:r>
            <a:endParaRPr lang="en-US" dirty="0">
              <a:ea typeface="Cambria Math" panose="02040503050406030204" pitchFamily="18" charset="0"/>
            </a:endParaRPr>
          </a:p>
        </p:txBody>
      </p:sp>
      <p:sp>
        <p:nvSpPr>
          <p:cNvPr id="3" name="Subtitle 2"/>
          <p:cNvSpPr>
            <a:spLocks noGrp="1"/>
          </p:cNvSpPr>
          <p:nvPr>
            <p:ph type="subTitle" idx="1"/>
          </p:nvPr>
        </p:nvSpPr>
        <p:spPr>
          <a:xfrm>
            <a:off x="1371600" y="2667000"/>
            <a:ext cx="6400800" cy="1752600"/>
          </a:xfrm>
        </p:spPr>
        <p:txBody>
          <a:bodyPr/>
          <a:lstStyle/>
          <a:p>
            <a:r>
              <a:rPr lang="en-US" u="sng" dirty="0" smtClean="0">
                <a:uFill>
                  <a:solidFill>
                    <a:schemeClr val="bg1">
                      <a:lumMod val="65000"/>
                    </a:schemeClr>
                  </a:solidFill>
                </a:uFill>
              </a:rPr>
              <a:t>Venkatesh Srinivasan</a:t>
            </a:r>
          </a:p>
          <a:p>
            <a:r>
              <a:rPr lang="en-US" dirty="0" smtClean="0"/>
              <a:t>Thomas Reps</a:t>
            </a:r>
          </a:p>
          <a:p>
            <a:r>
              <a:rPr lang="en-US" dirty="0" smtClean="0"/>
              <a:t>{</a:t>
            </a:r>
            <a:r>
              <a:rPr lang="en-US" dirty="0" err="1" smtClean="0"/>
              <a:t>venk</a:t>
            </a:r>
            <a:r>
              <a:rPr lang="en-US" dirty="0" smtClean="0"/>
              <a:t>, reps}@cs.wisc.edu</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4700930"/>
            <a:ext cx="2417369" cy="1623670"/>
          </a:xfrm>
          <a:prstGeom prst="rect">
            <a:avLst/>
          </a:prstGeom>
        </p:spPr>
      </p:pic>
    </p:spTree>
    <p:extLst>
      <p:ext uri="{BB962C8B-B14F-4D97-AF65-F5344CB8AC3E}">
        <p14:creationId xmlns:p14="http://schemas.microsoft.com/office/powerpoint/2010/main" val="1629272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normAutofit lnSpcReduction="10000"/>
          </a:bodyPr>
          <a:lstStyle/>
          <a:p>
            <a:r>
              <a:rPr lang="en-US" dirty="0">
                <a:solidFill>
                  <a:schemeClr val="bg1">
                    <a:lumMod val="50000"/>
                  </a:schemeClr>
                </a:solidFill>
              </a:rPr>
              <a:t>Motivation and uses</a:t>
            </a:r>
          </a:p>
          <a:p>
            <a:r>
              <a:rPr lang="en-US" dirty="0" smtClean="0">
                <a:solidFill>
                  <a:schemeClr val="bg1">
                    <a:lumMod val="50000"/>
                  </a:schemeClr>
                </a:solidFill>
              </a:rPr>
              <a:t>Problem statement</a:t>
            </a:r>
          </a:p>
          <a:p>
            <a:r>
              <a:rPr lang="en-US" dirty="0" smtClean="0"/>
              <a:t>Related work</a:t>
            </a:r>
          </a:p>
          <a:p>
            <a:r>
              <a:rPr lang="en-US" dirty="0" smtClean="0"/>
              <a:t>Synthesis algorithm</a:t>
            </a:r>
          </a:p>
          <a:p>
            <a:pPr lvl="1"/>
            <a:r>
              <a:rPr lang="en-US" dirty="0" smtClean="0"/>
              <a:t>Divide-and-conquer</a:t>
            </a:r>
          </a:p>
          <a:p>
            <a:pPr lvl="1"/>
            <a:r>
              <a:rPr lang="en-US" dirty="0" smtClean="0"/>
              <a:t>Footprint-based search-space pruning</a:t>
            </a:r>
          </a:p>
          <a:p>
            <a:pPr lvl="1"/>
            <a:r>
              <a:rPr lang="en-US" dirty="0" smtClean="0"/>
              <a:t>CEGIS loop</a:t>
            </a:r>
          </a:p>
          <a:p>
            <a:r>
              <a:rPr lang="en-US" dirty="0" smtClean="0"/>
              <a:t>Experiments</a:t>
            </a:r>
          </a:p>
          <a:p>
            <a:r>
              <a:rPr lang="en-US" dirty="0" smtClean="0"/>
              <a:t>Extensions</a:t>
            </a:r>
          </a:p>
          <a:p>
            <a:r>
              <a:rPr lang="en-US" dirty="0" smtClean="0"/>
              <a:t>Future Work</a:t>
            </a:r>
          </a:p>
        </p:txBody>
      </p:sp>
      <p:sp>
        <p:nvSpPr>
          <p:cNvPr id="5" name="Slide Number Placeholder 4"/>
          <p:cNvSpPr>
            <a:spLocks noGrp="1"/>
          </p:cNvSpPr>
          <p:nvPr>
            <p:ph type="sldNum" sz="quarter" idx="12"/>
          </p:nvPr>
        </p:nvSpPr>
        <p:spPr/>
        <p:txBody>
          <a:bodyPr/>
          <a:lstStyle/>
          <a:p>
            <a:fld id="{61790EBF-2842-40BA-9364-7C045D9A1DE9}" type="slidenum">
              <a:rPr lang="en-US" smtClean="0"/>
              <a:t>10</a:t>
            </a:fld>
            <a:endParaRPr lang="en-US"/>
          </a:p>
        </p:txBody>
      </p:sp>
    </p:spTree>
    <p:extLst>
      <p:ext uri="{BB962C8B-B14F-4D97-AF65-F5344CB8AC3E}">
        <p14:creationId xmlns:p14="http://schemas.microsoft.com/office/powerpoint/2010/main" val="72798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7">
                                            <p:txEl>
                                              <p:pRg st="2" end="2"/>
                                            </p:txEl>
                                          </p:spTgt>
                                        </p:tgtEl>
                                        <p:attrNameLst>
                                          <p:attrName>style.color</p:attrName>
                                        </p:attrNameLst>
                                      </p:cBhvr>
                                      <p:to>
                                        <a:srgbClr val="7F7F7F"/>
                                      </p:to>
                                    </p:animClr>
                                  </p:childTnLst>
                                </p:cTn>
                              </p:par>
                            </p:childTnLst>
                          </p:cTn>
                        </p:par>
                        <p:par>
                          <p:cTn id="7" fill="hold">
                            <p:stCondLst>
                              <p:cond delay="2000"/>
                            </p:stCondLst>
                            <p:childTnLst>
                              <p:par>
                                <p:cTn id="8" presetID="3" presetClass="emph" presetSubtype="2" fill="hold" nodeType="afterEffect">
                                  <p:stCondLst>
                                    <p:cond delay="0"/>
                                  </p:stCondLst>
                                  <p:childTnLst>
                                    <p:animClr clrSpc="rgb" dir="cw">
                                      <p:cBhvr override="childStyle">
                                        <p:cTn id="9" dur="2000" fill="hold"/>
                                        <p:tgtEl>
                                          <p:spTgt spid="7">
                                            <p:txEl>
                                              <p:pRg st="3" end="3"/>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5105402"/>
            <a:ext cx="2022059" cy="1143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43,000 unique IA-32 </a:t>
            </a:r>
            <a:r>
              <a:rPr lang="en-US" sz="2000" dirty="0" smtClean="0">
                <a:solidFill>
                  <a:schemeClr val="tx1"/>
                </a:solidFill>
                <a:latin typeface="Cambria" panose="02040503050406030204" pitchFamily="18" charset="0"/>
              </a:rPr>
              <a:t>instruction schemas</a:t>
            </a:r>
            <a:endParaRPr lang="en-US" sz="2000" dirty="0">
              <a:solidFill>
                <a:schemeClr val="tx1"/>
              </a:solidFill>
              <a:latin typeface="Cambria" panose="02040503050406030204" pitchFamily="18" charset="0"/>
            </a:endParaRPr>
          </a:p>
        </p:txBody>
      </p:sp>
      <p:pic>
        <p:nvPicPr>
          <p:cNvPr id="5" name="Picture 2" descr="C:\Users\aditya\AppData\Local\Microsoft\Windows\Temporary Internet Files\Content.IE5\LHMHQNH2\MC90043639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876801"/>
            <a:ext cx="1243197" cy="152399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939856" y="5105402"/>
            <a:ext cx="1808223" cy="1143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Exponential cost of enumeration</a:t>
            </a:r>
          </a:p>
        </p:txBody>
      </p:sp>
      <p:sp>
        <p:nvSpPr>
          <p:cNvPr id="7" name="TextBox 6"/>
          <p:cNvSpPr txBox="1"/>
          <p:nvPr/>
        </p:nvSpPr>
        <p:spPr>
          <a:xfrm>
            <a:off x="2994890" y="5322959"/>
            <a:ext cx="439544" cy="707886"/>
          </a:xfrm>
          <a:prstGeom prst="rect">
            <a:avLst/>
          </a:prstGeom>
          <a:noFill/>
        </p:spPr>
        <p:txBody>
          <a:bodyPr wrap="none" rtlCol="0">
            <a:spAutoFit/>
          </a:bodyPr>
          <a:lstStyle/>
          <a:p>
            <a:r>
              <a:rPr lang="en-US" sz="4000" dirty="0" smtClean="0"/>
              <a:t>+</a:t>
            </a:r>
            <a:endParaRPr lang="en-US" dirty="0"/>
          </a:p>
        </p:txBody>
      </p:sp>
      <p:sp>
        <p:nvSpPr>
          <p:cNvPr id="8" name="TextBox 7"/>
          <p:cNvSpPr txBox="1"/>
          <p:nvPr/>
        </p:nvSpPr>
        <p:spPr>
          <a:xfrm>
            <a:off x="6324600" y="5322959"/>
            <a:ext cx="439544" cy="707886"/>
          </a:xfrm>
          <a:prstGeom prst="rect">
            <a:avLst/>
          </a:prstGeom>
          <a:noFill/>
        </p:spPr>
        <p:txBody>
          <a:bodyPr wrap="none" rtlCol="0">
            <a:spAutoFit/>
          </a:bodyPr>
          <a:lstStyle/>
          <a:p>
            <a:r>
              <a:rPr lang="en-US" sz="4000" dirty="0"/>
              <a:t>=</a:t>
            </a:r>
            <a:endParaRPr lang="en-US" dirty="0"/>
          </a:p>
        </p:txBody>
      </p:sp>
      <p:sp>
        <p:nvSpPr>
          <p:cNvPr id="9" name="Rectangle 8"/>
          <p:cNvSpPr/>
          <p:nvPr/>
        </p:nvSpPr>
        <p:spPr>
          <a:xfrm>
            <a:off x="1447800" y="3276599"/>
            <a:ext cx="1371600" cy="914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Instruction-Sequence Enumerator</a:t>
            </a:r>
          </a:p>
        </p:txBody>
      </p:sp>
      <p:sp>
        <p:nvSpPr>
          <p:cNvPr id="10" name="Right Arrow 9"/>
          <p:cNvSpPr/>
          <p:nvPr/>
        </p:nvSpPr>
        <p:spPr>
          <a:xfrm>
            <a:off x="2994890" y="3581399"/>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1" name="Rectangle 10"/>
          <p:cNvSpPr/>
          <p:nvPr/>
        </p:nvSpPr>
        <p:spPr>
          <a:xfrm>
            <a:off x="3505445" y="3314699"/>
            <a:ext cx="1752600" cy="8382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Equivalence </a:t>
            </a:r>
          </a:p>
          <a:p>
            <a:pPr algn="ctr"/>
            <a:r>
              <a:rPr lang="en-US" sz="2000" dirty="0">
                <a:solidFill>
                  <a:schemeClr val="bg1"/>
                </a:solidFill>
                <a:latin typeface="Cambria" panose="02040503050406030204" pitchFamily="18" charset="0"/>
              </a:rPr>
              <a:t>Check</a:t>
            </a:r>
          </a:p>
        </p:txBody>
      </p:sp>
      <p:sp>
        <p:nvSpPr>
          <p:cNvPr id="12" name="TextBox 11"/>
          <p:cNvSpPr txBox="1"/>
          <p:nvPr/>
        </p:nvSpPr>
        <p:spPr>
          <a:xfrm>
            <a:off x="3099193" y="2057399"/>
            <a:ext cx="2611356" cy="400110"/>
          </a:xfrm>
          <a:prstGeom prst="rect">
            <a:avLst/>
          </a:prstGeom>
          <a:noFill/>
        </p:spPr>
        <p:txBody>
          <a:bodyPr wrap="none" rtlCol="0">
            <a:spAutoFit/>
          </a:bodyPr>
          <a:lstStyle/>
          <a:p>
            <a:r>
              <a:rPr lang="en-US" sz="2000" dirty="0" smtClean="0">
                <a:latin typeface="Cambria" panose="02040503050406030204" pitchFamily="18" charset="0"/>
              </a:rPr>
              <a:t>Input QFBV formula </a:t>
            </a:r>
            <a:r>
              <a:rPr lang="el-GR" sz="2000" dirty="0" smtClean="0">
                <a:latin typeface="Cambria" panose="02040503050406030204" pitchFamily="18" charset="0"/>
              </a:rPr>
              <a:t>φ</a:t>
            </a:r>
            <a:endParaRPr lang="en-US" sz="1600" dirty="0">
              <a:latin typeface="Cambria" panose="02040503050406030204" pitchFamily="18" charset="0"/>
            </a:endParaRPr>
          </a:p>
        </p:txBody>
      </p:sp>
      <p:sp>
        <p:nvSpPr>
          <p:cNvPr id="13" name="Down Arrow 12"/>
          <p:cNvSpPr/>
          <p:nvPr/>
        </p:nvSpPr>
        <p:spPr>
          <a:xfrm>
            <a:off x="4150484" y="2642174"/>
            <a:ext cx="457200" cy="4953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Right Arrow 13"/>
          <p:cNvSpPr/>
          <p:nvPr/>
        </p:nvSpPr>
        <p:spPr>
          <a:xfrm>
            <a:off x="5367078" y="3276599"/>
            <a:ext cx="881321"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5" name="U-Turn Arrow 14"/>
          <p:cNvSpPr/>
          <p:nvPr/>
        </p:nvSpPr>
        <p:spPr>
          <a:xfrm rot="10800000">
            <a:off x="2057400" y="4281476"/>
            <a:ext cx="2414562" cy="442923"/>
          </a:xfrm>
          <a:prstGeom prst="uturnArrow">
            <a:avLst>
              <a:gd name="adj1" fmla="val 25000"/>
              <a:gd name="adj2" fmla="val 25000"/>
              <a:gd name="adj3" fmla="val 25000"/>
              <a:gd name="adj4" fmla="val 43750"/>
              <a:gd name="adj5" fmla="val 96138"/>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6" name="TextBox 15"/>
          <p:cNvSpPr txBox="1"/>
          <p:nvPr/>
        </p:nvSpPr>
        <p:spPr>
          <a:xfrm>
            <a:off x="6248400" y="3198166"/>
            <a:ext cx="2101666" cy="400110"/>
          </a:xfrm>
          <a:prstGeom prst="rect">
            <a:avLst/>
          </a:prstGeom>
          <a:noFill/>
        </p:spPr>
        <p:txBody>
          <a:bodyPr wrap="none" rtlCol="0">
            <a:spAutoFit/>
          </a:bodyPr>
          <a:lstStyle/>
          <a:p>
            <a:r>
              <a:rPr lang="en-US" sz="2000" dirty="0" smtClean="0">
                <a:latin typeface="Cambria" panose="02040503050406030204" pitchFamily="18" charset="0"/>
              </a:rPr>
              <a:t>Synthesized Code</a:t>
            </a:r>
            <a:endParaRPr lang="en-US" sz="1200" dirty="0">
              <a:latin typeface="Cambria" panose="02040503050406030204" pitchFamily="18" charset="0"/>
            </a:endParaRPr>
          </a:p>
        </p:txBody>
      </p:sp>
      <p:pic>
        <p:nvPicPr>
          <p:cNvPr id="2050" name="Picture 2" descr="http://cdn.alltheragefaces.com/img/faces/large/cereal-guy-cereal-guy-squint-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148" y="1199218"/>
            <a:ext cx="2037940" cy="15944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600.photobucket.com/albums/tt85/Keikun_Dash/Foros/cereal-guy-cereal-guy-spitti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748725"/>
            <a:ext cx="3352237" cy="222307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6"/>
          <p:cNvSpPr>
            <a:spLocks noGrp="1"/>
          </p:cNvSpPr>
          <p:nvPr>
            <p:ph type="title"/>
          </p:nvPr>
        </p:nvSpPr>
        <p:spPr>
          <a:xfrm>
            <a:off x="457200" y="0"/>
            <a:ext cx="8229600" cy="1143000"/>
          </a:xfrm>
        </p:spPr>
        <p:txBody>
          <a:bodyPr/>
          <a:lstStyle/>
          <a:p>
            <a:r>
              <a:rPr lang="en-US" dirty="0" smtClean="0"/>
              <a:t>Challenges</a:t>
            </a:r>
            <a:endParaRPr lang="en-US" dirty="0"/>
          </a:p>
        </p:txBody>
      </p:sp>
    </p:spTree>
    <p:extLst>
      <p:ext uri="{BB962C8B-B14F-4D97-AF65-F5344CB8AC3E}">
        <p14:creationId xmlns:p14="http://schemas.microsoft.com/office/powerpoint/2010/main" val="325118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58"/>
                                        </p:tgtEl>
                                        <p:attrNameLst>
                                          <p:attrName>style.visibility</p:attrName>
                                        </p:attrNameLst>
                                      </p:cBhvr>
                                      <p:to>
                                        <p:strVal val="visible"/>
                                      </p:to>
                                    </p:set>
                                    <p:animEffect transition="in" filter="fade">
                                      <p:cBhvr>
                                        <p:cTn id="60"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10" grpId="0" animBg="1"/>
      <p:bldP spid="11" grpId="0" animBg="1"/>
      <p:bldP spid="12" grpId="0"/>
      <p:bldP spid="13" grpId="0" animBg="1"/>
      <p:bldP spid="14"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12</a:t>
            </a:fld>
            <a:endParaRPr lang="en-US"/>
          </a:p>
        </p:txBody>
      </p:sp>
      <p:sp>
        <p:nvSpPr>
          <p:cNvPr id="6" name="TextBox 5"/>
          <p:cNvSpPr txBox="1"/>
          <p:nvPr/>
        </p:nvSpPr>
        <p:spPr>
          <a:xfrm>
            <a:off x="304800" y="3269166"/>
            <a:ext cx="452368" cy="584775"/>
          </a:xfrm>
          <a:prstGeom prst="rect">
            <a:avLst/>
          </a:prstGeom>
          <a:noFill/>
        </p:spPr>
        <p:txBody>
          <a:bodyPr wrap="none" rtlCol="0">
            <a:spAutoFit/>
          </a:bodyPr>
          <a:lstStyle/>
          <a:p>
            <a:r>
              <a:rPr lang="el-GR" sz="3200" dirty="0" smtClean="0"/>
              <a:t>ϕ</a:t>
            </a:r>
            <a:endParaRPr lang="en-US" dirty="0"/>
          </a:p>
        </p:txBody>
      </p:sp>
      <p:sp>
        <p:nvSpPr>
          <p:cNvPr id="7" name="Rectangle 6"/>
          <p:cNvSpPr/>
          <p:nvPr/>
        </p:nvSpPr>
        <p:spPr>
          <a:xfrm>
            <a:off x="1256184" y="3124200"/>
            <a:ext cx="1258413"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Divide-and-conquer</a:t>
            </a:r>
          </a:p>
        </p:txBody>
      </p:sp>
      <p:sp>
        <p:nvSpPr>
          <p:cNvPr id="8" name="Right Arrow 7"/>
          <p:cNvSpPr/>
          <p:nvPr/>
        </p:nvSpPr>
        <p:spPr>
          <a:xfrm>
            <a:off x="798985" y="3467100"/>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9" name="Right Arrow 8"/>
          <p:cNvSpPr/>
          <p:nvPr/>
        </p:nvSpPr>
        <p:spPr>
          <a:xfrm rot="2441588">
            <a:off x="2552411" y="3761988"/>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1" name="TextBox 10"/>
          <p:cNvSpPr txBox="1"/>
          <p:nvPr/>
        </p:nvSpPr>
        <p:spPr>
          <a:xfrm>
            <a:off x="2834215" y="3853941"/>
            <a:ext cx="800219" cy="584775"/>
          </a:xfrm>
          <a:prstGeom prst="rect">
            <a:avLst/>
          </a:prstGeom>
          <a:noFill/>
        </p:spPr>
        <p:txBody>
          <a:bodyPr wrap="none" rtlCol="0">
            <a:spAutoFit/>
          </a:bodyPr>
          <a:lstStyle/>
          <a:p>
            <a:r>
              <a:rPr lang="el-GR" sz="3200" dirty="0" smtClean="0"/>
              <a:t>ϕ</a:t>
            </a:r>
            <a:r>
              <a:rPr lang="en-US" sz="3200" baseline="-25000" dirty="0" smtClean="0"/>
              <a:t>1,2</a:t>
            </a:r>
            <a:endParaRPr lang="en-US" baseline="-25000" dirty="0"/>
          </a:p>
        </p:txBody>
      </p:sp>
      <p:sp>
        <p:nvSpPr>
          <p:cNvPr id="12" name="TextBox 11"/>
          <p:cNvSpPr txBox="1"/>
          <p:nvPr/>
        </p:nvSpPr>
        <p:spPr>
          <a:xfrm>
            <a:off x="2826671" y="2684391"/>
            <a:ext cx="800219" cy="584775"/>
          </a:xfrm>
          <a:prstGeom prst="rect">
            <a:avLst/>
          </a:prstGeom>
          <a:noFill/>
        </p:spPr>
        <p:txBody>
          <a:bodyPr wrap="none" rtlCol="0">
            <a:spAutoFit/>
          </a:bodyPr>
          <a:lstStyle/>
          <a:p>
            <a:r>
              <a:rPr lang="el-GR" sz="3200" dirty="0" smtClean="0"/>
              <a:t>ϕ</a:t>
            </a:r>
            <a:r>
              <a:rPr lang="en-US" sz="3200" baseline="-25000" dirty="0" smtClean="0"/>
              <a:t>1,1</a:t>
            </a:r>
            <a:endParaRPr lang="en-US" baseline="-25000" dirty="0"/>
          </a:p>
        </p:txBody>
      </p:sp>
      <p:sp>
        <p:nvSpPr>
          <p:cNvPr id="13" name="Right Arrow 12"/>
          <p:cNvSpPr/>
          <p:nvPr/>
        </p:nvSpPr>
        <p:spPr>
          <a:xfrm rot="19446901">
            <a:off x="2541535" y="3146789"/>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Right Arrow 13"/>
          <p:cNvSpPr/>
          <p:nvPr/>
        </p:nvSpPr>
        <p:spPr>
          <a:xfrm rot="1951665">
            <a:off x="3516903" y="4371585"/>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5" name="Right Arrow 14"/>
          <p:cNvSpPr/>
          <p:nvPr/>
        </p:nvSpPr>
        <p:spPr>
          <a:xfrm rot="19624246">
            <a:off x="3516903" y="3839014"/>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6" name="Right Arrow 15"/>
          <p:cNvSpPr/>
          <p:nvPr/>
        </p:nvSpPr>
        <p:spPr>
          <a:xfrm rot="1951665">
            <a:off x="3516903" y="3172215"/>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7" name="Right Arrow 16"/>
          <p:cNvSpPr/>
          <p:nvPr/>
        </p:nvSpPr>
        <p:spPr>
          <a:xfrm rot="19624246">
            <a:off x="3516903" y="2639644"/>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8" name="TextBox 17"/>
          <p:cNvSpPr txBox="1"/>
          <p:nvPr/>
        </p:nvSpPr>
        <p:spPr>
          <a:xfrm>
            <a:off x="3952267" y="2286000"/>
            <a:ext cx="293670" cy="2554545"/>
          </a:xfrm>
          <a:prstGeom prst="rect">
            <a:avLst/>
          </a:prstGeom>
          <a:noFill/>
        </p:spPr>
        <p:txBody>
          <a:bodyPr wrap="none" rtlCol="0">
            <a:spAutoFit/>
          </a:bodyPr>
          <a:lstStyle/>
          <a:p>
            <a:r>
              <a:rPr lang="en-US" sz="3200" b="1" dirty="0" smtClean="0"/>
              <a:t>.</a:t>
            </a:r>
          </a:p>
          <a:p>
            <a:r>
              <a:rPr lang="en-US" sz="3200" b="1" dirty="0" smtClean="0"/>
              <a:t>.</a:t>
            </a:r>
          </a:p>
          <a:p>
            <a:r>
              <a:rPr lang="en-US" sz="3200" b="1" dirty="0" smtClean="0"/>
              <a:t>.</a:t>
            </a:r>
          </a:p>
          <a:p>
            <a:r>
              <a:rPr lang="en-US" sz="3200" b="1" dirty="0" smtClean="0"/>
              <a:t>.</a:t>
            </a:r>
          </a:p>
          <a:p>
            <a:r>
              <a:rPr lang="en-US" sz="3200" b="1" dirty="0" smtClean="0"/>
              <a:t>.</a:t>
            </a:r>
          </a:p>
        </p:txBody>
      </p:sp>
      <p:sp>
        <p:nvSpPr>
          <p:cNvPr id="19" name="TextBox 18"/>
          <p:cNvSpPr txBox="1"/>
          <p:nvPr/>
        </p:nvSpPr>
        <p:spPr>
          <a:xfrm>
            <a:off x="5514763" y="1981200"/>
            <a:ext cx="878767" cy="584775"/>
          </a:xfrm>
          <a:prstGeom prst="rect">
            <a:avLst/>
          </a:prstGeom>
          <a:noFill/>
        </p:spPr>
        <p:txBody>
          <a:bodyPr wrap="none" rtlCol="0">
            <a:spAutoFit/>
          </a:bodyPr>
          <a:lstStyle/>
          <a:p>
            <a:r>
              <a:rPr lang="el-GR" sz="3200" dirty="0" smtClean="0"/>
              <a:t>ϕ</a:t>
            </a:r>
            <a:r>
              <a:rPr lang="en-US" sz="3200" baseline="-25000" dirty="0" smtClean="0"/>
              <a:t>m,1</a:t>
            </a:r>
            <a:endParaRPr lang="en-US" baseline="-25000" dirty="0"/>
          </a:p>
        </p:txBody>
      </p:sp>
      <p:sp>
        <p:nvSpPr>
          <p:cNvPr id="20" name="TextBox 19"/>
          <p:cNvSpPr txBox="1"/>
          <p:nvPr/>
        </p:nvSpPr>
        <p:spPr>
          <a:xfrm>
            <a:off x="5514762" y="2743200"/>
            <a:ext cx="878767" cy="584775"/>
          </a:xfrm>
          <a:prstGeom prst="rect">
            <a:avLst/>
          </a:prstGeom>
          <a:noFill/>
        </p:spPr>
        <p:txBody>
          <a:bodyPr wrap="none" rtlCol="0">
            <a:spAutoFit/>
          </a:bodyPr>
          <a:lstStyle/>
          <a:p>
            <a:r>
              <a:rPr lang="el-GR" sz="3200" dirty="0" smtClean="0"/>
              <a:t>ϕ</a:t>
            </a:r>
            <a:r>
              <a:rPr lang="en-US" sz="3200" baseline="-25000" dirty="0" smtClean="0"/>
              <a:t>m,2</a:t>
            </a:r>
            <a:endParaRPr lang="en-US" baseline="-25000" dirty="0"/>
          </a:p>
        </p:txBody>
      </p:sp>
      <p:sp>
        <p:nvSpPr>
          <p:cNvPr id="21" name="TextBox 20"/>
          <p:cNvSpPr txBox="1"/>
          <p:nvPr/>
        </p:nvSpPr>
        <p:spPr>
          <a:xfrm>
            <a:off x="5507817" y="4548157"/>
            <a:ext cx="883575" cy="584775"/>
          </a:xfrm>
          <a:prstGeom prst="rect">
            <a:avLst/>
          </a:prstGeom>
          <a:noFill/>
        </p:spPr>
        <p:txBody>
          <a:bodyPr wrap="none" rtlCol="0">
            <a:spAutoFit/>
          </a:bodyPr>
          <a:lstStyle/>
          <a:p>
            <a:r>
              <a:rPr lang="el-GR" sz="3200" dirty="0" smtClean="0"/>
              <a:t>ϕ</a:t>
            </a:r>
            <a:r>
              <a:rPr lang="en-US" sz="3200" baseline="-25000" dirty="0" err="1" smtClean="0"/>
              <a:t>m,n</a:t>
            </a:r>
            <a:endParaRPr lang="en-US" baseline="-25000" dirty="0"/>
          </a:p>
        </p:txBody>
      </p:sp>
      <p:sp>
        <p:nvSpPr>
          <p:cNvPr id="22" name="TextBox 21"/>
          <p:cNvSpPr txBox="1"/>
          <p:nvPr/>
        </p:nvSpPr>
        <p:spPr>
          <a:xfrm>
            <a:off x="5772846" y="3200400"/>
            <a:ext cx="293670" cy="1569660"/>
          </a:xfrm>
          <a:prstGeom prst="rect">
            <a:avLst/>
          </a:prstGeom>
          <a:noFill/>
        </p:spPr>
        <p:txBody>
          <a:bodyPr wrap="none" rtlCol="0">
            <a:spAutoFit/>
          </a:bodyPr>
          <a:lstStyle/>
          <a:p>
            <a:r>
              <a:rPr lang="en-US" sz="3200" b="1" dirty="0" smtClean="0"/>
              <a:t>.</a:t>
            </a:r>
          </a:p>
          <a:p>
            <a:r>
              <a:rPr lang="en-US" sz="3200" b="1" dirty="0" smtClean="0"/>
              <a:t>.</a:t>
            </a:r>
          </a:p>
          <a:p>
            <a:r>
              <a:rPr lang="en-US" sz="3200" b="1" dirty="0" smtClean="0"/>
              <a:t>.</a:t>
            </a:r>
          </a:p>
        </p:txBody>
      </p:sp>
      <p:sp>
        <p:nvSpPr>
          <p:cNvPr id="23" name="Right Arrow 22"/>
          <p:cNvSpPr/>
          <p:nvPr/>
        </p:nvSpPr>
        <p:spPr>
          <a:xfrm>
            <a:off x="6398664" y="2204540"/>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4" name="Right Arrow 23"/>
          <p:cNvSpPr/>
          <p:nvPr/>
        </p:nvSpPr>
        <p:spPr>
          <a:xfrm>
            <a:off x="6398664" y="2959106"/>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5" name="Right Arrow 24"/>
          <p:cNvSpPr/>
          <p:nvPr/>
        </p:nvSpPr>
        <p:spPr>
          <a:xfrm>
            <a:off x="6398664" y="4770060"/>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6" name="Rectangle 25"/>
          <p:cNvSpPr/>
          <p:nvPr/>
        </p:nvSpPr>
        <p:spPr>
          <a:xfrm>
            <a:off x="6934201" y="2133600"/>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Synth</a:t>
            </a:r>
          </a:p>
        </p:txBody>
      </p:sp>
      <p:sp>
        <p:nvSpPr>
          <p:cNvPr id="27" name="Rectangle 26"/>
          <p:cNvSpPr/>
          <p:nvPr/>
        </p:nvSpPr>
        <p:spPr>
          <a:xfrm>
            <a:off x="6934201" y="2895600"/>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Synth</a:t>
            </a:r>
          </a:p>
        </p:txBody>
      </p:sp>
      <p:sp>
        <p:nvSpPr>
          <p:cNvPr id="28" name="Rectangle 27"/>
          <p:cNvSpPr/>
          <p:nvPr/>
        </p:nvSpPr>
        <p:spPr>
          <a:xfrm>
            <a:off x="6934200" y="4706272"/>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Synth</a:t>
            </a:r>
          </a:p>
        </p:txBody>
      </p:sp>
      <p:sp>
        <p:nvSpPr>
          <p:cNvPr id="29" name="Right Arrow 28"/>
          <p:cNvSpPr/>
          <p:nvPr/>
        </p:nvSpPr>
        <p:spPr>
          <a:xfrm>
            <a:off x="7922664" y="2209800"/>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0" name="Right Arrow 29"/>
          <p:cNvSpPr/>
          <p:nvPr/>
        </p:nvSpPr>
        <p:spPr>
          <a:xfrm>
            <a:off x="7922664" y="2964366"/>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1" name="Right Arrow 30"/>
          <p:cNvSpPr/>
          <p:nvPr/>
        </p:nvSpPr>
        <p:spPr>
          <a:xfrm>
            <a:off x="7922664" y="4775320"/>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2" name="TextBox 31"/>
          <p:cNvSpPr txBox="1"/>
          <p:nvPr/>
        </p:nvSpPr>
        <p:spPr>
          <a:xfrm>
            <a:off x="8410363" y="1981200"/>
            <a:ext cx="428322" cy="584775"/>
          </a:xfrm>
          <a:prstGeom prst="rect">
            <a:avLst/>
          </a:prstGeom>
          <a:noFill/>
        </p:spPr>
        <p:txBody>
          <a:bodyPr wrap="none" rtlCol="0">
            <a:spAutoFit/>
          </a:bodyPr>
          <a:lstStyle/>
          <a:p>
            <a:r>
              <a:rPr lang="en-US" sz="3200" i="1" dirty="0"/>
              <a:t>I</a:t>
            </a:r>
            <a:r>
              <a:rPr lang="en-US" sz="3200" baseline="-25000" dirty="0" smtClean="0"/>
              <a:t>1</a:t>
            </a:r>
            <a:endParaRPr lang="en-US" baseline="-25000" dirty="0"/>
          </a:p>
        </p:txBody>
      </p:sp>
      <p:sp>
        <p:nvSpPr>
          <p:cNvPr id="33" name="TextBox 32"/>
          <p:cNvSpPr txBox="1"/>
          <p:nvPr/>
        </p:nvSpPr>
        <p:spPr>
          <a:xfrm>
            <a:off x="8410362" y="2743200"/>
            <a:ext cx="428322" cy="584775"/>
          </a:xfrm>
          <a:prstGeom prst="rect">
            <a:avLst/>
          </a:prstGeom>
          <a:noFill/>
        </p:spPr>
        <p:txBody>
          <a:bodyPr wrap="none" rtlCol="0">
            <a:spAutoFit/>
          </a:bodyPr>
          <a:lstStyle/>
          <a:p>
            <a:r>
              <a:rPr lang="en-US" sz="3200" i="1" dirty="0"/>
              <a:t>I</a:t>
            </a:r>
            <a:r>
              <a:rPr lang="en-US" sz="3200" baseline="-25000" dirty="0" smtClean="0"/>
              <a:t>2</a:t>
            </a:r>
            <a:endParaRPr lang="en-US" baseline="-25000" dirty="0"/>
          </a:p>
        </p:txBody>
      </p:sp>
      <p:sp>
        <p:nvSpPr>
          <p:cNvPr id="34" name="TextBox 33"/>
          <p:cNvSpPr txBox="1"/>
          <p:nvPr/>
        </p:nvSpPr>
        <p:spPr>
          <a:xfrm>
            <a:off x="8403417" y="4548157"/>
            <a:ext cx="433132" cy="584775"/>
          </a:xfrm>
          <a:prstGeom prst="rect">
            <a:avLst/>
          </a:prstGeom>
          <a:noFill/>
        </p:spPr>
        <p:txBody>
          <a:bodyPr wrap="none" rtlCol="0">
            <a:spAutoFit/>
          </a:bodyPr>
          <a:lstStyle/>
          <a:p>
            <a:r>
              <a:rPr lang="en-US" sz="3200" i="1" dirty="0"/>
              <a:t>I</a:t>
            </a:r>
            <a:r>
              <a:rPr lang="en-US" sz="3200" baseline="-25000" dirty="0" smtClean="0"/>
              <a:t>n</a:t>
            </a:r>
            <a:endParaRPr lang="en-US" baseline="-25000" dirty="0"/>
          </a:p>
        </p:txBody>
      </p:sp>
      <p:sp>
        <p:nvSpPr>
          <p:cNvPr id="41" name="TextBox 40"/>
          <p:cNvSpPr txBox="1"/>
          <p:nvPr/>
        </p:nvSpPr>
        <p:spPr>
          <a:xfrm>
            <a:off x="4104667" y="2286000"/>
            <a:ext cx="1101584" cy="584775"/>
          </a:xfrm>
          <a:prstGeom prst="rect">
            <a:avLst/>
          </a:prstGeom>
          <a:noFill/>
        </p:spPr>
        <p:txBody>
          <a:bodyPr wrap="none" rtlCol="0">
            <a:spAutoFit/>
          </a:bodyPr>
          <a:lstStyle/>
          <a:p>
            <a:r>
              <a:rPr lang="el-GR" sz="3200" dirty="0" smtClean="0"/>
              <a:t>ϕ</a:t>
            </a:r>
            <a:r>
              <a:rPr lang="en-US" sz="3200" baseline="-25000" dirty="0" smtClean="0"/>
              <a:t>m-1,1</a:t>
            </a:r>
            <a:endParaRPr lang="en-US" baseline="-25000" dirty="0"/>
          </a:p>
        </p:txBody>
      </p:sp>
      <p:sp>
        <p:nvSpPr>
          <p:cNvPr id="42" name="Right Arrow 41"/>
          <p:cNvSpPr/>
          <p:nvPr/>
        </p:nvSpPr>
        <p:spPr>
          <a:xfrm rot="1951665">
            <a:off x="5106970" y="2816828"/>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3" name="Right Arrow 42"/>
          <p:cNvSpPr/>
          <p:nvPr/>
        </p:nvSpPr>
        <p:spPr>
          <a:xfrm rot="19624246">
            <a:off x="5106970" y="2284257"/>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4" name="TextBox 43"/>
          <p:cNvSpPr txBox="1"/>
          <p:nvPr/>
        </p:nvSpPr>
        <p:spPr>
          <a:xfrm>
            <a:off x="4104667" y="4112430"/>
            <a:ext cx="1087157" cy="584775"/>
          </a:xfrm>
          <a:prstGeom prst="rect">
            <a:avLst/>
          </a:prstGeom>
          <a:noFill/>
        </p:spPr>
        <p:txBody>
          <a:bodyPr wrap="none" rtlCol="0">
            <a:spAutoFit/>
          </a:bodyPr>
          <a:lstStyle/>
          <a:p>
            <a:r>
              <a:rPr lang="el-GR" sz="3200" dirty="0" smtClean="0"/>
              <a:t>ϕ</a:t>
            </a:r>
            <a:r>
              <a:rPr lang="en-US" sz="3200" baseline="-25000" dirty="0" smtClean="0"/>
              <a:t>m-1,k</a:t>
            </a:r>
            <a:endParaRPr lang="en-US" baseline="-25000" dirty="0"/>
          </a:p>
        </p:txBody>
      </p:sp>
      <p:sp>
        <p:nvSpPr>
          <p:cNvPr id="45" name="Right Arrow 44"/>
          <p:cNvSpPr/>
          <p:nvPr/>
        </p:nvSpPr>
        <p:spPr>
          <a:xfrm rot="1951665">
            <a:off x="5106970" y="4617645"/>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6" name="Right Arrow 45"/>
          <p:cNvSpPr/>
          <p:nvPr/>
        </p:nvSpPr>
        <p:spPr>
          <a:xfrm rot="19624246">
            <a:off x="5058118" y="4085074"/>
            <a:ext cx="477177"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47" name="TextBox 46"/>
          <p:cNvSpPr txBox="1"/>
          <p:nvPr/>
        </p:nvSpPr>
        <p:spPr>
          <a:xfrm>
            <a:off x="8382000" y="1987897"/>
            <a:ext cx="385042" cy="584775"/>
          </a:xfrm>
          <a:prstGeom prst="rect">
            <a:avLst/>
          </a:prstGeom>
          <a:noFill/>
        </p:spPr>
        <p:txBody>
          <a:bodyPr wrap="none" rtlCol="0">
            <a:spAutoFit/>
          </a:bodyPr>
          <a:lstStyle/>
          <a:p>
            <a:r>
              <a:rPr lang="en-US" sz="3200" i="1" dirty="0" smtClean="0"/>
              <a:t>T</a:t>
            </a:r>
            <a:endParaRPr lang="en-US" baseline="-25000" dirty="0"/>
          </a:p>
        </p:txBody>
      </p:sp>
      <p:sp>
        <p:nvSpPr>
          <p:cNvPr id="48" name="TextBox 47"/>
          <p:cNvSpPr txBox="1"/>
          <p:nvPr/>
        </p:nvSpPr>
        <p:spPr>
          <a:xfrm>
            <a:off x="5514762" y="1987897"/>
            <a:ext cx="970137" cy="584775"/>
          </a:xfrm>
          <a:prstGeom prst="rect">
            <a:avLst/>
          </a:prstGeom>
          <a:noFill/>
        </p:spPr>
        <p:txBody>
          <a:bodyPr wrap="none" rtlCol="0">
            <a:spAutoFit/>
          </a:bodyPr>
          <a:lstStyle/>
          <a:p>
            <a:r>
              <a:rPr lang="el-GR" sz="3200" dirty="0" smtClean="0"/>
              <a:t>ϕ</a:t>
            </a:r>
            <a:r>
              <a:rPr lang="en-US" sz="3200" dirty="0" smtClean="0"/>
              <a:t>'</a:t>
            </a:r>
            <a:r>
              <a:rPr lang="en-US" sz="3200" baseline="-25000" dirty="0" smtClean="0"/>
              <a:t>m,1</a:t>
            </a:r>
            <a:endParaRPr lang="en-US" baseline="-25000" dirty="0"/>
          </a:p>
        </p:txBody>
      </p:sp>
      <p:sp>
        <p:nvSpPr>
          <p:cNvPr id="49" name="TextBox 48"/>
          <p:cNvSpPr txBox="1"/>
          <p:nvPr/>
        </p:nvSpPr>
        <p:spPr>
          <a:xfrm>
            <a:off x="5514763" y="2749897"/>
            <a:ext cx="970137" cy="584775"/>
          </a:xfrm>
          <a:prstGeom prst="rect">
            <a:avLst/>
          </a:prstGeom>
          <a:noFill/>
        </p:spPr>
        <p:txBody>
          <a:bodyPr wrap="none" rtlCol="0">
            <a:spAutoFit/>
          </a:bodyPr>
          <a:lstStyle/>
          <a:p>
            <a:r>
              <a:rPr lang="el-GR" sz="3200" dirty="0" smtClean="0"/>
              <a:t>ϕ</a:t>
            </a:r>
            <a:r>
              <a:rPr lang="en-US" sz="3200" dirty="0" smtClean="0"/>
              <a:t>'</a:t>
            </a:r>
            <a:r>
              <a:rPr lang="en-US" sz="3200" baseline="-25000" dirty="0" smtClean="0"/>
              <a:t>m,2</a:t>
            </a:r>
            <a:endParaRPr lang="en-US" baseline="-25000" dirty="0"/>
          </a:p>
        </p:txBody>
      </p:sp>
      <p:sp>
        <p:nvSpPr>
          <p:cNvPr id="50" name="TextBox 49"/>
          <p:cNvSpPr txBox="1"/>
          <p:nvPr/>
        </p:nvSpPr>
        <p:spPr>
          <a:xfrm>
            <a:off x="8395706" y="2749897"/>
            <a:ext cx="519694" cy="584775"/>
          </a:xfrm>
          <a:prstGeom prst="rect">
            <a:avLst/>
          </a:prstGeom>
          <a:noFill/>
        </p:spPr>
        <p:txBody>
          <a:bodyPr wrap="none" rtlCol="0">
            <a:spAutoFit/>
          </a:bodyPr>
          <a:lstStyle/>
          <a:p>
            <a:r>
              <a:rPr lang="en-US" sz="3200" i="1" dirty="0" smtClean="0"/>
              <a:t>I'</a:t>
            </a:r>
            <a:r>
              <a:rPr lang="en-US" sz="3200" baseline="-25000" dirty="0" smtClean="0"/>
              <a:t>2</a:t>
            </a:r>
            <a:endParaRPr lang="en-US" baseline="-25000" dirty="0"/>
          </a:p>
        </p:txBody>
      </p:sp>
      <p:sp>
        <p:nvSpPr>
          <p:cNvPr id="51" name="TextBox 50"/>
          <p:cNvSpPr txBox="1"/>
          <p:nvPr/>
        </p:nvSpPr>
        <p:spPr>
          <a:xfrm>
            <a:off x="8395706" y="1981200"/>
            <a:ext cx="519694" cy="584775"/>
          </a:xfrm>
          <a:prstGeom prst="rect">
            <a:avLst/>
          </a:prstGeom>
          <a:noFill/>
        </p:spPr>
        <p:txBody>
          <a:bodyPr wrap="none" rtlCol="0">
            <a:spAutoFit/>
          </a:bodyPr>
          <a:lstStyle/>
          <a:p>
            <a:r>
              <a:rPr lang="en-US" sz="3200" i="1" dirty="0"/>
              <a:t>I</a:t>
            </a:r>
            <a:r>
              <a:rPr lang="en-US" sz="3200" i="1" dirty="0" smtClean="0"/>
              <a:t>'</a:t>
            </a:r>
            <a:r>
              <a:rPr lang="en-US" sz="3200" baseline="-25000" dirty="0" smtClean="0"/>
              <a:t>1</a:t>
            </a:r>
            <a:endParaRPr lang="en-US" baseline="-25000" dirty="0"/>
          </a:p>
        </p:txBody>
      </p:sp>
      <p:sp>
        <p:nvSpPr>
          <p:cNvPr id="53" name="Right Arrow 52"/>
          <p:cNvSpPr/>
          <p:nvPr/>
        </p:nvSpPr>
        <p:spPr>
          <a:xfrm>
            <a:off x="5173749" y="2549023"/>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54" name="Rectangle 53"/>
          <p:cNvSpPr/>
          <p:nvPr/>
        </p:nvSpPr>
        <p:spPr>
          <a:xfrm>
            <a:off x="5785486" y="2478083"/>
            <a:ext cx="838199" cy="43237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Synth</a:t>
            </a:r>
          </a:p>
        </p:txBody>
      </p:sp>
      <p:sp>
        <p:nvSpPr>
          <p:cNvPr id="55" name="Right Arrow 54"/>
          <p:cNvSpPr/>
          <p:nvPr/>
        </p:nvSpPr>
        <p:spPr>
          <a:xfrm>
            <a:off x="6745701" y="2541870"/>
            <a:ext cx="459336"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56" name="TextBox 55"/>
          <p:cNvSpPr txBox="1"/>
          <p:nvPr/>
        </p:nvSpPr>
        <p:spPr>
          <a:xfrm>
            <a:off x="7205037" y="2395447"/>
            <a:ext cx="288862" cy="584775"/>
          </a:xfrm>
          <a:prstGeom prst="rect">
            <a:avLst/>
          </a:prstGeom>
          <a:noFill/>
        </p:spPr>
        <p:txBody>
          <a:bodyPr wrap="none" rtlCol="0">
            <a:spAutoFit/>
          </a:bodyPr>
          <a:lstStyle/>
          <a:p>
            <a:r>
              <a:rPr lang="en-US" sz="3200" i="1" dirty="0" err="1"/>
              <a:t>I</a:t>
            </a:r>
            <a:endParaRPr lang="en-US" baseline="-25000" dirty="0"/>
          </a:p>
        </p:txBody>
      </p:sp>
    </p:spTree>
    <p:extLst>
      <p:ext uri="{BB962C8B-B14F-4D97-AF65-F5344CB8AC3E}">
        <p14:creationId xmlns:p14="http://schemas.microsoft.com/office/powerpoint/2010/main" val="178450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500"/>
                                        <p:tgtEl>
                                          <p:spTgt spid="3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500"/>
                                        <p:tgtEl>
                                          <p:spTgt spid="3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500"/>
                                        <p:tgtEl>
                                          <p:spTgt spid="3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500"/>
                                        <p:tgtEl>
                                          <p:spTgt spid="32"/>
                                        </p:tgtEl>
                                      </p:cBhvr>
                                    </p:animEffect>
                                    <p:set>
                                      <p:cBhvr>
                                        <p:cTn id="130" dur="1" fill="hold">
                                          <p:stCondLst>
                                            <p:cond delay="499"/>
                                          </p:stCondLst>
                                        </p:cTn>
                                        <p:tgtEl>
                                          <p:spTgt spid="32"/>
                                        </p:tgtEl>
                                        <p:attrNameLst>
                                          <p:attrName>style.visibility</p:attrName>
                                        </p:attrNameLst>
                                      </p:cBhvr>
                                      <p:to>
                                        <p:strVal val="hidden"/>
                                      </p:to>
                                    </p:se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fade">
                                      <p:cBhvr>
                                        <p:cTn id="134" dur="500"/>
                                        <p:tgtEl>
                                          <p:spTgt spid="47"/>
                                        </p:tgtEl>
                                      </p:cBhvr>
                                    </p:animEffect>
                                  </p:childTnLst>
                                </p:cTn>
                              </p:par>
                            </p:childTnLst>
                          </p:cTn>
                        </p:par>
                        <p:par>
                          <p:cTn id="135" fill="hold">
                            <p:stCondLst>
                              <p:cond delay="1000"/>
                            </p:stCondLst>
                            <p:childTnLst>
                              <p:par>
                                <p:cTn id="136" presetID="10" presetClass="exit" presetSubtype="0" fill="hold" grpId="1" nodeType="afterEffect">
                                  <p:stCondLst>
                                    <p:cond delay="0"/>
                                  </p:stCondLst>
                                  <p:childTnLst>
                                    <p:animEffect transition="out" filter="fade">
                                      <p:cBhvr>
                                        <p:cTn id="137" dur="500"/>
                                        <p:tgtEl>
                                          <p:spTgt spid="47"/>
                                        </p:tgtEl>
                                      </p:cBhvr>
                                    </p:animEffect>
                                    <p:set>
                                      <p:cBhvr>
                                        <p:cTn id="138" dur="1" fill="hold">
                                          <p:stCondLst>
                                            <p:cond delay="499"/>
                                          </p:stCondLst>
                                        </p:cTn>
                                        <p:tgtEl>
                                          <p:spTgt spid="4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9"/>
                                        </p:tgtEl>
                                      </p:cBhvr>
                                    </p:animEffect>
                                    <p:set>
                                      <p:cBhvr>
                                        <p:cTn id="144" dur="1" fill="hold">
                                          <p:stCondLst>
                                            <p:cond delay="499"/>
                                          </p:stCondLst>
                                        </p:cTn>
                                        <p:tgtEl>
                                          <p:spTgt spid="1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0"/>
                                        </p:tgtEl>
                                      </p:cBhvr>
                                    </p:animEffect>
                                    <p:set>
                                      <p:cBhvr>
                                        <p:cTn id="147" dur="1" fill="hold">
                                          <p:stCondLst>
                                            <p:cond delay="499"/>
                                          </p:stCondLst>
                                        </p:cTn>
                                        <p:tgtEl>
                                          <p:spTgt spid="20"/>
                                        </p:tgtEl>
                                        <p:attrNameLst>
                                          <p:attrName>style.visibility</p:attrName>
                                        </p:attrNameLst>
                                      </p:cBhvr>
                                      <p:to>
                                        <p:strVal val="hidden"/>
                                      </p:to>
                                    </p:set>
                                  </p:childTnLst>
                                </p:cTn>
                              </p:par>
                            </p:childTnLst>
                          </p:cTn>
                        </p:par>
                        <p:par>
                          <p:cTn id="148" fill="hold">
                            <p:stCondLst>
                              <p:cond delay="1500"/>
                            </p:stCondLst>
                            <p:childTnLst>
                              <p:par>
                                <p:cTn id="149" presetID="10" presetClass="entr" presetSubtype="0" fill="hold" grpId="0" nodeType="after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500"/>
                                        <p:tgtEl>
                                          <p:spTgt spid="48"/>
                                        </p:tgtEl>
                                      </p:cBhvr>
                                    </p:animEffect>
                                  </p:childTnLst>
                                </p:cTn>
                              </p:par>
                            </p:childTnLst>
                          </p:cTn>
                        </p:par>
                        <p:par>
                          <p:cTn id="152" fill="hold">
                            <p:stCondLst>
                              <p:cond delay="2000"/>
                            </p:stCondLst>
                            <p:childTnLst>
                              <p:par>
                                <p:cTn id="153" presetID="10" presetClass="entr" presetSubtype="0" fill="hold" grpId="0" nodeType="after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fade">
                                      <p:cBhvr>
                                        <p:cTn id="155" dur="500"/>
                                        <p:tgtEl>
                                          <p:spTgt spid="49"/>
                                        </p:tgtEl>
                                      </p:cBhvr>
                                    </p:animEffect>
                                  </p:childTnLst>
                                </p:cTn>
                              </p:par>
                            </p:childTnLst>
                          </p:cTn>
                        </p:par>
                        <p:par>
                          <p:cTn id="156" fill="hold">
                            <p:stCondLst>
                              <p:cond delay="2500"/>
                            </p:stCondLst>
                            <p:childTnLst>
                              <p:par>
                                <p:cTn id="157" presetID="10"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500"/>
                                        <p:tgtEl>
                                          <p:spTgt spid="51"/>
                                        </p:tgtEl>
                                      </p:cBhvr>
                                    </p:animEffect>
                                  </p:childTnLst>
                                </p:cTn>
                              </p:par>
                            </p:childTnLst>
                          </p:cTn>
                        </p:par>
                        <p:par>
                          <p:cTn id="160" fill="hold">
                            <p:stCondLst>
                              <p:cond delay="3000"/>
                            </p:stCondLst>
                            <p:childTnLst>
                              <p:par>
                                <p:cTn id="161" presetID="10" presetClass="entr" presetSubtype="0" fill="hold" grpId="0" nodeType="afterEffect">
                                  <p:stCondLst>
                                    <p:cond delay="0"/>
                                  </p:stCondLst>
                                  <p:childTnLst>
                                    <p:set>
                                      <p:cBhvr>
                                        <p:cTn id="162" dur="1" fill="hold">
                                          <p:stCondLst>
                                            <p:cond delay="0"/>
                                          </p:stCondLst>
                                        </p:cTn>
                                        <p:tgtEl>
                                          <p:spTgt spid="50"/>
                                        </p:tgtEl>
                                        <p:attrNameLst>
                                          <p:attrName>style.visibility</p:attrName>
                                        </p:attrNameLst>
                                      </p:cBhvr>
                                      <p:to>
                                        <p:strVal val="visible"/>
                                      </p:to>
                                    </p:set>
                                    <p:animEffect transition="in" filter="fade">
                                      <p:cBhvr>
                                        <p:cTn id="163" dur="500"/>
                                        <p:tgtEl>
                                          <p:spTgt spid="50"/>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1" nodeType="clickEffect">
                                  <p:stCondLst>
                                    <p:cond delay="0"/>
                                  </p:stCondLst>
                                  <p:childTnLst>
                                    <p:animEffect transition="out" filter="fade">
                                      <p:cBhvr>
                                        <p:cTn id="167" dur="500"/>
                                        <p:tgtEl>
                                          <p:spTgt spid="23"/>
                                        </p:tgtEl>
                                      </p:cBhvr>
                                    </p:animEffect>
                                    <p:set>
                                      <p:cBhvr>
                                        <p:cTn id="168" dur="1" fill="hold">
                                          <p:stCondLst>
                                            <p:cond delay="499"/>
                                          </p:stCondLst>
                                        </p:cTn>
                                        <p:tgtEl>
                                          <p:spTgt spid="23"/>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24"/>
                                        </p:tgtEl>
                                      </p:cBhvr>
                                    </p:animEffect>
                                    <p:set>
                                      <p:cBhvr>
                                        <p:cTn id="171" dur="1" fill="hold">
                                          <p:stCondLst>
                                            <p:cond delay="499"/>
                                          </p:stCondLst>
                                        </p:cTn>
                                        <p:tgtEl>
                                          <p:spTgt spid="24"/>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26"/>
                                        </p:tgtEl>
                                      </p:cBhvr>
                                    </p:animEffect>
                                    <p:set>
                                      <p:cBhvr>
                                        <p:cTn id="174" dur="1" fill="hold">
                                          <p:stCondLst>
                                            <p:cond delay="499"/>
                                          </p:stCondLst>
                                        </p:cTn>
                                        <p:tgtEl>
                                          <p:spTgt spid="26"/>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27"/>
                                        </p:tgtEl>
                                      </p:cBhvr>
                                    </p:animEffect>
                                    <p:set>
                                      <p:cBhvr>
                                        <p:cTn id="177" dur="1" fill="hold">
                                          <p:stCondLst>
                                            <p:cond delay="499"/>
                                          </p:stCondLst>
                                        </p:cTn>
                                        <p:tgtEl>
                                          <p:spTgt spid="27"/>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29"/>
                                        </p:tgtEl>
                                      </p:cBhvr>
                                    </p:animEffect>
                                    <p:set>
                                      <p:cBhvr>
                                        <p:cTn id="180" dur="1" fill="hold">
                                          <p:stCondLst>
                                            <p:cond delay="499"/>
                                          </p:stCondLst>
                                        </p:cTn>
                                        <p:tgtEl>
                                          <p:spTgt spid="2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30"/>
                                        </p:tgtEl>
                                      </p:cBhvr>
                                    </p:animEffect>
                                    <p:set>
                                      <p:cBhvr>
                                        <p:cTn id="183" dur="1" fill="hold">
                                          <p:stCondLst>
                                            <p:cond delay="499"/>
                                          </p:stCondLst>
                                        </p:cTn>
                                        <p:tgtEl>
                                          <p:spTgt spid="3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8"/>
                                        </p:tgtEl>
                                      </p:cBhvr>
                                    </p:animEffect>
                                    <p:set>
                                      <p:cBhvr>
                                        <p:cTn id="186" dur="1" fill="hold">
                                          <p:stCondLst>
                                            <p:cond delay="499"/>
                                          </p:stCondLst>
                                        </p:cTn>
                                        <p:tgtEl>
                                          <p:spTgt spid="48"/>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9"/>
                                        </p:tgtEl>
                                      </p:cBhvr>
                                    </p:animEffect>
                                    <p:set>
                                      <p:cBhvr>
                                        <p:cTn id="189" dur="1" fill="hold">
                                          <p:stCondLst>
                                            <p:cond delay="499"/>
                                          </p:stCondLst>
                                        </p:cTn>
                                        <p:tgtEl>
                                          <p:spTgt spid="49"/>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50"/>
                                        </p:tgtEl>
                                      </p:cBhvr>
                                    </p:animEffect>
                                    <p:set>
                                      <p:cBhvr>
                                        <p:cTn id="192" dur="1" fill="hold">
                                          <p:stCondLst>
                                            <p:cond delay="499"/>
                                          </p:stCondLst>
                                        </p:cTn>
                                        <p:tgtEl>
                                          <p:spTgt spid="50"/>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51"/>
                                        </p:tgtEl>
                                      </p:cBhvr>
                                    </p:animEffect>
                                    <p:set>
                                      <p:cBhvr>
                                        <p:cTn id="195" dur="1" fill="hold">
                                          <p:stCondLst>
                                            <p:cond delay="499"/>
                                          </p:stCondLst>
                                        </p:cTn>
                                        <p:tgtEl>
                                          <p:spTgt spid="51"/>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3"/>
                                        </p:tgtEl>
                                      </p:cBhvr>
                                    </p:animEffect>
                                    <p:set>
                                      <p:cBhvr>
                                        <p:cTn id="198" dur="1" fill="hold">
                                          <p:stCondLst>
                                            <p:cond delay="499"/>
                                          </p:stCondLst>
                                        </p:cTn>
                                        <p:tgtEl>
                                          <p:spTgt spid="43"/>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42"/>
                                        </p:tgtEl>
                                      </p:cBhvr>
                                    </p:animEffect>
                                    <p:set>
                                      <p:cBhvr>
                                        <p:cTn id="201" dur="1" fill="hold">
                                          <p:stCondLst>
                                            <p:cond delay="499"/>
                                          </p:stCondLst>
                                        </p:cTn>
                                        <p:tgtEl>
                                          <p:spTgt spid="42"/>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53"/>
                                        </p:tgtEl>
                                        <p:attrNameLst>
                                          <p:attrName>style.visibility</p:attrName>
                                        </p:attrNameLst>
                                      </p:cBhvr>
                                      <p:to>
                                        <p:strVal val="visible"/>
                                      </p:to>
                                    </p:set>
                                    <p:animEffect transition="in" filter="fade">
                                      <p:cBhvr>
                                        <p:cTn id="206" dur="500"/>
                                        <p:tgtEl>
                                          <p:spTgt spid="53"/>
                                        </p:tgtEl>
                                      </p:cBhvr>
                                    </p:animEffect>
                                  </p:childTnLst>
                                </p:cTn>
                              </p:par>
                            </p:childTnLst>
                          </p:cTn>
                        </p:par>
                        <p:par>
                          <p:cTn id="207" fill="hold">
                            <p:stCondLst>
                              <p:cond delay="500"/>
                            </p:stCondLst>
                            <p:childTnLst>
                              <p:par>
                                <p:cTn id="208" presetID="10" presetClass="entr" presetSubtype="0" fill="hold" grpId="0" nodeType="after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500"/>
                                        <p:tgtEl>
                                          <p:spTgt spid="54"/>
                                        </p:tgtEl>
                                      </p:cBhvr>
                                    </p:animEffect>
                                  </p:childTnLst>
                                </p:cTn>
                              </p:par>
                            </p:childTnLst>
                          </p:cTn>
                        </p:par>
                        <p:par>
                          <p:cTn id="211" fill="hold">
                            <p:stCondLst>
                              <p:cond delay="1000"/>
                            </p:stCondLst>
                            <p:childTnLst>
                              <p:par>
                                <p:cTn id="212" presetID="10" presetClass="entr" presetSubtype="0" fill="hold" grpId="0" nodeType="afterEffect">
                                  <p:stCondLst>
                                    <p:cond delay="0"/>
                                  </p:stCondLst>
                                  <p:childTnLst>
                                    <p:set>
                                      <p:cBhvr>
                                        <p:cTn id="213" dur="1" fill="hold">
                                          <p:stCondLst>
                                            <p:cond delay="0"/>
                                          </p:stCondLst>
                                        </p:cTn>
                                        <p:tgtEl>
                                          <p:spTgt spid="55"/>
                                        </p:tgtEl>
                                        <p:attrNameLst>
                                          <p:attrName>style.visibility</p:attrName>
                                        </p:attrNameLst>
                                      </p:cBhvr>
                                      <p:to>
                                        <p:strVal val="visible"/>
                                      </p:to>
                                    </p:set>
                                    <p:animEffect transition="in" filter="fade">
                                      <p:cBhvr>
                                        <p:cTn id="214" dur="500"/>
                                        <p:tgtEl>
                                          <p:spTgt spid="55"/>
                                        </p:tgtEl>
                                      </p:cBhvr>
                                    </p:animEffect>
                                  </p:childTnLst>
                                </p:cTn>
                              </p:par>
                            </p:childTnLst>
                          </p:cTn>
                        </p:par>
                        <p:par>
                          <p:cTn id="215" fill="hold">
                            <p:stCondLst>
                              <p:cond delay="1500"/>
                            </p:stCondLst>
                            <p:childTnLst>
                              <p:par>
                                <p:cTn id="216" presetID="10" presetClass="entr" presetSubtype="0" fill="hold" grpId="0" nodeType="afterEffect">
                                  <p:stCondLst>
                                    <p:cond delay="0"/>
                                  </p:stCondLst>
                                  <p:childTnLst>
                                    <p:set>
                                      <p:cBhvr>
                                        <p:cTn id="217" dur="1" fill="hold">
                                          <p:stCondLst>
                                            <p:cond delay="0"/>
                                          </p:stCondLst>
                                        </p:cTn>
                                        <p:tgtEl>
                                          <p:spTgt spid="56"/>
                                        </p:tgtEl>
                                        <p:attrNameLst>
                                          <p:attrName>style.visibility</p:attrName>
                                        </p:attrNameLst>
                                      </p:cBhvr>
                                      <p:to>
                                        <p:strVal val="visible"/>
                                      </p:to>
                                    </p:set>
                                    <p:animEffect transition="in" filter="fade">
                                      <p:cBhvr>
                                        <p:cTn id="218" dur="500"/>
                                        <p:tgtEl>
                                          <p:spTgt spid="56"/>
                                        </p:tgtEl>
                                      </p:cBhvr>
                                    </p:animEffect>
                                  </p:childTnLst>
                                </p:cTn>
                              </p:par>
                            </p:childTnLst>
                          </p:cTn>
                        </p:par>
                      </p:childTnLst>
                    </p:cTn>
                  </p:par>
                  <p:par>
                    <p:cTn id="219" fill="hold">
                      <p:stCondLst>
                        <p:cond delay="indefinite"/>
                      </p:stCondLst>
                      <p:childTnLst>
                        <p:par>
                          <p:cTn id="220" fill="hold">
                            <p:stCondLst>
                              <p:cond delay="0"/>
                            </p:stCondLst>
                            <p:childTnLst>
                              <p:par>
                                <p:cTn id="221" presetID="27" presetClass="emph" presetSubtype="0" fill="remove" grpId="1" nodeType="clickEffect">
                                  <p:stCondLst>
                                    <p:cond delay="0"/>
                                  </p:stCondLst>
                                  <p:childTnLst>
                                    <p:animClr clrSpc="rgb" dir="cw">
                                      <p:cBhvr override="childStyle">
                                        <p:cTn id="222" dur="250" autoRev="1" fill="remove"/>
                                        <p:tgtEl>
                                          <p:spTgt spid="7"/>
                                        </p:tgtEl>
                                        <p:attrNameLst>
                                          <p:attrName>style.color</p:attrName>
                                        </p:attrNameLst>
                                      </p:cBhvr>
                                      <p:to>
                                        <a:schemeClr val="bg1"/>
                                      </p:to>
                                    </p:animClr>
                                    <p:animClr clrSpc="rgb" dir="cw">
                                      <p:cBhvr>
                                        <p:cTn id="223" dur="250" autoRev="1" fill="remove"/>
                                        <p:tgtEl>
                                          <p:spTgt spid="7"/>
                                        </p:tgtEl>
                                        <p:attrNameLst>
                                          <p:attrName>fillcolor</p:attrName>
                                        </p:attrNameLst>
                                      </p:cBhvr>
                                      <p:to>
                                        <a:schemeClr val="bg1"/>
                                      </p:to>
                                    </p:animClr>
                                    <p:set>
                                      <p:cBhvr>
                                        <p:cTn id="224" dur="250" autoRev="1" fill="remove"/>
                                        <p:tgtEl>
                                          <p:spTgt spid="7"/>
                                        </p:tgtEl>
                                        <p:attrNameLst>
                                          <p:attrName>fill.type</p:attrName>
                                        </p:attrNameLst>
                                      </p:cBhvr>
                                      <p:to>
                                        <p:strVal val="solid"/>
                                      </p:to>
                                    </p:set>
                                    <p:set>
                                      <p:cBhvr>
                                        <p:cTn id="225" dur="250" autoRev="1" fill="remove"/>
                                        <p:tgtEl>
                                          <p:spTgt spid="7"/>
                                        </p:tgtEl>
                                        <p:attrNameLst>
                                          <p:attrName>fill.on</p:attrName>
                                        </p:attrNameLst>
                                      </p:cBhvr>
                                      <p:to>
                                        <p:strVal val="true"/>
                                      </p:to>
                                    </p:set>
                                  </p:childTnLst>
                                </p:cTn>
                              </p:par>
                            </p:childTnLst>
                          </p:cTn>
                        </p:par>
                        <p:par>
                          <p:cTn id="226" fill="hold">
                            <p:stCondLst>
                              <p:cond delay="500"/>
                            </p:stCondLst>
                            <p:childTnLst>
                              <p:par>
                                <p:cTn id="227" presetID="27" presetClass="emph" presetSubtype="0" fill="remove" grpId="2" nodeType="afterEffect">
                                  <p:stCondLst>
                                    <p:cond delay="0"/>
                                  </p:stCondLst>
                                  <p:childTnLst>
                                    <p:animClr clrSpc="rgb" dir="cw">
                                      <p:cBhvr override="childStyle">
                                        <p:cTn id="228" dur="250" autoRev="1" fill="remove"/>
                                        <p:tgtEl>
                                          <p:spTgt spid="7"/>
                                        </p:tgtEl>
                                        <p:attrNameLst>
                                          <p:attrName>style.color</p:attrName>
                                        </p:attrNameLst>
                                      </p:cBhvr>
                                      <p:to>
                                        <a:schemeClr val="bg1"/>
                                      </p:to>
                                    </p:animClr>
                                    <p:animClr clrSpc="rgb" dir="cw">
                                      <p:cBhvr>
                                        <p:cTn id="229" dur="250" autoRev="1" fill="remove"/>
                                        <p:tgtEl>
                                          <p:spTgt spid="7"/>
                                        </p:tgtEl>
                                        <p:attrNameLst>
                                          <p:attrName>fillcolor</p:attrName>
                                        </p:attrNameLst>
                                      </p:cBhvr>
                                      <p:to>
                                        <a:schemeClr val="bg1"/>
                                      </p:to>
                                    </p:animClr>
                                    <p:set>
                                      <p:cBhvr>
                                        <p:cTn id="230" dur="250" autoRev="1" fill="remove"/>
                                        <p:tgtEl>
                                          <p:spTgt spid="7"/>
                                        </p:tgtEl>
                                        <p:attrNameLst>
                                          <p:attrName>fill.type</p:attrName>
                                        </p:attrNameLst>
                                      </p:cBhvr>
                                      <p:to>
                                        <p:strVal val="solid"/>
                                      </p:to>
                                    </p:set>
                                    <p:set>
                                      <p:cBhvr>
                                        <p:cTn id="231" dur="250" autoRev="1" fill="remove"/>
                                        <p:tgtEl>
                                          <p:spTgt spid="7"/>
                                        </p:tgtEl>
                                        <p:attrNameLst>
                                          <p:attrName>fill.on</p:attrName>
                                        </p:attrNameLst>
                                      </p:cBhvr>
                                      <p:to>
                                        <p:strVal val="true"/>
                                      </p:to>
                                    </p:set>
                                  </p:childTnLst>
                                </p:cTn>
                              </p:par>
                            </p:childTnLst>
                          </p:cTn>
                        </p:par>
                      </p:childTnLst>
                    </p:cTn>
                  </p:par>
                  <p:par>
                    <p:cTn id="232" fill="hold">
                      <p:stCondLst>
                        <p:cond delay="indefinite"/>
                      </p:stCondLst>
                      <p:childTnLst>
                        <p:par>
                          <p:cTn id="233" fill="hold">
                            <p:stCondLst>
                              <p:cond delay="0"/>
                            </p:stCondLst>
                            <p:childTnLst>
                              <p:par>
                                <p:cTn id="234" presetID="27" presetClass="emph" presetSubtype="0" fill="remove" grpId="1" nodeType="clickEffect">
                                  <p:stCondLst>
                                    <p:cond delay="0"/>
                                  </p:stCondLst>
                                  <p:childTnLst>
                                    <p:animClr clrSpc="rgb" dir="cw">
                                      <p:cBhvr override="childStyle">
                                        <p:cTn id="235" dur="250" autoRev="1" fill="remove"/>
                                        <p:tgtEl>
                                          <p:spTgt spid="28"/>
                                        </p:tgtEl>
                                        <p:attrNameLst>
                                          <p:attrName>style.color</p:attrName>
                                        </p:attrNameLst>
                                      </p:cBhvr>
                                      <p:to>
                                        <a:schemeClr val="bg1"/>
                                      </p:to>
                                    </p:animClr>
                                    <p:animClr clrSpc="rgb" dir="cw">
                                      <p:cBhvr>
                                        <p:cTn id="236" dur="250" autoRev="1" fill="remove"/>
                                        <p:tgtEl>
                                          <p:spTgt spid="28"/>
                                        </p:tgtEl>
                                        <p:attrNameLst>
                                          <p:attrName>fillcolor</p:attrName>
                                        </p:attrNameLst>
                                      </p:cBhvr>
                                      <p:to>
                                        <a:schemeClr val="bg1"/>
                                      </p:to>
                                    </p:animClr>
                                    <p:set>
                                      <p:cBhvr>
                                        <p:cTn id="237" dur="250" autoRev="1" fill="remove"/>
                                        <p:tgtEl>
                                          <p:spTgt spid="28"/>
                                        </p:tgtEl>
                                        <p:attrNameLst>
                                          <p:attrName>fill.type</p:attrName>
                                        </p:attrNameLst>
                                      </p:cBhvr>
                                      <p:to>
                                        <p:strVal val="solid"/>
                                      </p:to>
                                    </p:set>
                                    <p:set>
                                      <p:cBhvr>
                                        <p:cTn id="238" dur="250" autoRev="1" fill="remove"/>
                                        <p:tgtEl>
                                          <p:spTgt spid="28"/>
                                        </p:tgtEl>
                                        <p:attrNameLst>
                                          <p:attrName>fill.on</p:attrName>
                                        </p:attrNameLst>
                                      </p:cBhvr>
                                      <p:to>
                                        <p:strVal val="true"/>
                                      </p:to>
                                    </p:set>
                                  </p:childTnLst>
                                </p:cTn>
                              </p:par>
                              <p:par>
                                <p:cTn id="239" presetID="27" presetClass="emph" presetSubtype="0" fill="remove" grpId="1" nodeType="withEffect">
                                  <p:stCondLst>
                                    <p:cond delay="0"/>
                                  </p:stCondLst>
                                  <p:childTnLst>
                                    <p:animClr clrSpc="rgb" dir="cw">
                                      <p:cBhvr override="childStyle">
                                        <p:cTn id="240" dur="250" autoRev="1" fill="remove"/>
                                        <p:tgtEl>
                                          <p:spTgt spid="54"/>
                                        </p:tgtEl>
                                        <p:attrNameLst>
                                          <p:attrName>style.color</p:attrName>
                                        </p:attrNameLst>
                                      </p:cBhvr>
                                      <p:to>
                                        <a:schemeClr val="bg1"/>
                                      </p:to>
                                    </p:animClr>
                                    <p:animClr clrSpc="rgb" dir="cw">
                                      <p:cBhvr>
                                        <p:cTn id="241" dur="250" autoRev="1" fill="remove"/>
                                        <p:tgtEl>
                                          <p:spTgt spid="54"/>
                                        </p:tgtEl>
                                        <p:attrNameLst>
                                          <p:attrName>fillcolor</p:attrName>
                                        </p:attrNameLst>
                                      </p:cBhvr>
                                      <p:to>
                                        <a:schemeClr val="bg1"/>
                                      </p:to>
                                    </p:animClr>
                                    <p:set>
                                      <p:cBhvr>
                                        <p:cTn id="242" dur="250" autoRev="1" fill="remove"/>
                                        <p:tgtEl>
                                          <p:spTgt spid="54"/>
                                        </p:tgtEl>
                                        <p:attrNameLst>
                                          <p:attrName>fill.type</p:attrName>
                                        </p:attrNameLst>
                                      </p:cBhvr>
                                      <p:to>
                                        <p:strVal val="solid"/>
                                      </p:to>
                                    </p:set>
                                    <p:set>
                                      <p:cBhvr>
                                        <p:cTn id="243" dur="250" autoRev="1" fill="remove"/>
                                        <p:tgtEl>
                                          <p:spTgt spid="54"/>
                                        </p:tgtEl>
                                        <p:attrNameLst>
                                          <p:attrName>fill.on</p:attrName>
                                        </p:attrNameLst>
                                      </p:cBhvr>
                                      <p:to>
                                        <p:strVal val="true"/>
                                      </p:to>
                                    </p:set>
                                  </p:childTnLst>
                                </p:cTn>
                              </p:par>
                            </p:childTnLst>
                          </p:cTn>
                        </p:par>
                        <p:par>
                          <p:cTn id="244" fill="hold">
                            <p:stCondLst>
                              <p:cond delay="500"/>
                            </p:stCondLst>
                            <p:childTnLst>
                              <p:par>
                                <p:cTn id="245" presetID="27" presetClass="emph" presetSubtype="0" fill="remove" grpId="2" nodeType="afterEffect">
                                  <p:stCondLst>
                                    <p:cond delay="0"/>
                                  </p:stCondLst>
                                  <p:childTnLst>
                                    <p:animClr clrSpc="rgb" dir="cw">
                                      <p:cBhvr override="childStyle">
                                        <p:cTn id="246" dur="250" autoRev="1" fill="remove"/>
                                        <p:tgtEl>
                                          <p:spTgt spid="28"/>
                                        </p:tgtEl>
                                        <p:attrNameLst>
                                          <p:attrName>style.color</p:attrName>
                                        </p:attrNameLst>
                                      </p:cBhvr>
                                      <p:to>
                                        <a:schemeClr val="bg1"/>
                                      </p:to>
                                    </p:animClr>
                                    <p:animClr clrSpc="rgb" dir="cw">
                                      <p:cBhvr>
                                        <p:cTn id="247" dur="250" autoRev="1" fill="remove"/>
                                        <p:tgtEl>
                                          <p:spTgt spid="28"/>
                                        </p:tgtEl>
                                        <p:attrNameLst>
                                          <p:attrName>fillcolor</p:attrName>
                                        </p:attrNameLst>
                                      </p:cBhvr>
                                      <p:to>
                                        <a:schemeClr val="bg1"/>
                                      </p:to>
                                    </p:animClr>
                                    <p:set>
                                      <p:cBhvr>
                                        <p:cTn id="248" dur="250" autoRev="1" fill="remove"/>
                                        <p:tgtEl>
                                          <p:spTgt spid="28"/>
                                        </p:tgtEl>
                                        <p:attrNameLst>
                                          <p:attrName>fill.type</p:attrName>
                                        </p:attrNameLst>
                                      </p:cBhvr>
                                      <p:to>
                                        <p:strVal val="solid"/>
                                      </p:to>
                                    </p:set>
                                    <p:set>
                                      <p:cBhvr>
                                        <p:cTn id="249" dur="250" autoRev="1" fill="remove"/>
                                        <p:tgtEl>
                                          <p:spTgt spid="28"/>
                                        </p:tgtEl>
                                        <p:attrNameLst>
                                          <p:attrName>fill.on</p:attrName>
                                        </p:attrNameLst>
                                      </p:cBhvr>
                                      <p:to>
                                        <p:strVal val="true"/>
                                      </p:to>
                                    </p:set>
                                  </p:childTnLst>
                                </p:cTn>
                              </p:par>
                              <p:par>
                                <p:cTn id="250" presetID="27" presetClass="emph" presetSubtype="0" fill="remove" grpId="2" nodeType="withEffect">
                                  <p:stCondLst>
                                    <p:cond delay="0"/>
                                  </p:stCondLst>
                                  <p:childTnLst>
                                    <p:animClr clrSpc="rgb" dir="cw">
                                      <p:cBhvr override="childStyle">
                                        <p:cTn id="251" dur="250" autoRev="1" fill="remove"/>
                                        <p:tgtEl>
                                          <p:spTgt spid="54"/>
                                        </p:tgtEl>
                                        <p:attrNameLst>
                                          <p:attrName>style.color</p:attrName>
                                        </p:attrNameLst>
                                      </p:cBhvr>
                                      <p:to>
                                        <a:schemeClr val="bg1"/>
                                      </p:to>
                                    </p:animClr>
                                    <p:animClr clrSpc="rgb" dir="cw">
                                      <p:cBhvr>
                                        <p:cTn id="252" dur="250" autoRev="1" fill="remove"/>
                                        <p:tgtEl>
                                          <p:spTgt spid="54"/>
                                        </p:tgtEl>
                                        <p:attrNameLst>
                                          <p:attrName>fillcolor</p:attrName>
                                        </p:attrNameLst>
                                      </p:cBhvr>
                                      <p:to>
                                        <a:schemeClr val="bg1"/>
                                      </p:to>
                                    </p:animClr>
                                    <p:set>
                                      <p:cBhvr>
                                        <p:cTn id="253" dur="250" autoRev="1" fill="remove"/>
                                        <p:tgtEl>
                                          <p:spTgt spid="54"/>
                                        </p:tgtEl>
                                        <p:attrNameLst>
                                          <p:attrName>fill.type</p:attrName>
                                        </p:attrNameLst>
                                      </p:cBhvr>
                                      <p:to>
                                        <p:strVal val="solid"/>
                                      </p:to>
                                    </p:set>
                                    <p:set>
                                      <p:cBhvr>
                                        <p:cTn id="254" dur="250" autoRev="1" fill="remove"/>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7" grpId="2" animBg="1"/>
      <p:bldP spid="8" grpId="0" animBg="1"/>
      <p:bldP spid="9" grpId="0" animBg="1"/>
      <p:bldP spid="11" grpId="0"/>
      <p:bldP spid="12" grpId="0"/>
      <p:bldP spid="13" grpId="0" animBg="1"/>
      <p:bldP spid="14" grpId="0" animBg="1"/>
      <p:bldP spid="15" grpId="0" animBg="1"/>
      <p:bldP spid="16" grpId="0" animBg="1"/>
      <p:bldP spid="17" grpId="0" animBg="1"/>
      <p:bldP spid="18" grpId="0"/>
      <p:bldP spid="19" grpId="0"/>
      <p:bldP spid="19" grpId="1"/>
      <p:bldP spid="20" grpId="0"/>
      <p:bldP spid="20" grpId="1"/>
      <p:bldP spid="21" grpId="0"/>
      <p:bldP spid="22" grpId="0"/>
      <p:bldP spid="23" grpId="0" animBg="1"/>
      <p:bldP spid="23" grpId="1" animBg="1"/>
      <p:bldP spid="24" grpId="0" animBg="1"/>
      <p:bldP spid="24" grpId="1" animBg="1"/>
      <p:bldP spid="25" grpId="0" animBg="1"/>
      <p:bldP spid="26" grpId="0" animBg="1"/>
      <p:bldP spid="26" grpId="1" animBg="1"/>
      <p:bldP spid="27" grpId="0" animBg="1"/>
      <p:bldP spid="27" grpId="1" animBg="1"/>
      <p:bldP spid="28" grpId="0" animBg="1"/>
      <p:bldP spid="28" grpId="1" animBg="1"/>
      <p:bldP spid="28" grpId="2" animBg="1"/>
      <p:bldP spid="29" grpId="0" animBg="1"/>
      <p:bldP spid="29" grpId="1" animBg="1"/>
      <p:bldP spid="30" grpId="0" animBg="1"/>
      <p:bldP spid="30" grpId="1" animBg="1"/>
      <p:bldP spid="31" grpId="0" animBg="1"/>
      <p:bldP spid="32" grpId="0"/>
      <p:bldP spid="32" grpId="1"/>
      <p:bldP spid="33" grpId="0"/>
      <p:bldP spid="33" grpId="1"/>
      <p:bldP spid="34" grpId="0"/>
      <p:bldP spid="41" grpId="0"/>
      <p:bldP spid="42" grpId="0" animBg="1"/>
      <p:bldP spid="42" grpId="1" animBg="1"/>
      <p:bldP spid="43" grpId="0" animBg="1"/>
      <p:bldP spid="43" grpId="1" animBg="1"/>
      <p:bldP spid="44" grpId="0"/>
      <p:bldP spid="45" grpId="0" animBg="1"/>
      <p:bldP spid="46" grpId="0" animBg="1"/>
      <p:bldP spid="47" grpId="0"/>
      <p:bldP spid="47" grpId="1"/>
      <p:bldP spid="48" grpId="0"/>
      <p:bldP spid="48" grpId="1"/>
      <p:bldP spid="49" grpId="0"/>
      <p:bldP spid="49" grpId="1"/>
      <p:bldP spid="50" grpId="0"/>
      <p:bldP spid="50" grpId="1"/>
      <p:bldP spid="51" grpId="0"/>
      <p:bldP spid="51" grpId="1"/>
      <p:bldP spid="53" grpId="0" animBg="1"/>
      <p:bldP spid="54" grpId="0" animBg="1"/>
      <p:bldP spid="54" grpId="1" animBg="1"/>
      <p:bldP spid="54" grpId="2" animBg="1"/>
      <p:bldP spid="55" grpId="0" animBg="1"/>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Divide-and-Conquer</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13</a:t>
            </a:fld>
            <a:endParaRPr lang="en-US"/>
          </a:p>
        </p:txBody>
      </p:sp>
      <p:sp>
        <p:nvSpPr>
          <p:cNvPr id="6" name="Rounded Rectangle 5"/>
          <p:cNvSpPr/>
          <p:nvPr/>
        </p:nvSpPr>
        <p:spPr>
          <a:xfrm>
            <a:off x="474856" y="1669279"/>
            <a:ext cx="8211944"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2000" dirty="0" smtClean="0">
                <a:solidFill>
                  <a:schemeClr val="tx1"/>
                </a:solidFill>
                <a:latin typeface="Cambria" panose="02040503050406030204" pitchFamily="18" charset="0"/>
              </a:rPr>
              <a:t>φ</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ESP’ </a:t>
            </a:r>
            <a:r>
              <a:rPr lang="en-US" sz="2000" dirty="0">
                <a:solidFill>
                  <a:schemeClr val="tx1"/>
                </a:solidFill>
                <a:latin typeface="Cambria" panose="02040503050406030204" pitchFamily="18" charset="0"/>
                <a:sym typeface="Wingdings" panose="05000000000000000000" pitchFamily="2" charset="2"/>
              </a:rPr>
              <a:t>= ESP – 4 </a:t>
            </a:r>
            <a:r>
              <a:rPr lang="en-US" sz="2000" dirty="0">
                <a:solidFill>
                  <a:schemeClr val="tx1"/>
                </a:solidFill>
                <a:latin typeface="Cambria" panose="02040503050406030204" pitchFamily="18" charset="0"/>
              </a:rPr>
              <a:t>∧</a:t>
            </a:r>
            <a:r>
              <a:rPr lang="en-US" sz="2000" dirty="0">
                <a:solidFill>
                  <a:schemeClr val="tx1"/>
                </a:solidFill>
                <a:latin typeface="Cambria" panose="02040503050406030204" pitchFamily="18" charset="0"/>
                <a:sym typeface="Wingdings" panose="05000000000000000000" pitchFamily="2" charset="2"/>
              </a:rPr>
              <a:t> EBP’ = ESP – 4 </a:t>
            </a:r>
            <a:r>
              <a:rPr lang="en-US" sz="2000" dirty="0">
                <a:solidFill>
                  <a:schemeClr val="tx1"/>
                </a:solidFill>
                <a:latin typeface="Cambria" panose="02040503050406030204" pitchFamily="18" charset="0"/>
              </a:rPr>
              <a:t>∧</a:t>
            </a:r>
            <a:r>
              <a:rPr lang="en-US" sz="2000" dirty="0">
                <a:solidFill>
                  <a:schemeClr val="tx1"/>
                </a:solidFill>
                <a:latin typeface="Cambria" panose="02040503050406030204" pitchFamily="18" charset="0"/>
                <a:sym typeface="Wingdings" panose="05000000000000000000" pitchFamily="2" charset="2"/>
              </a:rPr>
              <a:t> Mem’ = Mem[ESP – 4 ↦ EBP]</a:t>
            </a:r>
            <a:endParaRPr lang="en-US" sz="2000" dirty="0">
              <a:solidFill>
                <a:schemeClr val="tx1"/>
              </a:solidFill>
              <a:latin typeface="Cambria" panose="02040503050406030204" pitchFamily="18" charset="0"/>
            </a:endParaRPr>
          </a:p>
        </p:txBody>
      </p:sp>
      <p:sp>
        <p:nvSpPr>
          <p:cNvPr id="7" name="Rounded Rectangle 6"/>
          <p:cNvSpPr/>
          <p:nvPr/>
        </p:nvSpPr>
        <p:spPr>
          <a:xfrm>
            <a:off x="3200400" y="2951356"/>
            <a:ext cx="2743200" cy="609600"/>
          </a:xfrm>
          <a:prstGeom prst="roundRect">
            <a:avLst/>
          </a:prstGeom>
          <a:gradFill>
            <a:gsLst>
              <a:gs pos="0">
                <a:srgbClr val="92D050"/>
              </a:gs>
              <a:gs pos="80000">
                <a:schemeClr val="bg1">
                  <a:lumMod val="85000"/>
                </a:schemeClr>
              </a:gs>
              <a:gs pos="100000">
                <a:schemeClr val="bg1">
                  <a:lumMod val="8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2000" dirty="0" smtClean="0">
                <a:solidFill>
                  <a:schemeClr val="tx1"/>
                </a:solidFill>
                <a:latin typeface="Cambria" panose="02040503050406030204" pitchFamily="18" charset="0"/>
              </a:rPr>
              <a:t>φ</a:t>
            </a:r>
            <a:r>
              <a:rPr lang="en-US" sz="2000" baseline="-25000" dirty="0" smtClean="0">
                <a:solidFill>
                  <a:schemeClr val="tx1"/>
                </a:solidFill>
                <a:latin typeface="Cambria" panose="02040503050406030204" pitchFamily="18" charset="0"/>
              </a:rPr>
              <a:t>1</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ESP’ </a:t>
            </a:r>
            <a:r>
              <a:rPr lang="en-US" sz="2000" dirty="0">
                <a:solidFill>
                  <a:schemeClr val="tx1"/>
                </a:solidFill>
                <a:latin typeface="Cambria" panose="02040503050406030204" pitchFamily="18" charset="0"/>
                <a:sym typeface="Wingdings" panose="05000000000000000000" pitchFamily="2" charset="2"/>
              </a:rPr>
              <a:t>= ESP – 4</a:t>
            </a:r>
            <a:endParaRPr lang="en-US" sz="2000" dirty="0">
              <a:solidFill>
                <a:schemeClr val="tx1"/>
              </a:solidFill>
              <a:latin typeface="Cambria" panose="02040503050406030204" pitchFamily="18" charset="0"/>
            </a:endParaRPr>
          </a:p>
        </p:txBody>
      </p:sp>
      <p:sp>
        <p:nvSpPr>
          <p:cNvPr id="8" name="Rounded Rectangle 7"/>
          <p:cNvSpPr/>
          <p:nvPr/>
        </p:nvSpPr>
        <p:spPr>
          <a:xfrm>
            <a:off x="3209228" y="3931799"/>
            <a:ext cx="2743200" cy="609600"/>
          </a:xfrm>
          <a:prstGeom prst="roundRect">
            <a:avLst/>
          </a:prstGeom>
          <a:gradFill>
            <a:gsLst>
              <a:gs pos="0">
                <a:srgbClr val="FFC000"/>
              </a:gs>
              <a:gs pos="80000">
                <a:schemeClr val="bg1">
                  <a:lumMod val="75000"/>
                </a:schemeClr>
              </a:gs>
              <a:gs pos="100000">
                <a:schemeClr val="bg1">
                  <a:lumMod val="7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2000" dirty="0" smtClean="0">
                <a:solidFill>
                  <a:schemeClr val="tx1"/>
                </a:solidFill>
                <a:latin typeface="Cambria" panose="02040503050406030204" pitchFamily="18" charset="0"/>
              </a:rPr>
              <a:t>φ</a:t>
            </a:r>
            <a:r>
              <a:rPr lang="en-US" sz="2000" baseline="-25000" dirty="0" smtClean="0">
                <a:solidFill>
                  <a:schemeClr val="tx1"/>
                </a:solidFill>
                <a:latin typeface="Cambria" panose="02040503050406030204" pitchFamily="18" charset="0"/>
              </a:rPr>
              <a:t>2</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EBP’ </a:t>
            </a:r>
            <a:r>
              <a:rPr lang="en-US" sz="2000" dirty="0">
                <a:solidFill>
                  <a:schemeClr val="tx1"/>
                </a:solidFill>
                <a:latin typeface="Cambria" panose="02040503050406030204" pitchFamily="18" charset="0"/>
                <a:sym typeface="Wingdings" panose="05000000000000000000" pitchFamily="2" charset="2"/>
              </a:rPr>
              <a:t>= ESP – 4</a:t>
            </a:r>
            <a:endParaRPr lang="en-US" sz="2000" dirty="0">
              <a:solidFill>
                <a:schemeClr val="tx1"/>
              </a:solidFill>
              <a:latin typeface="Cambria" panose="02040503050406030204" pitchFamily="18" charset="0"/>
            </a:endParaRPr>
          </a:p>
        </p:txBody>
      </p:sp>
      <p:sp>
        <p:nvSpPr>
          <p:cNvPr id="9" name="Rounded Rectangle 8"/>
          <p:cNvSpPr/>
          <p:nvPr/>
        </p:nvSpPr>
        <p:spPr>
          <a:xfrm>
            <a:off x="2400300" y="4876800"/>
            <a:ext cx="4495800" cy="609600"/>
          </a:xfrm>
          <a:prstGeom prst="roundRect">
            <a:avLst/>
          </a:prstGeom>
          <a:gradFill>
            <a:gsLst>
              <a:gs pos="0">
                <a:srgbClr val="00B0F0"/>
              </a:gs>
              <a:gs pos="80000">
                <a:schemeClr val="bg1">
                  <a:lumMod val="75000"/>
                </a:schemeClr>
              </a:gs>
              <a:gs pos="100000">
                <a:schemeClr val="bg1">
                  <a:lumMod val="7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2000" dirty="0" smtClean="0">
                <a:solidFill>
                  <a:schemeClr val="tx1"/>
                </a:solidFill>
                <a:latin typeface="Cambria" panose="02040503050406030204" pitchFamily="18" charset="0"/>
              </a:rPr>
              <a:t>φ</a:t>
            </a:r>
            <a:r>
              <a:rPr lang="en-US" sz="2000" baseline="-25000" dirty="0" smtClean="0">
                <a:solidFill>
                  <a:schemeClr val="tx1"/>
                </a:solidFill>
                <a:latin typeface="Cambria" panose="02040503050406030204" pitchFamily="18" charset="0"/>
              </a:rPr>
              <a:t>3</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Mem’ </a:t>
            </a:r>
            <a:r>
              <a:rPr lang="en-US" sz="2000" dirty="0">
                <a:solidFill>
                  <a:schemeClr val="tx1"/>
                </a:solidFill>
                <a:latin typeface="Cambria" panose="02040503050406030204" pitchFamily="18" charset="0"/>
                <a:sym typeface="Wingdings" panose="05000000000000000000" pitchFamily="2" charset="2"/>
              </a:rPr>
              <a:t>= Mem[ESP – 4 ↦ </a:t>
            </a:r>
            <a:r>
              <a:rPr lang="en-US" sz="2000" dirty="0">
                <a:solidFill>
                  <a:schemeClr val="tx1"/>
                </a:solidFill>
                <a:latin typeface="Cambria" panose="02040503050406030204" pitchFamily="18" charset="0"/>
              </a:rPr>
              <a:t>EBP]</a:t>
            </a:r>
          </a:p>
        </p:txBody>
      </p:sp>
      <p:sp>
        <p:nvSpPr>
          <p:cNvPr id="10" name="Rounded Rectangle 9"/>
          <p:cNvSpPr/>
          <p:nvPr/>
        </p:nvSpPr>
        <p:spPr>
          <a:xfrm>
            <a:off x="4773168" y="4007999"/>
            <a:ext cx="457200" cy="457200"/>
          </a:xfrm>
          <a:prstGeom prst="roundRect">
            <a:avLst/>
          </a:prstGeom>
          <a:solidFill>
            <a:srgbClr val="FF0000">
              <a:alpha val="1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782312" y="4953000"/>
            <a:ext cx="457200" cy="457200"/>
          </a:xfrm>
          <a:prstGeom prst="roundRect">
            <a:avLst/>
          </a:prstGeom>
          <a:solidFill>
            <a:srgbClr val="FF0000">
              <a:alpha val="1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014216" y="3027556"/>
            <a:ext cx="457200" cy="457200"/>
          </a:xfrm>
          <a:prstGeom prst="roundRect">
            <a:avLst/>
          </a:prstGeom>
          <a:solidFill>
            <a:srgbClr val="FF0000">
              <a:alpha val="1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7086600" y="3609278"/>
            <a:ext cx="1371600" cy="1163444"/>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Illegal split</a:t>
            </a:r>
          </a:p>
        </p:txBody>
      </p:sp>
      <p:sp>
        <p:nvSpPr>
          <p:cNvPr id="16" name="Rounded Rectangle 15"/>
          <p:cNvSpPr/>
          <p:nvPr/>
        </p:nvSpPr>
        <p:spPr>
          <a:xfrm>
            <a:off x="7086600" y="3637156"/>
            <a:ext cx="1371600" cy="1163444"/>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Legal </a:t>
            </a:r>
          </a:p>
          <a:p>
            <a:pPr algn="ctr"/>
            <a:r>
              <a:rPr lang="en-US" sz="2000" dirty="0">
                <a:solidFill>
                  <a:schemeClr val="tx1"/>
                </a:solidFill>
                <a:latin typeface="Cambria" panose="02040503050406030204" pitchFamily="18" charset="0"/>
              </a:rPr>
              <a:t>split</a:t>
            </a:r>
          </a:p>
        </p:txBody>
      </p:sp>
      <p:sp>
        <p:nvSpPr>
          <p:cNvPr id="15" name="Rounded Rectangle 14"/>
          <p:cNvSpPr/>
          <p:nvPr/>
        </p:nvSpPr>
        <p:spPr>
          <a:xfrm>
            <a:off x="1022901" y="5715000"/>
            <a:ext cx="2991315" cy="885825"/>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KILL(</a:t>
            </a:r>
            <a:r>
              <a:rPr lang="el-GR" sz="2000" dirty="0">
                <a:solidFill>
                  <a:schemeClr val="tx1"/>
                </a:solidFill>
                <a:latin typeface="Cambria" panose="02040503050406030204" pitchFamily="18" charset="0"/>
              </a:rPr>
              <a:t>φ</a:t>
            </a:r>
            <a:r>
              <a:rPr lang="en-US" sz="2000" baseline="-25000" dirty="0">
                <a:solidFill>
                  <a:schemeClr val="tx1"/>
                </a:solidFill>
                <a:latin typeface="Cambria" panose="02040503050406030204" pitchFamily="18" charset="0"/>
              </a:rPr>
              <a:t>1</a:t>
            </a:r>
            <a:r>
              <a:rPr lang="en-US" sz="2000" dirty="0">
                <a:solidFill>
                  <a:schemeClr val="tx1"/>
                </a:solidFill>
                <a:latin typeface="Cambria" panose="02040503050406030204" pitchFamily="18" charset="0"/>
              </a:rPr>
              <a:t>) ∩ USE(</a:t>
            </a:r>
            <a:r>
              <a:rPr lang="el-GR" sz="2000" dirty="0">
                <a:solidFill>
                  <a:schemeClr val="tx1"/>
                </a:solidFill>
                <a:latin typeface="Cambria" panose="02040503050406030204" pitchFamily="18" charset="0"/>
              </a:rPr>
              <a:t>φ</a:t>
            </a:r>
            <a:r>
              <a:rPr lang="en-US" sz="2000" baseline="-25000" dirty="0">
                <a:solidFill>
                  <a:schemeClr val="tx1"/>
                </a:solidFill>
                <a:latin typeface="Cambria" panose="02040503050406030204" pitchFamily="18" charset="0"/>
              </a:rPr>
              <a:t>2</a:t>
            </a:r>
            <a:r>
              <a:rPr lang="en-US" sz="2000" dirty="0">
                <a:solidFill>
                  <a:schemeClr val="tx1"/>
                </a:solidFill>
                <a:latin typeface="Cambria" panose="02040503050406030204" pitchFamily="18" charset="0"/>
              </a:rPr>
              <a:t>) = { }</a:t>
            </a:r>
          </a:p>
        </p:txBody>
      </p:sp>
      <p:sp>
        <p:nvSpPr>
          <p:cNvPr id="17" name="Rounded Rectangle 16"/>
          <p:cNvSpPr/>
          <p:nvPr/>
        </p:nvSpPr>
        <p:spPr>
          <a:xfrm>
            <a:off x="5230368" y="5714999"/>
            <a:ext cx="2991315" cy="885825"/>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KILL(</a:t>
            </a:r>
            <a:r>
              <a:rPr lang="el-GR" sz="2000" dirty="0">
                <a:solidFill>
                  <a:schemeClr val="tx1"/>
                </a:solidFill>
                <a:latin typeface="Cambria" panose="02040503050406030204" pitchFamily="18" charset="0"/>
              </a:rPr>
              <a:t>φ</a:t>
            </a:r>
            <a:r>
              <a:rPr lang="en-US" sz="2000" baseline="-25000" dirty="0">
                <a:solidFill>
                  <a:schemeClr val="tx1"/>
                </a:solidFill>
                <a:latin typeface="Cambria" panose="02040503050406030204" pitchFamily="18" charset="0"/>
              </a:rPr>
              <a:t>1</a:t>
            </a:r>
            <a:r>
              <a:rPr lang="en-US" sz="2000" dirty="0">
                <a:solidFill>
                  <a:schemeClr val="tx1"/>
                </a:solidFill>
                <a:latin typeface="Cambria" panose="02040503050406030204" pitchFamily="18" charset="0"/>
              </a:rPr>
              <a:t>) ∩ USE(</a:t>
            </a:r>
            <a:r>
              <a:rPr lang="el-GR" sz="2000" dirty="0" smtClean="0">
                <a:solidFill>
                  <a:schemeClr val="tx1"/>
                </a:solidFill>
                <a:latin typeface="Cambria" panose="02040503050406030204" pitchFamily="18" charset="0"/>
              </a:rPr>
              <a:t>φ</a:t>
            </a:r>
            <a:r>
              <a:rPr lang="en-US" sz="2000" baseline="-25000" dirty="0" smtClean="0">
                <a:solidFill>
                  <a:schemeClr val="tx1"/>
                </a:solidFill>
                <a:latin typeface="Cambria" panose="02040503050406030204" pitchFamily="18" charset="0"/>
              </a:rPr>
              <a:t>3</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 }</a:t>
            </a:r>
          </a:p>
        </p:txBody>
      </p:sp>
      <p:sp>
        <p:nvSpPr>
          <p:cNvPr id="18" name="Rounded Rectangle 17"/>
          <p:cNvSpPr/>
          <p:nvPr/>
        </p:nvSpPr>
        <p:spPr>
          <a:xfrm>
            <a:off x="2400300" y="2951356"/>
            <a:ext cx="4495800" cy="609600"/>
          </a:xfrm>
          <a:prstGeom prst="roundRect">
            <a:avLst/>
          </a:prstGeom>
          <a:gradFill>
            <a:gsLst>
              <a:gs pos="0">
                <a:srgbClr val="00B0F0"/>
              </a:gs>
              <a:gs pos="80000">
                <a:schemeClr val="bg1">
                  <a:lumMod val="75000"/>
                </a:schemeClr>
              </a:gs>
              <a:gs pos="100000">
                <a:schemeClr val="bg1">
                  <a:lumMod val="7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2000" dirty="0" smtClean="0">
                <a:solidFill>
                  <a:schemeClr val="tx1"/>
                </a:solidFill>
                <a:latin typeface="Cambria" panose="02040503050406030204" pitchFamily="18" charset="0"/>
              </a:rPr>
              <a:t>φ</a:t>
            </a:r>
            <a:r>
              <a:rPr lang="en-US" sz="2000" baseline="-25000" dirty="0">
                <a:solidFill>
                  <a:schemeClr val="tx1"/>
                </a:solidFill>
                <a:latin typeface="Cambria" panose="02040503050406030204" pitchFamily="18" charset="0"/>
              </a:rPr>
              <a:t>1</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Mem’ </a:t>
            </a:r>
            <a:r>
              <a:rPr lang="en-US" sz="2000" dirty="0">
                <a:solidFill>
                  <a:schemeClr val="tx1"/>
                </a:solidFill>
                <a:latin typeface="Cambria" panose="02040503050406030204" pitchFamily="18" charset="0"/>
                <a:sym typeface="Wingdings" panose="05000000000000000000" pitchFamily="2" charset="2"/>
              </a:rPr>
              <a:t>= Mem[ESP – 4 ↦ </a:t>
            </a:r>
            <a:r>
              <a:rPr lang="en-US" sz="2000" dirty="0">
                <a:solidFill>
                  <a:schemeClr val="tx1"/>
                </a:solidFill>
                <a:latin typeface="Cambria" panose="02040503050406030204" pitchFamily="18" charset="0"/>
              </a:rPr>
              <a:t>EBP]</a:t>
            </a:r>
          </a:p>
        </p:txBody>
      </p:sp>
      <p:sp>
        <p:nvSpPr>
          <p:cNvPr id="19" name="Rounded Rectangle 18"/>
          <p:cNvSpPr/>
          <p:nvPr/>
        </p:nvSpPr>
        <p:spPr>
          <a:xfrm>
            <a:off x="3209228" y="4876800"/>
            <a:ext cx="2743200" cy="609600"/>
          </a:xfrm>
          <a:prstGeom prst="roundRect">
            <a:avLst/>
          </a:prstGeom>
          <a:gradFill>
            <a:gsLst>
              <a:gs pos="0">
                <a:srgbClr val="92D050"/>
              </a:gs>
              <a:gs pos="80000">
                <a:schemeClr val="bg1">
                  <a:lumMod val="85000"/>
                </a:schemeClr>
              </a:gs>
              <a:gs pos="100000">
                <a:schemeClr val="bg1">
                  <a:lumMod val="8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2000" dirty="0" smtClean="0">
                <a:solidFill>
                  <a:schemeClr val="tx1"/>
                </a:solidFill>
                <a:latin typeface="Cambria" panose="02040503050406030204" pitchFamily="18" charset="0"/>
              </a:rPr>
              <a:t>φ</a:t>
            </a:r>
            <a:r>
              <a:rPr lang="en-US" sz="2000" baseline="-25000" dirty="0">
                <a:solidFill>
                  <a:schemeClr val="tx1"/>
                </a:solidFill>
                <a:latin typeface="Cambria" panose="02040503050406030204" pitchFamily="18" charset="0"/>
              </a:rPr>
              <a:t>3</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ESP’ </a:t>
            </a:r>
            <a:r>
              <a:rPr lang="en-US" sz="2000" dirty="0">
                <a:solidFill>
                  <a:schemeClr val="tx1"/>
                </a:solidFill>
                <a:latin typeface="Cambria" panose="02040503050406030204" pitchFamily="18" charset="0"/>
                <a:sym typeface="Wingdings" panose="05000000000000000000" pitchFamily="2" charset="2"/>
              </a:rPr>
              <a:t>= ESP – 4</a:t>
            </a:r>
            <a:endParaRPr lang="en-US" sz="2000" dirty="0">
              <a:solidFill>
                <a:schemeClr val="tx1"/>
              </a:solidFill>
              <a:latin typeface="Cambria" panose="02040503050406030204" pitchFamily="18" charset="0"/>
            </a:endParaRPr>
          </a:p>
        </p:txBody>
      </p:sp>
      <p:sp>
        <p:nvSpPr>
          <p:cNvPr id="20" name="Rounded Rectangle 19"/>
          <p:cNvSpPr/>
          <p:nvPr/>
        </p:nvSpPr>
        <p:spPr>
          <a:xfrm>
            <a:off x="4953000" y="1745479"/>
            <a:ext cx="3268683" cy="457200"/>
          </a:xfrm>
          <a:prstGeom prst="roundRect">
            <a:avLst/>
          </a:prstGeom>
          <a:gradFill>
            <a:gsLst>
              <a:gs pos="0">
                <a:srgbClr val="00B0F0">
                  <a:alpha val="41000"/>
                </a:srgbClr>
              </a:gs>
              <a:gs pos="80000">
                <a:schemeClr val="bg1">
                  <a:lumMod val="75000"/>
                  <a:alpha val="0"/>
                </a:schemeClr>
              </a:gs>
              <a:gs pos="100000">
                <a:schemeClr val="bg1">
                  <a:lumMod val="75000"/>
                  <a:alpha val="0"/>
                </a:schemeClr>
              </a:gs>
            </a:gsLst>
            <a:lin ang="16200000" scaled="0"/>
          </a:gradFill>
          <a:ln w="254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3147971" y="1745479"/>
            <a:ext cx="1625198" cy="457200"/>
          </a:xfrm>
          <a:prstGeom prst="roundRect">
            <a:avLst/>
          </a:prstGeom>
          <a:gradFill>
            <a:gsLst>
              <a:gs pos="0">
                <a:srgbClr val="FFC000">
                  <a:alpha val="39000"/>
                </a:srgbClr>
              </a:gs>
              <a:gs pos="80000">
                <a:schemeClr val="bg1">
                  <a:lumMod val="75000"/>
                  <a:alpha val="0"/>
                </a:schemeClr>
              </a:gs>
              <a:gs pos="100000">
                <a:schemeClr val="bg1">
                  <a:lumMod val="75000"/>
                  <a:alpha val="0"/>
                </a:schemeClr>
              </a:gs>
            </a:gsLst>
            <a:lin ang="16200000" scaled="0"/>
          </a:grad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1360967" y="1759590"/>
            <a:ext cx="1625198" cy="457200"/>
          </a:xfrm>
          <a:prstGeom prst="roundRect">
            <a:avLst/>
          </a:prstGeom>
          <a:gradFill>
            <a:gsLst>
              <a:gs pos="0">
                <a:srgbClr val="92D050">
                  <a:alpha val="40000"/>
                </a:srgbClr>
              </a:gs>
              <a:gs pos="80000">
                <a:schemeClr val="bg1">
                  <a:lumMod val="75000"/>
                  <a:alpha val="0"/>
                </a:schemeClr>
              </a:gs>
              <a:gs pos="100000">
                <a:schemeClr val="bg1">
                  <a:lumMod val="75000"/>
                  <a:alpha val="0"/>
                </a:schemeClr>
              </a:gs>
            </a:gsLst>
            <a:lin ang="16200000" scaled="0"/>
          </a:gradFill>
          <a:ln w="254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39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1"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0" nodeType="clickEffect">
                                  <p:stCondLst>
                                    <p:cond delay="0"/>
                                  </p:stCondLst>
                                  <p:childTnLst>
                                    <p:animMotion origin="layout" path="M -3.33333E-6 -0.27778 L -3.33333E-6 4.44444E-6 " pathEditMode="relative" rAng="0" ptsTypes="AA">
                                      <p:cBhvr>
                                        <p:cTn id="61" dur="2000" spd="-100000" fill="hold"/>
                                        <p:tgtEl>
                                          <p:spTgt spid="9"/>
                                        </p:tgtEl>
                                        <p:attrNameLst>
                                          <p:attrName>ppt_x</p:attrName>
                                          <p:attrName>ppt_y</p:attrName>
                                        </p:attrNameLst>
                                      </p:cBhvr>
                                      <p:rCtr x="0" y="13889"/>
                                    </p:animMotion>
                                  </p:childTnLst>
                                </p:cTn>
                              </p:par>
                              <p:par>
                                <p:cTn id="62" presetID="42" presetClass="path" presetSubtype="0" accel="50000" decel="50000" fill="hold" grpId="2" nodeType="withEffect">
                                  <p:stCondLst>
                                    <p:cond delay="0"/>
                                  </p:stCondLst>
                                  <p:childTnLst>
                                    <p:animMotion origin="layout" path="M 0 0.00301 L 0 0.28379 " pathEditMode="relative" rAng="0" ptsTypes="AA">
                                      <p:cBhvr>
                                        <p:cTn id="63" dur="2000" fill="hold"/>
                                        <p:tgtEl>
                                          <p:spTgt spid="7"/>
                                        </p:tgtEl>
                                        <p:attrNameLst>
                                          <p:attrName>ppt_x</p:attrName>
                                          <p:attrName>ppt_y</p:attrName>
                                        </p:attrNameLst>
                                      </p:cBhvr>
                                      <p:rCtr x="0" y="14028"/>
                                    </p:animMotion>
                                  </p:childTnLst>
                                </p:cTn>
                              </p:par>
                            </p:childTnLst>
                          </p:cTn>
                        </p:par>
                        <p:par>
                          <p:cTn id="64" fill="hold">
                            <p:stCondLst>
                              <p:cond delay="2000"/>
                            </p:stCondLst>
                            <p:childTnLst>
                              <p:par>
                                <p:cTn id="65" presetID="10" presetClass="exit" presetSubtype="0" fill="hold" grpId="2" nodeType="after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grpId="3" nodeType="withEffect">
                                  <p:stCondLst>
                                    <p:cond delay="0"/>
                                  </p:stCondLst>
                                  <p:childTnLst>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par>
                                <p:cTn id="82" presetID="10" presetClass="entr" presetSubtype="0" fill="hold" nodeType="withEffect">
                                  <p:stCondLst>
                                    <p:cond delay="0"/>
                                  </p:stCondLst>
                                  <p:childTnLst>
                                    <p:set>
                                      <p:cBhvr>
                                        <p:cTn id="83" dur="1" fill="hold">
                                          <p:stCondLst>
                                            <p:cond delay="0"/>
                                          </p:stCondLst>
                                        </p:cTn>
                                        <p:tgtEl>
                                          <p:spTgt spid="15">
                                            <p:txEl>
                                              <p:pRg st="0" end="0"/>
                                            </p:txEl>
                                          </p:spTgt>
                                        </p:tgtEl>
                                        <p:attrNameLst>
                                          <p:attrName>style.visibility</p:attrName>
                                        </p:attrNameLst>
                                      </p:cBhvr>
                                      <p:to>
                                        <p:strVal val="visible"/>
                                      </p:to>
                                    </p:set>
                                    <p:animEffect transition="in" filter="fade">
                                      <p:cBhvr>
                                        <p:cTn id="84" dur="500"/>
                                        <p:tgtEl>
                                          <p:spTgt spid="15">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xEl>
                                              <p:pRg st="0" end="0"/>
                                            </p:txEl>
                                          </p:spTgt>
                                        </p:tgtEl>
                                        <p:attrNameLst>
                                          <p:attrName>style.visibility</p:attrName>
                                        </p:attrNameLst>
                                      </p:cBhvr>
                                      <p:to>
                                        <p:strVal val="visible"/>
                                      </p:to>
                                    </p:set>
                                    <p:animEffect transition="in" filter="fade">
                                      <p:cBhvr>
                                        <p:cTn id="90" dur="500"/>
                                        <p:tgtEl>
                                          <p:spTgt spid="17">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2" animBg="1"/>
      <p:bldP spid="7" grpId="3" animBg="1"/>
      <p:bldP spid="8" grpId="0" animBg="1"/>
      <p:bldP spid="9" grpId="0" animBg="1"/>
      <p:bldP spid="9" grpId="1" animBg="1"/>
      <p:bldP spid="9" grpId="2" animBg="1"/>
      <p:bldP spid="10" grpId="0" animBg="1"/>
      <p:bldP spid="10" grpId="1" animBg="1"/>
      <p:bldP spid="11" grpId="0" animBg="1"/>
      <p:bldP spid="11" grpId="1" animBg="1"/>
      <p:bldP spid="12" grpId="0" animBg="1"/>
      <p:bldP spid="12" grpId="1" animBg="1"/>
      <p:bldP spid="3" grpId="0" animBg="1"/>
      <p:bldP spid="3" grpId="1" animBg="1"/>
      <p:bldP spid="16" grpId="0" animBg="1"/>
      <p:bldP spid="15"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95400" y="1447800"/>
            <a:ext cx="6553200" cy="2286000"/>
          </a:xfrm>
          <a:prstGeom prst="round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endParaRPr lang="en-US" sz="2800" dirty="0">
              <a:solidFill>
                <a:schemeClr val="bg1"/>
              </a:solidFill>
              <a:latin typeface="Cambria" panose="02040503050406030204" pitchFamily="18" charset="0"/>
            </a:endParaRPr>
          </a:p>
        </p:txBody>
      </p:sp>
      <p:sp>
        <p:nvSpPr>
          <p:cNvPr id="2" name="Title 1"/>
          <p:cNvSpPr>
            <a:spLocks noGrp="1"/>
          </p:cNvSpPr>
          <p:nvPr>
            <p:ph type="title"/>
          </p:nvPr>
        </p:nvSpPr>
        <p:spPr/>
        <p:txBody>
          <a:bodyPr/>
          <a:lstStyle/>
          <a:p>
            <a:r>
              <a:rPr lang="en-US" dirty="0" smtClean="0"/>
              <a:t>Slave Synthesizer</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14</a:t>
            </a:fld>
            <a:endParaRPr lang="en-US"/>
          </a:p>
        </p:txBody>
      </p:sp>
      <p:sp>
        <p:nvSpPr>
          <p:cNvPr id="6" name="Rectangle 5"/>
          <p:cNvSpPr/>
          <p:nvPr/>
        </p:nvSpPr>
        <p:spPr>
          <a:xfrm>
            <a:off x="1600200" y="2133600"/>
            <a:ext cx="1219200" cy="1295400"/>
          </a:xfrm>
          <a:prstGeom prst="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tx1"/>
                </a:solidFill>
                <a:latin typeface="Cambria" panose="02040503050406030204" pitchFamily="18" charset="0"/>
              </a:rPr>
              <a:t>Instruction Enumerator</a:t>
            </a:r>
          </a:p>
        </p:txBody>
      </p:sp>
      <p:sp>
        <p:nvSpPr>
          <p:cNvPr id="8" name="TextBox 7"/>
          <p:cNvSpPr txBox="1"/>
          <p:nvPr/>
        </p:nvSpPr>
        <p:spPr>
          <a:xfrm>
            <a:off x="304800" y="2372894"/>
            <a:ext cx="554960" cy="584775"/>
          </a:xfrm>
          <a:prstGeom prst="rect">
            <a:avLst/>
          </a:prstGeom>
          <a:noFill/>
        </p:spPr>
        <p:txBody>
          <a:bodyPr wrap="none" rtlCol="0">
            <a:spAutoFit/>
          </a:bodyPr>
          <a:lstStyle/>
          <a:p>
            <a:r>
              <a:rPr lang="el-GR" sz="3200" dirty="0" smtClean="0">
                <a:latin typeface="Cambria" panose="02040503050406030204" pitchFamily="18" charset="0"/>
              </a:rPr>
              <a:t>φ</a:t>
            </a:r>
            <a:r>
              <a:rPr lang="en-US" baseline="-25000" dirty="0" smtClean="0"/>
              <a:t>1</a:t>
            </a:r>
            <a:endParaRPr lang="en-US" dirty="0"/>
          </a:p>
        </p:txBody>
      </p:sp>
      <p:sp>
        <p:nvSpPr>
          <p:cNvPr id="9" name="Right Arrow 8"/>
          <p:cNvSpPr/>
          <p:nvPr/>
        </p:nvSpPr>
        <p:spPr>
          <a:xfrm>
            <a:off x="798985" y="2570828"/>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1" name="TextBox 10"/>
          <p:cNvSpPr txBox="1"/>
          <p:nvPr/>
        </p:nvSpPr>
        <p:spPr>
          <a:xfrm>
            <a:off x="8408667" y="2405167"/>
            <a:ext cx="316112" cy="584775"/>
          </a:xfrm>
          <a:prstGeom prst="rect">
            <a:avLst/>
          </a:prstGeom>
          <a:noFill/>
        </p:spPr>
        <p:txBody>
          <a:bodyPr wrap="none" rtlCol="0">
            <a:spAutoFit/>
          </a:bodyPr>
          <a:lstStyle/>
          <a:p>
            <a:r>
              <a:rPr lang="en-US" sz="3200" i="1" dirty="0" err="1">
                <a:latin typeface="Cambria" panose="02040503050406030204" pitchFamily="18" charset="0"/>
              </a:rPr>
              <a:t>I</a:t>
            </a:r>
            <a:endParaRPr lang="en-US" baseline="-25000" dirty="0">
              <a:latin typeface="Cambria" panose="02040503050406030204" pitchFamily="18" charset="0"/>
            </a:endParaRPr>
          </a:p>
        </p:txBody>
      </p:sp>
      <p:sp>
        <p:nvSpPr>
          <p:cNvPr id="12" name="Right Arrow 11"/>
          <p:cNvSpPr/>
          <p:nvPr/>
        </p:nvSpPr>
        <p:spPr>
          <a:xfrm>
            <a:off x="8001000" y="2566096"/>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5" name="Down Arrow 14"/>
          <p:cNvSpPr/>
          <p:nvPr/>
        </p:nvSpPr>
        <p:spPr>
          <a:xfrm>
            <a:off x="1981200" y="3437068"/>
            <a:ext cx="457200" cy="9906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Cloud 13"/>
          <p:cNvSpPr/>
          <p:nvPr/>
        </p:nvSpPr>
        <p:spPr>
          <a:xfrm>
            <a:off x="1104900" y="4038600"/>
            <a:ext cx="2400300" cy="1295400"/>
          </a:xfrm>
          <a:prstGeom prst="cloud">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Cambria" panose="02040503050406030204" pitchFamily="18" charset="0"/>
              </a:rPr>
              <a:t>Search </a:t>
            </a:r>
            <a:r>
              <a:rPr lang="en-US" dirty="0" smtClean="0">
                <a:latin typeface="Cambria" panose="02040503050406030204" pitchFamily="18" charset="0"/>
              </a:rPr>
              <a:t>Space                          </a:t>
            </a:r>
            <a:endParaRPr lang="en-US" dirty="0">
              <a:latin typeface="Cambria" panose="02040503050406030204" pitchFamily="18" charset="0"/>
            </a:endParaRPr>
          </a:p>
          <a:p>
            <a:pPr algn="ctr"/>
            <a:r>
              <a:rPr lang="en-US" dirty="0">
                <a:latin typeface="Cambria" panose="02040503050406030204" pitchFamily="18" charset="0"/>
              </a:rPr>
              <a:t>(Instruction sequences)</a:t>
            </a:r>
          </a:p>
        </p:txBody>
      </p:sp>
      <p:sp>
        <p:nvSpPr>
          <p:cNvPr id="16" name="Right Arrow 15"/>
          <p:cNvSpPr/>
          <p:nvPr/>
        </p:nvSpPr>
        <p:spPr>
          <a:xfrm>
            <a:off x="2971800" y="2570828"/>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7" name="Rectangle 16"/>
          <p:cNvSpPr/>
          <p:nvPr/>
        </p:nvSpPr>
        <p:spPr>
          <a:xfrm>
            <a:off x="3505200" y="2133600"/>
            <a:ext cx="1752600" cy="1295400"/>
          </a:xfrm>
          <a:prstGeom prst="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tx1"/>
                </a:solidFill>
                <a:latin typeface="Cambria" panose="02040503050406030204" pitchFamily="18" charset="0"/>
              </a:rPr>
              <a:t>Footprint-Based Search-Space Pruning</a:t>
            </a:r>
          </a:p>
        </p:txBody>
      </p:sp>
      <p:sp>
        <p:nvSpPr>
          <p:cNvPr id="18" name="Right Arrow 17"/>
          <p:cNvSpPr/>
          <p:nvPr/>
        </p:nvSpPr>
        <p:spPr>
          <a:xfrm>
            <a:off x="5410200" y="2570828"/>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9" name="Rectangle 18"/>
          <p:cNvSpPr/>
          <p:nvPr/>
        </p:nvSpPr>
        <p:spPr>
          <a:xfrm>
            <a:off x="5943600" y="2141668"/>
            <a:ext cx="1600200" cy="1295400"/>
          </a:xfrm>
          <a:prstGeom prst="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tx1"/>
                </a:solidFill>
                <a:latin typeface="Cambria" panose="02040503050406030204" pitchFamily="18" charset="0"/>
              </a:rPr>
              <a:t>CEGIS</a:t>
            </a:r>
          </a:p>
        </p:txBody>
      </p:sp>
      <p:sp>
        <p:nvSpPr>
          <p:cNvPr id="20" name="Oval 19"/>
          <p:cNvSpPr/>
          <p:nvPr/>
        </p:nvSpPr>
        <p:spPr>
          <a:xfrm>
            <a:off x="2925726" y="3841824"/>
            <a:ext cx="1828800" cy="1477832"/>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8860" y="4188846"/>
            <a:ext cx="1600200" cy="1477832"/>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106494" y="1447800"/>
            <a:ext cx="2931011" cy="523220"/>
          </a:xfrm>
          <a:prstGeom prst="rect">
            <a:avLst/>
          </a:prstGeom>
          <a:noFill/>
        </p:spPr>
        <p:txBody>
          <a:bodyPr wrap="square" rtlCol="0">
            <a:spAutoFit/>
          </a:bodyPr>
          <a:lstStyle/>
          <a:p>
            <a:pPr algn="ctr"/>
            <a:r>
              <a:rPr lang="en-US" sz="2800" dirty="0" smtClean="0">
                <a:solidFill>
                  <a:schemeClr val="bg1"/>
                </a:solidFill>
                <a:latin typeface="Cambria" panose="02040503050406030204" pitchFamily="18" charset="0"/>
              </a:rPr>
              <a:t>Slave Synthesizer</a:t>
            </a:r>
            <a:endParaRPr lang="en-US" sz="2800" dirty="0">
              <a:solidFill>
                <a:schemeClr val="bg1"/>
              </a:solidFill>
              <a:latin typeface="Cambria" panose="02040503050406030204" pitchFamily="18" charset="0"/>
            </a:endParaRPr>
          </a:p>
        </p:txBody>
      </p:sp>
      <p:sp>
        <p:nvSpPr>
          <p:cNvPr id="23" name="Rounded Rectangle 22"/>
          <p:cNvSpPr/>
          <p:nvPr/>
        </p:nvSpPr>
        <p:spPr>
          <a:xfrm>
            <a:off x="2324100" y="5638800"/>
            <a:ext cx="44958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2000" dirty="0" smtClean="0">
                <a:solidFill>
                  <a:schemeClr val="tx1"/>
                </a:solidFill>
                <a:latin typeface="Cambria" panose="02040503050406030204" pitchFamily="18" charset="0"/>
              </a:rPr>
              <a:t>φ</a:t>
            </a:r>
            <a:r>
              <a:rPr lang="en-US" sz="2000" baseline="-25000" dirty="0" smtClean="0">
                <a:solidFill>
                  <a:schemeClr val="tx1"/>
                </a:solidFill>
                <a:latin typeface="Cambria" panose="02040503050406030204" pitchFamily="18" charset="0"/>
              </a:rPr>
              <a:t>1</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Mem’ </a:t>
            </a:r>
            <a:r>
              <a:rPr lang="en-US" sz="2000" dirty="0">
                <a:solidFill>
                  <a:schemeClr val="tx1"/>
                </a:solidFill>
                <a:latin typeface="Cambria" panose="02040503050406030204" pitchFamily="18" charset="0"/>
                <a:sym typeface="Wingdings" panose="05000000000000000000" pitchFamily="2" charset="2"/>
              </a:rPr>
              <a:t>= Mem[ESP – 4 ↦ </a:t>
            </a:r>
            <a:r>
              <a:rPr lang="en-US" sz="2000" dirty="0">
                <a:solidFill>
                  <a:schemeClr val="tx1"/>
                </a:solidFill>
                <a:latin typeface="Cambria" panose="02040503050406030204" pitchFamily="18" charset="0"/>
              </a:rPr>
              <a:t>EBP]</a:t>
            </a:r>
          </a:p>
        </p:txBody>
      </p:sp>
    </p:spTree>
    <p:extLst>
      <p:ext uri="{BB962C8B-B14F-4D97-AF65-F5344CB8AC3E}">
        <p14:creationId xmlns:p14="http://schemas.microsoft.com/office/powerpoint/2010/main" val="345193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mph" presetSubtype="0" fill="remove" grpId="1" nodeType="clickEffect">
                                  <p:stCondLst>
                                    <p:cond delay="0"/>
                                  </p:stCondLst>
                                  <p:childTnLst>
                                    <p:animClr clrSpc="rgb" dir="cw">
                                      <p:cBhvr override="childStyle">
                                        <p:cTn id="63" dur="250" autoRev="1" fill="remove"/>
                                        <p:tgtEl>
                                          <p:spTgt spid="17"/>
                                        </p:tgtEl>
                                        <p:attrNameLst>
                                          <p:attrName>style.color</p:attrName>
                                        </p:attrNameLst>
                                      </p:cBhvr>
                                      <p:to>
                                        <a:schemeClr val="bg1"/>
                                      </p:to>
                                    </p:animClr>
                                    <p:animClr clrSpc="rgb" dir="cw">
                                      <p:cBhvr>
                                        <p:cTn id="64" dur="250" autoRev="1" fill="remove"/>
                                        <p:tgtEl>
                                          <p:spTgt spid="17"/>
                                        </p:tgtEl>
                                        <p:attrNameLst>
                                          <p:attrName>fillcolor</p:attrName>
                                        </p:attrNameLst>
                                      </p:cBhvr>
                                      <p:to>
                                        <a:schemeClr val="bg1"/>
                                      </p:to>
                                    </p:animClr>
                                    <p:set>
                                      <p:cBhvr>
                                        <p:cTn id="65" dur="250" autoRev="1" fill="remove"/>
                                        <p:tgtEl>
                                          <p:spTgt spid="17"/>
                                        </p:tgtEl>
                                        <p:attrNameLst>
                                          <p:attrName>fill.type</p:attrName>
                                        </p:attrNameLst>
                                      </p:cBhvr>
                                      <p:to>
                                        <p:strVal val="solid"/>
                                      </p:to>
                                    </p:set>
                                    <p:set>
                                      <p:cBhvr>
                                        <p:cTn id="66" dur="250" autoRev="1" fill="remove"/>
                                        <p:tgtEl>
                                          <p:spTgt spid="17"/>
                                        </p:tgtEl>
                                        <p:attrNameLst>
                                          <p:attrName>fill.on</p:attrName>
                                        </p:attrNameLst>
                                      </p:cBhvr>
                                      <p:to>
                                        <p:strVal val="true"/>
                                      </p:to>
                                    </p:set>
                                  </p:childTnLst>
                                </p:cTn>
                              </p:par>
                            </p:childTnLst>
                          </p:cTn>
                        </p:par>
                        <p:par>
                          <p:cTn id="67" fill="hold">
                            <p:stCondLst>
                              <p:cond delay="500"/>
                            </p:stCondLst>
                            <p:childTnLst>
                              <p:par>
                                <p:cTn id="68" presetID="27" presetClass="emph" presetSubtype="0" fill="remove" grpId="2" nodeType="afterEffect">
                                  <p:stCondLst>
                                    <p:cond delay="0"/>
                                  </p:stCondLst>
                                  <p:childTnLst>
                                    <p:animClr clrSpc="rgb" dir="cw">
                                      <p:cBhvr override="childStyle">
                                        <p:cTn id="69" dur="250" autoRev="1" fill="remove"/>
                                        <p:tgtEl>
                                          <p:spTgt spid="17"/>
                                        </p:tgtEl>
                                        <p:attrNameLst>
                                          <p:attrName>style.color</p:attrName>
                                        </p:attrNameLst>
                                      </p:cBhvr>
                                      <p:to>
                                        <a:schemeClr val="bg1"/>
                                      </p:to>
                                    </p:animClr>
                                    <p:animClr clrSpc="rgb" dir="cw">
                                      <p:cBhvr>
                                        <p:cTn id="70" dur="250" autoRev="1" fill="remove"/>
                                        <p:tgtEl>
                                          <p:spTgt spid="17"/>
                                        </p:tgtEl>
                                        <p:attrNameLst>
                                          <p:attrName>fillcolor</p:attrName>
                                        </p:attrNameLst>
                                      </p:cBhvr>
                                      <p:to>
                                        <a:schemeClr val="bg1"/>
                                      </p:to>
                                    </p:animClr>
                                    <p:set>
                                      <p:cBhvr>
                                        <p:cTn id="71" dur="250" autoRev="1" fill="remove"/>
                                        <p:tgtEl>
                                          <p:spTgt spid="17"/>
                                        </p:tgtEl>
                                        <p:attrNameLst>
                                          <p:attrName>fill.type</p:attrName>
                                        </p:attrNameLst>
                                      </p:cBhvr>
                                      <p:to>
                                        <p:strVal val="solid"/>
                                      </p:to>
                                    </p:set>
                                    <p:set>
                                      <p:cBhvr>
                                        <p:cTn id="72" dur="250" autoRev="1" fill="remove"/>
                                        <p:tgtEl>
                                          <p:spTgt spid="17"/>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27" presetClass="emph" presetSubtype="0" fill="remove" grpId="1" nodeType="clickEffect">
                                  <p:stCondLst>
                                    <p:cond delay="0"/>
                                  </p:stCondLst>
                                  <p:childTnLst>
                                    <p:animClr clrSpc="rgb" dir="cw">
                                      <p:cBhvr override="childStyle">
                                        <p:cTn id="76" dur="250" autoRev="1" fill="remove"/>
                                        <p:tgtEl>
                                          <p:spTgt spid="19"/>
                                        </p:tgtEl>
                                        <p:attrNameLst>
                                          <p:attrName>style.color</p:attrName>
                                        </p:attrNameLst>
                                      </p:cBhvr>
                                      <p:to>
                                        <a:schemeClr val="bg1"/>
                                      </p:to>
                                    </p:animClr>
                                    <p:animClr clrSpc="rgb" dir="cw">
                                      <p:cBhvr>
                                        <p:cTn id="77" dur="250" autoRev="1" fill="remove"/>
                                        <p:tgtEl>
                                          <p:spTgt spid="19"/>
                                        </p:tgtEl>
                                        <p:attrNameLst>
                                          <p:attrName>fillcolor</p:attrName>
                                        </p:attrNameLst>
                                      </p:cBhvr>
                                      <p:to>
                                        <a:schemeClr val="bg1"/>
                                      </p:to>
                                    </p:animClr>
                                    <p:set>
                                      <p:cBhvr>
                                        <p:cTn id="78" dur="250" autoRev="1" fill="remove"/>
                                        <p:tgtEl>
                                          <p:spTgt spid="19"/>
                                        </p:tgtEl>
                                        <p:attrNameLst>
                                          <p:attrName>fill.type</p:attrName>
                                        </p:attrNameLst>
                                      </p:cBhvr>
                                      <p:to>
                                        <p:strVal val="solid"/>
                                      </p:to>
                                    </p:set>
                                    <p:set>
                                      <p:cBhvr>
                                        <p:cTn id="79" dur="250" autoRev="1" fill="remove"/>
                                        <p:tgtEl>
                                          <p:spTgt spid="19"/>
                                        </p:tgtEl>
                                        <p:attrNameLst>
                                          <p:attrName>fill.on</p:attrName>
                                        </p:attrNameLst>
                                      </p:cBhvr>
                                      <p:to>
                                        <p:strVal val="true"/>
                                      </p:to>
                                    </p:set>
                                  </p:childTnLst>
                                </p:cTn>
                              </p:par>
                            </p:childTnLst>
                          </p:cTn>
                        </p:par>
                        <p:par>
                          <p:cTn id="80" fill="hold">
                            <p:stCondLst>
                              <p:cond delay="500"/>
                            </p:stCondLst>
                            <p:childTnLst>
                              <p:par>
                                <p:cTn id="81" presetID="27" presetClass="emph" presetSubtype="0" fill="remove" grpId="2" nodeType="afterEffect">
                                  <p:stCondLst>
                                    <p:cond delay="0"/>
                                  </p:stCondLst>
                                  <p:childTnLst>
                                    <p:animClr clrSpc="rgb" dir="cw">
                                      <p:cBhvr override="childStyle">
                                        <p:cTn id="82" dur="250" autoRev="1" fill="remove"/>
                                        <p:tgtEl>
                                          <p:spTgt spid="19"/>
                                        </p:tgtEl>
                                        <p:attrNameLst>
                                          <p:attrName>style.color</p:attrName>
                                        </p:attrNameLst>
                                      </p:cBhvr>
                                      <p:to>
                                        <a:schemeClr val="bg1"/>
                                      </p:to>
                                    </p:animClr>
                                    <p:animClr clrSpc="rgb" dir="cw">
                                      <p:cBhvr>
                                        <p:cTn id="83" dur="250" autoRev="1" fill="remove"/>
                                        <p:tgtEl>
                                          <p:spTgt spid="19"/>
                                        </p:tgtEl>
                                        <p:attrNameLst>
                                          <p:attrName>fillcolor</p:attrName>
                                        </p:attrNameLst>
                                      </p:cBhvr>
                                      <p:to>
                                        <a:schemeClr val="bg1"/>
                                      </p:to>
                                    </p:animClr>
                                    <p:set>
                                      <p:cBhvr>
                                        <p:cTn id="84" dur="250" autoRev="1" fill="remove"/>
                                        <p:tgtEl>
                                          <p:spTgt spid="19"/>
                                        </p:tgtEl>
                                        <p:attrNameLst>
                                          <p:attrName>fill.type</p:attrName>
                                        </p:attrNameLst>
                                      </p:cBhvr>
                                      <p:to>
                                        <p:strVal val="solid"/>
                                      </p:to>
                                    </p:set>
                                    <p:set>
                                      <p:cBhvr>
                                        <p:cTn id="85" dur="25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5" grpId="0" animBg="1"/>
      <p:bldP spid="14" grpId="0" animBg="1"/>
      <p:bldP spid="16" grpId="0" animBg="1"/>
      <p:bldP spid="17" grpId="0" animBg="1"/>
      <p:bldP spid="17" grpId="1" animBg="1"/>
      <p:bldP spid="17" grpId="2" animBg="1"/>
      <p:bldP spid="18" grpId="0" animBg="1"/>
      <p:bldP spid="19" grpId="0" animBg="1"/>
      <p:bldP spid="19" grpId="1" animBg="1"/>
      <p:bldP spid="19" grpId="2" animBg="1"/>
      <p:bldP spid="20" grpId="0" animBg="1"/>
      <p:bldP spid="2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Footprint-Based Search-Space Pruning</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15</a:t>
            </a:fld>
            <a:endParaRPr lang="en-US"/>
          </a:p>
        </p:txBody>
      </p:sp>
      <p:sp>
        <p:nvSpPr>
          <p:cNvPr id="6" name="Rounded Rectangle 5"/>
          <p:cNvSpPr/>
          <p:nvPr/>
        </p:nvSpPr>
        <p:spPr>
          <a:xfrm>
            <a:off x="2324100" y="1524000"/>
            <a:ext cx="44958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2000" dirty="0">
                <a:solidFill>
                  <a:schemeClr val="tx1"/>
                </a:solidFill>
                <a:latin typeface="Cambria" panose="02040503050406030204" pitchFamily="18" charset="0"/>
              </a:rPr>
              <a:t>φ</a:t>
            </a:r>
            <a:r>
              <a:rPr lang="en-US" sz="2000" baseline="-25000" dirty="0">
                <a:solidFill>
                  <a:schemeClr val="tx1"/>
                </a:solidFill>
                <a:latin typeface="Cambria" panose="02040503050406030204" pitchFamily="18" charset="0"/>
              </a:rPr>
              <a:t>1</a:t>
            </a:r>
            <a:r>
              <a:rPr lang="en-US" sz="2000" dirty="0">
                <a:solidFill>
                  <a:schemeClr val="tx1"/>
                </a:solidFill>
                <a:latin typeface="Cambria" panose="02040503050406030204" pitchFamily="18" charset="0"/>
              </a:rPr>
              <a:t> : Mem’ </a:t>
            </a:r>
            <a:r>
              <a:rPr lang="en-US" sz="2000" dirty="0">
                <a:solidFill>
                  <a:schemeClr val="tx1"/>
                </a:solidFill>
                <a:latin typeface="Cambria" panose="02040503050406030204" pitchFamily="18" charset="0"/>
                <a:sym typeface="Wingdings" panose="05000000000000000000" pitchFamily="2" charset="2"/>
              </a:rPr>
              <a:t>= Mem[ESP – 4 ↦ </a:t>
            </a:r>
            <a:r>
              <a:rPr lang="en-US" sz="2000" dirty="0">
                <a:solidFill>
                  <a:schemeClr val="tx1"/>
                </a:solidFill>
                <a:latin typeface="Cambria" panose="02040503050406030204" pitchFamily="18" charset="0"/>
              </a:rPr>
              <a:t>EBP]</a:t>
            </a:r>
          </a:p>
        </p:txBody>
      </p:sp>
      <p:sp>
        <p:nvSpPr>
          <p:cNvPr id="7" name="Rectangle 6"/>
          <p:cNvSpPr/>
          <p:nvPr/>
        </p:nvSpPr>
        <p:spPr>
          <a:xfrm>
            <a:off x="697880" y="2743200"/>
            <a:ext cx="1321420" cy="1295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Instruction Enumerator</a:t>
            </a:r>
          </a:p>
        </p:txBody>
      </p:sp>
      <p:sp>
        <p:nvSpPr>
          <p:cNvPr id="8" name="Rounded Rectangle 7"/>
          <p:cNvSpPr/>
          <p:nvPr/>
        </p:nvSpPr>
        <p:spPr>
          <a:xfrm>
            <a:off x="697880" y="4343400"/>
            <a:ext cx="1447800" cy="685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err="1" smtClean="0">
                <a:solidFill>
                  <a:schemeClr val="tx1"/>
                </a:solidFill>
                <a:latin typeface="Cambria" panose="02040503050406030204" pitchFamily="18" charset="0"/>
              </a:rPr>
              <a:t>mov</a:t>
            </a:r>
            <a:r>
              <a:rPr lang="en-US" sz="1400" dirty="0" smtClean="0">
                <a:solidFill>
                  <a:schemeClr val="tx1"/>
                </a:solidFill>
                <a:latin typeface="Cambria" panose="02040503050406030204" pitchFamily="18" charset="0"/>
              </a:rPr>
              <a:t> </a:t>
            </a:r>
            <a:r>
              <a:rPr lang="en-US" sz="1400" dirty="0" err="1" smtClean="0">
                <a:solidFill>
                  <a:schemeClr val="tx1"/>
                </a:solidFill>
                <a:latin typeface="Cambria" panose="02040503050406030204" pitchFamily="18" charset="0"/>
              </a:rPr>
              <a:t>eax</a:t>
            </a:r>
            <a:r>
              <a:rPr lang="en-US" sz="1400" dirty="0" smtClean="0">
                <a:solidFill>
                  <a:schemeClr val="tx1"/>
                </a:solidFill>
                <a:latin typeface="Cambria" panose="02040503050406030204" pitchFamily="18" charset="0"/>
              </a:rPr>
              <a:t>, &lt;imm&gt;</a:t>
            </a:r>
            <a:endParaRPr lang="en-US" sz="1400" dirty="0">
              <a:solidFill>
                <a:schemeClr val="tx1"/>
              </a:solidFill>
              <a:latin typeface="Cambria" panose="02040503050406030204" pitchFamily="18" charset="0"/>
            </a:endParaRPr>
          </a:p>
        </p:txBody>
      </p:sp>
      <p:sp>
        <p:nvSpPr>
          <p:cNvPr id="9" name="Rounded Rectangle 8"/>
          <p:cNvSpPr/>
          <p:nvPr/>
        </p:nvSpPr>
        <p:spPr>
          <a:xfrm>
            <a:off x="685800" y="4343400"/>
            <a:ext cx="1447800" cy="685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err="1" smtClean="0">
                <a:solidFill>
                  <a:schemeClr val="tx1"/>
                </a:solidFill>
                <a:latin typeface="Cambria" panose="02040503050406030204" pitchFamily="18" charset="0"/>
              </a:rPr>
              <a:t>mov</a:t>
            </a:r>
            <a:r>
              <a:rPr lang="en-US" sz="1400" dirty="0" smtClean="0">
                <a:solidFill>
                  <a:schemeClr val="tx1"/>
                </a:solidFill>
                <a:latin typeface="Cambria" panose="02040503050406030204" pitchFamily="18" charset="0"/>
              </a:rPr>
              <a:t> </a:t>
            </a:r>
            <a:r>
              <a:rPr lang="en-US" sz="1400" dirty="0" err="1" smtClean="0">
                <a:solidFill>
                  <a:schemeClr val="tx1"/>
                </a:solidFill>
                <a:latin typeface="Cambria" panose="02040503050406030204" pitchFamily="18" charset="0"/>
              </a:rPr>
              <a:t>esp</a:t>
            </a:r>
            <a:r>
              <a:rPr lang="en-US" sz="1400" dirty="0" smtClean="0">
                <a:solidFill>
                  <a:schemeClr val="tx1"/>
                </a:solidFill>
                <a:latin typeface="Cambria" panose="02040503050406030204" pitchFamily="18" charset="0"/>
              </a:rPr>
              <a:t>, &lt;imm&gt;</a:t>
            </a:r>
            <a:endParaRPr lang="en-US" sz="1400" dirty="0">
              <a:solidFill>
                <a:schemeClr val="tx1"/>
              </a:solidFill>
              <a:latin typeface="Cambria" panose="02040503050406030204" pitchFamily="18" charset="0"/>
            </a:endParaRPr>
          </a:p>
        </p:txBody>
      </p:sp>
      <p:sp>
        <p:nvSpPr>
          <p:cNvPr id="10" name="Rounded Rectangle 9"/>
          <p:cNvSpPr/>
          <p:nvPr/>
        </p:nvSpPr>
        <p:spPr>
          <a:xfrm>
            <a:off x="685800" y="4352693"/>
            <a:ext cx="1447800" cy="685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smtClean="0">
                <a:solidFill>
                  <a:schemeClr val="tx1"/>
                </a:solidFill>
                <a:latin typeface="Cambria" panose="02040503050406030204" pitchFamily="18" charset="0"/>
              </a:rPr>
              <a:t>add </a:t>
            </a:r>
            <a:r>
              <a:rPr lang="en-US" sz="1400" dirty="0" err="1" smtClean="0">
                <a:solidFill>
                  <a:schemeClr val="tx1"/>
                </a:solidFill>
                <a:latin typeface="Cambria" panose="02040503050406030204" pitchFamily="18" charset="0"/>
              </a:rPr>
              <a:t>esp</a:t>
            </a:r>
            <a:r>
              <a:rPr lang="en-US" sz="1400" dirty="0" smtClean="0">
                <a:solidFill>
                  <a:schemeClr val="tx1"/>
                </a:solidFill>
                <a:latin typeface="Cambria" panose="02040503050406030204" pitchFamily="18" charset="0"/>
              </a:rPr>
              <a:t>, &lt;imm&gt;</a:t>
            </a:r>
            <a:endParaRPr lang="en-US" sz="1400" dirty="0">
              <a:solidFill>
                <a:schemeClr val="tx1"/>
              </a:solidFill>
              <a:latin typeface="Cambria" panose="02040503050406030204" pitchFamily="18" charset="0"/>
            </a:endParaRPr>
          </a:p>
        </p:txBody>
      </p:sp>
      <p:sp>
        <p:nvSpPr>
          <p:cNvPr id="11" name="Rounded Rectangle 10"/>
          <p:cNvSpPr/>
          <p:nvPr/>
        </p:nvSpPr>
        <p:spPr>
          <a:xfrm>
            <a:off x="697880" y="4354552"/>
            <a:ext cx="1447800" cy="685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smtClean="0">
                <a:solidFill>
                  <a:schemeClr val="tx1"/>
                </a:solidFill>
                <a:latin typeface="Cambria" panose="02040503050406030204" pitchFamily="18" charset="0"/>
              </a:rPr>
              <a:t>push </a:t>
            </a:r>
            <a:r>
              <a:rPr lang="en-US" sz="1400" dirty="0" err="1" smtClean="0">
                <a:solidFill>
                  <a:schemeClr val="tx1"/>
                </a:solidFill>
                <a:latin typeface="Cambria" panose="02040503050406030204" pitchFamily="18" charset="0"/>
              </a:rPr>
              <a:t>eax</a:t>
            </a:r>
            <a:endParaRPr lang="en-US" sz="1400" dirty="0" smtClean="0">
              <a:solidFill>
                <a:schemeClr val="tx1"/>
              </a:solidFill>
              <a:latin typeface="Cambria" panose="02040503050406030204" pitchFamily="18" charset="0"/>
            </a:endParaRPr>
          </a:p>
          <a:p>
            <a:pPr algn="ctr"/>
            <a:r>
              <a:rPr lang="en-US" sz="1400" dirty="0" err="1" smtClean="0">
                <a:solidFill>
                  <a:schemeClr val="tx1"/>
                </a:solidFill>
                <a:latin typeface="Cambria" panose="02040503050406030204" pitchFamily="18" charset="0"/>
              </a:rPr>
              <a:t>mov</a:t>
            </a:r>
            <a:r>
              <a:rPr lang="en-US" sz="1400" dirty="0" smtClean="0">
                <a:solidFill>
                  <a:schemeClr val="tx1"/>
                </a:solidFill>
                <a:latin typeface="Cambria" panose="02040503050406030204" pitchFamily="18" charset="0"/>
              </a:rPr>
              <a:t> </a:t>
            </a:r>
            <a:r>
              <a:rPr lang="en-US" sz="1400" dirty="0" err="1" smtClean="0">
                <a:solidFill>
                  <a:schemeClr val="tx1"/>
                </a:solidFill>
                <a:latin typeface="Cambria" panose="02040503050406030204" pitchFamily="18" charset="0"/>
              </a:rPr>
              <a:t>eax</a:t>
            </a:r>
            <a:r>
              <a:rPr lang="en-US" sz="1400" dirty="0" smtClean="0">
                <a:solidFill>
                  <a:schemeClr val="tx1"/>
                </a:solidFill>
                <a:latin typeface="Cambria" panose="02040503050406030204" pitchFamily="18" charset="0"/>
              </a:rPr>
              <a:t>, &lt;</a:t>
            </a:r>
            <a:r>
              <a:rPr lang="en-US" sz="1400" dirty="0" err="1" smtClean="0">
                <a:solidFill>
                  <a:schemeClr val="tx1"/>
                </a:solidFill>
                <a:latin typeface="Cambria" panose="02040503050406030204" pitchFamily="18" charset="0"/>
              </a:rPr>
              <a:t>imm</a:t>
            </a:r>
            <a:r>
              <a:rPr lang="en-US" sz="1400" dirty="0" smtClean="0">
                <a:solidFill>
                  <a:schemeClr val="tx1"/>
                </a:solidFill>
                <a:latin typeface="Cambria" panose="02040503050406030204" pitchFamily="18" charset="0"/>
              </a:rPr>
              <a:t>&gt;</a:t>
            </a:r>
            <a:endParaRPr lang="en-US" sz="1400" dirty="0">
              <a:solidFill>
                <a:schemeClr val="tx1"/>
              </a:solidFill>
              <a:latin typeface="Cambria" panose="02040503050406030204" pitchFamily="18" charset="0"/>
            </a:endParaRPr>
          </a:p>
        </p:txBody>
      </p:sp>
      <p:sp>
        <p:nvSpPr>
          <p:cNvPr id="12" name="Content Placeholder 5"/>
          <p:cNvSpPr>
            <a:spLocks noGrp="1"/>
          </p:cNvSpPr>
          <p:nvPr>
            <p:ph sz="half" idx="1"/>
          </p:nvPr>
        </p:nvSpPr>
        <p:spPr>
          <a:xfrm>
            <a:off x="5791200" y="2743200"/>
            <a:ext cx="3352800" cy="3352800"/>
          </a:xfrm>
        </p:spPr>
        <p:txBody>
          <a:bodyPr>
            <a:noAutofit/>
          </a:bodyPr>
          <a:lstStyle/>
          <a:p>
            <a:r>
              <a:rPr lang="en-US" sz="2800" dirty="0" smtClean="0"/>
              <a:t>Abstract semantic Footprint</a:t>
            </a:r>
          </a:p>
          <a:p>
            <a:pPr lvl="1"/>
            <a:r>
              <a:rPr lang="en-US" sz="2400" dirty="0" smtClean="0"/>
              <a:t>Sound abstraction of locations that might be used or modified by a QFBV formula</a:t>
            </a:r>
          </a:p>
        </p:txBody>
      </p:sp>
      <p:sp>
        <p:nvSpPr>
          <p:cNvPr id="13" name="Rounded Rectangle 12"/>
          <p:cNvSpPr/>
          <p:nvPr/>
        </p:nvSpPr>
        <p:spPr>
          <a:xfrm>
            <a:off x="2520170" y="2778420"/>
            <a:ext cx="2991315" cy="1066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a:solidFill>
                  <a:schemeClr val="tx1"/>
                </a:solidFill>
                <a:latin typeface="Cambria" panose="02040503050406030204" pitchFamily="18" charset="0"/>
              </a:rPr>
              <a:t>SFP#</a:t>
            </a:r>
            <a:r>
              <a:rPr lang="en-US" sz="2000" baseline="-25000" dirty="0">
                <a:solidFill>
                  <a:schemeClr val="tx1"/>
                </a:solidFill>
                <a:latin typeface="Cambria" panose="02040503050406030204" pitchFamily="18" charset="0"/>
              </a:rPr>
              <a:t>use</a:t>
            </a:r>
            <a:r>
              <a:rPr lang="en-US" sz="2000" dirty="0">
                <a:solidFill>
                  <a:schemeClr val="tx1"/>
                </a:solidFill>
                <a:latin typeface="Cambria" panose="02040503050406030204" pitchFamily="18" charset="0"/>
              </a:rPr>
              <a:t>(</a:t>
            </a:r>
            <a:r>
              <a:rPr lang="el-GR" sz="2000" dirty="0">
                <a:solidFill>
                  <a:schemeClr val="tx1"/>
                </a:solidFill>
                <a:latin typeface="Cambria" panose="02040503050406030204" pitchFamily="18" charset="0"/>
              </a:rPr>
              <a:t>φ</a:t>
            </a:r>
            <a:r>
              <a:rPr lang="en-US" sz="2000" baseline="-25000" dirty="0">
                <a:solidFill>
                  <a:schemeClr val="tx1"/>
                </a:solidFill>
                <a:latin typeface="Cambria" panose="02040503050406030204" pitchFamily="18" charset="0"/>
              </a:rPr>
              <a:t>1</a:t>
            </a:r>
            <a:r>
              <a:rPr lang="en-US" sz="2000" dirty="0">
                <a:solidFill>
                  <a:schemeClr val="tx1"/>
                </a:solidFill>
                <a:latin typeface="Cambria" panose="02040503050406030204" pitchFamily="18" charset="0"/>
              </a:rPr>
              <a:t>) = {ESP, EBP}</a:t>
            </a:r>
          </a:p>
          <a:p>
            <a:r>
              <a:rPr lang="en-US" sz="2000" dirty="0">
                <a:solidFill>
                  <a:schemeClr val="tx1"/>
                </a:solidFill>
                <a:latin typeface="Cambria" panose="02040503050406030204" pitchFamily="18" charset="0"/>
              </a:rPr>
              <a:t>SFP#</a:t>
            </a:r>
            <a:r>
              <a:rPr lang="en-US" sz="2000" baseline="-25000" dirty="0">
                <a:solidFill>
                  <a:schemeClr val="tx1"/>
                </a:solidFill>
                <a:latin typeface="Cambria" panose="02040503050406030204" pitchFamily="18" charset="0"/>
              </a:rPr>
              <a:t>kill</a:t>
            </a:r>
            <a:r>
              <a:rPr lang="en-US" sz="2000" dirty="0">
                <a:solidFill>
                  <a:schemeClr val="tx1"/>
                </a:solidFill>
                <a:latin typeface="Cambria" panose="02040503050406030204" pitchFamily="18" charset="0"/>
              </a:rPr>
              <a:t>(</a:t>
            </a:r>
            <a:r>
              <a:rPr lang="el-GR" sz="2000" dirty="0">
                <a:solidFill>
                  <a:schemeClr val="tx1"/>
                </a:solidFill>
                <a:latin typeface="Cambria" panose="02040503050406030204" pitchFamily="18" charset="0"/>
              </a:rPr>
              <a:t>φ</a:t>
            </a:r>
            <a:r>
              <a:rPr lang="en-US" sz="2000" baseline="-25000" dirty="0">
                <a:solidFill>
                  <a:schemeClr val="tx1"/>
                </a:solidFill>
                <a:latin typeface="Cambria" panose="02040503050406030204" pitchFamily="18" charset="0"/>
              </a:rPr>
              <a:t>1</a:t>
            </a:r>
            <a:r>
              <a:rPr lang="en-US" sz="2000" dirty="0">
                <a:solidFill>
                  <a:schemeClr val="tx1"/>
                </a:solidFill>
                <a:latin typeface="Cambria" panose="02040503050406030204" pitchFamily="18" charset="0"/>
              </a:rPr>
              <a:t>) = {Mem’}</a:t>
            </a:r>
          </a:p>
        </p:txBody>
      </p:sp>
      <p:sp>
        <p:nvSpPr>
          <p:cNvPr id="15" name="Rounded Rectangle 14"/>
          <p:cNvSpPr/>
          <p:nvPr/>
        </p:nvSpPr>
        <p:spPr>
          <a:xfrm>
            <a:off x="609600" y="5334000"/>
            <a:ext cx="16002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dirty="0">
                <a:solidFill>
                  <a:schemeClr val="tx1"/>
                </a:solidFill>
                <a:latin typeface="Cambria" panose="02040503050406030204" pitchFamily="18" charset="0"/>
                <a:ea typeface="Cambria Math"/>
              </a:rPr>
              <a:t>Ψ</a:t>
            </a:r>
            <a:r>
              <a:rPr lang="en-US" dirty="0" smtClean="0">
                <a:solidFill>
                  <a:schemeClr val="tx1"/>
                </a:solidFill>
                <a:latin typeface="Cambria" panose="02040503050406030204" pitchFamily="18" charset="0"/>
              </a:rPr>
              <a:t> : EAX’ = </a:t>
            </a:r>
            <a:r>
              <a:rPr lang="en-US" i="1" dirty="0" smtClean="0">
                <a:solidFill>
                  <a:schemeClr val="tx1"/>
                </a:solidFill>
                <a:latin typeface="Cambria" panose="02040503050406030204" pitchFamily="18" charset="0"/>
              </a:rPr>
              <a:t>imm</a:t>
            </a:r>
            <a:endParaRPr lang="en-US" i="1" dirty="0">
              <a:solidFill>
                <a:schemeClr val="tx1"/>
              </a:solidFill>
              <a:latin typeface="Cambria" panose="02040503050406030204" pitchFamily="18" charset="0"/>
            </a:endParaRPr>
          </a:p>
        </p:txBody>
      </p:sp>
      <p:sp>
        <p:nvSpPr>
          <p:cNvPr id="16" name="Rounded Rectangle 15"/>
          <p:cNvSpPr/>
          <p:nvPr/>
        </p:nvSpPr>
        <p:spPr>
          <a:xfrm>
            <a:off x="2799420" y="4191000"/>
            <a:ext cx="2432825" cy="1066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err="1" smtClean="0">
                <a:solidFill>
                  <a:schemeClr val="tx1"/>
                </a:solidFill>
                <a:latin typeface="Cambria" panose="02040503050406030204" pitchFamily="18" charset="0"/>
              </a:rPr>
              <a:t>SFP</a:t>
            </a:r>
            <a:r>
              <a:rPr lang="en-US" sz="2000" baseline="30000" dirty="0" err="1" smtClean="0">
                <a:solidFill>
                  <a:schemeClr val="tx1"/>
                </a:solidFill>
                <a:latin typeface="Cambria" panose="02040503050406030204" pitchFamily="18" charset="0"/>
              </a:rPr>
              <a:t>#</a:t>
            </a:r>
            <a:r>
              <a:rPr lang="en-US" sz="2000" baseline="-25000" dirty="0" err="1" smtClean="0">
                <a:solidFill>
                  <a:schemeClr val="tx1"/>
                </a:solidFill>
                <a:latin typeface="Cambria" panose="02040503050406030204" pitchFamily="18" charset="0"/>
              </a:rPr>
              <a:t>use</a:t>
            </a:r>
            <a:r>
              <a:rPr lang="en-US" sz="2000" dirty="0" smtClean="0">
                <a:solidFill>
                  <a:schemeClr val="tx1"/>
                </a:solidFill>
                <a:latin typeface="Cambria" panose="02040503050406030204" pitchFamily="18" charset="0"/>
              </a:rPr>
              <a:t>(</a:t>
            </a:r>
            <a:r>
              <a:rPr lang="el-GR" sz="2000" dirty="0">
                <a:solidFill>
                  <a:schemeClr val="tx1"/>
                </a:solidFill>
                <a:latin typeface="Cambria" panose="02040503050406030204" pitchFamily="18" charset="0"/>
                <a:ea typeface="Cambria Math"/>
              </a:rPr>
              <a:t>Ψ</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 }</a:t>
            </a:r>
          </a:p>
          <a:p>
            <a:r>
              <a:rPr lang="en-US" sz="2000" dirty="0" err="1" smtClean="0">
                <a:solidFill>
                  <a:schemeClr val="tx1"/>
                </a:solidFill>
                <a:latin typeface="Cambria" panose="02040503050406030204" pitchFamily="18" charset="0"/>
              </a:rPr>
              <a:t>SFP</a:t>
            </a:r>
            <a:r>
              <a:rPr lang="en-US" sz="2000" baseline="30000" dirty="0" err="1" smtClean="0">
                <a:solidFill>
                  <a:schemeClr val="tx1"/>
                </a:solidFill>
                <a:latin typeface="Cambria" panose="02040503050406030204" pitchFamily="18" charset="0"/>
              </a:rPr>
              <a:t>#</a:t>
            </a:r>
            <a:r>
              <a:rPr lang="en-US" sz="2000" baseline="-25000" dirty="0" err="1" smtClean="0">
                <a:solidFill>
                  <a:schemeClr val="tx1"/>
                </a:solidFill>
                <a:latin typeface="Cambria" panose="02040503050406030204" pitchFamily="18" charset="0"/>
              </a:rPr>
              <a:t>kill</a:t>
            </a:r>
            <a:r>
              <a:rPr lang="en-US" sz="2000" dirty="0" smtClean="0">
                <a:solidFill>
                  <a:schemeClr val="tx1"/>
                </a:solidFill>
                <a:latin typeface="Cambria" panose="02040503050406030204" pitchFamily="18" charset="0"/>
              </a:rPr>
              <a:t>(</a:t>
            </a:r>
            <a:r>
              <a:rPr lang="el-GR" sz="2000" dirty="0">
                <a:solidFill>
                  <a:schemeClr val="tx1"/>
                </a:solidFill>
                <a:latin typeface="Cambria" panose="02040503050406030204" pitchFamily="18" charset="0"/>
                <a:ea typeface="Cambria Math"/>
              </a:rPr>
              <a:t>Ψ</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{EAX’}</a:t>
            </a:r>
            <a:endParaRPr lang="en-US" sz="2000" dirty="0">
              <a:solidFill>
                <a:schemeClr val="tx1"/>
              </a:solidFill>
              <a:latin typeface="Cambria" panose="02040503050406030204" pitchFamily="18" charset="0"/>
            </a:endParaRPr>
          </a:p>
        </p:txBody>
      </p:sp>
      <p:sp>
        <p:nvSpPr>
          <p:cNvPr id="18" name="Rounded Rectangle 17"/>
          <p:cNvSpPr/>
          <p:nvPr/>
        </p:nvSpPr>
        <p:spPr>
          <a:xfrm>
            <a:off x="697880" y="4343400"/>
            <a:ext cx="1447800" cy="685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err="1" smtClean="0">
                <a:solidFill>
                  <a:schemeClr val="tx1"/>
                </a:solidFill>
                <a:latin typeface="Cambria" panose="02040503050406030204" pitchFamily="18" charset="0"/>
              </a:rPr>
              <a:t>mov</a:t>
            </a:r>
            <a:r>
              <a:rPr lang="en-US" sz="1400" dirty="0" smtClean="0">
                <a:solidFill>
                  <a:schemeClr val="tx1"/>
                </a:solidFill>
                <a:latin typeface="Cambria" panose="02040503050406030204" pitchFamily="18" charset="0"/>
              </a:rPr>
              <a:t> </a:t>
            </a:r>
            <a:r>
              <a:rPr lang="en-US" sz="1400" dirty="0" err="1" smtClean="0">
                <a:solidFill>
                  <a:schemeClr val="tx1"/>
                </a:solidFill>
                <a:latin typeface="Cambria" panose="02040503050406030204" pitchFamily="18" charset="0"/>
              </a:rPr>
              <a:t>eax</a:t>
            </a:r>
            <a:r>
              <a:rPr lang="en-US" sz="1400" dirty="0" smtClean="0">
                <a:solidFill>
                  <a:schemeClr val="tx1"/>
                </a:solidFill>
                <a:latin typeface="Cambria" panose="02040503050406030204" pitchFamily="18" charset="0"/>
              </a:rPr>
              <a:t>, &lt;</a:t>
            </a:r>
            <a:r>
              <a:rPr lang="en-US" sz="1400" dirty="0" err="1" smtClean="0">
                <a:solidFill>
                  <a:schemeClr val="tx1"/>
                </a:solidFill>
                <a:latin typeface="Cambria" panose="02040503050406030204" pitchFamily="18" charset="0"/>
              </a:rPr>
              <a:t>imm</a:t>
            </a:r>
            <a:r>
              <a:rPr lang="en-US" sz="1400" dirty="0" smtClean="0">
                <a:solidFill>
                  <a:schemeClr val="tx1"/>
                </a:solidFill>
                <a:latin typeface="Cambria" panose="02040503050406030204" pitchFamily="18" charset="0"/>
              </a:rPr>
              <a:t>&gt;</a:t>
            </a:r>
          </a:p>
          <a:p>
            <a:pPr algn="ctr"/>
            <a:r>
              <a:rPr lang="en-US" sz="1400" dirty="0" err="1" smtClean="0">
                <a:solidFill>
                  <a:srgbClr val="C00000"/>
                </a:solidFill>
                <a:latin typeface="Cambria" panose="02040503050406030204" pitchFamily="18" charset="0"/>
              </a:rPr>
              <a:t>mov</a:t>
            </a:r>
            <a:r>
              <a:rPr lang="en-US" sz="1400" dirty="0" smtClean="0">
                <a:solidFill>
                  <a:srgbClr val="C00000"/>
                </a:solidFill>
                <a:latin typeface="Cambria" panose="02040503050406030204" pitchFamily="18" charset="0"/>
              </a:rPr>
              <a:t> </a:t>
            </a:r>
            <a:r>
              <a:rPr lang="en-US" sz="1400" dirty="0" err="1" smtClean="0">
                <a:solidFill>
                  <a:srgbClr val="C00000"/>
                </a:solidFill>
                <a:latin typeface="Cambria" panose="02040503050406030204" pitchFamily="18" charset="0"/>
              </a:rPr>
              <a:t>ebx</a:t>
            </a:r>
            <a:r>
              <a:rPr lang="en-US" sz="1400" dirty="0" smtClean="0">
                <a:solidFill>
                  <a:srgbClr val="C00000"/>
                </a:solidFill>
                <a:latin typeface="Cambria" panose="02040503050406030204" pitchFamily="18" charset="0"/>
              </a:rPr>
              <a:t>, </a:t>
            </a:r>
            <a:r>
              <a:rPr lang="en-US" sz="1400" dirty="0" err="1" smtClean="0">
                <a:solidFill>
                  <a:srgbClr val="C00000"/>
                </a:solidFill>
                <a:latin typeface="Cambria" panose="02040503050406030204" pitchFamily="18" charset="0"/>
              </a:rPr>
              <a:t>ecx</a:t>
            </a:r>
            <a:endParaRPr lang="en-US" sz="1400" dirty="0">
              <a:solidFill>
                <a:srgbClr val="C00000"/>
              </a:solidFill>
              <a:latin typeface="Cambria" panose="02040503050406030204" pitchFamily="18" charset="0"/>
            </a:endParaRPr>
          </a:p>
        </p:txBody>
      </p:sp>
      <p:sp>
        <p:nvSpPr>
          <p:cNvPr id="19" name="Rounded Rectangle 18"/>
          <p:cNvSpPr/>
          <p:nvPr/>
        </p:nvSpPr>
        <p:spPr>
          <a:xfrm>
            <a:off x="621680" y="5334000"/>
            <a:ext cx="16002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dirty="0">
                <a:solidFill>
                  <a:schemeClr val="tx1"/>
                </a:solidFill>
                <a:latin typeface="Cambria" panose="02040503050406030204" pitchFamily="18" charset="0"/>
                <a:ea typeface="Cambria Math"/>
              </a:rPr>
              <a:t>Ψ</a:t>
            </a:r>
            <a:r>
              <a:rPr lang="en-US" dirty="0" smtClean="0">
                <a:solidFill>
                  <a:schemeClr val="tx1"/>
                </a:solidFill>
                <a:latin typeface="Cambria" panose="02040503050406030204" pitchFamily="18" charset="0"/>
              </a:rPr>
              <a:t> : EAX’ = </a:t>
            </a:r>
            <a:r>
              <a:rPr lang="en-US" i="1" dirty="0" smtClean="0">
                <a:solidFill>
                  <a:schemeClr val="tx1"/>
                </a:solidFill>
                <a:latin typeface="Cambria" panose="02040503050406030204" pitchFamily="18" charset="0"/>
              </a:rPr>
              <a:t>imm </a:t>
            </a:r>
            <a:r>
              <a:rPr lang="en-US" dirty="0" smtClean="0">
                <a:solidFill>
                  <a:srgbClr val="C00000"/>
                </a:solidFill>
                <a:latin typeface="Cambria" panose="02040503050406030204" pitchFamily="18" charset="0"/>
              </a:rPr>
              <a:t>^ EBX’ = ECX</a:t>
            </a:r>
            <a:endParaRPr lang="en-US" dirty="0">
              <a:solidFill>
                <a:srgbClr val="C00000"/>
              </a:solidFill>
              <a:latin typeface="Cambria" panose="02040503050406030204" pitchFamily="18" charset="0"/>
            </a:endParaRPr>
          </a:p>
        </p:txBody>
      </p:sp>
      <p:sp>
        <p:nvSpPr>
          <p:cNvPr id="20" name="Rounded Rectangle 19"/>
          <p:cNvSpPr/>
          <p:nvPr/>
        </p:nvSpPr>
        <p:spPr>
          <a:xfrm>
            <a:off x="2520171" y="4226220"/>
            <a:ext cx="2991315" cy="1066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r>
              <a:rPr lang="en-US" sz="2000" dirty="0" err="1" smtClean="0">
                <a:solidFill>
                  <a:schemeClr val="tx1"/>
                </a:solidFill>
                <a:latin typeface="Cambria" panose="02040503050406030204" pitchFamily="18" charset="0"/>
              </a:rPr>
              <a:t>SFP</a:t>
            </a:r>
            <a:r>
              <a:rPr lang="en-US" sz="2000" baseline="30000" dirty="0" err="1" smtClean="0">
                <a:solidFill>
                  <a:schemeClr val="tx1"/>
                </a:solidFill>
                <a:latin typeface="Cambria" panose="02040503050406030204" pitchFamily="18" charset="0"/>
              </a:rPr>
              <a:t>#</a:t>
            </a:r>
            <a:r>
              <a:rPr lang="en-US" sz="2000" baseline="-25000" dirty="0" err="1" smtClean="0">
                <a:solidFill>
                  <a:schemeClr val="tx1"/>
                </a:solidFill>
                <a:latin typeface="Cambria" panose="02040503050406030204" pitchFamily="18" charset="0"/>
              </a:rPr>
              <a:t>use</a:t>
            </a:r>
            <a:r>
              <a:rPr lang="en-US" sz="2000" dirty="0" smtClean="0">
                <a:solidFill>
                  <a:schemeClr val="tx1"/>
                </a:solidFill>
                <a:latin typeface="Cambria" panose="02040503050406030204" pitchFamily="18" charset="0"/>
              </a:rPr>
              <a:t>(</a:t>
            </a:r>
            <a:r>
              <a:rPr lang="el-GR" sz="2000" dirty="0">
                <a:solidFill>
                  <a:schemeClr val="tx1"/>
                </a:solidFill>
                <a:latin typeface="Cambria" panose="02040503050406030204" pitchFamily="18" charset="0"/>
                <a:ea typeface="Cambria Math"/>
              </a:rPr>
              <a:t>Ψ</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a:t>
            </a:r>
            <a:r>
              <a:rPr lang="en-US" sz="2000" dirty="0" smtClean="0">
                <a:solidFill>
                  <a:srgbClr val="C00000"/>
                </a:solidFill>
                <a:latin typeface="Cambria" panose="02040503050406030204" pitchFamily="18" charset="0"/>
              </a:rPr>
              <a:t>ECX</a:t>
            </a:r>
            <a:r>
              <a:rPr lang="en-US" sz="2000" dirty="0" smtClean="0">
                <a:solidFill>
                  <a:schemeClr val="tx1"/>
                </a:solidFill>
                <a:latin typeface="Cambria" panose="02040503050406030204" pitchFamily="18" charset="0"/>
              </a:rPr>
              <a:t>}</a:t>
            </a:r>
          </a:p>
          <a:p>
            <a:r>
              <a:rPr lang="en-US" sz="2000" dirty="0" err="1" smtClean="0">
                <a:solidFill>
                  <a:schemeClr val="tx1"/>
                </a:solidFill>
                <a:latin typeface="Cambria" panose="02040503050406030204" pitchFamily="18" charset="0"/>
              </a:rPr>
              <a:t>SFP</a:t>
            </a:r>
            <a:r>
              <a:rPr lang="en-US" sz="2000" baseline="30000" dirty="0" err="1" smtClean="0">
                <a:solidFill>
                  <a:schemeClr val="tx1"/>
                </a:solidFill>
                <a:latin typeface="Cambria" panose="02040503050406030204" pitchFamily="18" charset="0"/>
              </a:rPr>
              <a:t>#</a:t>
            </a:r>
            <a:r>
              <a:rPr lang="en-US" sz="2000" baseline="-25000" dirty="0" err="1" smtClean="0">
                <a:solidFill>
                  <a:schemeClr val="tx1"/>
                </a:solidFill>
                <a:latin typeface="Cambria" panose="02040503050406030204" pitchFamily="18" charset="0"/>
              </a:rPr>
              <a:t>kill</a:t>
            </a:r>
            <a:r>
              <a:rPr lang="en-US" sz="2000" dirty="0" smtClean="0">
                <a:solidFill>
                  <a:schemeClr val="tx1"/>
                </a:solidFill>
                <a:latin typeface="Cambria" panose="02040503050406030204" pitchFamily="18" charset="0"/>
              </a:rPr>
              <a:t>(</a:t>
            </a:r>
            <a:r>
              <a:rPr lang="el-GR" sz="2000" dirty="0">
                <a:solidFill>
                  <a:schemeClr val="tx1"/>
                </a:solidFill>
                <a:latin typeface="Cambria" panose="02040503050406030204" pitchFamily="18" charset="0"/>
                <a:ea typeface="Cambria Math"/>
              </a:rPr>
              <a:t>Ψ</a:t>
            </a:r>
            <a:r>
              <a:rPr lang="en-US" sz="2000" dirty="0" smtClean="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{EAX’, </a:t>
            </a:r>
            <a:r>
              <a:rPr lang="en-US" sz="2000" dirty="0" smtClean="0">
                <a:solidFill>
                  <a:srgbClr val="C00000"/>
                </a:solidFill>
                <a:latin typeface="Cambria" panose="02040503050406030204" pitchFamily="18" charset="0"/>
              </a:rPr>
              <a:t>EBX’</a:t>
            </a:r>
            <a:r>
              <a:rPr lang="en-US" sz="2000" dirty="0" smtClean="0">
                <a:solidFill>
                  <a:schemeClr val="tx1"/>
                </a:solidFill>
                <a:latin typeface="Cambria" panose="02040503050406030204" pitchFamily="18" charset="0"/>
              </a:rPr>
              <a:t>}</a:t>
            </a:r>
            <a:endParaRPr lang="en-US" sz="2000" dirty="0">
              <a:solidFill>
                <a:schemeClr val="tx1"/>
              </a:solidFill>
              <a:latin typeface="Cambria" panose="02040503050406030204" pitchFamily="18" charset="0"/>
            </a:endParaRPr>
          </a:p>
        </p:txBody>
      </p:sp>
      <p:sp>
        <p:nvSpPr>
          <p:cNvPr id="21" name="Rounded Rectangle 20"/>
          <p:cNvSpPr/>
          <p:nvPr/>
        </p:nvSpPr>
        <p:spPr>
          <a:xfrm>
            <a:off x="2520176" y="5616498"/>
            <a:ext cx="2991315"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400" dirty="0" smtClean="0">
                <a:solidFill>
                  <a:schemeClr val="tx1"/>
                </a:solidFill>
                <a:latin typeface="Cambria" panose="02040503050406030204" pitchFamily="18" charset="0"/>
              </a:rPr>
              <a:t>Useless Prefix</a:t>
            </a:r>
            <a:endParaRPr lang="en-US" sz="2400" dirty="0">
              <a:solidFill>
                <a:schemeClr val="tx1"/>
              </a:solidFill>
              <a:latin typeface="Cambria" panose="02040503050406030204" pitchFamily="18" charset="0"/>
            </a:endParaRPr>
          </a:p>
        </p:txBody>
      </p:sp>
      <p:sp>
        <p:nvSpPr>
          <p:cNvPr id="22" name="Rounded Rectangle 21"/>
          <p:cNvSpPr/>
          <p:nvPr/>
        </p:nvSpPr>
        <p:spPr>
          <a:xfrm>
            <a:off x="2936484" y="2743200"/>
            <a:ext cx="2158691"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400" dirty="0">
                <a:solidFill>
                  <a:schemeClr val="tx1"/>
                </a:solidFill>
                <a:latin typeface="Cambria" panose="02040503050406030204" pitchFamily="18" charset="0"/>
              </a:rPr>
              <a:t>SFP#</a:t>
            </a:r>
            <a:r>
              <a:rPr lang="en-US" sz="2400" baseline="-25000" dirty="0">
                <a:solidFill>
                  <a:schemeClr val="tx1"/>
                </a:solidFill>
                <a:latin typeface="Cambria" panose="02040503050406030204" pitchFamily="18" charset="0"/>
              </a:rPr>
              <a:t>use</a:t>
            </a:r>
          </a:p>
        </p:txBody>
      </p:sp>
      <p:sp>
        <p:nvSpPr>
          <p:cNvPr id="23" name="Rounded Rectangle 22"/>
          <p:cNvSpPr/>
          <p:nvPr/>
        </p:nvSpPr>
        <p:spPr>
          <a:xfrm>
            <a:off x="2936485" y="3552825"/>
            <a:ext cx="2158691"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400" dirty="0">
                <a:solidFill>
                  <a:schemeClr val="tx1"/>
                </a:solidFill>
                <a:latin typeface="Cambria" panose="02040503050406030204" pitchFamily="18" charset="0"/>
              </a:rPr>
              <a:t>SFP#</a:t>
            </a:r>
            <a:r>
              <a:rPr lang="en-US" sz="2400" baseline="-25000" dirty="0">
                <a:solidFill>
                  <a:schemeClr val="tx1"/>
                </a:solidFill>
                <a:latin typeface="Cambria" panose="02040503050406030204" pitchFamily="18" charset="0"/>
              </a:rPr>
              <a:t>kill</a:t>
            </a:r>
          </a:p>
        </p:txBody>
      </p:sp>
      <p:sp>
        <p:nvSpPr>
          <p:cNvPr id="24" name="Rounded Rectangle 23"/>
          <p:cNvSpPr/>
          <p:nvPr/>
        </p:nvSpPr>
        <p:spPr>
          <a:xfrm>
            <a:off x="697880" y="4354552"/>
            <a:ext cx="1447800" cy="6858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3600" dirty="0">
                <a:solidFill>
                  <a:schemeClr val="tx1"/>
                </a:solidFill>
                <a:latin typeface="Cambria" panose="02040503050406030204" pitchFamily="18" charset="0"/>
              </a:rPr>
              <a:t>ε</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72016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childTnLst>
                          </p:cTn>
                        </p:par>
                        <p:par>
                          <p:cTn id="12" fill="hold">
                            <p:stCondLst>
                              <p:cond delay="2500"/>
                            </p:stCondLst>
                            <p:childTnLst>
                              <p:par>
                                <p:cTn id="13" presetID="10" presetClass="exit" presetSubtype="0" fill="hold" grpId="1" nodeType="after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5000"/>
                            </p:stCondLst>
                            <p:childTnLst>
                              <p:par>
                                <p:cTn id="21" presetID="10" presetClass="exit" presetSubtype="0" fill="hold" grpId="1" nodeType="after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7500"/>
                            </p:stCondLst>
                            <p:childTnLst>
                              <p:par>
                                <p:cTn id="29" presetID="10" presetClass="exit" presetSubtype="0" fill="hold" grpId="1" nodeType="after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par>
                          <p:cTn id="36" fill="hold">
                            <p:stCondLst>
                              <p:cond delay="10000"/>
                            </p:stCondLst>
                            <p:childTnLst>
                              <p:par>
                                <p:cTn id="37" presetID="10" presetClass="exit" presetSubtype="0" fill="hold" grpId="1" nodeType="after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par>
                          <p:cTn id="40" fill="hold">
                            <p:stCondLst>
                              <p:cond delay="10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childTnLst>
                          </p:cTn>
                        </p:par>
                        <p:par>
                          <p:cTn id="44" fill="hold">
                            <p:stCondLst>
                              <p:cond delay="12500"/>
                            </p:stCondLst>
                            <p:childTnLst>
                              <p:par>
                                <p:cTn id="45" presetID="10" presetClass="exit" presetSubtype="0" fill="hold" grpId="1" nodeType="after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par>
                          <p:cTn id="48" fill="hold">
                            <p:stCondLst>
                              <p:cond delay="13000"/>
                            </p:stCondLst>
                            <p:childTnLst>
                              <p:par>
                                <p:cTn id="49" presetID="10" presetClass="entr" presetSubtype="0" fill="hold" grpId="2"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500"/>
                                        <p:tgtEl>
                                          <p:spTgt spid="12">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xEl>
                                              <p:pRg st="1" end="1"/>
                                            </p:txEl>
                                          </p:spTgt>
                                        </p:tgtEl>
                                        <p:attrNameLst>
                                          <p:attrName>style.visibility</p:attrName>
                                        </p:attrNameLst>
                                      </p:cBhvr>
                                      <p:to>
                                        <p:strVal val="visible"/>
                                      </p:to>
                                    </p:set>
                                    <p:animEffect transition="in" filter="fade">
                                      <p:cBhvr>
                                        <p:cTn id="59" dur="500"/>
                                        <p:tgtEl>
                                          <p:spTgt spid="12">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nodeType="withEffect">
                                  <p:stCondLst>
                                    <p:cond delay="0"/>
                                  </p:stCondLst>
                                  <p:childTnLst>
                                    <p:set>
                                      <p:cBhvr>
                                        <p:cTn id="84" dur="1" fill="hold">
                                          <p:stCondLst>
                                            <p:cond delay="0"/>
                                          </p:stCondLst>
                                        </p:cTn>
                                        <p:tgtEl>
                                          <p:spTgt spid="13">
                                            <p:txEl>
                                              <p:pRg st="0" end="0"/>
                                            </p:txEl>
                                          </p:spTgt>
                                        </p:tgtEl>
                                        <p:attrNameLst>
                                          <p:attrName>style.visibility</p:attrName>
                                        </p:attrNameLst>
                                      </p:cBhvr>
                                      <p:to>
                                        <p:strVal val="visible"/>
                                      </p:to>
                                    </p:set>
                                    <p:animEffect transition="in" filter="fade">
                                      <p:cBhvr>
                                        <p:cTn id="85" dur="500"/>
                                        <p:tgtEl>
                                          <p:spTgt spid="13">
                                            <p:txEl>
                                              <p:pRg st="0" end="0"/>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13">
                                            <p:txEl>
                                              <p:pRg st="1" end="1"/>
                                            </p:txEl>
                                          </p:spTgt>
                                        </p:tgtEl>
                                        <p:attrNameLst>
                                          <p:attrName>style.visibility</p:attrName>
                                        </p:attrNameLst>
                                      </p:cBhvr>
                                      <p:to>
                                        <p:strVal val="visible"/>
                                      </p:to>
                                    </p:set>
                                    <p:animEffect transition="in" filter="fade">
                                      <p:cBhvr>
                                        <p:cTn id="88" dur="500"/>
                                        <p:tgtEl>
                                          <p:spTgt spid="13">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500"/>
                                        <p:tgtEl>
                                          <p:spTgt spid="16"/>
                                        </p:tgtEl>
                                      </p:cBhvr>
                                    </p:animEffect>
                                  </p:childTnLst>
                                </p:cTn>
                              </p:par>
                              <p:par>
                                <p:cTn id="97" presetID="10" presetClass="entr" presetSubtype="0" fill="hold" nodeType="withEffect">
                                  <p:stCondLst>
                                    <p:cond delay="0"/>
                                  </p:stCondLst>
                                  <p:childTnLst>
                                    <p:set>
                                      <p:cBhvr>
                                        <p:cTn id="98" dur="1" fill="hold">
                                          <p:stCondLst>
                                            <p:cond delay="0"/>
                                          </p:stCondLst>
                                        </p:cTn>
                                        <p:tgtEl>
                                          <p:spTgt spid="16">
                                            <p:txEl>
                                              <p:pRg st="0" end="0"/>
                                            </p:txEl>
                                          </p:spTgt>
                                        </p:tgtEl>
                                        <p:attrNameLst>
                                          <p:attrName>style.visibility</p:attrName>
                                        </p:attrNameLst>
                                      </p:cBhvr>
                                      <p:to>
                                        <p:strVal val="visible"/>
                                      </p:to>
                                    </p:set>
                                    <p:animEffect transition="in" filter="fade">
                                      <p:cBhvr>
                                        <p:cTn id="99" dur="500"/>
                                        <p:tgtEl>
                                          <p:spTgt spid="16">
                                            <p:txEl>
                                              <p:pRg st="0" end="0"/>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16">
                                            <p:txEl>
                                              <p:pRg st="1" end="1"/>
                                            </p:txEl>
                                          </p:spTgt>
                                        </p:tgtEl>
                                        <p:attrNameLst>
                                          <p:attrName>style.visibility</p:attrName>
                                        </p:attrNameLst>
                                      </p:cBhvr>
                                      <p:to>
                                        <p:strVal val="visible"/>
                                      </p:to>
                                    </p:set>
                                    <p:animEffect transition="in" filter="fade">
                                      <p:cBhvr>
                                        <p:cTn id="102" dur="500"/>
                                        <p:tgtEl>
                                          <p:spTgt spid="1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3" nodeType="clickEffect">
                                  <p:stCondLst>
                                    <p:cond delay="0"/>
                                  </p:stCondLst>
                                  <p:childTnLst>
                                    <p:animEffect transition="out" filter="fade">
                                      <p:cBhvr>
                                        <p:cTn id="111" dur="500"/>
                                        <p:tgtEl>
                                          <p:spTgt spid="8"/>
                                        </p:tgtEl>
                                      </p:cBhvr>
                                    </p:animEffect>
                                    <p:set>
                                      <p:cBhvr>
                                        <p:cTn id="112" dur="1" fill="hold">
                                          <p:stCondLst>
                                            <p:cond delay="499"/>
                                          </p:stCondLst>
                                        </p:cTn>
                                        <p:tgtEl>
                                          <p:spTgt spid="8"/>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500"/>
                                        <p:tgtEl>
                                          <p:spTgt spid="18"/>
                                        </p:tgtEl>
                                      </p:cBhvr>
                                    </p:animEffect>
                                  </p:childTnLst>
                                </p:cTn>
                              </p:par>
                            </p:childTnLst>
                          </p:cTn>
                        </p:par>
                        <p:par>
                          <p:cTn id="117" fill="hold">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500"/>
                                        <p:tgtEl>
                                          <p:spTgt spid="19"/>
                                        </p:tgtEl>
                                      </p:cBhvr>
                                    </p:animEffect>
                                  </p:childTnLst>
                                </p:cTn>
                              </p:par>
                            </p:childTnLst>
                          </p:cTn>
                        </p:par>
                        <p:par>
                          <p:cTn id="121" fill="hold">
                            <p:stCondLst>
                              <p:cond delay="1500"/>
                            </p:stCondLst>
                            <p:childTnLst>
                              <p:par>
                                <p:cTn id="122" presetID="10" presetClass="exit" presetSubtype="0" fill="hold" grpId="1" nodeType="afterEffect">
                                  <p:stCondLst>
                                    <p:cond delay="0"/>
                                  </p:stCondLst>
                                  <p:childTnLst>
                                    <p:animEffect transition="out" filter="fade">
                                      <p:cBhvr>
                                        <p:cTn id="123" dur="500"/>
                                        <p:tgtEl>
                                          <p:spTgt spid="16">
                                            <p:txEl>
                                              <p:pRg st="0" end="0"/>
                                            </p:txEl>
                                          </p:spTgt>
                                        </p:tgtEl>
                                      </p:cBhvr>
                                    </p:animEffect>
                                    <p:set>
                                      <p:cBhvr>
                                        <p:cTn id="124" dur="1" fill="hold">
                                          <p:stCondLst>
                                            <p:cond delay="499"/>
                                          </p:stCondLst>
                                        </p:cTn>
                                        <p:tgtEl>
                                          <p:spTgt spid="16">
                                            <p:txEl>
                                              <p:pRg st="0" end="0"/>
                                            </p:txEl>
                                          </p:spTgt>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6">
                                            <p:txEl>
                                              <p:pRg st="1" end="1"/>
                                            </p:txEl>
                                          </p:spTgt>
                                        </p:tgtEl>
                                      </p:cBhvr>
                                    </p:animEffect>
                                    <p:set>
                                      <p:cBhvr>
                                        <p:cTn id="127" dur="1" fill="hold">
                                          <p:stCondLst>
                                            <p:cond delay="499"/>
                                          </p:stCondLst>
                                        </p:cTn>
                                        <p:tgtEl>
                                          <p:spTgt spid="16">
                                            <p:txEl>
                                              <p:pRg st="1" end="1"/>
                                            </p:txEl>
                                          </p:spTgt>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6">
                                            <p:bg/>
                                          </p:spTgt>
                                        </p:tgtEl>
                                      </p:cBhvr>
                                    </p:animEffect>
                                    <p:set>
                                      <p:cBhvr>
                                        <p:cTn id="130" dur="1" fill="hold">
                                          <p:stCondLst>
                                            <p:cond delay="499"/>
                                          </p:stCondLst>
                                        </p:cTn>
                                        <p:tgtEl>
                                          <p:spTgt spid="16">
                                            <p:bg/>
                                          </p:spTgt>
                                        </p:tgtEl>
                                        <p:attrNameLst>
                                          <p:attrName>style.visibility</p:attrName>
                                        </p:attrNameLst>
                                      </p:cBhvr>
                                      <p:to>
                                        <p:strVal val="hidden"/>
                                      </p:to>
                                    </p:set>
                                  </p:childTnLst>
                                </p:cTn>
                              </p:par>
                            </p:childTnLst>
                          </p:cTn>
                        </p:par>
                        <p:par>
                          <p:cTn id="131" fill="hold">
                            <p:stCondLst>
                              <p:cond delay="2000"/>
                            </p:stCondLst>
                            <p:childTnLst>
                              <p:par>
                                <p:cTn id="132" presetID="10" presetClass="entr" presetSubtype="0" fill="hold" grpId="0" nodeType="after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fade">
                                      <p:cBhvr>
                                        <p:cTn id="134" dur="500"/>
                                        <p:tgtEl>
                                          <p:spTgt spid="20"/>
                                        </p:tgtEl>
                                      </p:cBhvr>
                                    </p:animEffect>
                                  </p:childTnLst>
                                </p:cTn>
                              </p:par>
                              <p:par>
                                <p:cTn id="135" presetID="10" presetClass="entr" presetSubtype="0" fill="hold" nodeType="withEffect">
                                  <p:stCondLst>
                                    <p:cond delay="0"/>
                                  </p:stCondLst>
                                  <p:childTnLst>
                                    <p:set>
                                      <p:cBhvr>
                                        <p:cTn id="136" dur="1" fill="hold">
                                          <p:stCondLst>
                                            <p:cond delay="0"/>
                                          </p:stCondLst>
                                        </p:cTn>
                                        <p:tgtEl>
                                          <p:spTgt spid="20">
                                            <p:txEl>
                                              <p:pRg st="0" end="0"/>
                                            </p:txEl>
                                          </p:spTgt>
                                        </p:tgtEl>
                                        <p:attrNameLst>
                                          <p:attrName>style.visibility</p:attrName>
                                        </p:attrNameLst>
                                      </p:cBhvr>
                                      <p:to>
                                        <p:strVal val="visible"/>
                                      </p:to>
                                    </p:set>
                                    <p:animEffect transition="in" filter="fade">
                                      <p:cBhvr>
                                        <p:cTn id="137" dur="500"/>
                                        <p:tgtEl>
                                          <p:spTgt spid="20">
                                            <p:txEl>
                                              <p:pRg st="0" end="0"/>
                                            </p:txEl>
                                          </p:spTgt>
                                        </p:tgtEl>
                                      </p:cBhvr>
                                    </p:animEffect>
                                  </p:childTnLst>
                                </p:cTn>
                              </p:par>
                              <p:par>
                                <p:cTn id="138" presetID="10" presetClass="entr" presetSubtype="0" fill="hold" nodeType="withEffect">
                                  <p:stCondLst>
                                    <p:cond delay="0"/>
                                  </p:stCondLst>
                                  <p:childTnLst>
                                    <p:set>
                                      <p:cBhvr>
                                        <p:cTn id="139" dur="1" fill="hold">
                                          <p:stCondLst>
                                            <p:cond delay="0"/>
                                          </p:stCondLst>
                                        </p:cTn>
                                        <p:tgtEl>
                                          <p:spTgt spid="20">
                                            <p:txEl>
                                              <p:pRg st="1" end="1"/>
                                            </p:txEl>
                                          </p:spTgt>
                                        </p:tgtEl>
                                        <p:attrNameLst>
                                          <p:attrName>style.visibility</p:attrName>
                                        </p:attrNameLst>
                                      </p:cBhvr>
                                      <p:to>
                                        <p:strVal val="visible"/>
                                      </p:to>
                                    </p:set>
                                    <p:animEffect transition="in" filter="fade">
                                      <p:cBhvr>
                                        <p:cTn id="140" dur="500"/>
                                        <p:tgtEl>
                                          <p:spTgt spid="20">
                                            <p:txEl>
                                              <p:pRg st="1" end="1"/>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fade">
                                      <p:cBhvr>
                                        <p:cTn id="1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8" grpId="2" animBg="1"/>
      <p:bldP spid="8" grpId="3" animBg="1"/>
      <p:bldP spid="9" grpId="0" animBg="1"/>
      <p:bldP spid="9" grpId="1" animBg="1"/>
      <p:bldP spid="10" grpId="0" animBg="1"/>
      <p:bldP spid="10" grpId="1" animBg="1"/>
      <p:bldP spid="11" grpId="0" animBg="1"/>
      <p:bldP spid="11" grpId="1" animBg="1"/>
      <p:bldP spid="13" grpId="0" animBg="1"/>
      <p:bldP spid="15" grpId="0" animBg="1"/>
      <p:bldP spid="15" grpId="1" animBg="1"/>
      <p:bldP spid="16" grpId="0" animBg="1"/>
      <p:bldP spid="16" grpId="1" build="allAtOnce" animBg="1"/>
      <p:bldP spid="18" grpId="0" animBg="1"/>
      <p:bldP spid="19" grpId="0" animBg="1"/>
      <p:bldP spid="20" grpId="0" animBg="1"/>
      <p:bldP spid="21" grpId="0" animBg="1"/>
      <p:bldP spid="22" grpId="0" animBg="1"/>
      <p:bldP spid="22" grpId="1" animBg="1"/>
      <p:bldP spid="23" grpId="0" animBg="1"/>
      <p:bldP spid="23" grpId="1" animBg="1"/>
      <p:bldP spid="24" grpId="0" animBg="1"/>
      <p:bldP spid="2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7200899" y="4800600"/>
            <a:ext cx="1219201"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rPr>
              <a:t>FAIL</a:t>
            </a:r>
            <a:endParaRPr lang="en-US" dirty="0">
              <a:solidFill>
                <a:schemeClr val="tx1"/>
              </a:solidFill>
              <a:latin typeface="Cambria" panose="02040503050406030204" pitchFamily="18" charset="0"/>
            </a:endParaRPr>
          </a:p>
        </p:txBody>
      </p:sp>
      <p:sp>
        <p:nvSpPr>
          <p:cNvPr id="2" name="Title 1"/>
          <p:cNvSpPr>
            <a:spLocks noGrp="1"/>
          </p:cNvSpPr>
          <p:nvPr>
            <p:ph type="title"/>
          </p:nvPr>
        </p:nvSpPr>
        <p:spPr/>
        <p:txBody>
          <a:bodyPr>
            <a:normAutofit fontScale="90000"/>
          </a:bodyPr>
          <a:lstStyle/>
          <a:p>
            <a:r>
              <a:rPr lang="en-US" dirty="0" smtClean="0"/>
              <a:t>Counter-Example Guided Inductive Synthesis (CEGIS)</a:t>
            </a:r>
            <a:endParaRPr lang="en-US" dirty="0"/>
          </a:p>
        </p:txBody>
      </p:sp>
      <p:sp>
        <p:nvSpPr>
          <p:cNvPr id="6" name="Content Placeholder 5"/>
          <p:cNvSpPr>
            <a:spLocks noGrp="1"/>
          </p:cNvSpPr>
          <p:nvPr>
            <p:ph sz="half" idx="1"/>
          </p:nvPr>
        </p:nvSpPr>
        <p:spPr>
          <a:xfrm>
            <a:off x="228599" y="1351157"/>
            <a:ext cx="3733801" cy="1766538"/>
          </a:xfrm>
        </p:spPr>
        <p:txBody>
          <a:bodyPr>
            <a:normAutofit fontScale="92500"/>
          </a:bodyPr>
          <a:lstStyle/>
          <a:p>
            <a:pPr marL="0" indent="0">
              <a:buNone/>
            </a:pPr>
            <a:r>
              <a:rPr lang="en-US" dirty="0" smtClean="0"/>
              <a:t>Check if an instance of a templatized instruction-sequence implements a QFBV </a:t>
            </a:r>
            <a:r>
              <a:rPr lang="en-US" dirty="0"/>
              <a:t>formula [1]</a:t>
            </a:r>
            <a:endParaRPr lang="en-US" dirty="0" smtClean="0"/>
          </a:p>
        </p:txBody>
      </p:sp>
      <p:sp>
        <p:nvSpPr>
          <p:cNvPr id="5" name="Slide Number Placeholder 4"/>
          <p:cNvSpPr>
            <a:spLocks noGrp="1"/>
          </p:cNvSpPr>
          <p:nvPr>
            <p:ph type="sldNum" sz="quarter" idx="12"/>
          </p:nvPr>
        </p:nvSpPr>
        <p:spPr/>
        <p:txBody>
          <a:bodyPr/>
          <a:lstStyle/>
          <a:p>
            <a:fld id="{A65A0EED-6B89-664A-801E-D3FDD91C7C69}" type="slidenum">
              <a:rPr lang="en-US" smtClean="0"/>
              <a:pPr/>
              <a:t>16</a:t>
            </a:fld>
            <a:endParaRPr lang="en-US"/>
          </a:p>
        </p:txBody>
      </p:sp>
      <p:sp>
        <p:nvSpPr>
          <p:cNvPr id="8" name="Rounded Rectangle 7"/>
          <p:cNvSpPr/>
          <p:nvPr/>
        </p:nvSpPr>
        <p:spPr>
          <a:xfrm>
            <a:off x="4273240" y="1371600"/>
            <a:ext cx="44958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2400" dirty="0" smtClean="0">
                <a:solidFill>
                  <a:schemeClr val="tx1"/>
                </a:solidFill>
                <a:latin typeface="Cambria" panose="02040503050406030204" pitchFamily="18" charset="0"/>
              </a:rPr>
              <a:t>φ</a:t>
            </a:r>
            <a:r>
              <a:rPr lang="en-US" sz="2400" baseline="-25000" dirty="0" smtClean="0">
                <a:solidFill>
                  <a:schemeClr val="tx1"/>
                </a:solidFill>
                <a:latin typeface="Cambria" panose="02040503050406030204" pitchFamily="18" charset="0"/>
              </a:rPr>
              <a:t>1</a:t>
            </a:r>
            <a:r>
              <a:rPr lang="en-US" sz="2400" dirty="0" smtClean="0">
                <a:solidFill>
                  <a:schemeClr val="tx1"/>
                </a:solidFill>
                <a:latin typeface="Cambria" panose="02040503050406030204" pitchFamily="18" charset="0"/>
              </a:rPr>
              <a:t> : Mem’ </a:t>
            </a:r>
            <a:r>
              <a:rPr lang="en-US" sz="2400" dirty="0">
                <a:solidFill>
                  <a:schemeClr val="tx1"/>
                </a:solidFill>
                <a:latin typeface="Cambria" panose="02040503050406030204" pitchFamily="18" charset="0"/>
                <a:sym typeface="Wingdings" panose="05000000000000000000" pitchFamily="2" charset="2"/>
              </a:rPr>
              <a:t>=</a:t>
            </a:r>
            <a:r>
              <a:rPr lang="en-US" sz="2400" dirty="0" smtClean="0">
                <a:solidFill>
                  <a:schemeClr val="tx1"/>
                </a:solidFill>
                <a:latin typeface="Cambria" panose="02040503050406030204" pitchFamily="18" charset="0"/>
                <a:sym typeface="Wingdings" panose="05000000000000000000" pitchFamily="2" charset="2"/>
              </a:rPr>
              <a:t> Mem[ESP – 4 </a:t>
            </a:r>
            <a:r>
              <a:rPr lang="en-US" sz="2400" dirty="0" smtClean="0">
                <a:solidFill>
                  <a:schemeClr val="tx1"/>
                </a:solidFill>
                <a:latin typeface="Cambria" panose="02040503050406030204" pitchFamily="18" charset="0"/>
                <a:ea typeface="Cambria Math"/>
                <a:sym typeface="Wingdings" panose="05000000000000000000" pitchFamily="2" charset="2"/>
              </a:rPr>
              <a:t>↦ </a:t>
            </a:r>
            <a:r>
              <a:rPr lang="en-US" sz="2400" dirty="0" smtClean="0">
                <a:solidFill>
                  <a:schemeClr val="tx1"/>
                </a:solidFill>
                <a:latin typeface="Cambria" panose="02040503050406030204" pitchFamily="18" charset="0"/>
              </a:rPr>
              <a:t>EBP]</a:t>
            </a:r>
            <a:endParaRPr lang="en-US" sz="2400" dirty="0">
              <a:solidFill>
                <a:schemeClr val="tx1"/>
              </a:solidFill>
              <a:latin typeface="Cambria" panose="02040503050406030204" pitchFamily="18" charset="0"/>
            </a:endParaRPr>
          </a:p>
        </p:txBody>
      </p:sp>
      <p:sp>
        <p:nvSpPr>
          <p:cNvPr id="9" name="Rectangle 8"/>
          <p:cNvSpPr/>
          <p:nvPr/>
        </p:nvSpPr>
        <p:spPr>
          <a:xfrm>
            <a:off x="685800" y="3886200"/>
            <a:ext cx="1326066" cy="762000"/>
          </a:xfrm>
          <a:prstGeom prst="rect">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smtClean="0">
                <a:solidFill>
                  <a:schemeClr val="bg1"/>
                </a:solidFill>
                <a:latin typeface="Cambria" panose="02040503050406030204" pitchFamily="18" charset="0"/>
              </a:rPr>
              <a:t>Instruction Enumerator</a:t>
            </a:r>
            <a:endParaRPr lang="en-US" b="1" dirty="0">
              <a:solidFill>
                <a:schemeClr val="bg1"/>
              </a:solidFill>
              <a:latin typeface="Cambria" panose="02040503050406030204" pitchFamily="18" charset="0"/>
            </a:endParaRPr>
          </a:p>
        </p:txBody>
      </p:sp>
      <p:sp>
        <p:nvSpPr>
          <p:cNvPr id="10" name="Rounded Rectangle 9"/>
          <p:cNvSpPr/>
          <p:nvPr/>
        </p:nvSpPr>
        <p:spPr>
          <a:xfrm>
            <a:off x="405626" y="4800600"/>
            <a:ext cx="199328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err="1" smtClean="0">
                <a:solidFill>
                  <a:schemeClr val="tx1"/>
                </a:solidFill>
                <a:latin typeface="Cambria" panose="02040503050406030204" pitchFamily="18" charset="0"/>
              </a:rPr>
              <a:t>mov</a:t>
            </a:r>
            <a:r>
              <a:rPr lang="en-US" sz="1600" dirty="0" smtClean="0">
                <a:solidFill>
                  <a:schemeClr val="tx1"/>
                </a:solidFill>
                <a:latin typeface="Cambria" panose="02040503050406030204" pitchFamily="18" charset="0"/>
              </a:rPr>
              <a:t> [</a:t>
            </a:r>
            <a:r>
              <a:rPr lang="en-US" sz="1600" dirty="0" err="1" smtClean="0">
                <a:solidFill>
                  <a:schemeClr val="tx1"/>
                </a:solidFill>
                <a:latin typeface="Cambria" panose="02040503050406030204" pitchFamily="18" charset="0"/>
              </a:rPr>
              <a:t>esp</a:t>
            </a:r>
            <a:r>
              <a:rPr lang="en-US" sz="1600" dirty="0" smtClean="0">
                <a:solidFill>
                  <a:schemeClr val="tx1"/>
                </a:solidFill>
                <a:latin typeface="Cambria" panose="02040503050406030204" pitchFamily="18" charset="0"/>
              </a:rPr>
              <a:t> – &lt;i</a:t>
            </a:r>
            <a:r>
              <a:rPr lang="en-US" sz="1600" baseline="-25000" dirty="0" smtClean="0">
                <a:solidFill>
                  <a:schemeClr val="tx1"/>
                </a:solidFill>
                <a:latin typeface="Cambria" panose="02040503050406030204" pitchFamily="18" charset="0"/>
              </a:rPr>
              <a:t>1</a:t>
            </a:r>
            <a:r>
              <a:rPr lang="en-US" sz="1600" dirty="0" smtClean="0">
                <a:solidFill>
                  <a:schemeClr val="tx1"/>
                </a:solidFill>
                <a:latin typeface="Cambria" panose="02040503050406030204" pitchFamily="18" charset="0"/>
              </a:rPr>
              <a:t>&gt;], &lt;i</a:t>
            </a:r>
            <a:r>
              <a:rPr lang="en-US" sz="1600" baseline="-25000" dirty="0" smtClean="0">
                <a:solidFill>
                  <a:schemeClr val="tx1"/>
                </a:solidFill>
                <a:latin typeface="Cambria" panose="02040503050406030204" pitchFamily="18" charset="0"/>
              </a:rPr>
              <a:t>2</a:t>
            </a:r>
            <a:r>
              <a:rPr lang="en-US" sz="1600" dirty="0" smtClean="0">
                <a:solidFill>
                  <a:schemeClr val="tx1"/>
                </a:solidFill>
                <a:latin typeface="Cambria" panose="02040503050406030204" pitchFamily="18" charset="0"/>
              </a:rPr>
              <a:t>&gt;</a:t>
            </a:r>
            <a:endParaRPr lang="en-US" sz="1600" dirty="0">
              <a:solidFill>
                <a:srgbClr val="C00000"/>
              </a:solidFill>
              <a:latin typeface="Cambria" panose="02040503050406030204" pitchFamily="18" charset="0"/>
            </a:endParaRPr>
          </a:p>
        </p:txBody>
      </p:sp>
      <p:sp>
        <p:nvSpPr>
          <p:cNvPr id="11" name="Rounded Rectangle 10"/>
          <p:cNvSpPr/>
          <p:nvPr/>
        </p:nvSpPr>
        <p:spPr>
          <a:xfrm>
            <a:off x="405626" y="5753100"/>
            <a:ext cx="199328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dirty="0">
                <a:solidFill>
                  <a:schemeClr val="tx1"/>
                </a:solidFill>
                <a:latin typeface="Cambria" panose="02040503050406030204" pitchFamily="18" charset="0"/>
                <a:ea typeface="Cambria Math"/>
              </a:rPr>
              <a:t>Ψ</a:t>
            </a:r>
            <a:r>
              <a:rPr lang="en-US" dirty="0" smtClean="0">
                <a:solidFill>
                  <a:schemeClr val="tx1"/>
                </a:solidFill>
                <a:latin typeface="Cambria" panose="02040503050406030204" pitchFamily="18" charset="0"/>
              </a:rPr>
              <a:t> : Mem’ = Mem[ESP – </a:t>
            </a:r>
            <a:r>
              <a:rPr lang="en-US" i="1" dirty="0" smtClean="0">
                <a:solidFill>
                  <a:schemeClr val="tx1"/>
                </a:solidFill>
                <a:latin typeface="Cambria" panose="02040503050406030204" pitchFamily="18" charset="0"/>
              </a:rPr>
              <a:t>i</a:t>
            </a:r>
            <a:r>
              <a:rPr lang="en-US" i="1" baseline="-25000" dirty="0" smtClean="0">
                <a:solidFill>
                  <a:schemeClr val="tx1"/>
                </a:solidFill>
                <a:latin typeface="Cambria" panose="02040503050406030204" pitchFamily="18" charset="0"/>
              </a:rPr>
              <a:t>1</a:t>
            </a:r>
            <a:r>
              <a:rPr lang="en-US" i="1" dirty="0" smtClean="0">
                <a:solidFill>
                  <a:schemeClr val="tx1"/>
                </a:solidFill>
                <a:latin typeface="Cambria" panose="02040503050406030204" pitchFamily="18" charset="0"/>
              </a:rPr>
              <a:t> </a:t>
            </a:r>
            <a:r>
              <a:rPr lang="en-US" dirty="0" smtClean="0">
                <a:solidFill>
                  <a:schemeClr val="tx1"/>
                </a:solidFill>
                <a:latin typeface="Cambria" panose="02040503050406030204" pitchFamily="18" charset="0"/>
                <a:ea typeface="Cambria Math"/>
              </a:rPr>
              <a:t>↦ </a:t>
            </a:r>
            <a:r>
              <a:rPr lang="en-US" i="1" dirty="0" smtClean="0">
                <a:solidFill>
                  <a:schemeClr val="tx1"/>
                </a:solidFill>
                <a:latin typeface="Cambria" panose="02040503050406030204" pitchFamily="18" charset="0"/>
                <a:ea typeface="Cambria Math"/>
              </a:rPr>
              <a:t>i</a:t>
            </a:r>
            <a:r>
              <a:rPr lang="en-US" baseline="-25000" dirty="0" smtClean="0">
                <a:solidFill>
                  <a:schemeClr val="tx1"/>
                </a:solidFill>
                <a:latin typeface="Cambria" panose="02040503050406030204" pitchFamily="18" charset="0"/>
                <a:ea typeface="Cambria Math"/>
              </a:rPr>
              <a:t>2</a:t>
            </a:r>
            <a:r>
              <a:rPr lang="en-US" dirty="0" smtClean="0">
                <a:solidFill>
                  <a:schemeClr val="tx1"/>
                </a:solidFill>
                <a:latin typeface="Cambria" panose="02040503050406030204" pitchFamily="18" charset="0"/>
                <a:ea typeface="Cambria Math"/>
              </a:rPr>
              <a:t>]</a:t>
            </a:r>
            <a:endParaRPr lang="en-US" dirty="0">
              <a:solidFill>
                <a:srgbClr val="C00000"/>
              </a:solidFill>
              <a:latin typeface="Cambria" panose="02040503050406030204" pitchFamily="18" charset="0"/>
            </a:endParaRPr>
          </a:p>
        </p:txBody>
      </p:sp>
      <p:sp>
        <p:nvSpPr>
          <p:cNvPr id="12" name="Rectangle 11"/>
          <p:cNvSpPr/>
          <p:nvPr/>
        </p:nvSpPr>
        <p:spPr>
          <a:xfrm>
            <a:off x="3962400" y="3886200"/>
            <a:ext cx="1219200" cy="762000"/>
          </a:xfrm>
          <a:prstGeom prst="rect">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smtClean="0">
                <a:solidFill>
                  <a:schemeClr val="bg1"/>
                </a:solidFill>
                <a:latin typeface="Cambria" panose="02040503050406030204" pitchFamily="18" charset="0"/>
              </a:rPr>
              <a:t>Works for k tests ?</a:t>
            </a:r>
            <a:endParaRPr lang="en-US" b="1" dirty="0">
              <a:solidFill>
                <a:schemeClr val="bg1"/>
              </a:solidFill>
              <a:latin typeface="Cambria" panose="02040503050406030204" pitchFamily="18" charset="0"/>
            </a:endParaRPr>
          </a:p>
        </p:txBody>
      </p:sp>
      <p:sp>
        <p:nvSpPr>
          <p:cNvPr id="13" name="Rounded Rectangle 12"/>
          <p:cNvSpPr/>
          <p:nvPr/>
        </p:nvSpPr>
        <p:spPr>
          <a:xfrm>
            <a:off x="2771775" y="4800600"/>
            <a:ext cx="360045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1400" dirty="0" smtClean="0">
                <a:solidFill>
                  <a:schemeClr val="tx1"/>
                </a:solidFill>
                <a:latin typeface="Cambria" panose="02040503050406030204" pitchFamily="18" charset="0"/>
                <a:ea typeface="Cambria Math"/>
              </a:rPr>
              <a:t>σ</a:t>
            </a:r>
            <a:r>
              <a:rPr lang="en-US" sz="1400" dirty="0" smtClean="0">
                <a:solidFill>
                  <a:schemeClr val="tx1"/>
                </a:solidFill>
                <a:latin typeface="Cambria" panose="02040503050406030204" pitchFamily="18" charset="0"/>
                <a:ea typeface="Cambria Math"/>
              </a:rPr>
              <a:t> = ⟨[EBP ↦ </a:t>
            </a:r>
            <a:r>
              <a:rPr lang="en-US" sz="1400" dirty="0">
                <a:solidFill>
                  <a:schemeClr val="tx1"/>
                </a:solidFill>
                <a:latin typeface="Cambria" panose="02040503050406030204" pitchFamily="18" charset="0"/>
                <a:ea typeface="Cambria Math"/>
              </a:rPr>
              <a:t>200] [</a:t>
            </a:r>
            <a:r>
              <a:rPr lang="en-US" sz="1400" dirty="0" smtClean="0">
                <a:solidFill>
                  <a:schemeClr val="tx1"/>
                </a:solidFill>
                <a:latin typeface="Cambria" panose="02040503050406030204" pitchFamily="18" charset="0"/>
                <a:ea typeface="Cambria Math"/>
              </a:rPr>
              <a:t>ESP </a:t>
            </a:r>
            <a:r>
              <a:rPr lang="en-US" sz="1400" dirty="0">
                <a:solidFill>
                  <a:schemeClr val="tx1"/>
                </a:solidFill>
                <a:latin typeface="Cambria" panose="02040503050406030204" pitchFamily="18" charset="0"/>
                <a:ea typeface="Cambria Math"/>
              </a:rPr>
              <a:t>↦ </a:t>
            </a:r>
            <a:r>
              <a:rPr lang="en-US" sz="1400" dirty="0" smtClean="0">
                <a:solidFill>
                  <a:schemeClr val="tx1"/>
                </a:solidFill>
                <a:latin typeface="Cambria" panose="02040503050406030204" pitchFamily="18" charset="0"/>
                <a:ea typeface="Cambria Math"/>
              </a:rPr>
              <a:t>100], [], []⟩</a:t>
            </a:r>
          </a:p>
          <a:p>
            <a:pPr algn="ctr"/>
            <a:r>
              <a:rPr lang="el-GR" sz="1400" dirty="0">
                <a:solidFill>
                  <a:schemeClr val="tx1"/>
                </a:solidFill>
                <a:latin typeface="Cambria" panose="02040503050406030204" pitchFamily="18" charset="0"/>
                <a:ea typeface="Cambria Math"/>
              </a:rPr>
              <a:t>σ</a:t>
            </a:r>
            <a:r>
              <a:rPr lang="en-US" sz="1400" dirty="0">
                <a:solidFill>
                  <a:schemeClr val="tx1"/>
                </a:solidFill>
                <a:latin typeface="Cambria" panose="02040503050406030204" pitchFamily="18" charset="0"/>
                <a:ea typeface="Cambria Math"/>
              </a:rPr>
              <a:t>' = ⟨[EBP ↦ 200] [ESP ↦ 100], </a:t>
            </a:r>
            <a:r>
              <a:rPr lang="en-US" sz="1400" dirty="0" smtClean="0">
                <a:solidFill>
                  <a:schemeClr val="tx1"/>
                </a:solidFill>
                <a:latin typeface="Cambria" panose="02040503050406030204" pitchFamily="18" charset="0"/>
                <a:ea typeface="Cambria Math"/>
              </a:rPr>
              <a:t>[],[</a:t>
            </a:r>
            <a:r>
              <a:rPr lang="en-US" sz="1400" dirty="0">
                <a:solidFill>
                  <a:schemeClr val="tx1"/>
                </a:solidFill>
                <a:latin typeface="Cambria" panose="02040503050406030204" pitchFamily="18" charset="0"/>
                <a:ea typeface="Cambria Math"/>
              </a:rPr>
              <a:t>96 ↦ 200</a:t>
            </a:r>
            <a:r>
              <a:rPr lang="en-US" sz="1400" dirty="0" smtClean="0">
                <a:solidFill>
                  <a:schemeClr val="tx1"/>
                </a:solidFill>
                <a:latin typeface="Cambria" panose="02040503050406030204" pitchFamily="18" charset="0"/>
                <a:ea typeface="Cambria Math"/>
              </a:rPr>
              <a:t>]⟩</a:t>
            </a:r>
            <a:endParaRPr lang="en-US" sz="1400" dirty="0">
              <a:solidFill>
                <a:schemeClr val="tx1"/>
              </a:solidFill>
              <a:latin typeface="Cambria" panose="02040503050406030204" pitchFamily="18" charset="0"/>
            </a:endParaRPr>
          </a:p>
        </p:txBody>
      </p:sp>
      <p:sp>
        <p:nvSpPr>
          <p:cNvPr id="15" name="Right Arrow 14"/>
          <p:cNvSpPr/>
          <p:nvPr/>
        </p:nvSpPr>
        <p:spPr>
          <a:xfrm>
            <a:off x="2209800" y="4057650"/>
            <a:ext cx="1600200" cy="4191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6" name="Rounded Rectangle 15"/>
          <p:cNvSpPr/>
          <p:nvPr/>
        </p:nvSpPr>
        <p:spPr>
          <a:xfrm>
            <a:off x="2800350" y="5867400"/>
            <a:ext cx="1466850" cy="4953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i="1" dirty="0" smtClean="0">
                <a:solidFill>
                  <a:schemeClr val="tx1"/>
                </a:solidFill>
                <a:latin typeface="Cambria" panose="02040503050406030204" pitchFamily="18" charset="0"/>
              </a:rPr>
              <a:t>i</a:t>
            </a:r>
            <a:r>
              <a:rPr lang="en-US" i="1" baseline="-25000" dirty="0" smtClean="0">
                <a:solidFill>
                  <a:schemeClr val="tx1"/>
                </a:solidFill>
                <a:latin typeface="Cambria" panose="02040503050406030204" pitchFamily="18" charset="0"/>
              </a:rPr>
              <a:t>1</a:t>
            </a:r>
            <a:r>
              <a:rPr lang="en-US" sz="1600" dirty="0">
                <a:solidFill>
                  <a:schemeClr val="tx1"/>
                </a:solidFill>
                <a:latin typeface="Cambria" panose="02040503050406030204" pitchFamily="18" charset="0"/>
                <a:ea typeface="Cambria Math"/>
              </a:rPr>
              <a:t> </a:t>
            </a:r>
            <a:r>
              <a:rPr lang="en-US" dirty="0" smtClean="0">
                <a:solidFill>
                  <a:schemeClr val="tx1"/>
                </a:solidFill>
                <a:latin typeface="Cambria" panose="02040503050406030204" pitchFamily="18" charset="0"/>
                <a:ea typeface="Cambria Math"/>
              </a:rPr>
              <a:t>↦ 4</a:t>
            </a:r>
            <a:endParaRPr lang="en-US" sz="1600" dirty="0">
              <a:solidFill>
                <a:srgbClr val="C00000"/>
              </a:solidFill>
              <a:latin typeface="Cambria" panose="02040503050406030204" pitchFamily="18" charset="0"/>
            </a:endParaRPr>
          </a:p>
        </p:txBody>
      </p:sp>
      <p:sp>
        <p:nvSpPr>
          <p:cNvPr id="17" name="Rounded Rectangle 16"/>
          <p:cNvSpPr/>
          <p:nvPr/>
        </p:nvSpPr>
        <p:spPr>
          <a:xfrm>
            <a:off x="4876800" y="5867400"/>
            <a:ext cx="1466850" cy="4953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i="1" dirty="0" smtClean="0">
                <a:solidFill>
                  <a:schemeClr val="tx1"/>
                </a:solidFill>
                <a:latin typeface="Cambria" panose="02040503050406030204" pitchFamily="18" charset="0"/>
              </a:rPr>
              <a:t>i</a:t>
            </a:r>
            <a:r>
              <a:rPr lang="en-US" i="1" baseline="-25000" dirty="0">
                <a:solidFill>
                  <a:schemeClr val="tx1"/>
                </a:solidFill>
                <a:latin typeface="Cambria" panose="02040503050406030204" pitchFamily="18" charset="0"/>
              </a:rPr>
              <a:t>2</a:t>
            </a:r>
            <a:r>
              <a:rPr lang="en-US" sz="1600" dirty="0" smtClean="0">
                <a:solidFill>
                  <a:schemeClr val="tx1"/>
                </a:solidFill>
                <a:latin typeface="Cambria" panose="02040503050406030204" pitchFamily="18" charset="0"/>
                <a:ea typeface="Cambria Math"/>
              </a:rPr>
              <a:t> </a:t>
            </a:r>
            <a:r>
              <a:rPr lang="en-US" dirty="0" smtClean="0">
                <a:solidFill>
                  <a:schemeClr val="tx1"/>
                </a:solidFill>
                <a:latin typeface="Cambria" panose="02040503050406030204" pitchFamily="18" charset="0"/>
                <a:ea typeface="Cambria Math"/>
              </a:rPr>
              <a:t>↦ 200</a:t>
            </a:r>
            <a:endParaRPr lang="en-US" sz="1600" dirty="0">
              <a:solidFill>
                <a:srgbClr val="C00000"/>
              </a:solidFill>
              <a:latin typeface="Cambria" panose="02040503050406030204" pitchFamily="18" charset="0"/>
            </a:endParaRPr>
          </a:p>
        </p:txBody>
      </p:sp>
      <p:sp>
        <p:nvSpPr>
          <p:cNvPr id="18" name="Right Arrow 17"/>
          <p:cNvSpPr/>
          <p:nvPr/>
        </p:nvSpPr>
        <p:spPr>
          <a:xfrm>
            <a:off x="5410200" y="4057650"/>
            <a:ext cx="1600200" cy="4191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9" name="Rectangle 18"/>
          <p:cNvSpPr/>
          <p:nvPr/>
        </p:nvSpPr>
        <p:spPr>
          <a:xfrm>
            <a:off x="7162800" y="3886200"/>
            <a:ext cx="1295400" cy="762000"/>
          </a:xfrm>
          <a:prstGeom prst="rect">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smtClean="0">
                <a:solidFill>
                  <a:schemeClr val="bg1"/>
                </a:solidFill>
                <a:latin typeface="Cambria" panose="02040503050406030204" pitchFamily="18" charset="0"/>
              </a:rPr>
              <a:t>Equivalence</a:t>
            </a:r>
            <a:endParaRPr lang="en-US" b="1" dirty="0">
              <a:solidFill>
                <a:schemeClr val="bg1"/>
              </a:solidFill>
              <a:latin typeface="Cambria" panose="02040503050406030204" pitchFamily="18" charset="0"/>
            </a:endParaRPr>
          </a:p>
        </p:txBody>
      </p:sp>
      <p:sp>
        <p:nvSpPr>
          <p:cNvPr id="20" name="Rounded Rectangle 19"/>
          <p:cNvSpPr/>
          <p:nvPr/>
        </p:nvSpPr>
        <p:spPr>
          <a:xfrm>
            <a:off x="6769720" y="4800600"/>
            <a:ext cx="199328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dirty="0" smtClean="0">
                <a:solidFill>
                  <a:schemeClr val="tx1"/>
                </a:solidFill>
                <a:latin typeface="Cambria" panose="02040503050406030204" pitchFamily="18" charset="0"/>
              </a:rPr>
              <a:t>φ</a:t>
            </a:r>
            <a:r>
              <a:rPr lang="en-US" baseline="-25000" dirty="0" smtClean="0">
                <a:solidFill>
                  <a:schemeClr val="tx1"/>
                </a:solidFill>
                <a:latin typeface="Cambria" panose="02040503050406030204" pitchFamily="18" charset="0"/>
              </a:rPr>
              <a:t>1 </a:t>
            </a:r>
            <a:r>
              <a:rPr lang="en-US" dirty="0" smtClean="0">
                <a:solidFill>
                  <a:schemeClr val="tx1"/>
                </a:solidFill>
                <a:latin typeface="Cambria" panose="02040503050406030204" pitchFamily="18" charset="0"/>
              </a:rPr>
              <a:t>: Mem’ = Mem</a:t>
            </a:r>
          </a:p>
          <a:p>
            <a:pPr algn="ctr"/>
            <a:r>
              <a:rPr lang="en-US" dirty="0" smtClean="0">
                <a:solidFill>
                  <a:schemeClr val="tx1"/>
                </a:solidFill>
                <a:latin typeface="Cambria" panose="02040503050406030204" pitchFamily="18" charset="0"/>
              </a:rPr>
              <a:t>[ESP – </a:t>
            </a:r>
            <a:r>
              <a:rPr lang="en-US" dirty="0">
                <a:solidFill>
                  <a:schemeClr val="tx1"/>
                </a:solidFill>
                <a:latin typeface="Cambria" panose="02040503050406030204" pitchFamily="18" charset="0"/>
              </a:rPr>
              <a:t>4</a:t>
            </a:r>
            <a:r>
              <a:rPr lang="en-US" i="1" dirty="0" smtClean="0">
                <a:solidFill>
                  <a:schemeClr val="tx1"/>
                </a:solidFill>
                <a:latin typeface="Cambria" panose="02040503050406030204" pitchFamily="18" charset="0"/>
              </a:rPr>
              <a:t> </a:t>
            </a:r>
            <a:r>
              <a:rPr lang="en-US" dirty="0" smtClean="0">
                <a:solidFill>
                  <a:schemeClr val="tx1"/>
                </a:solidFill>
                <a:latin typeface="Cambria" panose="02040503050406030204" pitchFamily="18" charset="0"/>
                <a:ea typeface="Cambria Math"/>
              </a:rPr>
              <a:t>↦ EBP]</a:t>
            </a:r>
            <a:endParaRPr lang="en-US" dirty="0">
              <a:solidFill>
                <a:srgbClr val="C00000"/>
              </a:solidFill>
              <a:latin typeface="Cambria" panose="02040503050406030204" pitchFamily="18" charset="0"/>
            </a:endParaRPr>
          </a:p>
        </p:txBody>
      </p:sp>
      <p:sp>
        <p:nvSpPr>
          <p:cNvPr id="21" name="Rounded Rectangle 20"/>
          <p:cNvSpPr/>
          <p:nvPr/>
        </p:nvSpPr>
        <p:spPr>
          <a:xfrm>
            <a:off x="6769720" y="5753100"/>
            <a:ext cx="199328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dirty="0" smtClean="0">
                <a:solidFill>
                  <a:schemeClr val="tx1"/>
                </a:solidFill>
                <a:latin typeface="Cambria" panose="02040503050406030204" pitchFamily="18" charset="0"/>
                <a:ea typeface="Cambria Math"/>
              </a:rPr>
              <a:t>Ψ</a:t>
            </a:r>
            <a:r>
              <a:rPr lang="en-US" baseline="-25000" dirty="0">
                <a:solidFill>
                  <a:schemeClr val="tx1"/>
                </a:solidFill>
                <a:latin typeface="Cambria" panose="02040503050406030204" pitchFamily="18" charset="0"/>
              </a:rPr>
              <a:t>C</a:t>
            </a:r>
            <a:r>
              <a:rPr lang="en-US" baseline="-25000" dirty="0" smtClean="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 Mem’ = Mem</a:t>
            </a:r>
          </a:p>
          <a:p>
            <a:pPr algn="ctr"/>
            <a:r>
              <a:rPr lang="en-US" dirty="0" smtClean="0">
                <a:solidFill>
                  <a:schemeClr val="tx1"/>
                </a:solidFill>
                <a:latin typeface="Cambria" panose="02040503050406030204" pitchFamily="18" charset="0"/>
              </a:rPr>
              <a:t>[ESP – </a:t>
            </a:r>
            <a:r>
              <a:rPr lang="en-US" dirty="0">
                <a:solidFill>
                  <a:schemeClr val="tx1"/>
                </a:solidFill>
                <a:latin typeface="Cambria" panose="02040503050406030204" pitchFamily="18" charset="0"/>
              </a:rPr>
              <a:t>4</a:t>
            </a:r>
            <a:r>
              <a:rPr lang="en-US" i="1" dirty="0" smtClean="0">
                <a:solidFill>
                  <a:schemeClr val="tx1"/>
                </a:solidFill>
                <a:latin typeface="Cambria" panose="02040503050406030204" pitchFamily="18" charset="0"/>
              </a:rPr>
              <a:t> </a:t>
            </a:r>
            <a:r>
              <a:rPr lang="en-US" dirty="0" smtClean="0">
                <a:solidFill>
                  <a:schemeClr val="tx1"/>
                </a:solidFill>
                <a:latin typeface="Cambria" panose="02040503050406030204" pitchFamily="18" charset="0"/>
                <a:ea typeface="Cambria Math"/>
              </a:rPr>
              <a:t>↦ 200]</a:t>
            </a:r>
            <a:endParaRPr lang="en-US" dirty="0">
              <a:solidFill>
                <a:srgbClr val="C00000"/>
              </a:solidFill>
              <a:latin typeface="Cambria" panose="02040503050406030204" pitchFamily="18" charset="0"/>
            </a:endParaRPr>
          </a:p>
        </p:txBody>
      </p:sp>
      <p:sp>
        <p:nvSpPr>
          <p:cNvPr id="22" name="Rounded Rectangle 21"/>
          <p:cNvSpPr/>
          <p:nvPr/>
        </p:nvSpPr>
        <p:spPr>
          <a:xfrm>
            <a:off x="5791200" y="2490439"/>
            <a:ext cx="2971800" cy="1143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dirty="0" smtClean="0">
                <a:solidFill>
                  <a:schemeClr val="tx1"/>
                </a:solidFill>
                <a:latin typeface="Cambria" panose="02040503050406030204" pitchFamily="18" charset="0"/>
                <a:ea typeface="Cambria Math"/>
              </a:rPr>
              <a:t>σ</a:t>
            </a:r>
            <a:r>
              <a:rPr lang="en-US" dirty="0" smtClean="0">
                <a:solidFill>
                  <a:schemeClr val="tx1"/>
                </a:solidFill>
                <a:latin typeface="Cambria" panose="02040503050406030204" pitchFamily="18" charset="0"/>
                <a:ea typeface="Cambria Math"/>
              </a:rPr>
              <a:t> = ⟨[EBP ↦ </a:t>
            </a:r>
            <a:r>
              <a:rPr lang="en-US" dirty="0" smtClean="0">
                <a:solidFill>
                  <a:srgbClr val="C00000"/>
                </a:solidFill>
                <a:latin typeface="Cambria" panose="02040503050406030204" pitchFamily="18" charset="0"/>
                <a:ea typeface="Cambria Math"/>
              </a:rPr>
              <a:t>300</a:t>
            </a:r>
            <a:r>
              <a:rPr lang="en-US" dirty="0">
                <a:solidFill>
                  <a:schemeClr val="tx1"/>
                </a:solidFill>
                <a:latin typeface="Cambria" panose="02040503050406030204" pitchFamily="18" charset="0"/>
                <a:ea typeface="Cambria Math"/>
              </a:rPr>
              <a:t>] </a:t>
            </a:r>
            <a:endParaRPr lang="en-US" dirty="0" smtClean="0">
              <a:solidFill>
                <a:schemeClr val="tx1"/>
              </a:solidFill>
              <a:latin typeface="Cambria" panose="02040503050406030204" pitchFamily="18" charset="0"/>
              <a:ea typeface="Cambria Math"/>
            </a:endParaRPr>
          </a:p>
          <a:p>
            <a:pPr algn="ctr"/>
            <a:r>
              <a:rPr lang="en-US" dirty="0" smtClean="0">
                <a:solidFill>
                  <a:schemeClr val="tx1"/>
                </a:solidFill>
                <a:latin typeface="Cambria" panose="02040503050406030204" pitchFamily="18" charset="0"/>
                <a:ea typeface="Cambria Math"/>
              </a:rPr>
              <a:t>[ESP </a:t>
            </a:r>
            <a:r>
              <a:rPr lang="en-US" dirty="0">
                <a:solidFill>
                  <a:schemeClr val="tx1"/>
                </a:solidFill>
                <a:latin typeface="Cambria" panose="02040503050406030204" pitchFamily="18" charset="0"/>
                <a:ea typeface="Cambria Math"/>
              </a:rPr>
              <a:t>↦ </a:t>
            </a:r>
            <a:r>
              <a:rPr lang="en-US" dirty="0" smtClean="0">
                <a:solidFill>
                  <a:schemeClr val="tx1"/>
                </a:solidFill>
                <a:latin typeface="Cambria" panose="02040503050406030204" pitchFamily="18" charset="0"/>
                <a:ea typeface="Cambria Math"/>
              </a:rPr>
              <a:t>100], [], []⟩</a:t>
            </a:r>
          </a:p>
          <a:p>
            <a:pPr algn="ctr"/>
            <a:r>
              <a:rPr lang="el-GR" dirty="0">
                <a:solidFill>
                  <a:schemeClr val="tx1"/>
                </a:solidFill>
                <a:latin typeface="Cambria" panose="02040503050406030204" pitchFamily="18" charset="0"/>
                <a:ea typeface="Cambria Math"/>
              </a:rPr>
              <a:t>σ</a:t>
            </a:r>
            <a:r>
              <a:rPr lang="en-US" dirty="0">
                <a:solidFill>
                  <a:schemeClr val="tx1"/>
                </a:solidFill>
                <a:latin typeface="Cambria" panose="02040503050406030204" pitchFamily="18" charset="0"/>
                <a:ea typeface="Cambria Math"/>
              </a:rPr>
              <a:t>' = ⟨[EBP ↦ </a:t>
            </a:r>
            <a:r>
              <a:rPr lang="en-US" dirty="0" smtClean="0">
                <a:solidFill>
                  <a:srgbClr val="C00000"/>
                </a:solidFill>
                <a:latin typeface="Cambria" panose="02040503050406030204" pitchFamily="18" charset="0"/>
                <a:ea typeface="Cambria Math"/>
              </a:rPr>
              <a:t>300</a:t>
            </a:r>
            <a:r>
              <a:rPr lang="en-US" dirty="0">
                <a:solidFill>
                  <a:schemeClr val="tx1"/>
                </a:solidFill>
                <a:latin typeface="Cambria" panose="02040503050406030204" pitchFamily="18" charset="0"/>
                <a:ea typeface="Cambria Math"/>
              </a:rPr>
              <a:t>] </a:t>
            </a:r>
            <a:endParaRPr lang="en-US" dirty="0" smtClean="0">
              <a:solidFill>
                <a:schemeClr val="tx1"/>
              </a:solidFill>
              <a:latin typeface="Cambria" panose="02040503050406030204" pitchFamily="18" charset="0"/>
              <a:ea typeface="Cambria Math"/>
            </a:endParaRPr>
          </a:p>
          <a:p>
            <a:pPr algn="ctr"/>
            <a:r>
              <a:rPr lang="en-US" dirty="0" smtClean="0">
                <a:solidFill>
                  <a:schemeClr val="tx1"/>
                </a:solidFill>
                <a:latin typeface="Cambria" panose="02040503050406030204" pitchFamily="18" charset="0"/>
                <a:ea typeface="Cambria Math"/>
              </a:rPr>
              <a:t>[</a:t>
            </a:r>
            <a:r>
              <a:rPr lang="en-US" dirty="0">
                <a:solidFill>
                  <a:schemeClr val="tx1"/>
                </a:solidFill>
                <a:latin typeface="Cambria" panose="02040503050406030204" pitchFamily="18" charset="0"/>
                <a:ea typeface="Cambria Math"/>
              </a:rPr>
              <a:t>ESP ↦ 100</a:t>
            </a:r>
            <a:r>
              <a:rPr lang="en-US" dirty="0" smtClean="0">
                <a:solidFill>
                  <a:schemeClr val="tx1"/>
                </a:solidFill>
                <a:latin typeface="Cambria" panose="02040503050406030204" pitchFamily="18" charset="0"/>
                <a:ea typeface="Cambria Math"/>
              </a:rPr>
              <a:t>], </a:t>
            </a:r>
            <a:r>
              <a:rPr lang="en-US" dirty="0">
                <a:solidFill>
                  <a:schemeClr val="tx1"/>
                </a:solidFill>
                <a:latin typeface="Cambria" panose="02040503050406030204" pitchFamily="18" charset="0"/>
                <a:ea typeface="Cambria Math"/>
              </a:rPr>
              <a:t>[], </a:t>
            </a:r>
            <a:r>
              <a:rPr lang="en-US" dirty="0" smtClean="0">
                <a:solidFill>
                  <a:schemeClr val="tx1"/>
                </a:solidFill>
                <a:latin typeface="Cambria" panose="02040503050406030204" pitchFamily="18" charset="0"/>
                <a:ea typeface="Cambria Math"/>
              </a:rPr>
              <a:t>[</a:t>
            </a:r>
            <a:r>
              <a:rPr lang="en-US" dirty="0">
                <a:solidFill>
                  <a:schemeClr val="tx1"/>
                </a:solidFill>
                <a:latin typeface="Cambria" panose="02040503050406030204" pitchFamily="18" charset="0"/>
                <a:ea typeface="Cambria Math"/>
              </a:rPr>
              <a:t>96 ↦ </a:t>
            </a:r>
            <a:r>
              <a:rPr lang="en-US" dirty="0" smtClean="0">
                <a:solidFill>
                  <a:srgbClr val="C00000"/>
                </a:solidFill>
                <a:latin typeface="Cambria" panose="02040503050406030204" pitchFamily="18" charset="0"/>
                <a:ea typeface="Cambria Math"/>
              </a:rPr>
              <a:t>300</a:t>
            </a:r>
            <a:r>
              <a:rPr lang="en-US" dirty="0" smtClean="0">
                <a:solidFill>
                  <a:schemeClr val="tx1"/>
                </a:solidFill>
                <a:latin typeface="Cambria" panose="02040503050406030204" pitchFamily="18" charset="0"/>
                <a:ea typeface="Cambria Math"/>
              </a:rPr>
              <a:t>]⟩</a:t>
            </a:r>
            <a:endParaRPr lang="en-US" dirty="0">
              <a:solidFill>
                <a:schemeClr val="tx1"/>
              </a:solidFill>
              <a:latin typeface="Cambria" panose="02040503050406030204" pitchFamily="18" charset="0"/>
            </a:endParaRPr>
          </a:p>
        </p:txBody>
      </p:sp>
      <p:sp>
        <p:nvSpPr>
          <p:cNvPr id="23" name="U-Turn Arrow 22"/>
          <p:cNvSpPr/>
          <p:nvPr/>
        </p:nvSpPr>
        <p:spPr>
          <a:xfrm flipH="1">
            <a:off x="4457698" y="3444007"/>
            <a:ext cx="3352802" cy="360603"/>
          </a:xfrm>
          <a:prstGeom prst="uturnArrow">
            <a:avLst>
              <a:gd name="adj1" fmla="val 25000"/>
              <a:gd name="adj2" fmla="val 25000"/>
              <a:gd name="adj3" fmla="val 25000"/>
              <a:gd name="adj4" fmla="val 43750"/>
              <a:gd name="adj5" fmla="val 90462"/>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4" name="TextBox 23"/>
          <p:cNvSpPr txBox="1"/>
          <p:nvPr/>
        </p:nvSpPr>
        <p:spPr>
          <a:xfrm>
            <a:off x="5333995" y="3111121"/>
            <a:ext cx="1620508" cy="338554"/>
          </a:xfrm>
          <a:prstGeom prst="rect">
            <a:avLst/>
          </a:prstGeom>
          <a:noFill/>
        </p:spPr>
        <p:txBody>
          <a:bodyPr wrap="none" rtlCol="0">
            <a:spAutoFit/>
          </a:bodyPr>
          <a:lstStyle/>
          <a:p>
            <a:r>
              <a:rPr lang="en-US" sz="1600" dirty="0" smtClean="0">
                <a:latin typeface="Cambria" panose="02040503050406030204" pitchFamily="18" charset="0"/>
              </a:rPr>
              <a:t>Counterexample</a:t>
            </a:r>
            <a:endParaRPr lang="en-US" sz="1600" dirty="0">
              <a:latin typeface="Cambria" panose="02040503050406030204" pitchFamily="18" charset="0"/>
            </a:endParaRPr>
          </a:p>
        </p:txBody>
      </p:sp>
      <p:sp>
        <p:nvSpPr>
          <p:cNvPr id="25" name="Rounded Rectangle 24"/>
          <p:cNvSpPr/>
          <p:nvPr/>
        </p:nvSpPr>
        <p:spPr>
          <a:xfrm>
            <a:off x="405626" y="4800600"/>
            <a:ext cx="199328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err="1" smtClean="0">
                <a:solidFill>
                  <a:schemeClr val="tx1"/>
                </a:solidFill>
                <a:latin typeface="Cambria" panose="02040503050406030204" pitchFamily="18" charset="0"/>
              </a:rPr>
              <a:t>mov</a:t>
            </a:r>
            <a:r>
              <a:rPr lang="en-US" sz="1600" dirty="0" smtClean="0">
                <a:solidFill>
                  <a:schemeClr val="tx1"/>
                </a:solidFill>
                <a:latin typeface="Cambria" panose="02040503050406030204" pitchFamily="18" charset="0"/>
              </a:rPr>
              <a:t> [</a:t>
            </a:r>
            <a:r>
              <a:rPr lang="en-US" sz="1600" dirty="0" err="1" smtClean="0">
                <a:solidFill>
                  <a:schemeClr val="tx1"/>
                </a:solidFill>
                <a:latin typeface="Cambria" panose="02040503050406030204" pitchFamily="18" charset="0"/>
              </a:rPr>
              <a:t>esp</a:t>
            </a:r>
            <a:r>
              <a:rPr lang="en-US" sz="1600" dirty="0" smtClean="0">
                <a:solidFill>
                  <a:schemeClr val="tx1"/>
                </a:solidFill>
                <a:latin typeface="Cambria" panose="02040503050406030204" pitchFamily="18" charset="0"/>
              </a:rPr>
              <a:t> – &lt;i</a:t>
            </a:r>
            <a:r>
              <a:rPr lang="en-US" sz="1600" baseline="-25000" dirty="0" smtClean="0">
                <a:solidFill>
                  <a:schemeClr val="tx1"/>
                </a:solidFill>
                <a:latin typeface="Cambria" panose="02040503050406030204" pitchFamily="18" charset="0"/>
              </a:rPr>
              <a:t>1</a:t>
            </a:r>
            <a:r>
              <a:rPr lang="en-US" sz="1600" dirty="0" smtClean="0">
                <a:solidFill>
                  <a:schemeClr val="tx1"/>
                </a:solidFill>
                <a:latin typeface="Cambria" panose="02040503050406030204" pitchFamily="18" charset="0"/>
              </a:rPr>
              <a:t>&gt;], </a:t>
            </a:r>
            <a:r>
              <a:rPr lang="en-US" sz="1600" dirty="0" err="1" smtClean="0">
                <a:solidFill>
                  <a:schemeClr val="tx1"/>
                </a:solidFill>
                <a:latin typeface="Cambria" panose="02040503050406030204" pitchFamily="18" charset="0"/>
              </a:rPr>
              <a:t>ebp</a:t>
            </a:r>
            <a:endParaRPr lang="en-US" sz="1600" dirty="0">
              <a:solidFill>
                <a:srgbClr val="C00000"/>
              </a:solidFill>
              <a:latin typeface="Cambria" panose="02040503050406030204" pitchFamily="18" charset="0"/>
            </a:endParaRPr>
          </a:p>
        </p:txBody>
      </p:sp>
      <p:sp>
        <p:nvSpPr>
          <p:cNvPr id="26" name="Rounded Rectangle 25"/>
          <p:cNvSpPr/>
          <p:nvPr/>
        </p:nvSpPr>
        <p:spPr>
          <a:xfrm>
            <a:off x="7162799" y="4800600"/>
            <a:ext cx="1219201"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rPr>
              <a:t>Return </a:t>
            </a:r>
            <a:r>
              <a:rPr lang="el-GR" dirty="0">
                <a:solidFill>
                  <a:schemeClr val="tx1"/>
                </a:solidFill>
                <a:latin typeface="Cambria" panose="02040503050406030204" pitchFamily="18" charset="0"/>
                <a:ea typeface="Cambria Math"/>
              </a:rPr>
              <a:t>Ψ</a:t>
            </a:r>
            <a:r>
              <a:rPr lang="en-US" baseline="-25000" dirty="0">
                <a:solidFill>
                  <a:schemeClr val="tx1"/>
                </a:solidFill>
                <a:latin typeface="Cambria" panose="02040503050406030204" pitchFamily="18" charset="0"/>
              </a:rPr>
              <a:t>C</a:t>
            </a:r>
            <a:r>
              <a:rPr lang="en-US" dirty="0" smtClean="0">
                <a:solidFill>
                  <a:schemeClr val="tx1"/>
                </a:solidFill>
                <a:latin typeface="Cambria" panose="02040503050406030204" pitchFamily="18" charset="0"/>
              </a:rPr>
              <a:t> </a:t>
            </a:r>
            <a:endParaRPr lang="en-US" dirty="0">
              <a:solidFill>
                <a:schemeClr val="tx1"/>
              </a:solidFill>
              <a:latin typeface="Cambria" panose="02040503050406030204" pitchFamily="18" charset="0"/>
            </a:endParaRPr>
          </a:p>
        </p:txBody>
      </p:sp>
      <p:sp>
        <p:nvSpPr>
          <p:cNvPr id="27" name="Rounded Rectangle 26"/>
          <p:cNvSpPr/>
          <p:nvPr/>
        </p:nvSpPr>
        <p:spPr>
          <a:xfrm>
            <a:off x="3962399" y="4800600"/>
            <a:ext cx="1219201"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rPr>
              <a:t>YES</a:t>
            </a:r>
            <a:endParaRPr lang="en-US" dirty="0">
              <a:solidFill>
                <a:schemeClr val="tx1"/>
              </a:solidFill>
              <a:latin typeface="Cambria" panose="02040503050406030204" pitchFamily="18" charset="0"/>
            </a:endParaRPr>
          </a:p>
        </p:txBody>
      </p:sp>
      <p:sp>
        <p:nvSpPr>
          <p:cNvPr id="28" name="Rounded Rectangle 27"/>
          <p:cNvSpPr/>
          <p:nvPr/>
        </p:nvSpPr>
        <p:spPr>
          <a:xfrm>
            <a:off x="3838575" y="5867400"/>
            <a:ext cx="1466850" cy="4953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i="1" dirty="0" smtClean="0">
                <a:solidFill>
                  <a:schemeClr val="tx1"/>
                </a:solidFill>
                <a:latin typeface="Cambria" panose="02040503050406030204" pitchFamily="18" charset="0"/>
              </a:rPr>
              <a:t>i</a:t>
            </a:r>
            <a:r>
              <a:rPr lang="en-US" i="1" baseline="-25000" dirty="0" smtClean="0">
                <a:solidFill>
                  <a:schemeClr val="tx1"/>
                </a:solidFill>
                <a:latin typeface="Cambria" panose="02040503050406030204" pitchFamily="18" charset="0"/>
              </a:rPr>
              <a:t>1</a:t>
            </a:r>
            <a:r>
              <a:rPr lang="en-US" sz="1600" dirty="0">
                <a:solidFill>
                  <a:schemeClr val="tx1"/>
                </a:solidFill>
                <a:latin typeface="Cambria" panose="02040503050406030204" pitchFamily="18" charset="0"/>
                <a:ea typeface="Cambria Math"/>
              </a:rPr>
              <a:t> </a:t>
            </a:r>
            <a:r>
              <a:rPr lang="en-US" dirty="0" smtClean="0">
                <a:solidFill>
                  <a:schemeClr val="tx1"/>
                </a:solidFill>
                <a:latin typeface="Cambria" panose="02040503050406030204" pitchFamily="18" charset="0"/>
                <a:ea typeface="Cambria Math"/>
              </a:rPr>
              <a:t>↦ 4</a:t>
            </a:r>
            <a:endParaRPr lang="en-US" sz="1600" dirty="0">
              <a:solidFill>
                <a:srgbClr val="C00000"/>
              </a:solidFill>
              <a:latin typeface="Cambria" panose="02040503050406030204" pitchFamily="18" charset="0"/>
            </a:endParaRPr>
          </a:p>
        </p:txBody>
      </p:sp>
      <p:sp>
        <p:nvSpPr>
          <p:cNvPr id="29" name="Rounded Rectangle 28"/>
          <p:cNvSpPr/>
          <p:nvPr/>
        </p:nvSpPr>
        <p:spPr>
          <a:xfrm>
            <a:off x="6775760" y="5753100"/>
            <a:ext cx="199328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dirty="0" smtClean="0">
                <a:solidFill>
                  <a:schemeClr val="tx1"/>
                </a:solidFill>
                <a:latin typeface="Cambria" panose="02040503050406030204" pitchFamily="18" charset="0"/>
                <a:ea typeface="Cambria Math"/>
              </a:rPr>
              <a:t>Ψ</a:t>
            </a:r>
            <a:r>
              <a:rPr lang="en-US" baseline="-25000" dirty="0">
                <a:solidFill>
                  <a:schemeClr val="tx1"/>
                </a:solidFill>
                <a:latin typeface="Cambria" panose="02040503050406030204" pitchFamily="18" charset="0"/>
              </a:rPr>
              <a:t>C</a:t>
            </a:r>
            <a:r>
              <a:rPr lang="en-US" baseline="-25000" dirty="0" smtClean="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 Mem’ = Mem</a:t>
            </a:r>
          </a:p>
          <a:p>
            <a:pPr algn="ctr"/>
            <a:r>
              <a:rPr lang="en-US" dirty="0" smtClean="0">
                <a:solidFill>
                  <a:schemeClr val="tx1"/>
                </a:solidFill>
                <a:latin typeface="Cambria" panose="02040503050406030204" pitchFamily="18" charset="0"/>
              </a:rPr>
              <a:t>[ESP – </a:t>
            </a:r>
            <a:r>
              <a:rPr lang="en-US" dirty="0">
                <a:solidFill>
                  <a:schemeClr val="tx1"/>
                </a:solidFill>
                <a:latin typeface="Cambria" panose="02040503050406030204" pitchFamily="18" charset="0"/>
              </a:rPr>
              <a:t>4</a:t>
            </a:r>
            <a:r>
              <a:rPr lang="en-US" i="1" dirty="0" smtClean="0">
                <a:solidFill>
                  <a:schemeClr val="tx1"/>
                </a:solidFill>
                <a:latin typeface="Cambria" panose="02040503050406030204" pitchFamily="18" charset="0"/>
              </a:rPr>
              <a:t> </a:t>
            </a:r>
            <a:r>
              <a:rPr lang="en-US" dirty="0" smtClean="0">
                <a:solidFill>
                  <a:schemeClr val="tx1"/>
                </a:solidFill>
                <a:latin typeface="Cambria" panose="02040503050406030204" pitchFamily="18" charset="0"/>
                <a:ea typeface="Cambria Math"/>
              </a:rPr>
              <a:t>↦ EBP]</a:t>
            </a:r>
            <a:endParaRPr lang="en-US" dirty="0">
              <a:solidFill>
                <a:srgbClr val="C00000"/>
              </a:solidFill>
              <a:latin typeface="Cambria" panose="02040503050406030204" pitchFamily="18" charset="0"/>
            </a:endParaRPr>
          </a:p>
        </p:txBody>
      </p:sp>
      <p:sp>
        <p:nvSpPr>
          <p:cNvPr id="3" name="U-Turn Arrow 2"/>
          <p:cNvSpPr/>
          <p:nvPr/>
        </p:nvSpPr>
        <p:spPr>
          <a:xfrm flipH="1">
            <a:off x="1143000" y="3061939"/>
            <a:ext cx="6781800" cy="742671"/>
          </a:xfrm>
          <a:prstGeom prst="uturnArrow">
            <a:avLst>
              <a:gd name="adj1" fmla="val 25000"/>
              <a:gd name="adj2" fmla="val 25000"/>
              <a:gd name="adj3" fmla="val 25000"/>
              <a:gd name="adj4" fmla="val 43750"/>
              <a:gd name="adj5" fmla="val 100000"/>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30" name="TextBox 29"/>
          <p:cNvSpPr txBox="1"/>
          <p:nvPr/>
        </p:nvSpPr>
        <p:spPr>
          <a:xfrm>
            <a:off x="457200" y="6477000"/>
            <a:ext cx="8229600" cy="307777"/>
          </a:xfrm>
          <a:prstGeom prst="rect">
            <a:avLst/>
          </a:prstGeom>
          <a:noFill/>
        </p:spPr>
        <p:txBody>
          <a:bodyPr wrap="square" rtlCol="0">
            <a:spAutoFit/>
          </a:bodyPr>
          <a:lstStyle/>
          <a:p>
            <a:r>
              <a:rPr lang="en-US" sz="1400" dirty="0" smtClean="0"/>
              <a:t>[1</a:t>
            </a:r>
            <a:r>
              <a:rPr lang="en-US" sz="1400" dirty="0"/>
              <a:t>] A. Solar-</a:t>
            </a:r>
            <a:r>
              <a:rPr lang="en-US" sz="1400" dirty="0" err="1"/>
              <a:t>Lezama</a:t>
            </a:r>
            <a:r>
              <a:rPr lang="en-US" sz="1400" dirty="0"/>
              <a:t>. Program Synthesis by Sketching. PhD thesis, </a:t>
            </a:r>
            <a:r>
              <a:rPr lang="en-US" sz="1400" dirty="0" smtClean="0"/>
              <a:t>Univ. of </a:t>
            </a:r>
            <a:r>
              <a:rPr lang="en-US" sz="1400" dirty="0"/>
              <a:t>Calif., Berkeley, CA, 2008</a:t>
            </a:r>
            <a:endParaRPr lang="en-US" sz="1400" dirty="0" smtClean="0"/>
          </a:p>
        </p:txBody>
      </p:sp>
      <p:sp>
        <p:nvSpPr>
          <p:cNvPr id="32" name="Rounded Rectangle 31"/>
          <p:cNvSpPr/>
          <p:nvPr/>
        </p:nvSpPr>
        <p:spPr>
          <a:xfrm>
            <a:off x="2771775" y="5753100"/>
            <a:ext cx="360045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l-GR" sz="1400" dirty="0" smtClean="0">
                <a:solidFill>
                  <a:schemeClr val="tx1"/>
                </a:solidFill>
                <a:latin typeface="Cambria" panose="02040503050406030204" pitchFamily="18" charset="0"/>
                <a:ea typeface="Cambria Math"/>
              </a:rPr>
              <a:t>σ</a:t>
            </a:r>
            <a:r>
              <a:rPr lang="en-US" sz="1400" dirty="0" smtClean="0">
                <a:solidFill>
                  <a:schemeClr val="tx1"/>
                </a:solidFill>
                <a:latin typeface="Cambria" panose="02040503050406030204" pitchFamily="18" charset="0"/>
                <a:ea typeface="Cambria Math"/>
              </a:rPr>
              <a:t> = ⟨[EBP ↦ </a:t>
            </a:r>
            <a:r>
              <a:rPr lang="en-US" sz="1400" dirty="0">
                <a:solidFill>
                  <a:srgbClr val="C00000"/>
                </a:solidFill>
                <a:latin typeface="Cambria" panose="02040503050406030204" pitchFamily="18" charset="0"/>
                <a:ea typeface="Cambria Math"/>
              </a:rPr>
              <a:t>3</a:t>
            </a:r>
            <a:r>
              <a:rPr lang="en-US" sz="1400" dirty="0" smtClean="0">
                <a:solidFill>
                  <a:srgbClr val="C00000"/>
                </a:solidFill>
                <a:latin typeface="Cambria" panose="02040503050406030204" pitchFamily="18" charset="0"/>
                <a:ea typeface="Cambria Math"/>
              </a:rPr>
              <a:t>00</a:t>
            </a:r>
            <a:r>
              <a:rPr lang="en-US" sz="1400" dirty="0">
                <a:solidFill>
                  <a:schemeClr val="tx1"/>
                </a:solidFill>
                <a:latin typeface="Cambria" panose="02040503050406030204" pitchFamily="18" charset="0"/>
                <a:ea typeface="Cambria Math"/>
              </a:rPr>
              <a:t>] [</a:t>
            </a:r>
            <a:r>
              <a:rPr lang="en-US" sz="1400" dirty="0" smtClean="0">
                <a:solidFill>
                  <a:schemeClr val="tx1"/>
                </a:solidFill>
                <a:latin typeface="Cambria" panose="02040503050406030204" pitchFamily="18" charset="0"/>
                <a:ea typeface="Cambria Math"/>
              </a:rPr>
              <a:t>ESP </a:t>
            </a:r>
            <a:r>
              <a:rPr lang="en-US" sz="1400" dirty="0">
                <a:solidFill>
                  <a:schemeClr val="tx1"/>
                </a:solidFill>
                <a:latin typeface="Cambria" panose="02040503050406030204" pitchFamily="18" charset="0"/>
                <a:ea typeface="Cambria Math"/>
              </a:rPr>
              <a:t>↦ </a:t>
            </a:r>
            <a:r>
              <a:rPr lang="en-US" sz="1400" dirty="0" smtClean="0">
                <a:solidFill>
                  <a:schemeClr val="tx1"/>
                </a:solidFill>
                <a:latin typeface="Cambria" panose="02040503050406030204" pitchFamily="18" charset="0"/>
                <a:ea typeface="Cambria Math"/>
              </a:rPr>
              <a:t>100], [], []⟩</a:t>
            </a:r>
          </a:p>
          <a:p>
            <a:pPr algn="ctr"/>
            <a:r>
              <a:rPr lang="el-GR" sz="1400" dirty="0">
                <a:solidFill>
                  <a:schemeClr val="tx1"/>
                </a:solidFill>
                <a:latin typeface="Cambria" panose="02040503050406030204" pitchFamily="18" charset="0"/>
                <a:ea typeface="Cambria Math"/>
              </a:rPr>
              <a:t>σ</a:t>
            </a:r>
            <a:r>
              <a:rPr lang="en-US" sz="1400" dirty="0">
                <a:solidFill>
                  <a:schemeClr val="tx1"/>
                </a:solidFill>
                <a:latin typeface="Cambria" panose="02040503050406030204" pitchFamily="18" charset="0"/>
                <a:ea typeface="Cambria Math"/>
              </a:rPr>
              <a:t>' = ⟨[EBP ↦ </a:t>
            </a:r>
            <a:r>
              <a:rPr lang="en-US" sz="1400" dirty="0">
                <a:solidFill>
                  <a:srgbClr val="C00000"/>
                </a:solidFill>
                <a:latin typeface="Cambria" panose="02040503050406030204" pitchFamily="18" charset="0"/>
                <a:ea typeface="Cambria Math"/>
              </a:rPr>
              <a:t>3</a:t>
            </a:r>
            <a:r>
              <a:rPr lang="en-US" sz="1400" dirty="0" smtClean="0">
                <a:solidFill>
                  <a:srgbClr val="C00000"/>
                </a:solidFill>
                <a:latin typeface="Cambria" panose="02040503050406030204" pitchFamily="18" charset="0"/>
                <a:ea typeface="Cambria Math"/>
              </a:rPr>
              <a:t>00</a:t>
            </a:r>
            <a:r>
              <a:rPr lang="en-US" sz="1400" dirty="0">
                <a:solidFill>
                  <a:schemeClr val="tx1"/>
                </a:solidFill>
                <a:latin typeface="Cambria" panose="02040503050406030204" pitchFamily="18" charset="0"/>
                <a:ea typeface="Cambria Math"/>
              </a:rPr>
              <a:t>] [ESP ↦ 100], </a:t>
            </a:r>
            <a:r>
              <a:rPr lang="en-US" sz="1400" dirty="0" smtClean="0">
                <a:solidFill>
                  <a:schemeClr val="tx1"/>
                </a:solidFill>
                <a:latin typeface="Cambria" panose="02040503050406030204" pitchFamily="18" charset="0"/>
                <a:ea typeface="Cambria Math"/>
              </a:rPr>
              <a:t>[],[</a:t>
            </a:r>
            <a:r>
              <a:rPr lang="en-US" sz="1400" dirty="0">
                <a:solidFill>
                  <a:schemeClr val="tx1"/>
                </a:solidFill>
                <a:latin typeface="Cambria" panose="02040503050406030204" pitchFamily="18" charset="0"/>
                <a:ea typeface="Cambria Math"/>
              </a:rPr>
              <a:t>96 ↦ </a:t>
            </a:r>
            <a:r>
              <a:rPr lang="en-US" sz="1400" dirty="0">
                <a:solidFill>
                  <a:srgbClr val="C00000"/>
                </a:solidFill>
                <a:latin typeface="Cambria" panose="02040503050406030204" pitchFamily="18" charset="0"/>
                <a:ea typeface="Cambria Math"/>
              </a:rPr>
              <a:t>3</a:t>
            </a:r>
            <a:r>
              <a:rPr lang="en-US" sz="1400" dirty="0" smtClean="0">
                <a:solidFill>
                  <a:srgbClr val="C00000"/>
                </a:solidFill>
                <a:latin typeface="Cambria" panose="02040503050406030204" pitchFamily="18" charset="0"/>
                <a:ea typeface="Cambria Math"/>
              </a:rPr>
              <a:t>00</a:t>
            </a:r>
            <a:r>
              <a:rPr lang="en-US" sz="1400" dirty="0" smtClean="0">
                <a:solidFill>
                  <a:schemeClr val="tx1"/>
                </a:solidFill>
                <a:latin typeface="Cambria" panose="02040503050406030204" pitchFamily="18" charset="0"/>
                <a:ea typeface="Cambria Math"/>
              </a:rPr>
              <a:t>]⟩</a:t>
            </a:r>
            <a:endParaRPr lang="en-US" sz="1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06503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32"/>
                                        </p:tgtEl>
                                      </p:cBhvr>
                                    </p:animEffect>
                                    <p:set>
                                      <p:cBhvr>
                                        <p:cTn id="96" dur="1" fill="hold">
                                          <p:stCondLst>
                                            <p:cond delay="499"/>
                                          </p:stCondLst>
                                        </p:cTn>
                                        <p:tgtEl>
                                          <p:spTgt spid="32"/>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6"/>
                                        </p:tgtEl>
                                      </p:cBhvr>
                                    </p:animEffect>
                                    <p:set>
                                      <p:cBhvr>
                                        <p:cTn id="102" dur="1" fill="hold">
                                          <p:stCondLst>
                                            <p:cond delay="499"/>
                                          </p:stCondLst>
                                        </p:cTn>
                                        <p:tgtEl>
                                          <p:spTgt spid="1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7"/>
                                        </p:tgtEl>
                                      </p:cBhvr>
                                    </p:animEffect>
                                    <p:set>
                                      <p:cBhvr>
                                        <p:cTn id="105" dur="1" fill="hold">
                                          <p:stCondLst>
                                            <p:cond delay="499"/>
                                          </p:stCondLst>
                                        </p:cTn>
                                        <p:tgtEl>
                                          <p:spTgt spid="17"/>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21"/>
                                        </p:tgtEl>
                                      </p:cBhvr>
                                    </p:animEffect>
                                    <p:set>
                                      <p:cBhvr>
                                        <p:cTn id="111" dur="1" fill="hold">
                                          <p:stCondLst>
                                            <p:cond delay="499"/>
                                          </p:stCondLst>
                                        </p:cTn>
                                        <p:tgtEl>
                                          <p:spTgt spid="2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
                                        </p:tgtEl>
                                        <p:attrNameLst>
                                          <p:attrName>style.visibility</p:attrName>
                                        </p:attrNameLst>
                                      </p:cBhvr>
                                      <p:to>
                                        <p:strVal val="visible"/>
                                      </p:to>
                                    </p:set>
                                    <p:animEffect transition="in" filter="fade">
                                      <p:cBhvr>
                                        <p:cTn id="116" dur="500"/>
                                        <p:tgtEl>
                                          <p:spTgt spid="3"/>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500"/>
                                        <p:tgtEl>
                                          <p:spTgt spid="31"/>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31"/>
                                        </p:tgtEl>
                                      </p:cBhvr>
                                    </p:animEffect>
                                    <p:set>
                                      <p:cBhvr>
                                        <p:cTn id="125" dur="1" fill="hold">
                                          <p:stCondLst>
                                            <p:cond delay="499"/>
                                          </p:stCondLst>
                                        </p:cTn>
                                        <p:tgtEl>
                                          <p:spTgt spid="31"/>
                                        </p:tgtEl>
                                        <p:attrNameLst>
                                          <p:attrName>style.visibility</p:attrName>
                                        </p:attrNameLst>
                                      </p:cBhvr>
                                      <p:to>
                                        <p:strVal val="hidden"/>
                                      </p:to>
                                    </p:set>
                                  </p:childTnLst>
                                </p:cTn>
                              </p:par>
                              <p:par>
                                <p:cTn id="126" presetID="10" presetClass="entr" presetSubtype="0" fill="hold" grpId="0" nodeType="with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fade">
                                      <p:cBhvr>
                                        <p:cTn id="128" dur="50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500"/>
                                        <p:tgtEl>
                                          <p:spTgt spid="2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8"/>
                                        </p:tgtEl>
                                        <p:attrNameLst>
                                          <p:attrName>style.visibility</p:attrName>
                                        </p:attrNameLst>
                                      </p:cBhvr>
                                      <p:to>
                                        <p:strVal val="visible"/>
                                      </p:to>
                                    </p:set>
                                    <p:animEffect transition="in" filter="fade">
                                      <p:cBhvr>
                                        <p:cTn id="136" dur="500"/>
                                        <p:tgtEl>
                                          <p:spTgt spid="28"/>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2" nodeType="click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fade">
                                      <p:cBhvr>
                                        <p:cTn id="141" dur="500"/>
                                        <p:tgtEl>
                                          <p:spTgt spid="2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500"/>
                                        <p:tgtEl>
                                          <p:spTgt spid="29"/>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3" nodeType="clickEffect">
                                  <p:stCondLst>
                                    <p:cond delay="0"/>
                                  </p:stCondLst>
                                  <p:childTnLst>
                                    <p:animEffect transition="out" filter="fade">
                                      <p:cBhvr>
                                        <p:cTn id="148" dur="500"/>
                                        <p:tgtEl>
                                          <p:spTgt spid="20"/>
                                        </p:tgtEl>
                                      </p:cBhvr>
                                    </p:animEffect>
                                    <p:set>
                                      <p:cBhvr>
                                        <p:cTn id="149" dur="1" fill="hold">
                                          <p:stCondLst>
                                            <p:cond delay="499"/>
                                          </p:stCondLst>
                                        </p:cTn>
                                        <p:tgtEl>
                                          <p:spTgt spid="20"/>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29"/>
                                        </p:tgtEl>
                                      </p:cBhvr>
                                    </p:animEffect>
                                    <p:set>
                                      <p:cBhvr>
                                        <p:cTn id="152" dur="1" fill="hold">
                                          <p:stCondLst>
                                            <p:cond delay="499"/>
                                          </p:stCondLst>
                                        </p:cTn>
                                        <p:tgtEl>
                                          <p:spTgt spid="29"/>
                                        </p:tgtEl>
                                        <p:attrNameLst>
                                          <p:attrName>style.visibility</p:attrName>
                                        </p:attrNameLst>
                                      </p:cBhvr>
                                      <p:to>
                                        <p:strVal val="hidden"/>
                                      </p:to>
                                    </p:set>
                                  </p:childTnLst>
                                </p:cTn>
                              </p:par>
                            </p:childTnLst>
                          </p:cTn>
                        </p:par>
                        <p:par>
                          <p:cTn id="153" fill="hold">
                            <p:stCondLst>
                              <p:cond delay="500"/>
                            </p:stCondLst>
                            <p:childTnLst>
                              <p:par>
                                <p:cTn id="154" presetID="10" presetClass="entr" presetSubtype="0"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fade">
                                      <p:cBhvr>
                                        <p:cTn id="1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8" grpId="0" animBg="1"/>
      <p:bldP spid="9" grpId="0" animBg="1"/>
      <p:bldP spid="10" grpId="0" animBg="1"/>
      <p:bldP spid="10" grpId="1" animBg="1"/>
      <p:bldP spid="11" grpId="0" animBg="1"/>
      <p:bldP spid="11" grpId="1" animBg="1"/>
      <p:bldP spid="12" grpId="0" animBg="1"/>
      <p:bldP spid="13" grpId="0" animBg="1"/>
      <p:bldP spid="13" grpId="1" animBg="1"/>
      <p:bldP spid="15" grpId="0" animBg="1"/>
      <p:bldP spid="16" grpId="0" animBg="1"/>
      <p:bldP spid="16" grpId="1" animBg="1"/>
      <p:bldP spid="17" grpId="0" animBg="1"/>
      <p:bldP spid="17" grpId="1" animBg="1"/>
      <p:bldP spid="18" grpId="0" animBg="1"/>
      <p:bldP spid="19" grpId="0" animBg="1"/>
      <p:bldP spid="20" grpId="0" animBg="1"/>
      <p:bldP spid="20" grpId="1" animBg="1"/>
      <p:bldP spid="20" grpId="2" animBg="1"/>
      <p:bldP spid="20" grpId="3" animBg="1"/>
      <p:bldP spid="21" grpId="0" animBg="1"/>
      <p:bldP spid="21" grpId="1" animBg="1"/>
      <p:bldP spid="22" grpId="0" animBg="1"/>
      <p:bldP spid="22" grpId="1" animBg="1"/>
      <p:bldP spid="23" grpId="0" animBg="1"/>
      <p:bldP spid="23" grpId="1" animBg="1"/>
      <p:bldP spid="24" grpId="0"/>
      <p:bldP spid="24" grpId="1"/>
      <p:bldP spid="25" grpId="0" animBg="1"/>
      <p:bldP spid="26" grpId="0" animBg="1"/>
      <p:bldP spid="27" grpId="0" animBg="1"/>
      <p:bldP spid="28" grpId="0" animBg="1"/>
      <p:bldP spid="29" grpId="0" animBg="1"/>
      <p:bldP spid="29" grpId="1" animBg="1"/>
      <p:bldP spid="3" grpId="0" animBg="1"/>
      <p:bldP spid="32" grpId="0" animBg="1"/>
      <p:bldP spid="3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normAutofit lnSpcReduction="10000"/>
          </a:bodyPr>
          <a:lstStyle/>
          <a:p>
            <a:r>
              <a:rPr lang="en-US" dirty="0">
                <a:solidFill>
                  <a:schemeClr val="bg1">
                    <a:lumMod val="50000"/>
                  </a:schemeClr>
                </a:solidFill>
              </a:rPr>
              <a:t>Motivation and </a:t>
            </a:r>
            <a:r>
              <a:rPr lang="en-US" dirty="0" smtClean="0">
                <a:solidFill>
                  <a:schemeClr val="bg1">
                    <a:lumMod val="50000"/>
                  </a:schemeClr>
                </a:solidFill>
              </a:rPr>
              <a:t>uses</a:t>
            </a:r>
          </a:p>
          <a:p>
            <a:r>
              <a:rPr lang="en-US" dirty="0" smtClean="0">
                <a:solidFill>
                  <a:schemeClr val="bg1">
                    <a:lumMod val="50000"/>
                  </a:schemeClr>
                </a:solidFill>
              </a:rPr>
              <a:t>Problem statement</a:t>
            </a:r>
          </a:p>
          <a:p>
            <a:r>
              <a:rPr lang="en-US" dirty="0" smtClean="0">
                <a:solidFill>
                  <a:schemeClr val="bg1">
                    <a:lumMod val="50000"/>
                  </a:schemeClr>
                </a:solidFill>
              </a:rPr>
              <a:t>Related work</a:t>
            </a:r>
          </a:p>
          <a:p>
            <a:r>
              <a:rPr lang="en-US" dirty="0" smtClean="0">
                <a:solidFill>
                  <a:schemeClr val="bg1">
                    <a:lumMod val="50000"/>
                  </a:schemeClr>
                </a:solidFill>
              </a:rPr>
              <a:t>Synthesis algorithm</a:t>
            </a:r>
          </a:p>
          <a:p>
            <a:pPr lvl="1"/>
            <a:r>
              <a:rPr lang="en-US" dirty="0" smtClean="0">
                <a:solidFill>
                  <a:schemeClr val="bg1">
                    <a:lumMod val="50000"/>
                  </a:schemeClr>
                </a:solidFill>
              </a:rPr>
              <a:t>Divide-and-conquer</a:t>
            </a:r>
          </a:p>
          <a:p>
            <a:pPr lvl="1"/>
            <a:r>
              <a:rPr lang="en-US" dirty="0" smtClean="0">
                <a:solidFill>
                  <a:schemeClr val="bg1">
                    <a:lumMod val="50000"/>
                  </a:schemeClr>
                </a:solidFill>
              </a:rPr>
              <a:t>Footprint-based search-space pruning</a:t>
            </a:r>
          </a:p>
          <a:p>
            <a:pPr lvl="1"/>
            <a:r>
              <a:rPr lang="en-US" dirty="0" smtClean="0"/>
              <a:t>CEGIS loop</a:t>
            </a:r>
          </a:p>
          <a:p>
            <a:r>
              <a:rPr lang="en-US" dirty="0" smtClean="0"/>
              <a:t>Experiments</a:t>
            </a:r>
          </a:p>
          <a:p>
            <a:r>
              <a:rPr lang="en-US" dirty="0" smtClean="0"/>
              <a:t>Extensions</a:t>
            </a:r>
          </a:p>
          <a:p>
            <a:r>
              <a:rPr lang="en-US" dirty="0" smtClean="0"/>
              <a:t>Future Work</a:t>
            </a:r>
          </a:p>
        </p:txBody>
      </p:sp>
      <p:sp>
        <p:nvSpPr>
          <p:cNvPr id="5" name="Slide Number Placeholder 4"/>
          <p:cNvSpPr>
            <a:spLocks noGrp="1"/>
          </p:cNvSpPr>
          <p:nvPr>
            <p:ph type="sldNum" sz="quarter" idx="12"/>
          </p:nvPr>
        </p:nvSpPr>
        <p:spPr/>
        <p:txBody>
          <a:bodyPr/>
          <a:lstStyle/>
          <a:p>
            <a:fld id="{61790EBF-2842-40BA-9364-7C045D9A1DE9}" type="slidenum">
              <a:rPr lang="en-US" smtClean="0"/>
              <a:t>17</a:t>
            </a:fld>
            <a:endParaRPr lang="en-US"/>
          </a:p>
        </p:txBody>
      </p:sp>
    </p:spTree>
    <p:extLst>
      <p:ext uri="{BB962C8B-B14F-4D97-AF65-F5344CB8AC3E}">
        <p14:creationId xmlns:p14="http://schemas.microsoft.com/office/powerpoint/2010/main" val="179609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7">
                                            <p:txEl>
                                              <p:pRg st="6" end="6"/>
                                            </p:txEl>
                                          </p:spTgt>
                                        </p:tgtEl>
                                        <p:attrNameLst>
                                          <p:attrName>style.color</p:attrName>
                                        </p:attrNameLst>
                                      </p:cBhvr>
                                      <p:to>
                                        <a:srgbClr val="7F7F7F"/>
                                      </p:to>
                                    </p:animClr>
                                  </p:childTnLst>
                                </p:cTn>
                              </p:par>
                            </p:childTnLst>
                          </p:cTn>
                        </p:par>
                        <p:par>
                          <p:cTn id="7" fill="hold">
                            <p:stCondLst>
                              <p:cond delay="1000"/>
                            </p:stCondLst>
                            <p:childTnLst>
                              <p:par>
                                <p:cTn id="8" presetID="3" presetClass="emph" presetSubtype="2" fill="hold" nodeType="afterEffect">
                                  <p:stCondLst>
                                    <p:cond delay="0"/>
                                  </p:stCondLst>
                                  <p:childTnLst>
                                    <p:animClr clrSpc="rgb" dir="cw">
                                      <p:cBhvr override="childStyle">
                                        <p:cTn id="9" dur="2000" fill="hold"/>
                                        <p:tgtEl>
                                          <p:spTgt spid="7">
                                            <p:txEl>
                                              <p:pRg st="7" end="7"/>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7" name="Content Placeholder 6"/>
          <p:cNvSpPr>
            <a:spLocks noGrp="1"/>
          </p:cNvSpPr>
          <p:nvPr>
            <p:ph idx="1"/>
          </p:nvPr>
        </p:nvSpPr>
        <p:spPr>
          <a:xfrm>
            <a:off x="457200" y="1295400"/>
            <a:ext cx="8229600" cy="5410200"/>
          </a:xfrm>
        </p:spPr>
        <p:txBody>
          <a:bodyPr>
            <a:normAutofit/>
          </a:bodyPr>
          <a:lstStyle/>
          <a:p>
            <a:r>
              <a:rPr lang="en-US" dirty="0" smtClean="0"/>
              <a:t>“Important” instruction-sequences from real-world programs</a:t>
            </a:r>
          </a:p>
          <a:p>
            <a:r>
              <a:rPr lang="en-US" dirty="0" smtClean="0"/>
              <a:t>SPECINT 2006 benchmarks</a:t>
            </a:r>
          </a:p>
          <a:p>
            <a:pPr lvl="1"/>
            <a:r>
              <a:rPr lang="en-US" dirty="0" smtClean="0"/>
              <a:t>Instruction-sequences of length 1 through 10</a:t>
            </a:r>
          </a:p>
          <a:p>
            <a:pPr lvl="1"/>
            <a:r>
              <a:rPr lang="en-US" dirty="0" smtClean="0"/>
              <a:t>Top 5 most frequently-occurring</a:t>
            </a:r>
          </a:p>
          <a:p>
            <a:pPr lvl="1"/>
            <a:r>
              <a:rPr lang="en-US" dirty="0" smtClean="0"/>
              <a:t>50 instruction-sequences in total</a:t>
            </a:r>
          </a:p>
          <a:p>
            <a:pPr lvl="1"/>
            <a:endParaRPr lang="en-US" dirty="0"/>
          </a:p>
          <a:p>
            <a:pPr lvl="1"/>
            <a:endParaRPr lang="en-US" dirty="0" smtClean="0"/>
          </a:p>
          <a:p>
            <a:r>
              <a:rPr lang="en-US" dirty="0" smtClean="0"/>
              <a:t>No restriction on source of QFBV formula</a:t>
            </a:r>
          </a:p>
        </p:txBody>
      </p:sp>
      <p:sp>
        <p:nvSpPr>
          <p:cNvPr id="6" name="Slide Number Placeholder 5"/>
          <p:cNvSpPr>
            <a:spLocks noGrp="1"/>
          </p:cNvSpPr>
          <p:nvPr>
            <p:ph type="sldNum" sz="quarter" idx="12"/>
          </p:nvPr>
        </p:nvSpPr>
        <p:spPr/>
        <p:txBody>
          <a:bodyPr/>
          <a:lstStyle/>
          <a:p>
            <a:fld id="{A65A0EED-6B89-664A-801E-D3FDD91C7C69}" type="slidenum">
              <a:rPr lang="en-US" smtClean="0"/>
              <a:pPr/>
              <a:t>18</a:t>
            </a:fld>
            <a:endParaRPr lang="en-US"/>
          </a:p>
        </p:txBody>
      </p:sp>
      <p:sp>
        <p:nvSpPr>
          <p:cNvPr id="8" name="Rectangle 7"/>
          <p:cNvSpPr/>
          <p:nvPr/>
        </p:nvSpPr>
        <p:spPr>
          <a:xfrm>
            <a:off x="2895600" y="4648200"/>
            <a:ext cx="1219200" cy="838200"/>
          </a:xfrm>
          <a:prstGeom prst="rect">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smtClean="0">
                <a:solidFill>
                  <a:schemeClr val="bg1"/>
                </a:solidFill>
                <a:latin typeface="Cambria" panose="02040503050406030204" pitchFamily="18" charset="0"/>
              </a:rPr>
              <a:t>Instruction To</a:t>
            </a:r>
          </a:p>
          <a:p>
            <a:pPr algn="ctr"/>
            <a:r>
              <a:rPr lang="en-US" b="1" dirty="0" smtClean="0">
                <a:solidFill>
                  <a:schemeClr val="bg1"/>
                </a:solidFill>
                <a:latin typeface="Cambria" panose="02040503050406030204" pitchFamily="18" charset="0"/>
              </a:rPr>
              <a:t>QFBV</a:t>
            </a:r>
            <a:endParaRPr lang="en-US" b="1" dirty="0">
              <a:solidFill>
                <a:schemeClr val="bg1"/>
              </a:solidFill>
              <a:latin typeface="Cambria" panose="02040503050406030204" pitchFamily="18" charset="0"/>
            </a:endParaRPr>
          </a:p>
        </p:txBody>
      </p:sp>
      <p:sp>
        <p:nvSpPr>
          <p:cNvPr id="9" name="Rectangle 8"/>
          <p:cNvSpPr/>
          <p:nvPr/>
        </p:nvSpPr>
        <p:spPr>
          <a:xfrm>
            <a:off x="5181600" y="4648200"/>
            <a:ext cx="1219200" cy="838200"/>
          </a:xfrm>
          <a:prstGeom prst="rect">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err="1" smtClean="0">
                <a:solidFill>
                  <a:schemeClr val="bg1"/>
                </a:solidFill>
                <a:latin typeface="Cambria" panose="02040503050406030204" pitchFamily="18" charset="0"/>
              </a:rPr>
              <a:t>McSynth</a:t>
            </a:r>
            <a:endParaRPr lang="en-US" sz="1700" b="1" dirty="0">
              <a:solidFill>
                <a:schemeClr val="bg1"/>
              </a:solidFill>
              <a:latin typeface="Cambria" panose="02040503050406030204" pitchFamily="18" charset="0"/>
            </a:endParaRPr>
          </a:p>
        </p:txBody>
      </p:sp>
      <p:sp>
        <p:nvSpPr>
          <p:cNvPr id="10" name="Right Arrow 9"/>
          <p:cNvSpPr/>
          <p:nvPr/>
        </p:nvSpPr>
        <p:spPr>
          <a:xfrm>
            <a:off x="1981200" y="4848457"/>
            <a:ext cx="800100" cy="4191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2" name="Right Arrow 11"/>
          <p:cNvSpPr/>
          <p:nvPr/>
        </p:nvSpPr>
        <p:spPr>
          <a:xfrm>
            <a:off x="4267200" y="4867507"/>
            <a:ext cx="800100" cy="4191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3" name="Right Arrow 12"/>
          <p:cNvSpPr/>
          <p:nvPr/>
        </p:nvSpPr>
        <p:spPr>
          <a:xfrm>
            <a:off x="6515100" y="4867507"/>
            <a:ext cx="800100" cy="4191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TextBox 13"/>
          <p:cNvSpPr txBox="1"/>
          <p:nvPr/>
        </p:nvSpPr>
        <p:spPr>
          <a:xfrm>
            <a:off x="1524000" y="4765619"/>
            <a:ext cx="316112" cy="584775"/>
          </a:xfrm>
          <a:prstGeom prst="rect">
            <a:avLst/>
          </a:prstGeom>
          <a:noFill/>
        </p:spPr>
        <p:txBody>
          <a:bodyPr wrap="none" rtlCol="0">
            <a:spAutoFit/>
          </a:bodyPr>
          <a:lstStyle/>
          <a:p>
            <a:r>
              <a:rPr lang="en-US" sz="3200" i="1" dirty="0" smtClean="0">
                <a:latin typeface="Cambria" panose="02040503050406030204" pitchFamily="18" charset="0"/>
              </a:rPr>
              <a:t>I</a:t>
            </a:r>
            <a:endParaRPr lang="en-US" i="1" dirty="0">
              <a:latin typeface="Cambria" panose="02040503050406030204" pitchFamily="18" charset="0"/>
            </a:endParaRPr>
          </a:p>
        </p:txBody>
      </p:sp>
      <p:sp>
        <p:nvSpPr>
          <p:cNvPr id="15" name="TextBox 14"/>
          <p:cNvSpPr txBox="1"/>
          <p:nvPr/>
        </p:nvSpPr>
        <p:spPr>
          <a:xfrm>
            <a:off x="7407338" y="4784669"/>
            <a:ext cx="404278" cy="584775"/>
          </a:xfrm>
          <a:prstGeom prst="rect">
            <a:avLst/>
          </a:prstGeom>
          <a:noFill/>
        </p:spPr>
        <p:txBody>
          <a:bodyPr wrap="none" rtlCol="0">
            <a:spAutoFit/>
          </a:bodyPr>
          <a:lstStyle/>
          <a:p>
            <a:r>
              <a:rPr lang="en-US" sz="3200" i="1" dirty="0" smtClean="0">
                <a:latin typeface="Cambria" panose="02040503050406030204" pitchFamily="18" charset="0"/>
              </a:rPr>
              <a:t>I’</a:t>
            </a:r>
            <a:endParaRPr lang="en-US" i="1" dirty="0">
              <a:latin typeface="Cambria" panose="02040503050406030204" pitchFamily="18" charset="0"/>
            </a:endParaRPr>
          </a:p>
        </p:txBody>
      </p:sp>
      <p:sp>
        <p:nvSpPr>
          <p:cNvPr id="16" name="TextBox 15"/>
          <p:cNvSpPr txBox="1"/>
          <p:nvPr/>
        </p:nvSpPr>
        <p:spPr>
          <a:xfrm>
            <a:off x="4441066" y="4419600"/>
            <a:ext cx="476412" cy="584775"/>
          </a:xfrm>
          <a:prstGeom prst="rect">
            <a:avLst/>
          </a:prstGeom>
          <a:noFill/>
        </p:spPr>
        <p:txBody>
          <a:bodyPr wrap="none" rtlCol="0">
            <a:spAutoFit/>
          </a:bodyPr>
          <a:lstStyle/>
          <a:p>
            <a:r>
              <a:rPr lang="el-GR" sz="3200" dirty="0">
                <a:latin typeface="Cambria" panose="02040503050406030204" pitchFamily="18" charset="0"/>
              </a:rPr>
              <a:t>φ</a:t>
            </a:r>
            <a:endParaRPr lang="en-US" dirty="0">
              <a:latin typeface="Cambria" panose="02040503050406030204" pitchFamily="18" charset="0"/>
            </a:endParaRPr>
          </a:p>
        </p:txBody>
      </p:sp>
      <p:sp>
        <p:nvSpPr>
          <p:cNvPr id="17" name="Rounded Rectangle 16"/>
          <p:cNvSpPr/>
          <p:nvPr/>
        </p:nvSpPr>
        <p:spPr>
          <a:xfrm>
            <a:off x="2457450" y="6099544"/>
            <a:ext cx="4419600" cy="50061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sym typeface="Wingdings" panose="05000000000000000000" pitchFamily="2" charset="2"/>
              </a:rPr>
              <a:t>EAX’ + EBX’ = EAX + EBX + 4</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9612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fade">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p:bldP spid="15" grpId="0"/>
      <p:bldP spid="16"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417842862"/>
              </p:ext>
            </p:extLst>
          </p:nvPr>
        </p:nvGraphicFramePr>
        <p:xfrm>
          <a:off x="-1828801" y="1066800"/>
          <a:ext cx="12801601"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859336482"/>
              </p:ext>
            </p:extLst>
          </p:nvPr>
        </p:nvGraphicFramePr>
        <p:xfrm>
          <a:off x="-1447800" y="2667000"/>
          <a:ext cx="12801600" cy="466168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Synthesis Time</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19</a:t>
            </a:fld>
            <a:endParaRPr lang="en-US"/>
          </a:p>
        </p:txBody>
      </p:sp>
      <p:sp>
        <p:nvSpPr>
          <p:cNvPr id="8" name="TextBox 7"/>
          <p:cNvSpPr txBox="1"/>
          <p:nvPr/>
        </p:nvSpPr>
        <p:spPr>
          <a:xfrm>
            <a:off x="457200" y="6477000"/>
            <a:ext cx="8229600" cy="307777"/>
          </a:xfrm>
          <a:prstGeom prst="rect">
            <a:avLst/>
          </a:prstGeom>
          <a:noFill/>
        </p:spPr>
        <p:txBody>
          <a:bodyPr wrap="square" rtlCol="0">
            <a:spAutoFit/>
          </a:bodyPr>
          <a:lstStyle/>
          <a:p>
            <a:r>
              <a:rPr lang="en-US" sz="1400" dirty="0" smtClean="0"/>
              <a:t>[</a:t>
            </a:r>
            <a:r>
              <a:rPr lang="en-US" sz="1400" dirty="0"/>
              <a:t>1] S. Bansal and A. Aiken. Automatic generation of peephole </a:t>
            </a:r>
            <a:r>
              <a:rPr lang="en-US" sz="1400" dirty="0" err="1" smtClean="0"/>
              <a:t>superoptimizers</a:t>
            </a:r>
            <a:r>
              <a:rPr lang="en-US" sz="1400" dirty="0" smtClean="0"/>
              <a:t>. In </a:t>
            </a:r>
            <a:r>
              <a:rPr lang="en-US" sz="1400" dirty="0"/>
              <a:t>ASPLOS, 2006</a:t>
            </a:r>
          </a:p>
        </p:txBody>
      </p:sp>
      <p:sp>
        <p:nvSpPr>
          <p:cNvPr id="9" name="Rounded Rectangle 8"/>
          <p:cNvSpPr/>
          <p:nvPr/>
        </p:nvSpPr>
        <p:spPr>
          <a:xfrm>
            <a:off x="94785" y="5867400"/>
            <a:ext cx="4401015"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700" dirty="0" err="1" smtClean="0">
                <a:solidFill>
                  <a:schemeClr val="tx1"/>
                </a:solidFill>
                <a:latin typeface="Cambria" panose="02040503050406030204" pitchFamily="18" charset="0"/>
                <a:ea typeface="Cambria Math"/>
              </a:rPr>
              <a:t>McSynth</a:t>
            </a:r>
            <a:r>
              <a:rPr lang="en-US" sz="1700" dirty="0" smtClean="0">
                <a:solidFill>
                  <a:schemeClr val="tx1"/>
                </a:solidFill>
                <a:latin typeface="Cambria" panose="02040503050406030204" pitchFamily="18" charset="0"/>
                <a:ea typeface="Cambria Math"/>
              </a:rPr>
              <a:t> (certain instruction-sequences of length &lt;= 10): ~ </a:t>
            </a:r>
            <a:r>
              <a:rPr lang="en-US" sz="1700" dirty="0" err="1">
                <a:solidFill>
                  <a:schemeClr val="tx1"/>
                </a:solidFill>
                <a:latin typeface="Cambria" panose="02040503050406030204" pitchFamily="18" charset="0"/>
                <a:ea typeface="Cambria Math"/>
              </a:rPr>
              <a:t>mins</a:t>
            </a:r>
            <a:endParaRPr lang="en-US" sz="1700" dirty="0">
              <a:solidFill>
                <a:schemeClr val="tx1"/>
              </a:solidFill>
              <a:latin typeface="Cambria" panose="02040503050406030204" pitchFamily="18" charset="0"/>
              <a:ea typeface="Cambria Math"/>
            </a:endParaRPr>
          </a:p>
        </p:txBody>
      </p:sp>
      <p:sp>
        <p:nvSpPr>
          <p:cNvPr id="10" name="Rounded Rectangle 9"/>
          <p:cNvSpPr/>
          <p:nvPr/>
        </p:nvSpPr>
        <p:spPr>
          <a:xfrm>
            <a:off x="4648200" y="5867400"/>
            <a:ext cx="4401015"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700" dirty="0">
                <a:solidFill>
                  <a:schemeClr val="tx1"/>
                </a:solidFill>
                <a:latin typeface="Cambria" panose="02040503050406030204" pitchFamily="18" charset="0"/>
                <a:ea typeface="Cambria Math"/>
              </a:rPr>
              <a:t>x86 </a:t>
            </a:r>
            <a:r>
              <a:rPr lang="en-US" sz="1700" dirty="0" err="1">
                <a:solidFill>
                  <a:schemeClr val="tx1"/>
                </a:solidFill>
                <a:latin typeface="Cambria" panose="02040503050406030204" pitchFamily="18" charset="0"/>
                <a:ea typeface="Cambria Math"/>
              </a:rPr>
              <a:t>superoptimizer</a:t>
            </a:r>
            <a:r>
              <a:rPr lang="en-US" sz="1700" dirty="0">
                <a:solidFill>
                  <a:schemeClr val="tx1"/>
                </a:solidFill>
                <a:latin typeface="Cambria" panose="02040503050406030204" pitchFamily="18" charset="0"/>
                <a:ea typeface="Cambria Math"/>
              </a:rPr>
              <a:t> [1] (length </a:t>
            </a:r>
            <a:r>
              <a:rPr lang="en-US" sz="1700" dirty="0" smtClean="0">
                <a:solidFill>
                  <a:schemeClr val="tx1"/>
                </a:solidFill>
                <a:latin typeface="Cambria" panose="02040503050406030204" pitchFamily="18" charset="0"/>
                <a:ea typeface="Cambria Math"/>
              </a:rPr>
              <a:t>&lt;= </a:t>
            </a:r>
            <a:r>
              <a:rPr lang="en-US" sz="1700" dirty="0">
                <a:solidFill>
                  <a:schemeClr val="tx1"/>
                </a:solidFill>
                <a:latin typeface="Cambria" panose="02040503050406030204" pitchFamily="18" charset="0"/>
                <a:ea typeface="Cambria Math"/>
              </a:rPr>
              <a:t>3): ~ hours</a:t>
            </a:r>
          </a:p>
        </p:txBody>
      </p:sp>
    </p:spTree>
    <p:extLst>
      <p:ext uri="{BB962C8B-B14F-4D97-AF65-F5344CB8AC3E}">
        <p14:creationId xmlns:p14="http://schemas.microsoft.com/office/powerpoint/2010/main" val="238740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McSynth</a:t>
            </a:r>
            <a:endParaRPr lang="en-US" dirty="0"/>
          </a:p>
        </p:txBody>
      </p:sp>
      <p:sp>
        <p:nvSpPr>
          <p:cNvPr id="5" name="Content Placeholder 4"/>
          <p:cNvSpPr>
            <a:spLocks noGrp="1"/>
          </p:cNvSpPr>
          <p:nvPr>
            <p:ph sz="half" idx="1"/>
          </p:nvPr>
        </p:nvSpPr>
        <p:spPr>
          <a:xfrm>
            <a:off x="228600" y="1219200"/>
            <a:ext cx="4419600" cy="5867400"/>
          </a:xfrm>
        </p:spPr>
        <p:txBody>
          <a:bodyPr>
            <a:normAutofit/>
          </a:bodyPr>
          <a:lstStyle/>
          <a:p>
            <a:r>
              <a:rPr lang="en-US" dirty="0" smtClean="0"/>
              <a:t>Synthesize </a:t>
            </a:r>
            <a:r>
              <a:rPr lang="en-US" dirty="0" smtClean="0"/>
              <a:t>a straight-line machine-code instruction sequence </a:t>
            </a:r>
            <a:r>
              <a:rPr lang="en-US" dirty="0" smtClean="0"/>
              <a:t>from a semantic </a:t>
            </a:r>
            <a:r>
              <a:rPr lang="en-US" dirty="0" smtClean="0"/>
              <a:t>specification</a:t>
            </a:r>
          </a:p>
          <a:p>
            <a:pPr lvl="1"/>
            <a:r>
              <a:rPr lang="en-US" dirty="0" smtClean="0"/>
              <a:t>QFBV Formula</a:t>
            </a:r>
            <a:endParaRPr lang="en-US" dirty="0" smtClean="0"/>
          </a:p>
        </p:txBody>
      </p:sp>
      <p:sp>
        <p:nvSpPr>
          <p:cNvPr id="4" name="Slide Number Placeholder 3"/>
          <p:cNvSpPr>
            <a:spLocks noGrp="1"/>
          </p:cNvSpPr>
          <p:nvPr>
            <p:ph type="sldNum" sz="quarter" idx="12"/>
          </p:nvPr>
        </p:nvSpPr>
        <p:spPr/>
        <p:txBody>
          <a:bodyPr/>
          <a:lstStyle/>
          <a:p>
            <a:fld id="{61790EBF-2842-40BA-9364-7C045D9A1DE9}" type="slidenum">
              <a:rPr lang="en-US" smtClean="0"/>
              <a:t>2</a:t>
            </a:fld>
            <a:endParaRPr lang="en-US"/>
          </a:p>
        </p:txBody>
      </p:sp>
      <p:sp>
        <p:nvSpPr>
          <p:cNvPr id="7" name="Rounded Rectangle 6"/>
          <p:cNvSpPr/>
          <p:nvPr/>
        </p:nvSpPr>
        <p:spPr>
          <a:xfrm>
            <a:off x="5562600" y="1219200"/>
            <a:ext cx="3352800" cy="914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smtClean="0">
                <a:solidFill>
                  <a:schemeClr val="tx1"/>
                </a:solidFill>
                <a:latin typeface="Cambria" panose="02040503050406030204" pitchFamily="18" charset="0"/>
              </a:rPr>
              <a:t>Specification</a:t>
            </a:r>
            <a:endParaRPr lang="en-US" sz="2800" dirty="0">
              <a:solidFill>
                <a:schemeClr val="tx1"/>
              </a:solidFill>
              <a:latin typeface="Cambria" panose="02040503050406030204" pitchFamily="18" charset="0"/>
            </a:endParaRPr>
          </a:p>
        </p:txBody>
      </p:sp>
      <p:sp>
        <p:nvSpPr>
          <p:cNvPr id="10" name="Rectangle 9"/>
          <p:cNvSpPr/>
          <p:nvPr/>
        </p:nvSpPr>
        <p:spPr>
          <a:xfrm>
            <a:off x="6134100" y="3055088"/>
            <a:ext cx="2209800" cy="1897912"/>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endParaRPr lang="en-US" sz="2800" dirty="0" smtClean="0">
              <a:solidFill>
                <a:schemeClr val="bg1"/>
              </a:solidFill>
              <a:latin typeface="Cambria" panose="02040503050406030204" pitchFamily="18" charset="0"/>
            </a:endParaRPr>
          </a:p>
          <a:p>
            <a:pPr algn="ctr"/>
            <a:endParaRPr lang="en-US" sz="2800" dirty="0">
              <a:solidFill>
                <a:schemeClr val="bg1"/>
              </a:solidFill>
              <a:latin typeface="Cambria" panose="02040503050406030204" pitchFamily="18" charset="0"/>
            </a:endParaRPr>
          </a:p>
          <a:p>
            <a:pPr algn="ctr"/>
            <a:r>
              <a:rPr lang="en-US" sz="3200" dirty="0" err="1" smtClean="0">
                <a:solidFill>
                  <a:schemeClr val="bg1"/>
                </a:solidFill>
                <a:latin typeface="Cambria" panose="02040503050406030204" pitchFamily="18" charset="0"/>
              </a:rPr>
              <a:t>McSynth</a:t>
            </a:r>
            <a:endParaRPr lang="en-US" sz="2800" dirty="0" smtClean="0">
              <a:solidFill>
                <a:schemeClr val="bg1"/>
              </a:solidFill>
              <a:latin typeface="Cambria" panose="02040503050406030204" pitchFamily="18" charset="0"/>
            </a:endParaRPr>
          </a:p>
          <a:p>
            <a:pPr algn="ctr"/>
            <a:endParaRPr lang="en-US" sz="2800" dirty="0">
              <a:solidFill>
                <a:schemeClr val="bg1"/>
              </a:solidFill>
              <a:latin typeface="Cambria" panose="02040503050406030204" pitchFamily="18" charset="0"/>
            </a:endParaRPr>
          </a:p>
          <a:p>
            <a:pPr algn="ctr"/>
            <a:endParaRPr lang="en-US" sz="2800" dirty="0" smtClean="0">
              <a:solidFill>
                <a:schemeClr val="bg1"/>
              </a:solidFill>
              <a:latin typeface="Cambria" panose="02040503050406030204" pitchFamily="18" charset="0"/>
            </a:endParaRPr>
          </a:p>
          <a:p>
            <a:pPr algn="ctr"/>
            <a:endParaRPr lang="en-US" sz="2800" dirty="0">
              <a:solidFill>
                <a:schemeClr val="bg1"/>
              </a:solidFill>
              <a:latin typeface="Cambria" panose="02040503050406030204" pitchFamily="18" charset="0"/>
            </a:endParaRPr>
          </a:p>
        </p:txBody>
      </p:sp>
      <p:sp>
        <p:nvSpPr>
          <p:cNvPr id="11" name="Right Arrow 10"/>
          <p:cNvSpPr/>
          <p:nvPr/>
        </p:nvSpPr>
        <p:spPr>
          <a:xfrm rot="5400000">
            <a:off x="6899644" y="2383686"/>
            <a:ext cx="699977" cy="47625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3" name="Right Arrow 12"/>
          <p:cNvSpPr/>
          <p:nvPr/>
        </p:nvSpPr>
        <p:spPr>
          <a:xfrm rot="5400000">
            <a:off x="6899644" y="5172962"/>
            <a:ext cx="699977" cy="47625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Rounded Rectangle 13"/>
          <p:cNvSpPr/>
          <p:nvPr/>
        </p:nvSpPr>
        <p:spPr>
          <a:xfrm>
            <a:off x="6324600" y="5867400"/>
            <a:ext cx="1828800" cy="4572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Machine Code</a:t>
            </a:r>
            <a:endParaRPr lang="en-US" sz="2000" dirty="0">
              <a:solidFill>
                <a:schemeClr val="tx1"/>
              </a:solidFill>
              <a:latin typeface="Cambria" panose="02040503050406030204" pitchFamily="18" charset="0"/>
            </a:endParaRPr>
          </a:p>
        </p:txBody>
      </p:sp>
      <p:sp>
        <p:nvSpPr>
          <p:cNvPr id="21" name="Oval 20"/>
          <p:cNvSpPr/>
          <p:nvPr/>
        </p:nvSpPr>
        <p:spPr>
          <a:xfrm>
            <a:off x="3886200" y="2971800"/>
            <a:ext cx="1962150" cy="7549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31167" y="4306186"/>
            <a:ext cx="1962150" cy="7549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562600" y="1219200"/>
            <a:ext cx="3352800" cy="914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ESP’ </a:t>
            </a:r>
            <a:r>
              <a:rPr lang="en-US" sz="2000" dirty="0" smtClean="0">
                <a:solidFill>
                  <a:schemeClr val="tx1"/>
                </a:solidFill>
                <a:latin typeface="Cambria" panose="02040503050406030204" pitchFamily="18" charset="0"/>
                <a:sym typeface="Wingdings" panose="05000000000000000000" pitchFamily="2" charset="2"/>
              </a:rPr>
              <a:t>= ESP – 4 </a:t>
            </a:r>
            <a:r>
              <a:rPr lang="en-US" sz="2000" dirty="0" smtClean="0">
                <a:solidFill>
                  <a:schemeClr val="tx1"/>
                </a:solidFill>
                <a:latin typeface="Cambria" panose="02040503050406030204" pitchFamily="18" charset="0"/>
                <a:ea typeface="Cambria Math"/>
              </a:rPr>
              <a:t>∧</a:t>
            </a:r>
            <a:r>
              <a:rPr lang="en-US" sz="2000" dirty="0" smtClean="0">
                <a:solidFill>
                  <a:schemeClr val="tx1"/>
                </a:solidFill>
                <a:latin typeface="Cambria" panose="02040503050406030204" pitchFamily="18" charset="0"/>
                <a:sym typeface="Wingdings" panose="05000000000000000000" pitchFamily="2" charset="2"/>
              </a:rPr>
              <a:t> </a:t>
            </a:r>
          </a:p>
          <a:p>
            <a:pPr algn="ctr"/>
            <a:r>
              <a:rPr lang="en-US" sz="2000" dirty="0" smtClean="0">
                <a:solidFill>
                  <a:schemeClr val="tx1"/>
                </a:solidFill>
                <a:latin typeface="Cambria" panose="02040503050406030204" pitchFamily="18" charset="0"/>
                <a:sym typeface="Wingdings" panose="05000000000000000000" pitchFamily="2" charset="2"/>
              </a:rPr>
              <a:t>Mem’ = Mem[ESP – 4 </a:t>
            </a:r>
            <a:r>
              <a:rPr lang="en-US" sz="2000" dirty="0" smtClean="0">
                <a:solidFill>
                  <a:schemeClr val="tx1"/>
                </a:solidFill>
                <a:latin typeface="Cambria" panose="02040503050406030204" pitchFamily="18" charset="0"/>
                <a:ea typeface="Cambria Math"/>
                <a:sym typeface="Wingdings" panose="05000000000000000000" pitchFamily="2" charset="2"/>
              </a:rPr>
              <a:t>↦</a:t>
            </a:r>
            <a:r>
              <a:rPr lang="en-US" sz="2000" dirty="0" smtClean="0">
                <a:solidFill>
                  <a:schemeClr val="tx1"/>
                </a:solidFill>
                <a:latin typeface="Cambria" panose="02040503050406030204" pitchFamily="18" charset="0"/>
                <a:sym typeface="Wingdings" panose="05000000000000000000" pitchFamily="2" charset="2"/>
              </a:rPr>
              <a:t> EAX]</a:t>
            </a:r>
            <a:endParaRPr lang="en-US" sz="2000" dirty="0">
              <a:solidFill>
                <a:schemeClr val="tx1"/>
              </a:solidFill>
              <a:latin typeface="Cambria" panose="02040503050406030204" pitchFamily="18" charset="0"/>
            </a:endParaRPr>
          </a:p>
        </p:txBody>
      </p:sp>
      <p:sp>
        <p:nvSpPr>
          <p:cNvPr id="24" name="Rounded Rectangle 23"/>
          <p:cNvSpPr/>
          <p:nvPr/>
        </p:nvSpPr>
        <p:spPr>
          <a:xfrm>
            <a:off x="6335232" y="5867400"/>
            <a:ext cx="1828800" cy="4572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push </a:t>
            </a:r>
            <a:r>
              <a:rPr lang="en-US" sz="2000" dirty="0" err="1" smtClean="0">
                <a:solidFill>
                  <a:schemeClr val="tx1"/>
                </a:solidFill>
                <a:latin typeface="Cambria" panose="02040503050406030204" pitchFamily="18" charset="0"/>
              </a:rPr>
              <a:t>eax</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077944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Pruning</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20</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1601452231"/>
              </p:ext>
            </p:extLst>
          </p:nvPr>
        </p:nvGraphicFramePr>
        <p:xfrm>
          <a:off x="-16727" y="1524000"/>
          <a:ext cx="3962399"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251661794"/>
              </p:ext>
            </p:extLst>
          </p:nvPr>
        </p:nvGraphicFramePr>
        <p:xfrm>
          <a:off x="3793273" y="1524000"/>
          <a:ext cx="7239000" cy="4724401"/>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mc:Choice xmlns:a14="http://schemas.microsoft.com/office/drawing/2010/main" Requires="a14">
          <p:sp>
            <p:nvSpPr>
              <p:cNvPr id="3" name="Rounded Rectangle 2"/>
              <p:cNvSpPr/>
              <p:nvPr/>
            </p:nvSpPr>
            <p:spPr>
              <a:xfrm>
                <a:off x="762000" y="5829300"/>
                <a:ext cx="2971800" cy="914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ea typeface="Cambria Math"/>
                  </a:rPr>
                  <a:t>G.M. of  </a:t>
                </a:r>
                <a14:m>
                  <m:oMath xmlns:m="http://schemas.openxmlformats.org/officeDocument/2006/math">
                    <m:f>
                      <m:fPr>
                        <m:ctrlPr>
                          <a:rPr lang="en-US" i="1" smtClean="0">
                            <a:solidFill>
                              <a:schemeClr val="tx1"/>
                            </a:solidFill>
                            <a:latin typeface="Cambria Math"/>
                            <a:ea typeface="Cambria Math"/>
                          </a:rPr>
                        </m:ctrlPr>
                      </m:fPr>
                      <m:num>
                        <m:r>
                          <a:rPr lang="en-US" b="0" i="1" smtClean="0">
                            <a:solidFill>
                              <a:schemeClr val="tx1"/>
                            </a:solidFill>
                            <a:latin typeface="Cambria Math"/>
                            <a:ea typeface="Cambria Math"/>
                          </a:rPr>
                          <m:t>𝑤𝑖𝑡h𝑜𝑢𝑡</m:t>
                        </m:r>
                        <m:r>
                          <a:rPr lang="en-US" b="0" i="1" smtClean="0">
                            <a:solidFill>
                              <a:schemeClr val="tx1"/>
                            </a:solidFill>
                            <a:latin typeface="Cambria Math"/>
                            <a:ea typeface="Cambria Math"/>
                          </a:rPr>
                          <m:t> </m:t>
                        </m:r>
                        <m:r>
                          <a:rPr lang="en-US" b="0" i="1" smtClean="0">
                            <a:solidFill>
                              <a:schemeClr val="tx1"/>
                            </a:solidFill>
                            <a:latin typeface="Cambria Math"/>
                            <a:ea typeface="Cambria Math"/>
                          </a:rPr>
                          <m:t>𝑝𝑟𝑢𝑛𝑖𝑛𝑔</m:t>
                        </m:r>
                      </m:num>
                      <m:den>
                        <m:r>
                          <a:rPr lang="en-US" b="0" i="1" smtClean="0">
                            <a:solidFill>
                              <a:schemeClr val="tx1"/>
                            </a:solidFill>
                            <a:latin typeface="Cambria Math"/>
                            <a:ea typeface="Cambria Math"/>
                          </a:rPr>
                          <m:t>𝑤𝑖𝑡h</m:t>
                        </m:r>
                        <m:r>
                          <a:rPr lang="en-US" b="0" i="1" smtClean="0">
                            <a:solidFill>
                              <a:schemeClr val="tx1"/>
                            </a:solidFill>
                            <a:latin typeface="Cambria Math"/>
                            <a:ea typeface="Cambria Math"/>
                          </a:rPr>
                          <m:t> </m:t>
                        </m:r>
                        <m:r>
                          <a:rPr lang="en-US" b="0" i="1" smtClean="0">
                            <a:solidFill>
                              <a:schemeClr val="tx1"/>
                            </a:solidFill>
                            <a:latin typeface="Cambria Math"/>
                            <a:ea typeface="Cambria Math"/>
                          </a:rPr>
                          <m:t>𝑝𝑟𝑢𝑛𝑖𝑛𝑔</m:t>
                        </m:r>
                      </m:den>
                    </m:f>
                  </m:oMath>
                </a14:m>
                <a:r>
                  <a:rPr lang="en-US" dirty="0" smtClean="0">
                    <a:solidFill>
                      <a:schemeClr val="tx1"/>
                    </a:solidFill>
                    <a:latin typeface="Cambria" panose="02040503050406030204" pitchFamily="18" charset="0"/>
                    <a:ea typeface="Cambria Math"/>
                  </a:rPr>
                  <a:t> = 473</a:t>
                </a:r>
                <a:endParaRPr lang="en-US" dirty="0">
                  <a:solidFill>
                    <a:schemeClr val="tx1"/>
                  </a:solidFill>
                  <a:latin typeface="Cambria" panose="02040503050406030204" pitchFamily="18" charset="0"/>
                  <a:ea typeface="Cambria Math"/>
                </a:endParaRPr>
              </a:p>
            </p:txBody>
          </p:sp>
        </mc:Choice>
        <mc:Fallback>
          <p:sp>
            <p:nvSpPr>
              <p:cNvPr id="3" name="Rounded Rectangle 2"/>
              <p:cNvSpPr>
                <a:spLocks noRot="1" noChangeAspect="1" noMove="1" noResize="1" noEditPoints="1" noAdjustHandles="1" noChangeArrowheads="1" noChangeShapeType="1" noTextEdit="1"/>
              </p:cNvSpPr>
              <p:nvPr/>
            </p:nvSpPr>
            <p:spPr>
              <a:xfrm>
                <a:off x="762000" y="5829300"/>
                <a:ext cx="2971800" cy="914400"/>
              </a:xfrm>
              <a:prstGeom prst="roundRect">
                <a:avLst/>
              </a:prstGeom>
              <a:blipFill rotWithShape="1">
                <a:blip r:embed="rId5"/>
                <a:stretch>
                  <a:fillRect/>
                </a:stretch>
              </a:blipFill>
              <a:ln/>
            </p:spPr>
            <p:txBody>
              <a:bodyPr/>
              <a:lstStyle/>
              <a:p>
                <a:r>
                  <a:rPr lang="en-US">
                    <a:noFill/>
                  </a:rPr>
                  <a:t> </a:t>
                </a:r>
              </a:p>
            </p:txBody>
          </p:sp>
        </mc:Fallback>
      </mc:AlternateContent>
      <p:sp>
        <p:nvSpPr>
          <p:cNvPr id="9" name="Rounded Rectangle 8"/>
          <p:cNvSpPr/>
          <p:nvPr/>
        </p:nvSpPr>
        <p:spPr>
          <a:xfrm>
            <a:off x="2362200" y="947184"/>
            <a:ext cx="4419600" cy="50061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sym typeface="Wingdings" panose="05000000000000000000" pitchFamily="2" charset="2"/>
              </a:rPr>
              <a:t>Divide-and-conquer turned off</a:t>
            </a:r>
            <a:endParaRPr lang="en-US" sz="2000" dirty="0">
              <a:solidFill>
                <a:schemeClr val="tx1"/>
              </a:solidFill>
              <a:latin typeface="Cambria" panose="02040503050406030204" pitchFamily="18" charset="0"/>
            </a:endParaRPr>
          </a:p>
        </p:txBody>
      </p:sp>
      <mc:AlternateContent xmlns:mc="http://schemas.openxmlformats.org/markup-compatibility/2006">
        <mc:Choice xmlns:a14="http://schemas.microsoft.com/office/drawing/2010/main" Requires="a14">
          <p:sp>
            <p:nvSpPr>
              <p:cNvPr id="12" name="Rounded Rectangle 11"/>
              <p:cNvSpPr/>
              <p:nvPr/>
            </p:nvSpPr>
            <p:spPr>
              <a:xfrm>
                <a:off x="4876800" y="5829300"/>
                <a:ext cx="2971800" cy="914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smtClean="0">
                    <a:solidFill>
                      <a:schemeClr val="tx1"/>
                    </a:solidFill>
                    <a:latin typeface="Cambria" panose="02040503050406030204" pitchFamily="18" charset="0"/>
                    <a:ea typeface="Cambria Math"/>
                  </a:rPr>
                  <a:t>G.M. of  </a:t>
                </a:r>
                <a14:m>
                  <m:oMath xmlns:m="http://schemas.openxmlformats.org/officeDocument/2006/math">
                    <m:f>
                      <m:fPr>
                        <m:ctrlPr>
                          <a:rPr lang="en-US" i="1" smtClean="0">
                            <a:solidFill>
                              <a:schemeClr val="tx1"/>
                            </a:solidFill>
                            <a:latin typeface="Cambria Math"/>
                            <a:ea typeface="Cambria Math"/>
                          </a:rPr>
                        </m:ctrlPr>
                      </m:fPr>
                      <m:num>
                        <m:r>
                          <a:rPr lang="en-US" b="0" i="1" smtClean="0">
                            <a:solidFill>
                              <a:schemeClr val="tx1"/>
                            </a:solidFill>
                            <a:latin typeface="Cambria Math"/>
                            <a:ea typeface="Cambria Math"/>
                          </a:rPr>
                          <m:t>𝑤𝑖𝑡h𝑜𝑢𝑡</m:t>
                        </m:r>
                        <m:r>
                          <a:rPr lang="en-US" b="0" i="1" smtClean="0">
                            <a:solidFill>
                              <a:schemeClr val="tx1"/>
                            </a:solidFill>
                            <a:latin typeface="Cambria Math"/>
                            <a:ea typeface="Cambria Math"/>
                          </a:rPr>
                          <m:t> </m:t>
                        </m:r>
                        <m:r>
                          <a:rPr lang="en-US" b="0" i="1" smtClean="0">
                            <a:solidFill>
                              <a:schemeClr val="tx1"/>
                            </a:solidFill>
                            <a:latin typeface="Cambria Math"/>
                            <a:ea typeface="Cambria Math"/>
                          </a:rPr>
                          <m:t>𝑝𝑟𝑢𝑛𝑖𝑛𝑔</m:t>
                        </m:r>
                      </m:num>
                      <m:den>
                        <m:r>
                          <a:rPr lang="en-US" b="0" i="1" smtClean="0">
                            <a:solidFill>
                              <a:schemeClr val="tx1"/>
                            </a:solidFill>
                            <a:latin typeface="Cambria Math"/>
                            <a:ea typeface="Cambria Math"/>
                          </a:rPr>
                          <m:t>𝑤𝑖𝑡h</m:t>
                        </m:r>
                        <m:r>
                          <a:rPr lang="en-US" b="0" i="1" smtClean="0">
                            <a:solidFill>
                              <a:schemeClr val="tx1"/>
                            </a:solidFill>
                            <a:latin typeface="Cambria Math"/>
                            <a:ea typeface="Cambria Math"/>
                          </a:rPr>
                          <m:t> </m:t>
                        </m:r>
                        <m:r>
                          <a:rPr lang="en-US" b="0" i="1" smtClean="0">
                            <a:solidFill>
                              <a:schemeClr val="tx1"/>
                            </a:solidFill>
                            <a:latin typeface="Cambria Math"/>
                            <a:ea typeface="Cambria Math"/>
                          </a:rPr>
                          <m:t>𝑝𝑟𝑢𝑛𝑖𝑛𝑔</m:t>
                        </m:r>
                      </m:den>
                    </m:f>
                  </m:oMath>
                </a14:m>
                <a:r>
                  <a:rPr lang="en-US" dirty="0" smtClean="0">
                    <a:solidFill>
                      <a:schemeClr val="tx1"/>
                    </a:solidFill>
                    <a:latin typeface="Cambria" panose="02040503050406030204" pitchFamily="18" charset="0"/>
                    <a:ea typeface="Cambria Math"/>
                  </a:rPr>
                  <a:t> = 273</a:t>
                </a:r>
                <a:endParaRPr lang="en-US" dirty="0">
                  <a:solidFill>
                    <a:schemeClr val="tx1"/>
                  </a:solidFill>
                  <a:latin typeface="Cambria" panose="02040503050406030204" pitchFamily="18" charset="0"/>
                  <a:ea typeface="Cambria Math"/>
                </a:endParaRPr>
              </a:p>
            </p:txBody>
          </p:sp>
        </mc:Choice>
        <mc:Fallback>
          <p:sp>
            <p:nvSpPr>
              <p:cNvPr id="12" name="Rounded Rectangle 11"/>
              <p:cNvSpPr>
                <a:spLocks noRot="1" noChangeAspect="1" noMove="1" noResize="1" noEditPoints="1" noAdjustHandles="1" noChangeArrowheads="1" noChangeShapeType="1" noTextEdit="1"/>
              </p:cNvSpPr>
              <p:nvPr/>
            </p:nvSpPr>
            <p:spPr>
              <a:xfrm>
                <a:off x="4876800" y="5829300"/>
                <a:ext cx="2971800" cy="914400"/>
              </a:xfrm>
              <a:prstGeom prst="roundRect">
                <a:avLst/>
              </a:prstGeom>
              <a:blipFill rotWithShape="1">
                <a:blip r:embed="rId6"/>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40448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Divide-and-Conquer</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74" y="1447800"/>
            <a:ext cx="8129852" cy="4509527"/>
          </a:xfrm>
          <a:prstGeom prst="rect">
            <a:avLst/>
          </a:prstGeom>
        </p:spPr>
      </p:pic>
      <p:cxnSp>
        <p:nvCxnSpPr>
          <p:cNvPr id="7" name="Straight Connector 6"/>
          <p:cNvCxnSpPr/>
          <p:nvPr/>
        </p:nvCxnSpPr>
        <p:spPr>
          <a:xfrm flipV="1">
            <a:off x="3376961" y="1711712"/>
            <a:ext cx="3733800" cy="37338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4339683" y="1711712"/>
            <a:ext cx="3733800" cy="37338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236427" y="2133600"/>
            <a:ext cx="3297973" cy="331191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176846" y="3048000"/>
            <a:ext cx="2357554" cy="239751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7116337" y="4038600"/>
            <a:ext cx="1418063" cy="1401336"/>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55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a:t>
            </a:r>
            <a:endParaRPr lang="en-US" dirty="0"/>
          </a:p>
        </p:txBody>
      </p:sp>
      <p:sp>
        <p:nvSpPr>
          <p:cNvPr id="3" name="Content Placeholder 2"/>
          <p:cNvSpPr>
            <a:spLocks noGrp="1"/>
          </p:cNvSpPr>
          <p:nvPr>
            <p:ph idx="1"/>
          </p:nvPr>
        </p:nvSpPr>
        <p:spPr/>
        <p:txBody>
          <a:bodyPr/>
          <a:lstStyle/>
          <a:p>
            <a:r>
              <a:rPr lang="en-US" dirty="0" smtClean="0"/>
              <a:t>Scratch registers for synthesis </a:t>
            </a:r>
          </a:p>
          <a:p>
            <a:r>
              <a:rPr lang="en-US" dirty="0" smtClean="0"/>
              <a:t>Biased Synthesis</a:t>
            </a:r>
          </a:p>
          <a:p>
            <a:pPr lvl="1"/>
            <a:r>
              <a:rPr lang="en-US" dirty="0" smtClean="0"/>
              <a:t>Evaluation function</a:t>
            </a:r>
          </a:p>
          <a:p>
            <a:r>
              <a:rPr lang="en-US" dirty="0" smtClean="0"/>
              <a:t>Synthesis of code that satisfies properties </a:t>
            </a:r>
          </a:p>
        </p:txBody>
      </p:sp>
      <p:sp>
        <p:nvSpPr>
          <p:cNvPr id="4" name="Slide Number Placeholder 3"/>
          <p:cNvSpPr>
            <a:spLocks noGrp="1"/>
          </p:cNvSpPr>
          <p:nvPr>
            <p:ph type="sldNum" sz="quarter" idx="12"/>
          </p:nvPr>
        </p:nvSpPr>
        <p:spPr/>
        <p:txBody>
          <a:bodyPr/>
          <a:lstStyle/>
          <a:p>
            <a:fld id="{A65A0EED-6B89-664A-801E-D3FDD91C7C69}" type="slidenum">
              <a:rPr lang="en-US" smtClean="0"/>
              <a:pPr/>
              <a:t>22</a:t>
            </a:fld>
            <a:endParaRPr lang="en-US"/>
          </a:p>
        </p:txBody>
      </p:sp>
      <p:sp>
        <p:nvSpPr>
          <p:cNvPr id="5" name="Rounded Rectangle 4"/>
          <p:cNvSpPr/>
          <p:nvPr/>
        </p:nvSpPr>
        <p:spPr>
          <a:xfrm>
            <a:off x="2286000" y="2333847"/>
            <a:ext cx="4419600" cy="69111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sym typeface="Wingdings" panose="05000000000000000000" pitchFamily="2" charset="2"/>
              </a:rPr>
              <a:t>Mem’ = Mem[ESP </a:t>
            </a:r>
            <a:r>
              <a:rPr lang="en-US" sz="2000" dirty="0">
                <a:solidFill>
                  <a:schemeClr val="tx1"/>
                </a:solidFill>
                <a:latin typeface="Cambria" panose="02040503050406030204" pitchFamily="18" charset="0"/>
                <a:sym typeface="Wingdings" panose="05000000000000000000" pitchFamily="2" charset="2"/>
              </a:rPr>
              <a:t>– </a:t>
            </a:r>
            <a:r>
              <a:rPr lang="en-US" sz="2000" dirty="0" smtClean="0">
                <a:solidFill>
                  <a:schemeClr val="tx1"/>
                </a:solidFill>
                <a:latin typeface="Cambria" panose="02040503050406030204" pitchFamily="18" charset="0"/>
                <a:sym typeface="Wingdings" panose="05000000000000000000" pitchFamily="2" charset="2"/>
              </a:rPr>
              <a:t>4 </a:t>
            </a:r>
            <a:r>
              <a:rPr lang="en-US" sz="2000" dirty="0" smtClean="0">
                <a:solidFill>
                  <a:schemeClr val="tx1"/>
                </a:solidFill>
                <a:latin typeface="Cambria" panose="02040503050406030204" pitchFamily="18" charset="0"/>
                <a:ea typeface="Cambria Math"/>
                <a:sym typeface="Wingdings" panose="05000000000000000000" pitchFamily="2" charset="2"/>
              </a:rPr>
              <a:t>↦ </a:t>
            </a:r>
            <a:r>
              <a:rPr lang="en-US" sz="2000" dirty="0" smtClean="0">
                <a:solidFill>
                  <a:schemeClr val="tx1"/>
                </a:solidFill>
                <a:latin typeface="Cambria" panose="02040503050406030204" pitchFamily="18" charset="0"/>
                <a:sym typeface="Wingdings" panose="05000000000000000000" pitchFamily="2" charset="2"/>
              </a:rPr>
              <a:t>Mem(EBP – 4)]</a:t>
            </a:r>
            <a:endParaRPr lang="en-US" sz="2000" dirty="0">
              <a:solidFill>
                <a:schemeClr val="tx1"/>
              </a:solidFill>
              <a:latin typeface="Cambria" panose="02040503050406030204" pitchFamily="18" charset="0"/>
            </a:endParaRPr>
          </a:p>
        </p:txBody>
      </p:sp>
      <p:sp>
        <p:nvSpPr>
          <p:cNvPr id="6" name="Rectangle 5"/>
          <p:cNvSpPr/>
          <p:nvPr/>
        </p:nvSpPr>
        <p:spPr>
          <a:xfrm>
            <a:off x="3886200" y="3848100"/>
            <a:ext cx="1219200" cy="419100"/>
          </a:xfrm>
          <a:prstGeom prst="rect">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err="1" smtClean="0">
                <a:solidFill>
                  <a:schemeClr val="bg1"/>
                </a:solidFill>
                <a:latin typeface="Cambria" panose="02040503050406030204" pitchFamily="18" charset="0"/>
              </a:rPr>
              <a:t>McSynth</a:t>
            </a:r>
            <a:endParaRPr lang="en-US" b="1" dirty="0">
              <a:solidFill>
                <a:schemeClr val="bg1"/>
              </a:solidFill>
              <a:latin typeface="Cambria" panose="02040503050406030204" pitchFamily="18" charset="0"/>
            </a:endParaRPr>
          </a:p>
        </p:txBody>
      </p:sp>
      <p:sp>
        <p:nvSpPr>
          <p:cNvPr id="7" name="Down Arrow 6"/>
          <p:cNvSpPr/>
          <p:nvPr/>
        </p:nvSpPr>
        <p:spPr>
          <a:xfrm>
            <a:off x="4286250" y="3162300"/>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8" name="Rounded Rectangle 7"/>
          <p:cNvSpPr/>
          <p:nvPr/>
        </p:nvSpPr>
        <p:spPr>
          <a:xfrm>
            <a:off x="456757" y="3712092"/>
            <a:ext cx="2057400" cy="69111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sym typeface="Wingdings" panose="05000000000000000000" pitchFamily="2" charset="2"/>
              </a:rPr>
              <a:t>Scratch = {ESI}</a:t>
            </a:r>
            <a:endParaRPr lang="en-US" sz="2000" dirty="0">
              <a:solidFill>
                <a:schemeClr val="tx1"/>
              </a:solidFill>
              <a:latin typeface="Cambria" panose="02040503050406030204" pitchFamily="18" charset="0"/>
            </a:endParaRPr>
          </a:p>
        </p:txBody>
      </p:sp>
      <p:sp>
        <p:nvSpPr>
          <p:cNvPr id="9" name="Right Arrow 8"/>
          <p:cNvSpPr/>
          <p:nvPr/>
        </p:nvSpPr>
        <p:spPr>
          <a:xfrm>
            <a:off x="2781300" y="3848100"/>
            <a:ext cx="800100" cy="4191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0" name="Down Arrow 9"/>
          <p:cNvSpPr/>
          <p:nvPr/>
        </p:nvSpPr>
        <p:spPr>
          <a:xfrm>
            <a:off x="4286250" y="4403208"/>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1" name="Rounded Rectangle 10"/>
          <p:cNvSpPr/>
          <p:nvPr/>
        </p:nvSpPr>
        <p:spPr>
          <a:xfrm>
            <a:off x="2286000" y="5181600"/>
            <a:ext cx="4419600" cy="69111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err="1" smtClean="0">
                <a:solidFill>
                  <a:schemeClr val="tx1"/>
                </a:solidFill>
                <a:latin typeface="Cambria" panose="02040503050406030204" pitchFamily="18" charset="0"/>
                <a:sym typeface="Wingdings" panose="05000000000000000000" pitchFamily="2" charset="2"/>
              </a:rPr>
              <a:t>mov</a:t>
            </a:r>
            <a:r>
              <a:rPr lang="en-US" sz="2000" dirty="0" smtClean="0">
                <a:solidFill>
                  <a:schemeClr val="tx1"/>
                </a:solidFill>
                <a:latin typeface="Cambria" panose="02040503050406030204" pitchFamily="18" charset="0"/>
                <a:sym typeface="Wingdings" panose="05000000000000000000" pitchFamily="2" charset="2"/>
              </a:rPr>
              <a:t> </a:t>
            </a:r>
            <a:r>
              <a:rPr lang="en-US" sz="2000" dirty="0" err="1" smtClean="0">
                <a:solidFill>
                  <a:schemeClr val="tx1"/>
                </a:solidFill>
                <a:latin typeface="Cambria" panose="02040503050406030204" pitchFamily="18" charset="0"/>
                <a:sym typeface="Wingdings" panose="05000000000000000000" pitchFamily="2" charset="2"/>
              </a:rPr>
              <a:t>esi</a:t>
            </a:r>
            <a:r>
              <a:rPr lang="en-US" sz="2000" dirty="0" smtClean="0">
                <a:solidFill>
                  <a:schemeClr val="tx1"/>
                </a:solidFill>
                <a:latin typeface="Cambria" panose="02040503050406030204" pitchFamily="18" charset="0"/>
                <a:sym typeface="Wingdings" panose="05000000000000000000" pitchFamily="2" charset="2"/>
              </a:rPr>
              <a:t>, [</a:t>
            </a:r>
            <a:r>
              <a:rPr lang="en-US" sz="2000" dirty="0" err="1" smtClean="0">
                <a:solidFill>
                  <a:schemeClr val="tx1"/>
                </a:solidFill>
                <a:latin typeface="Cambria" panose="02040503050406030204" pitchFamily="18" charset="0"/>
                <a:sym typeface="Wingdings" panose="05000000000000000000" pitchFamily="2" charset="2"/>
              </a:rPr>
              <a:t>ebp</a:t>
            </a:r>
            <a:r>
              <a:rPr lang="en-US" sz="2000" dirty="0" smtClean="0">
                <a:solidFill>
                  <a:schemeClr val="tx1"/>
                </a:solidFill>
                <a:latin typeface="Cambria" panose="02040503050406030204" pitchFamily="18" charset="0"/>
                <a:sym typeface="Wingdings" panose="05000000000000000000" pitchFamily="2" charset="2"/>
              </a:rPr>
              <a:t> – 4]; </a:t>
            </a:r>
            <a:r>
              <a:rPr lang="en-US" sz="2000" dirty="0" err="1" smtClean="0">
                <a:solidFill>
                  <a:schemeClr val="tx1"/>
                </a:solidFill>
                <a:latin typeface="Cambria" panose="02040503050406030204" pitchFamily="18" charset="0"/>
                <a:sym typeface="Wingdings" panose="05000000000000000000" pitchFamily="2" charset="2"/>
              </a:rPr>
              <a:t>mov</a:t>
            </a:r>
            <a:r>
              <a:rPr lang="en-US" sz="2000" dirty="0" smtClean="0">
                <a:solidFill>
                  <a:schemeClr val="tx1"/>
                </a:solidFill>
                <a:latin typeface="Cambria" panose="02040503050406030204" pitchFamily="18" charset="0"/>
                <a:sym typeface="Wingdings" panose="05000000000000000000" pitchFamily="2" charset="2"/>
              </a:rPr>
              <a:t> [</a:t>
            </a:r>
            <a:r>
              <a:rPr lang="en-US" sz="2000" dirty="0" err="1" smtClean="0">
                <a:solidFill>
                  <a:schemeClr val="tx1"/>
                </a:solidFill>
                <a:latin typeface="Cambria" panose="02040503050406030204" pitchFamily="18" charset="0"/>
                <a:sym typeface="Wingdings" panose="05000000000000000000" pitchFamily="2" charset="2"/>
              </a:rPr>
              <a:t>esp</a:t>
            </a:r>
            <a:r>
              <a:rPr lang="en-US" sz="2000" dirty="0" smtClean="0">
                <a:solidFill>
                  <a:schemeClr val="tx1"/>
                </a:solidFill>
                <a:latin typeface="Cambria" panose="02040503050406030204" pitchFamily="18" charset="0"/>
                <a:sym typeface="Wingdings" panose="05000000000000000000" pitchFamily="2" charset="2"/>
              </a:rPr>
              <a:t> – 4], </a:t>
            </a:r>
            <a:r>
              <a:rPr lang="en-US" sz="2000" dirty="0" err="1" smtClean="0">
                <a:solidFill>
                  <a:schemeClr val="tx1"/>
                </a:solidFill>
                <a:latin typeface="Cambria" panose="02040503050406030204" pitchFamily="18" charset="0"/>
                <a:sym typeface="Wingdings" panose="05000000000000000000" pitchFamily="2" charset="2"/>
              </a:rPr>
              <a:t>esi</a:t>
            </a:r>
            <a:r>
              <a:rPr lang="en-US" sz="2000" dirty="0" smtClean="0">
                <a:solidFill>
                  <a:schemeClr val="tx1"/>
                </a:solidFill>
                <a:latin typeface="Cambria" panose="02040503050406030204" pitchFamily="18" charset="0"/>
                <a:sym typeface="Wingdings" panose="05000000000000000000" pitchFamily="2" charset="2"/>
              </a:rPr>
              <a:t> </a:t>
            </a:r>
            <a:endParaRPr lang="en-US" sz="2000" dirty="0">
              <a:solidFill>
                <a:schemeClr val="tx1"/>
              </a:solidFill>
              <a:latin typeface="Cambria" panose="02040503050406030204" pitchFamily="18" charset="0"/>
            </a:endParaRPr>
          </a:p>
        </p:txBody>
      </p:sp>
      <p:sp>
        <p:nvSpPr>
          <p:cNvPr id="12" name="Rounded Rectangle 11"/>
          <p:cNvSpPr/>
          <p:nvPr/>
        </p:nvSpPr>
        <p:spPr>
          <a:xfrm>
            <a:off x="2286000" y="3423684"/>
            <a:ext cx="4419600" cy="50061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sym typeface="Wingdings" panose="05000000000000000000" pitchFamily="2" charset="2"/>
              </a:rPr>
              <a:t>EAX’ + EBX’ = EAX + EBX + 4</a:t>
            </a:r>
            <a:endParaRPr lang="en-US" sz="2000" dirty="0">
              <a:solidFill>
                <a:schemeClr val="tx1"/>
              </a:solidFill>
              <a:latin typeface="Cambria" panose="02040503050406030204" pitchFamily="18" charset="0"/>
            </a:endParaRPr>
          </a:p>
        </p:txBody>
      </p:sp>
      <p:sp>
        <p:nvSpPr>
          <p:cNvPr id="13" name="Rectangle 12"/>
          <p:cNvSpPr/>
          <p:nvPr/>
        </p:nvSpPr>
        <p:spPr>
          <a:xfrm>
            <a:off x="3886200" y="4833384"/>
            <a:ext cx="1219200" cy="419100"/>
          </a:xfrm>
          <a:prstGeom prst="rect">
            <a:avLst/>
          </a:prstGeom>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b="1" dirty="0" err="1" smtClean="0">
                <a:solidFill>
                  <a:schemeClr val="bg1"/>
                </a:solidFill>
                <a:latin typeface="Cambria" panose="02040503050406030204" pitchFamily="18" charset="0"/>
              </a:rPr>
              <a:t>McSynth</a:t>
            </a:r>
            <a:endParaRPr lang="en-US" b="1" dirty="0">
              <a:solidFill>
                <a:schemeClr val="bg1"/>
              </a:solidFill>
              <a:latin typeface="Cambria" panose="02040503050406030204" pitchFamily="18" charset="0"/>
            </a:endParaRPr>
          </a:p>
        </p:txBody>
      </p:sp>
      <p:sp>
        <p:nvSpPr>
          <p:cNvPr id="14" name="Down Arrow 13"/>
          <p:cNvSpPr/>
          <p:nvPr/>
        </p:nvSpPr>
        <p:spPr>
          <a:xfrm>
            <a:off x="4286250" y="4147584"/>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5" name="Down Arrow 14"/>
          <p:cNvSpPr/>
          <p:nvPr/>
        </p:nvSpPr>
        <p:spPr>
          <a:xfrm>
            <a:off x="4286250" y="5388492"/>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6" name="Rounded Rectangle 15"/>
          <p:cNvSpPr/>
          <p:nvPr/>
        </p:nvSpPr>
        <p:spPr>
          <a:xfrm>
            <a:off x="2286000" y="6166884"/>
            <a:ext cx="4419600" cy="53871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sym typeface="Wingdings" panose="05000000000000000000" pitchFamily="2" charset="2"/>
              </a:rPr>
              <a:t>lea </a:t>
            </a:r>
            <a:r>
              <a:rPr lang="en-US" sz="2000" dirty="0" err="1" smtClean="0">
                <a:solidFill>
                  <a:schemeClr val="tx1"/>
                </a:solidFill>
                <a:latin typeface="Cambria" panose="02040503050406030204" pitchFamily="18" charset="0"/>
                <a:sym typeface="Wingdings" panose="05000000000000000000" pitchFamily="2" charset="2"/>
              </a:rPr>
              <a:t>eax</a:t>
            </a:r>
            <a:r>
              <a:rPr lang="en-US" sz="2000" dirty="0" smtClean="0">
                <a:solidFill>
                  <a:schemeClr val="tx1"/>
                </a:solidFill>
                <a:latin typeface="Cambria" panose="02040503050406030204" pitchFamily="18" charset="0"/>
                <a:sym typeface="Wingdings" panose="05000000000000000000" pitchFamily="2" charset="2"/>
              </a:rPr>
              <a:t>, [</a:t>
            </a:r>
            <a:r>
              <a:rPr lang="en-US" sz="2000" dirty="0" err="1" smtClean="0">
                <a:solidFill>
                  <a:schemeClr val="tx1"/>
                </a:solidFill>
                <a:latin typeface="Cambria" panose="02040503050406030204" pitchFamily="18" charset="0"/>
                <a:sym typeface="Wingdings" panose="05000000000000000000" pitchFamily="2" charset="2"/>
              </a:rPr>
              <a:t>eax</a:t>
            </a:r>
            <a:r>
              <a:rPr lang="en-US" sz="2000" dirty="0" smtClean="0">
                <a:solidFill>
                  <a:schemeClr val="tx1"/>
                </a:solidFill>
                <a:latin typeface="Cambria" panose="02040503050406030204" pitchFamily="18" charset="0"/>
                <a:sym typeface="Wingdings" panose="05000000000000000000" pitchFamily="2" charset="2"/>
              </a:rPr>
              <a:t> + 4]</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50377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animEffect transition="in" filter="fade">
                                      <p:cBhvr>
                                        <p:cTn id="60" dur="500"/>
                                        <p:tgtEl>
                                          <p:spTgt spid="3">
                                            <p:txEl>
                                              <p:pRg st="1" end="1"/>
                                            </p:txEl>
                                          </p:spTgt>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animEffect transition="in" filter="fade">
                                      <p:cBhvr>
                                        <p:cTn id="64" dur="500"/>
                                        <p:tgtEl>
                                          <p:spTgt spid="3">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fade">
                                      <p:cBhvr>
                                        <p:cTn id="69" dur="500"/>
                                        <p:tgtEl>
                                          <p:spTgt spid="3">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par>
                          <p:cTn id="84" fill="hold">
                            <p:stCondLst>
                              <p:cond delay="1000"/>
                            </p:stCondLst>
                            <p:childTnLst>
                              <p:par>
                                <p:cTn id="85" presetID="22" presetClass="entr" presetSubtype="1"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up)">
                                      <p:cBhvr>
                                        <p:cTn id="87" dur="500"/>
                                        <p:tgtEl>
                                          <p:spTgt spid="15"/>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IA-32 </a:t>
            </a:r>
            <a:r>
              <a:rPr lang="en-US" dirty="0"/>
              <a:t>p</a:t>
            </a:r>
            <a:r>
              <a:rPr lang="en-US" dirty="0" smtClean="0"/>
              <a:t>artial evaluator</a:t>
            </a:r>
          </a:p>
          <a:p>
            <a:pPr lvl="1"/>
            <a:r>
              <a:rPr lang="en-US" dirty="0" smtClean="0"/>
              <a:t>Specialize binaries w.r.t. common inputs</a:t>
            </a:r>
          </a:p>
          <a:p>
            <a:pPr lvl="1"/>
            <a:r>
              <a:rPr lang="en-US" dirty="0" smtClean="0"/>
              <a:t>Extract a feature from a bloated binary</a:t>
            </a:r>
          </a:p>
          <a:p>
            <a:r>
              <a:rPr lang="en-US" dirty="0" smtClean="0"/>
              <a:t>IA-32 slicer</a:t>
            </a:r>
          </a:p>
          <a:p>
            <a:pPr lvl="1"/>
            <a:r>
              <a:rPr lang="en-US" dirty="0" smtClean="0"/>
              <a:t>Extract components from binaries</a:t>
            </a:r>
          </a:p>
          <a:p>
            <a:r>
              <a:rPr lang="en-US" dirty="0" smtClean="0"/>
              <a:t>Obfuscate/de-obfuscate instruction sequences</a:t>
            </a:r>
          </a:p>
          <a:p>
            <a:r>
              <a:rPr lang="en-US" dirty="0" smtClean="0"/>
              <a:t>Synthesis of non-straight-line, but non-looping code</a:t>
            </a:r>
          </a:p>
          <a:p>
            <a:pPr lvl="1"/>
            <a:r>
              <a:rPr lang="en-US" i="1" dirty="0" err="1" smtClean="0"/>
              <a:t>ite</a:t>
            </a:r>
            <a:r>
              <a:rPr lang="en-US" i="1" dirty="0" smtClean="0"/>
              <a:t> </a:t>
            </a:r>
            <a:r>
              <a:rPr lang="en-US" dirty="0" smtClean="0"/>
              <a:t>(if-then-else) </a:t>
            </a:r>
            <a:r>
              <a:rPr lang="en-US" dirty="0" smtClean="0"/>
              <a:t>terms </a:t>
            </a:r>
            <a:r>
              <a:rPr lang="en-US" dirty="0" smtClean="0">
                <a:latin typeface="Cambria Math"/>
                <a:ea typeface="Cambria Math"/>
              </a:rPr>
              <a:t>→ CFG skeleton</a:t>
            </a:r>
          </a:p>
          <a:p>
            <a:pPr lvl="1"/>
            <a:r>
              <a:rPr lang="en-US" dirty="0" smtClean="0">
                <a:latin typeface="Cambria Math"/>
                <a:ea typeface="Cambria Math"/>
              </a:rPr>
              <a:t>Synthesize code for basic blocks</a:t>
            </a:r>
          </a:p>
          <a:p>
            <a:r>
              <a:rPr lang="en-US" dirty="0" smtClean="0">
                <a:latin typeface="Cambria Math"/>
                <a:ea typeface="Cambria Math"/>
              </a:rPr>
              <a:t>More accurate legality check in divide-and-conquer</a:t>
            </a:r>
          </a:p>
          <a:p>
            <a:pPr lvl="1"/>
            <a:r>
              <a:rPr lang="en-US" dirty="0" smtClean="0">
                <a:latin typeface="Cambria Math"/>
                <a:ea typeface="Cambria Math"/>
              </a:rPr>
              <a:t>QFBV formulas with memory accesses and updates</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61790EBF-2842-40BA-9364-7C045D9A1DE9}" type="slidenum">
              <a:rPr lang="en-US" smtClean="0"/>
              <a:t>23</a:t>
            </a:fld>
            <a:endParaRPr lang="en-US" dirty="0"/>
          </a:p>
        </p:txBody>
      </p:sp>
      <p:sp>
        <p:nvSpPr>
          <p:cNvPr id="5" name="Rounded Rectangle 4"/>
          <p:cNvSpPr/>
          <p:nvPr/>
        </p:nvSpPr>
        <p:spPr>
          <a:xfrm>
            <a:off x="152400" y="1143000"/>
            <a:ext cx="8839200" cy="1371600"/>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239000" y="1279451"/>
            <a:ext cx="1607043" cy="461665"/>
          </a:xfrm>
          <a:prstGeom prst="rect">
            <a:avLst/>
          </a:prstGeom>
          <a:noFill/>
        </p:spPr>
        <p:txBody>
          <a:bodyPr wrap="none" rtlCol="0">
            <a:spAutoFit/>
          </a:bodyPr>
          <a:lstStyle/>
          <a:p>
            <a:r>
              <a:rPr lang="en-US" sz="2400" dirty="0" smtClean="0">
                <a:latin typeface="Cambria" panose="02040503050406030204" pitchFamily="18" charset="0"/>
              </a:rPr>
              <a:t>Completed</a:t>
            </a:r>
            <a:endParaRPr lang="en-US" sz="2400" dirty="0">
              <a:latin typeface="Cambria" panose="02040503050406030204" pitchFamily="18" charset="0"/>
            </a:endParaRPr>
          </a:p>
        </p:txBody>
      </p:sp>
      <p:sp>
        <p:nvSpPr>
          <p:cNvPr id="7" name="Rounded Rectangle 6"/>
          <p:cNvSpPr/>
          <p:nvPr/>
        </p:nvSpPr>
        <p:spPr>
          <a:xfrm>
            <a:off x="152400" y="2514600"/>
            <a:ext cx="8839200" cy="914400"/>
          </a:xfrm>
          <a:prstGeom prst="round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239000" y="2651051"/>
            <a:ext cx="1674497" cy="461665"/>
          </a:xfrm>
          <a:prstGeom prst="rect">
            <a:avLst/>
          </a:prstGeom>
          <a:noFill/>
        </p:spPr>
        <p:txBody>
          <a:bodyPr wrap="none" rtlCol="0">
            <a:spAutoFit/>
          </a:bodyPr>
          <a:lstStyle/>
          <a:p>
            <a:r>
              <a:rPr lang="en-US" sz="2400" dirty="0" smtClean="0">
                <a:latin typeface="Cambria" panose="02040503050406030204" pitchFamily="18" charset="0"/>
              </a:rPr>
              <a:t>In Progress</a:t>
            </a:r>
            <a:endParaRPr lang="en-US" sz="2400" dirty="0">
              <a:latin typeface="Cambria" panose="02040503050406030204" pitchFamily="18" charset="0"/>
            </a:endParaRPr>
          </a:p>
        </p:txBody>
      </p:sp>
    </p:spTree>
    <p:extLst>
      <p:ext uri="{BB962C8B-B14F-4D97-AF65-F5344CB8AC3E}">
        <p14:creationId xmlns:p14="http://schemas.microsoft.com/office/powerpoint/2010/main" val="364867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ISA-parameterized algorithm for machine-code synthesis</a:t>
            </a:r>
          </a:p>
          <a:p>
            <a:r>
              <a:rPr lang="en-US" dirty="0" err="1" smtClean="0"/>
              <a:t>McSynth</a:t>
            </a:r>
            <a:r>
              <a:rPr lang="en-US" dirty="0" smtClean="0"/>
              <a:t> – synthesizer for IA-32</a:t>
            </a:r>
          </a:p>
          <a:p>
            <a:r>
              <a:rPr lang="en-US" dirty="0" smtClean="0"/>
              <a:t>New instantiation of CEGIS</a:t>
            </a:r>
          </a:p>
          <a:p>
            <a:r>
              <a:rPr lang="en-US" dirty="0" smtClean="0"/>
              <a:t>Footprint-based search-space pruning</a:t>
            </a:r>
          </a:p>
          <a:p>
            <a:r>
              <a:rPr lang="en-US" dirty="0" smtClean="0"/>
              <a:t>Divide-and-conquer</a:t>
            </a:r>
          </a:p>
          <a:p>
            <a:r>
              <a:rPr lang="en-US" dirty="0" smtClean="0"/>
              <a:t>Orders of magnitude faster than a baseline enumerative synthesizer</a:t>
            </a:r>
          </a:p>
          <a:p>
            <a:r>
              <a:rPr lang="en-US" dirty="0" smtClean="0"/>
              <a:t>IA-32 Partial Evaluator and Slicer</a:t>
            </a:r>
          </a:p>
          <a:p>
            <a:pPr lvl="1"/>
            <a:r>
              <a:rPr lang="en-US" dirty="0" smtClean="0"/>
              <a:t>Less synthesis overhead in practice</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24</a:t>
            </a:fld>
            <a:endParaRPr lang="en-US"/>
          </a:p>
        </p:txBody>
      </p:sp>
    </p:spTree>
    <p:extLst>
      <p:ext uri="{BB962C8B-B14F-4D97-AF65-F5344CB8AC3E}">
        <p14:creationId xmlns:p14="http://schemas.microsoft.com/office/powerpoint/2010/main" val="27882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Split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65A0EED-6B89-664A-801E-D3FDD91C7C69}" type="slidenum">
              <a:rPr lang="en-US" smtClean="0"/>
              <a:pPr/>
              <a:t>25</a:t>
            </a:fld>
            <a:endParaRPr lang="en-US"/>
          </a:p>
        </p:txBody>
      </p:sp>
      <mc:AlternateContent xmlns:mc="http://schemas.openxmlformats.org/markup-compatibility/2006" xmlns:a14="http://schemas.microsoft.com/office/drawing/2010/main">
        <mc:Choice Requires="a14">
          <p:sp>
            <p:nvSpPr>
              <p:cNvPr id="5" name="Rounded Rectangle 4"/>
              <p:cNvSpPr/>
              <p:nvPr/>
            </p:nvSpPr>
            <p:spPr>
              <a:xfrm>
                <a:off x="728597" y="1676400"/>
                <a:ext cx="7543800" cy="1905000"/>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3200" dirty="0" smtClean="0">
                    <a:solidFill>
                      <a:schemeClr val="tx1"/>
                    </a:solidFill>
                    <a:ea typeface="Cambria Math"/>
                  </a:rPr>
                  <a:t>A split ⟨</a:t>
                </a:r>
                <a:r>
                  <a:rPr lang="el-GR" sz="3200" dirty="0" smtClean="0">
                    <a:solidFill>
                      <a:schemeClr val="tx1"/>
                    </a:solidFill>
                  </a:rPr>
                  <a:t>ϕ</a:t>
                </a:r>
                <a:r>
                  <a:rPr lang="en-US" sz="3200" baseline="-25000" dirty="0">
                    <a:solidFill>
                      <a:schemeClr val="tx1"/>
                    </a:solidFill>
                  </a:rPr>
                  <a:t>1</a:t>
                </a:r>
                <a:r>
                  <a:rPr lang="en-US" sz="3200" dirty="0" smtClean="0">
                    <a:solidFill>
                      <a:schemeClr val="tx1"/>
                    </a:solidFill>
                    <a:ea typeface="Cambria Math"/>
                  </a:rPr>
                  <a:t>, </a:t>
                </a:r>
                <a:r>
                  <a:rPr lang="el-GR" sz="3200" dirty="0">
                    <a:solidFill>
                      <a:schemeClr val="tx1"/>
                    </a:solidFill>
                  </a:rPr>
                  <a:t>ϕ</a:t>
                </a:r>
                <a:r>
                  <a:rPr lang="en-US" sz="3200" baseline="-25000" dirty="0" smtClean="0">
                    <a:solidFill>
                      <a:schemeClr val="tx1"/>
                    </a:solidFill>
                  </a:rPr>
                  <a:t>2</a:t>
                </a:r>
                <a:r>
                  <a:rPr lang="en-US" sz="3200" dirty="0" smtClean="0">
                    <a:solidFill>
                      <a:schemeClr val="tx1"/>
                    </a:solidFill>
                    <a:ea typeface="Cambria Math"/>
                  </a:rPr>
                  <a:t>⟩ of</a:t>
                </a:r>
                <a:r>
                  <a:rPr lang="el-GR" sz="3200" dirty="0">
                    <a:solidFill>
                      <a:schemeClr val="tx1"/>
                    </a:solidFill>
                  </a:rPr>
                  <a:t> ϕ</a:t>
                </a:r>
                <a:r>
                  <a:rPr lang="en-US" sz="3200" dirty="0" smtClean="0">
                    <a:solidFill>
                      <a:schemeClr val="tx1"/>
                    </a:solidFill>
                    <a:ea typeface="Cambria Math"/>
                  </a:rPr>
                  <a:t> </a:t>
                </a:r>
                <a:r>
                  <a:rPr lang="en-US" sz="3200" dirty="0" smtClean="0">
                    <a:solidFill>
                      <a:schemeClr val="tx1"/>
                    </a:solidFill>
                  </a:rPr>
                  <a:t>is a legal split </a:t>
                </a:r>
                <a:r>
                  <a:rPr lang="en-US" sz="3200" dirty="0" err="1" smtClean="0">
                    <a:solidFill>
                      <a:schemeClr val="tx1"/>
                    </a:solidFill>
                  </a:rPr>
                  <a:t>iff</a:t>
                </a:r>
                <a:endParaRPr lang="en-US" sz="3200" dirty="0" smtClean="0">
                  <a:solidFill>
                    <a:schemeClr val="tx1"/>
                  </a:solidFill>
                </a:endParaRPr>
              </a:p>
              <a:p>
                <a:pPr algn="ctr"/>
                <a:r>
                  <a:rPr lang="en-US" sz="3200" dirty="0" err="1" smtClean="0">
                    <a:solidFill>
                      <a:schemeClr val="tx1"/>
                    </a:solidFill>
                  </a:rPr>
                  <a:t>DropPrimes</a:t>
                </a:r>
                <a:r>
                  <a:rPr lang="en-US" sz="3200" dirty="0" smtClean="0">
                    <a:solidFill>
                      <a:schemeClr val="tx1"/>
                    </a:solidFill>
                  </a:rPr>
                  <a:t>(</a:t>
                </a:r>
                <a:r>
                  <a:rPr lang="en-US" sz="3200" dirty="0" err="1"/>
                  <a:t>SFP</a:t>
                </a:r>
                <a:r>
                  <a:rPr lang="en-US" sz="3200" baseline="30000" dirty="0" err="1"/>
                  <a:t>#</a:t>
                </a:r>
                <a:r>
                  <a:rPr lang="en-US" sz="3200" baseline="-25000" dirty="0" err="1"/>
                  <a:t>kill</a:t>
                </a:r>
                <a:r>
                  <a:rPr lang="en-US" sz="3200" dirty="0"/>
                  <a:t>(</a:t>
                </a:r>
                <a:r>
                  <a:rPr lang="el-GR" sz="3200" dirty="0" smtClean="0">
                    <a:solidFill>
                      <a:schemeClr val="tx1"/>
                    </a:solidFill>
                  </a:rPr>
                  <a:t>ϕ</a:t>
                </a:r>
                <a:r>
                  <a:rPr lang="en-US" sz="3200" baseline="-25000" dirty="0" smtClean="0">
                    <a:solidFill>
                      <a:schemeClr val="tx1"/>
                    </a:solidFill>
                  </a:rPr>
                  <a:t>1</a:t>
                </a:r>
                <a:r>
                  <a:rPr lang="en-US" sz="3200" dirty="0" smtClean="0"/>
                  <a:t>)</a:t>
                </a:r>
                <a:r>
                  <a:rPr lang="en-US" sz="3200" dirty="0" smtClean="0">
                    <a:solidFill>
                      <a:schemeClr val="tx1"/>
                    </a:solidFill>
                  </a:rPr>
                  <a:t>) </a:t>
                </a:r>
                <a:r>
                  <a:rPr lang="en-US" sz="3200" dirty="0" smtClean="0">
                    <a:solidFill>
                      <a:schemeClr val="tx1"/>
                    </a:solidFill>
                    <a:ea typeface="Cambria Math"/>
                  </a:rPr>
                  <a:t>∩ </a:t>
                </a:r>
                <a:r>
                  <a:rPr lang="en-US" sz="3200" dirty="0" err="1" smtClean="0"/>
                  <a:t>SFP</a:t>
                </a:r>
                <a:r>
                  <a:rPr lang="en-US" sz="3200" baseline="30000" dirty="0" err="1" smtClean="0"/>
                  <a:t>#</a:t>
                </a:r>
                <a:r>
                  <a:rPr lang="en-US" sz="3200" baseline="-25000" dirty="0" err="1" smtClean="0"/>
                  <a:t>use</a:t>
                </a:r>
                <a:r>
                  <a:rPr lang="en-US" sz="3200" dirty="0" smtClean="0"/>
                  <a:t>(</a:t>
                </a:r>
                <a:r>
                  <a:rPr lang="el-GR" sz="3200" dirty="0" smtClean="0">
                    <a:solidFill>
                      <a:schemeClr val="tx1"/>
                    </a:solidFill>
                  </a:rPr>
                  <a:t>ϕ</a:t>
                </a:r>
                <a:r>
                  <a:rPr lang="en-US" sz="3200" baseline="-25000" dirty="0" smtClean="0">
                    <a:solidFill>
                      <a:schemeClr val="tx1"/>
                    </a:solidFill>
                  </a:rPr>
                  <a:t>2</a:t>
                </a:r>
                <a:r>
                  <a:rPr lang="en-US" sz="3200" dirty="0" smtClean="0"/>
                  <a:t>) </a:t>
                </a:r>
                <a:r>
                  <a:rPr lang="en-US" sz="3200" dirty="0"/>
                  <a:t>= </a:t>
                </a:r>
                <a14:m>
                  <m:oMath xmlns:m="http://schemas.openxmlformats.org/officeDocument/2006/math">
                    <m:r>
                      <a:rPr lang="en-US" sz="3200" i="1" smtClean="0">
                        <a:latin typeface="Cambria Math"/>
                        <a:ea typeface="Cambria Math"/>
                      </a:rPr>
                      <m:t>∅</m:t>
                    </m:r>
                  </m:oMath>
                </a14:m>
                <a:endParaRPr lang="en-US" sz="3200"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728597" y="1676400"/>
                <a:ext cx="7543800" cy="1905000"/>
              </a:xfrm>
              <a:prstGeom prst="roundRect">
                <a:avLst/>
              </a:prstGeom>
              <a:blipFill rotWithShape="1">
                <a:blip r:embed="rId2"/>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1650994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Search-Space Pruning</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26</a:t>
            </a:fld>
            <a:endParaRPr lang="en-US"/>
          </a:p>
        </p:txBody>
      </p:sp>
      <p:pic>
        <p:nvPicPr>
          <p:cNvPr id="1026" name="Picture 2" descr="C:\Papers\MachineCodeSynthesis\figures\SF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839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981200" y="5486400"/>
            <a:ext cx="5257800" cy="762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sym typeface="Wingdings" panose="05000000000000000000" pitchFamily="2" charset="2"/>
              </a:rPr>
              <a:t>Superfluous candidate: </a:t>
            </a:r>
          </a:p>
          <a:p>
            <a:pPr algn="ctr"/>
            <a:r>
              <a:rPr lang="en-US" sz="2000" dirty="0" smtClean="0">
                <a:solidFill>
                  <a:schemeClr val="tx1"/>
                </a:solidFill>
                <a:latin typeface="Cambria" panose="02040503050406030204" pitchFamily="18" charset="0"/>
                <a:sym typeface="Wingdings" panose="05000000000000000000" pitchFamily="2" charset="2"/>
              </a:rPr>
              <a:t>push </a:t>
            </a:r>
            <a:r>
              <a:rPr lang="en-US" sz="2000" dirty="0" err="1" smtClean="0">
                <a:solidFill>
                  <a:schemeClr val="tx1"/>
                </a:solidFill>
                <a:latin typeface="Cambria" panose="02040503050406030204" pitchFamily="18" charset="0"/>
                <a:sym typeface="Wingdings" panose="05000000000000000000" pitchFamily="2" charset="2"/>
              </a:rPr>
              <a:t>ebp</a:t>
            </a:r>
            <a:r>
              <a:rPr lang="en-US" sz="2000" dirty="0" smtClean="0">
                <a:solidFill>
                  <a:schemeClr val="tx1"/>
                </a:solidFill>
                <a:latin typeface="Cambria" panose="02040503050406030204" pitchFamily="18" charset="0"/>
                <a:sym typeface="Wingdings" panose="05000000000000000000" pitchFamily="2" charset="2"/>
              </a:rPr>
              <a:t>; lea </a:t>
            </a:r>
            <a:r>
              <a:rPr lang="en-US" sz="2000" dirty="0" err="1" smtClean="0">
                <a:solidFill>
                  <a:schemeClr val="tx1"/>
                </a:solidFill>
                <a:latin typeface="Cambria" panose="02040503050406030204" pitchFamily="18" charset="0"/>
                <a:sym typeface="Wingdings" panose="05000000000000000000" pitchFamily="2" charset="2"/>
              </a:rPr>
              <a:t>ebp</a:t>
            </a:r>
            <a:r>
              <a:rPr lang="en-US" sz="2000" dirty="0" smtClean="0">
                <a:solidFill>
                  <a:schemeClr val="tx1"/>
                </a:solidFill>
                <a:latin typeface="Cambria" panose="02040503050406030204" pitchFamily="18" charset="0"/>
                <a:sym typeface="Wingdings" panose="05000000000000000000" pitchFamily="2" charset="2"/>
              </a:rPr>
              <a:t>,[</a:t>
            </a:r>
            <a:r>
              <a:rPr lang="en-US" sz="2000" dirty="0" err="1" smtClean="0">
                <a:solidFill>
                  <a:schemeClr val="tx1"/>
                </a:solidFill>
                <a:latin typeface="Cambria" panose="02040503050406030204" pitchFamily="18" charset="0"/>
                <a:sym typeface="Wingdings" panose="05000000000000000000" pitchFamily="2" charset="2"/>
              </a:rPr>
              <a:t>esp+eax</a:t>
            </a:r>
            <a:r>
              <a:rPr lang="en-US" sz="2000" dirty="0" smtClean="0">
                <a:solidFill>
                  <a:schemeClr val="tx1"/>
                </a:solidFill>
                <a:latin typeface="Cambria" panose="02040503050406030204" pitchFamily="18" charset="0"/>
                <a:sym typeface="Wingdings" panose="05000000000000000000" pitchFamily="2" charset="2"/>
              </a:rPr>
              <a:t>]; lea </a:t>
            </a:r>
            <a:r>
              <a:rPr lang="en-US" sz="2000" dirty="0" err="1" smtClean="0">
                <a:solidFill>
                  <a:schemeClr val="tx1"/>
                </a:solidFill>
                <a:latin typeface="Cambria" panose="02040503050406030204" pitchFamily="18" charset="0"/>
                <a:sym typeface="Wingdings" panose="05000000000000000000" pitchFamily="2" charset="2"/>
              </a:rPr>
              <a:t>ebp</a:t>
            </a:r>
            <a:r>
              <a:rPr lang="en-US" sz="2000" dirty="0" smtClean="0">
                <a:solidFill>
                  <a:schemeClr val="tx1"/>
                </a:solidFill>
                <a:latin typeface="Cambria" panose="02040503050406030204" pitchFamily="18" charset="0"/>
                <a:sym typeface="Wingdings" panose="05000000000000000000" pitchFamily="2" charset="2"/>
              </a:rPr>
              <a:t>,[</a:t>
            </a:r>
            <a:r>
              <a:rPr lang="en-US" sz="2000" dirty="0" err="1" smtClean="0">
                <a:solidFill>
                  <a:schemeClr val="tx1"/>
                </a:solidFill>
                <a:latin typeface="Cambria" panose="02040503050406030204" pitchFamily="18" charset="0"/>
                <a:sym typeface="Wingdings" panose="05000000000000000000" pitchFamily="2" charset="2"/>
              </a:rPr>
              <a:t>ebp-eax</a:t>
            </a:r>
            <a:r>
              <a:rPr lang="en-US" sz="2000" dirty="0" smtClean="0">
                <a:solidFill>
                  <a:schemeClr val="tx1"/>
                </a:solidFill>
                <a:latin typeface="Cambria" panose="02040503050406030204" pitchFamily="18" charset="0"/>
                <a:sym typeface="Wingdings" panose="05000000000000000000" pitchFamily="2" charset="2"/>
              </a:rPr>
              <a:t>]</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448593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Synthesized Sequences</a:t>
            </a:r>
            <a:endParaRPr lang="en-US" dirty="0"/>
          </a:p>
        </p:txBody>
      </p:sp>
      <p:sp>
        <p:nvSpPr>
          <p:cNvPr id="3" name="Content Placeholder 2"/>
          <p:cNvSpPr>
            <a:spLocks noGrp="1"/>
          </p:cNvSpPr>
          <p:nvPr>
            <p:ph idx="1"/>
          </p:nvPr>
        </p:nvSpPr>
        <p:spPr/>
        <p:txBody>
          <a:bodyPr/>
          <a:lstStyle/>
          <a:p>
            <a:pPr marL="0" indent="0" algn="ctr">
              <a:buNone/>
            </a:pPr>
            <a:r>
              <a:rPr lang="en-US" dirty="0" smtClean="0"/>
              <a:t>Comparison of lengths of synthesized and original instruction sequences</a:t>
            </a:r>
          </a:p>
          <a:p>
            <a:pPr marL="0" indent="0" algn="ctr">
              <a:buNone/>
            </a:pP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62336334"/>
              </p:ext>
            </p:extLst>
          </p:nvPr>
        </p:nvGraphicFramePr>
        <p:xfrm>
          <a:off x="1524000" y="2667000"/>
          <a:ext cx="6096000" cy="148336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en-US" dirty="0" smtClean="0">
                          <a:latin typeface="Cambria" panose="02040503050406030204" pitchFamily="18" charset="0"/>
                        </a:rPr>
                        <a:t>Same</a:t>
                      </a:r>
                      <a:endParaRPr lang="en-US" dirty="0">
                        <a:latin typeface="Cambria" panose="02040503050406030204" pitchFamily="18" charset="0"/>
                      </a:endParaRPr>
                    </a:p>
                  </a:txBody>
                  <a:tcPr/>
                </a:tc>
                <a:tc>
                  <a:txBody>
                    <a:bodyPr/>
                    <a:lstStyle/>
                    <a:p>
                      <a:r>
                        <a:rPr lang="en-US" dirty="0" smtClean="0">
                          <a:latin typeface="Cambria" panose="02040503050406030204" pitchFamily="18" charset="0"/>
                        </a:rPr>
                        <a:t>9</a:t>
                      </a:r>
                      <a:endParaRPr lang="en-US" dirty="0">
                        <a:latin typeface="Cambria" panose="02040503050406030204" pitchFamily="18" charset="0"/>
                      </a:endParaRPr>
                    </a:p>
                  </a:txBody>
                  <a:tcPr/>
                </a:tc>
              </a:tr>
              <a:tr h="370840">
                <a:tc>
                  <a:txBody>
                    <a:bodyPr/>
                    <a:lstStyle/>
                    <a:p>
                      <a:r>
                        <a:rPr lang="en-US" dirty="0" smtClean="0">
                          <a:latin typeface="Cambria" panose="02040503050406030204" pitchFamily="18" charset="0"/>
                        </a:rPr>
                        <a:t>Different, but same length</a:t>
                      </a:r>
                      <a:endParaRPr lang="en-US" dirty="0">
                        <a:latin typeface="Cambria" panose="02040503050406030204" pitchFamily="18" charset="0"/>
                      </a:endParaRPr>
                    </a:p>
                  </a:txBody>
                  <a:tcPr/>
                </a:tc>
                <a:tc>
                  <a:txBody>
                    <a:bodyPr/>
                    <a:lstStyle/>
                    <a:p>
                      <a:r>
                        <a:rPr lang="en-US" dirty="0" smtClean="0">
                          <a:latin typeface="Cambria" panose="02040503050406030204" pitchFamily="18" charset="0"/>
                        </a:rPr>
                        <a:t>4</a:t>
                      </a:r>
                      <a:endParaRPr lang="en-US" dirty="0">
                        <a:latin typeface="Cambria" panose="02040503050406030204" pitchFamily="18" charset="0"/>
                      </a:endParaRPr>
                    </a:p>
                  </a:txBody>
                  <a:tcPr/>
                </a:tc>
              </a:tr>
              <a:tr h="370840">
                <a:tc>
                  <a:txBody>
                    <a:bodyPr/>
                    <a:lstStyle/>
                    <a:p>
                      <a:r>
                        <a:rPr lang="en-US" dirty="0" smtClean="0">
                          <a:latin typeface="Cambria" panose="02040503050406030204" pitchFamily="18" charset="0"/>
                        </a:rPr>
                        <a:t>Shorter</a:t>
                      </a:r>
                      <a:endParaRPr lang="en-US" dirty="0">
                        <a:latin typeface="Cambria" panose="02040503050406030204" pitchFamily="18" charset="0"/>
                      </a:endParaRPr>
                    </a:p>
                  </a:txBody>
                  <a:tcPr/>
                </a:tc>
                <a:tc>
                  <a:txBody>
                    <a:bodyPr/>
                    <a:lstStyle/>
                    <a:p>
                      <a:r>
                        <a:rPr lang="en-US" dirty="0" smtClean="0">
                          <a:latin typeface="Cambria" panose="02040503050406030204" pitchFamily="18" charset="0"/>
                        </a:rPr>
                        <a:t>1</a:t>
                      </a:r>
                      <a:endParaRPr lang="en-US" dirty="0">
                        <a:latin typeface="Cambria" panose="02040503050406030204" pitchFamily="18" charset="0"/>
                      </a:endParaRPr>
                    </a:p>
                  </a:txBody>
                  <a:tcPr/>
                </a:tc>
              </a:tr>
              <a:tr h="370840">
                <a:tc>
                  <a:txBody>
                    <a:bodyPr/>
                    <a:lstStyle/>
                    <a:p>
                      <a:r>
                        <a:rPr lang="en-US" dirty="0" smtClean="0">
                          <a:latin typeface="Cambria" panose="02040503050406030204" pitchFamily="18" charset="0"/>
                        </a:rPr>
                        <a:t>Longer</a:t>
                      </a:r>
                      <a:endParaRPr lang="en-US" dirty="0">
                        <a:latin typeface="Cambria" panose="02040503050406030204" pitchFamily="18" charset="0"/>
                      </a:endParaRPr>
                    </a:p>
                  </a:txBody>
                  <a:tcPr/>
                </a:tc>
                <a:tc>
                  <a:txBody>
                    <a:bodyPr/>
                    <a:lstStyle/>
                    <a:p>
                      <a:r>
                        <a:rPr lang="en-US" dirty="0" smtClean="0">
                          <a:latin typeface="Cambria" panose="02040503050406030204" pitchFamily="18" charset="0"/>
                        </a:rPr>
                        <a:t>22</a:t>
                      </a:r>
                      <a:endParaRPr lang="en-US" dirty="0">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490955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562600" y="3810000"/>
            <a:ext cx="571500" cy="3048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 name="Title 1"/>
          <p:cNvSpPr>
            <a:spLocks noGrp="1"/>
          </p:cNvSpPr>
          <p:nvPr>
            <p:ph type="title"/>
          </p:nvPr>
        </p:nvSpPr>
        <p:spPr/>
        <p:txBody>
          <a:bodyPr/>
          <a:lstStyle/>
          <a:p>
            <a:r>
              <a:rPr lang="en-US" dirty="0" err="1" smtClean="0"/>
              <a:t>McSynth</a:t>
            </a:r>
            <a:endParaRPr lang="en-US" dirty="0"/>
          </a:p>
        </p:txBody>
      </p:sp>
      <p:sp>
        <p:nvSpPr>
          <p:cNvPr id="5" name="Content Placeholder 4"/>
          <p:cNvSpPr>
            <a:spLocks noGrp="1"/>
          </p:cNvSpPr>
          <p:nvPr>
            <p:ph sz="half" idx="1"/>
          </p:nvPr>
        </p:nvSpPr>
        <p:spPr>
          <a:xfrm>
            <a:off x="152400" y="990600"/>
            <a:ext cx="4267200" cy="5867400"/>
          </a:xfrm>
        </p:spPr>
        <p:txBody>
          <a:bodyPr>
            <a:normAutofit/>
          </a:bodyPr>
          <a:lstStyle/>
          <a:p>
            <a:r>
              <a:rPr lang="en-US" dirty="0" smtClean="0"/>
              <a:t>Core </a:t>
            </a:r>
            <a:r>
              <a:rPr lang="en-US" dirty="0" smtClean="0"/>
              <a:t>synthesis loop</a:t>
            </a:r>
          </a:p>
          <a:p>
            <a:pPr lvl="1"/>
            <a:r>
              <a:rPr lang="en-US" dirty="0" smtClean="0"/>
              <a:t>CEGIS</a:t>
            </a:r>
          </a:p>
          <a:p>
            <a:pPr lvl="1"/>
            <a:r>
              <a:rPr lang="en-US" dirty="0" smtClean="0"/>
              <a:t>Footprint-based search-space pruning heuristics</a:t>
            </a:r>
          </a:p>
          <a:p>
            <a:r>
              <a:rPr lang="en-US" dirty="0" smtClean="0"/>
              <a:t>Divide-and-conquer strategy</a:t>
            </a:r>
          </a:p>
          <a:p>
            <a:r>
              <a:rPr lang="en-US" dirty="0" smtClean="0"/>
              <a:t>Tested on corpus of 50 QFBV formulas</a:t>
            </a:r>
          </a:p>
          <a:p>
            <a:pPr lvl="1"/>
            <a:r>
              <a:rPr lang="en-US" b="1" dirty="0" smtClean="0"/>
              <a:t>Orders of magnitude</a:t>
            </a:r>
            <a:r>
              <a:rPr lang="en-US" dirty="0" smtClean="0"/>
              <a:t> faster than a baseline enumerative synthesizer</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3</a:t>
            </a:fld>
            <a:endParaRPr lang="en-US"/>
          </a:p>
        </p:txBody>
      </p:sp>
      <p:sp>
        <p:nvSpPr>
          <p:cNvPr id="7" name="Rounded Rectangle 6"/>
          <p:cNvSpPr/>
          <p:nvPr/>
        </p:nvSpPr>
        <p:spPr>
          <a:xfrm>
            <a:off x="5562600" y="1219200"/>
            <a:ext cx="3352800" cy="914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ESP’ </a:t>
            </a:r>
            <a:r>
              <a:rPr lang="en-US" sz="2000" dirty="0" smtClean="0">
                <a:solidFill>
                  <a:schemeClr val="tx1"/>
                </a:solidFill>
                <a:latin typeface="Cambria" panose="02040503050406030204" pitchFamily="18" charset="0"/>
                <a:sym typeface="Wingdings" panose="05000000000000000000" pitchFamily="2" charset="2"/>
              </a:rPr>
              <a:t>= ESP – 4 </a:t>
            </a:r>
            <a:r>
              <a:rPr lang="en-US" sz="2000" dirty="0" smtClean="0">
                <a:solidFill>
                  <a:schemeClr val="tx1"/>
                </a:solidFill>
                <a:latin typeface="Cambria" panose="02040503050406030204" pitchFamily="18" charset="0"/>
                <a:ea typeface="Cambria Math"/>
              </a:rPr>
              <a:t>∧</a:t>
            </a:r>
            <a:r>
              <a:rPr lang="en-US" sz="2000" dirty="0" smtClean="0">
                <a:solidFill>
                  <a:schemeClr val="tx1"/>
                </a:solidFill>
                <a:latin typeface="Cambria" panose="02040503050406030204" pitchFamily="18" charset="0"/>
                <a:sym typeface="Wingdings" panose="05000000000000000000" pitchFamily="2" charset="2"/>
              </a:rPr>
              <a:t> </a:t>
            </a:r>
          </a:p>
          <a:p>
            <a:pPr algn="ctr"/>
            <a:r>
              <a:rPr lang="en-US" sz="2000" dirty="0" smtClean="0">
                <a:solidFill>
                  <a:schemeClr val="tx1"/>
                </a:solidFill>
                <a:latin typeface="Cambria" panose="02040503050406030204" pitchFamily="18" charset="0"/>
                <a:sym typeface="Wingdings" panose="05000000000000000000" pitchFamily="2" charset="2"/>
              </a:rPr>
              <a:t>Mem’ = Mem[ESP – 4 </a:t>
            </a:r>
            <a:r>
              <a:rPr lang="en-US" sz="2000" dirty="0" smtClean="0">
                <a:solidFill>
                  <a:schemeClr val="tx1"/>
                </a:solidFill>
                <a:latin typeface="Cambria" panose="02040503050406030204" pitchFamily="18" charset="0"/>
                <a:ea typeface="Cambria Math"/>
                <a:sym typeface="Wingdings" panose="05000000000000000000" pitchFamily="2" charset="2"/>
              </a:rPr>
              <a:t>↦</a:t>
            </a:r>
            <a:r>
              <a:rPr lang="en-US" sz="2000" dirty="0" smtClean="0">
                <a:solidFill>
                  <a:schemeClr val="tx1"/>
                </a:solidFill>
                <a:latin typeface="Cambria" panose="02040503050406030204" pitchFamily="18" charset="0"/>
                <a:sym typeface="Wingdings" panose="05000000000000000000" pitchFamily="2" charset="2"/>
              </a:rPr>
              <a:t> EAX]</a:t>
            </a:r>
            <a:endParaRPr lang="en-US" sz="2000" dirty="0">
              <a:solidFill>
                <a:schemeClr val="tx1"/>
              </a:solidFill>
              <a:latin typeface="Cambria" panose="02040503050406030204" pitchFamily="18" charset="0"/>
            </a:endParaRPr>
          </a:p>
        </p:txBody>
      </p:sp>
      <p:sp>
        <p:nvSpPr>
          <p:cNvPr id="10" name="Rectangle 9"/>
          <p:cNvSpPr/>
          <p:nvPr/>
        </p:nvSpPr>
        <p:spPr>
          <a:xfrm>
            <a:off x="6134100" y="3055088"/>
            <a:ext cx="2209800" cy="1897912"/>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err="1" smtClean="0">
                <a:solidFill>
                  <a:schemeClr val="bg1"/>
                </a:solidFill>
                <a:latin typeface="Cambria" panose="02040503050406030204" pitchFamily="18" charset="0"/>
              </a:rPr>
              <a:t>McSynth</a:t>
            </a:r>
            <a:endParaRPr lang="en-US" sz="2800" dirty="0" smtClean="0">
              <a:solidFill>
                <a:schemeClr val="bg1"/>
              </a:solidFill>
              <a:latin typeface="Cambria" panose="02040503050406030204" pitchFamily="18" charset="0"/>
            </a:endParaRPr>
          </a:p>
          <a:p>
            <a:pPr algn="ctr"/>
            <a:endParaRPr lang="en-US" sz="2800" dirty="0">
              <a:solidFill>
                <a:schemeClr val="bg1"/>
              </a:solidFill>
              <a:latin typeface="Cambria" panose="02040503050406030204" pitchFamily="18" charset="0"/>
            </a:endParaRPr>
          </a:p>
          <a:p>
            <a:pPr algn="ctr"/>
            <a:endParaRPr lang="en-US" sz="2800" dirty="0" smtClean="0">
              <a:solidFill>
                <a:schemeClr val="bg1"/>
              </a:solidFill>
              <a:latin typeface="Cambria" panose="02040503050406030204" pitchFamily="18" charset="0"/>
            </a:endParaRPr>
          </a:p>
          <a:p>
            <a:pPr algn="ctr"/>
            <a:endParaRPr lang="en-US" sz="2800" dirty="0">
              <a:solidFill>
                <a:schemeClr val="bg1"/>
              </a:solidFill>
              <a:latin typeface="Cambria" panose="02040503050406030204" pitchFamily="18" charset="0"/>
            </a:endParaRPr>
          </a:p>
        </p:txBody>
      </p:sp>
      <p:sp>
        <p:nvSpPr>
          <p:cNvPr id="11" name="Right Arrow 10"/>
          <p:cNvSpPr/>
          <p:nvPr/>
        </p:nvSpPr>
        <p:spPr>
          <a:xfrm rot="5400000">
            <a:off x="6899644" y="2383686"/>
            <a:ext cx="699977" cy="47625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3" name="Right Arrow 12"/>
          <p:cNvSpPr/>
          <p:nvPr/>
        </p:nvSpPr>
        <p:spPr>
          <a:xfrm rot="5400000">
            <a:off x="6899644" y="5172962"/>
            <a:ext cx="699977" cy="47625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6" name="Cloud 15"/>
          <p:cNvSpPr/>
          <p:nvPr/>
        </p:nvSpPr>
        <p:spPr>
          <a:xfrm>
            <a:off x="4191000" y="3356344"/>
            <a:ext cx="1672856" cy="1295400"/>
          </a:xfrm>
          <a:prstGeom prst="cloud">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dirty="0" smtClean="0">
                <a:latin typeface="Cambria" panose="02040503050406030204" pitchFamily="18" charset="0"/>
              </a:rPr>
              <a:t>Search space</a:t>
            </a:r>
            <a:endParaRPr lang="en-US" dirty="0">
              <a:latin typeface="Cambria" panose="02040503050406030204" pitchFamily="18" charset="0"/>
            </a:endParaRPr>
          </a:p>
        </p:txBody>
      </p:sp>
      <p:sp>
        <p:nvSpPr>
          <p:cNvPr id="18" name="Rounded Rectangle 17"/>
          <p:cNvSpPr/>
          <p:nvPr/>
        </p:nvSpPr>
        <p:spPr>
          <a:xfrm>
            <a:off x="6473456" y="3632791"/>
            <a:ext cx="1524000" cy="329609"/>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CEGIS</a:t>
            </a:r>
            <a:endParaRPr lang="en-US" sz="2000" dirty="0">
              <a:solidFill>
                <a:schemeClr val="tx1"/>
              </a:solidFill>
              <a:latin typeface="Cambria" panose="02040503050406030204" pitchFamily="18" charset="0"/>
            </a:endParaRPr>
          </a:p>
        </p:txBody>
      </p:sp>
      <p:sp>
        <p:nvSpPr>
          <p:cNvPr id="19" name="Rounded Rectangle 18"/>
          <p:cNvSpPr/>
          <p:nvPr/>
        </p:nvSpPr>
        <p:spPr>
          <a:xfrm>
            <a:off x="6487632" y="4038600"/>
            <a:ext cx="1524000" cy="329609"/>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Pruning</a:t>
            </a:r>
          </a:p>
        </p:txBody>
      </p:sp>
      <p:sp>
        <p:nvSpPr>
          <p:cNvPr id="20" name="Rounded Rectangle 19"/>
          <p:cNvSpPr/>
          <p:nvPr/>
        </p:nvSpPr>
        <p:spPr>
          <a:xfrm>
            <a:off x="6487632" y="4455042"/>
            <a:ext cx="1524000" cy="329609"/>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300" dirty="0">
                <a:solidFill>
                  <a:schemeClr val="tx1"/>
                </a:solidFill>
                <a:latin typeface="Cambria" panose="02040503050406030204" pitchFamily="18" charset="0"/>
              </a:rPr>
              <a:t>Divide-and-Conquer</a:t>
            </a:r>
          </a:p>
        </p:txBody>
      </p:sp>
      <p:sp>
        <p:nvSpPr>
          <p:cNvPr id="21" name="Oval 20"/>
          <p:cNvSpPr/>
          <p:nvPr/>
        </p:nvSpPr>
        <p:spPr>
          <a:xfrm>
            <a:off x="3886200" y="2971800"/>
            <a:ext cx="1962150" cy="7549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31167" y="4306186"/>
            <a:ext cx="1962150" cy="7549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335232" y="5867400"/>
            <a:ext cx="1828800" cy="4572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push </a:t>
            </a:r>
            <a:r>
              <a:rPr lang="en-US" sz="2000" dirty="0" err="1" smtClean="0">
                <a:solidFill>
                  <a:schemeClr val="tx1"/>
                </a:solidFill>
                <a:latin typeface="Cambria" panose="02040503050406030204" pitchFamily="18" charset="0"/>
              </a:rPr>
              <a:t>eax</a:t>
            </a:r>
            <a:endParaRPr lang="en-US"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162076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6" name="Content Placeholder 5"/>
          <p:cNvSpPr>
            <a:spLocks noGrp="1"/>
          </p:cNvSpPr>
          <p:nvPr>
            <p:ph idx="1"/>
          </p:nvPr>
        </p:nvSpPr>
        <p:spPr/>
        <p:txBody>
          <a:bodyPr/>
          <a:lstStyle/>
          <a:p>
            <a:r>
              <a:rPr lang="en-US" dirty="0"/>
              <a:t>Machine-code synthesis from a specification</a:t>
            </a:r>
          </a:p>
          <a:p>
            <a:pPr lvl="1"/>
            <a:r>
              <a:rPr lang="en-US" dirty="0"/>
              <a:t>Synthesize loop-free instruction-sequences</a:t>
            </a:r>
          </a:p>
          <a:p>
            <a:pPr lvl="1"/>
            <a:r>
              <a:rPr lang="en-US" dirty="0" smtClean="0"/>
              <a:t>Few </a:t>
            </a:r>
            <a:r>
              <a:rPr lang="en-US" dirty="0"/>
              <a:t>instructions in </a:t>
            </a:r>
            <a:r>
              <a:rPr lang="en-US" dirty="0" smtClean="0"/>
              <a:t>length (</a:t>
            </a:r>
            <a:r>
              <a:rPr lang="en-US" dirty="0" smtClean="0">
                <a:latin typeface="Cambria Math"/>
                <a:ea typeface="Cambria Math"/>
              </a:rPr>
              <a:t>≤ </a:t>
            </a:r>
            <a:r>
              <a:rPr lang="en-US" dirty="0" smtClean="0"/>
              <a:t>10)</a:t>
            </a:r>
            <a:endParaRPr lang="en-US" dirty="0"/>
          </a:p>
          <a:p>
            <a:pPr lvl="1"/>
            <a:r>
              <a:rPr lang="en-US" dirty="0"/>
              <a:t>Synthesis takes several minutes or hours</a:t>
            </a:r>
          </a:p>
          <a:p>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4</a:t>
            </a:fld>
            <a:endParaRPr lang="en-US"/>
          </a:p>
        </p:txBody>
      </p:sp>
      <p:pic>
        <p:nvPicPr>
          <p:cNvPr id="7" name="Picture 2" descr="http://i2.kym-cdn.com/photos/images/original/000/259/943/69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810000"/>
            <a:ext cx="2286000" cy="2333626"/>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5029200" y="3810000"/>
            <a:ext cx="2819400" cy="1600200"/>
          </a:xfrm>
          <a:prstGeom prst="wedgeEllipseCallout">
            <a:avLst>
              <a:gd name="adj1" fmla="val -99541"/>
              <a:gd name="adj2" fmla="val 61189"/>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800" dirty="0" smtClean="0">
                <a:solidFill>
                  <a:schemeClr val="dk1"/>
                </a:solidFill>
              </a:rPr>
              <a:t>Are you kidding me??!!</a:t>
            </a:r>
            <a:endParaRPr lang="en-US" sz="2800" dirty="0">
              <a:solidFill>
                <a:schemeClr val="dk1"/>
              </a:solidFill>
            </a:endParaRPr>
          </a:p>
        </p:txBody>
      </p:sp>
    </p:spTree>
    <p:extLst>
      <p:ext uri="{BB962C8B-B14F-4D97-AF65-F5344CB8AC3E}">
        <p14:creationId xmlns:p14="http://schemas.microsoft.com/office/powerpoint/2010/main" val="376390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File:Rock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64830">
            <a:off x="6108095" y="1466257"/>
            <a:ext cx="1536127" cy="1536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2529364"/>
            <a:ext cx="1349449" cy="2253902"/>
          </a:xfrm>
          <a:prstGeom prst="rect">
            <a:avLst/>
          </a:prstGeom>
          <a:gradFill>
            <a:gsLst>
              <a:gs pos="0">
                <a:schemeClr val="bg1">
                  <a:lumMod val="95000"/>
                </a:schemeClr>
              </a:gs>
              <a:gs pos="80000">
                <a:schemeClr val="bg1">
                  <a:lumMod val="8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smtClean="0">
                <a:solidFill>
                  <a:schemeClr val="tx1"/>
                </a:solidFill>
                <a:latin typeface="Cambria" panose="02040503050406030204" pitchFamily="18" charset="0"/>
              </a:rPr>
              <a:t>01000101011111101010101001000101011111101010</a:t>
            </a:r>
          </a:p>
          <a:p>
            <a:pPr algn="ctr"/>
            <a:r>
              <a:rPr lang="en-US" dirty="0" smtClean="0">
                <a:solidFill>
                  <a:schemeClr val="tx1"/>
                </a:solidFill>
                <a:latin typeface="Cambria" panose="02040503050406030204" pitchFamily="18" charset="0"/>
              </a:rPr>
              <a:t>Binary</a:t>
            </a:r>
            <a:endParaRPr lang="en-US" dirty="0">
              <a:solidFill>
                <a:schemeClr val="tx1"/>
              </a:solidFill>
              <a:latin typeface="Cambria" panose="02040503050406030204" pitchFamily="18" charset="0"/>
            </a:endParaRPr>
          </a:p>
          <a:p>
            <a:pPr algn="ctr"/>
            <a:r>
              <a:rPr lang="en-US" sz="1600" dirty="0" smtClean="0">
                <a:solidFill>
                  <a:schemeClr val="tx1"/>
                </a:solidFill>
                <a:latin typeface="Cambria" panose="02040503050406030204" pitchFamily="18" charset="0"/>
              </a:rPr>
              <a:t>00101010101110101010101001000101011111101010</a:t>
            </a:r>
            <a:endParaRPr lang="en-US" sz="1600" dirty="0">
              <a:solidFill>
                <a:schemeClr val="tx1"/>
              </a:solidFill>
              <a:latin typeface="Cambria" panose="02040503050406030204" pitchFamily="18" charset="0"/>
            </a:endParaRPr>
          </a:p>
        </p:txBody>
      </p:sp>
      <p:sp>
        <p:nvSpPr>
          <p:cNvPr id="6" name="Rectangle 5"/>
          <p:cNvSpPr/>
          <p:nvPr/>
        </p:nvSpPr>
        <p:spPr>
          <a:xfrm>
            <a:off x="2667000" y="2929484"/>
            <a:ext cx="2362200" cy="1453663"/>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400" dirty="0">
                <a:solidFill>
                  <a:schemeClr val="bg1"/>
                </a:solidFill>
                <a:latin typeface="Cambria" panose="02040503050406030204" pitchFamily="18" charset="0"/>
              </a:rPr>
              <a:t>Binary </a:t>
            </a:r>
            <a:r>
              <a:rPr lang="en-US" sz="2400" dirty="0" smtClean="0">
                <a:solidFill>
                  <a:schemeClr val="bg1"/>
                </a:solidFill>
                <a:latin typeface="Cambria" panose="02040503050406030204" pitchFamily="18" charset="0"/>
              </a:rPr>
              <a:t>Rewriter</a:t>
            </a:r>
            <a:endParaRPr lang="en-US" sz="1200" dirty="0">
              <a:solidFill>
                <a:schemeClr val="bg1"/>
              </a:solidFill>
              <a:latin typeface="Cambria" panose="02040503050406030204" pitchFamily="18" charset="0"/>
            </a:endParaRPr>
          </a:p>
        </p:txBody>
      </p:sp>
      <p:sp>
        <p:nvSpPr>
          <p:cNvPr id="8" name="Right Arrow 7"/>
          <p:cNvSpPr/>
          <p:nvPr/>
        </p:nvSpPr>
        <p:spPr>
          <a:xfrm>
            <a:off x="1676400" y="3503915"/>
            <a:ext cx="9144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9" name="Right Arrow 8"/>
          <p:cNvSpPr/>
          <p:nvPr/>
        </p:nvSpPr>
        <p:spPr>
          <a:xfrm>
            <a:off x="5181600" y="2929484"/>
            <a:ext cx="914400" cy="304800"/>
          </a:xfrm>
          <a:prstGeom prst="rightArrow">
            <a:avLst/>
          </a:prstGeom>
          <a:solidFill>
            <a:srgbClr val="C00000"/>
          </a:solidFill>
          <a:ln>
            <a:solidFill>
              <a:srgbClr val="C00000"/>
            </a:solidFill>
          </a:ln>
          <a:scene3d>
            <a:camera prst="orthographicFront">
              <a:rot lat="0" lon="0" rev="24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2" name="Right Arrow 11"/>
          <p:cNvSpPr/>
          <p:nvPr/>
        </p:nvSpPr>
        <p:spPr>
          <a:xfrm>
            <a:off x="5181600" y="4078347"/>
            <a:ext cx="914400" cy="304800"/>
          </a:xfrm>
          <a:prstGeom prst="rightArrow">
            <a:avLst/>
          </a:prstGeom>
          <a:solidFill>
            <a:srgbClr val="C00000"/>
          </a:solidFill>
          <a:ln>
            <a:solidFill>
              <a:srgbClr val="C00000"/>
            </a:solidFill>
          </a:ln>
          <a:scene3d>
            <a:camera prst="orthographicFront">
              <a:rot lat="0" lon="0" rev="19199999"/>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3" name="Right Arrow 12"/>
          <p:cNvSpPr/>
          <p:nvPr/>
        </p:nvSpPr>
        <p:spPr>
          <a:xfrm>
            <a:off x="5181600" y="3503915"/>
            <a:ext cx="9144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6" name="Rectangle 15"/>
          <p:cNvSpPr/>
          <p:nvPr/>
        </p:nvSpPr>
        <p:spPr>
          <a:xfrm>
            <a:off x="6513317" y="1566679"/>
            <a:ext cx="762000" cy="914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Cambria" panose="02040503050406030204" pitchFamily="18" charset="0"/>
              </a:rPr>
              <a:t>0100010</a:t>
            </a:r>
            <a:r>
              <a:rPr lang="en-US" sz="1600" dirty="0">
                <a:solidFill>
                  <a:schemeClr val="bg1"/>
                </a:solidFill>
                <a:latin typeface="Cambria" panose="02040503050406030204" pitchFamily="18" charset="0"/>
              </a:rPr>
              <a:t>Binary’</a:t>
            </a:r>
          </a:p>
          <a:p>
            <a:pPr algn="ctr"/>
            <a:r>
              <a:rPr lang="en-US" sz="1400" dirty="0">
                <a:solidFill>
                  <a:schemeClr val="bg1"/>
                </a:solidFill>
                <a:latin typeface="Cambria" panose="02040503050406030204" pitchFamily="18" charset="0"/>
              </a:rPr>
              <a:t>1011101</a:t>
            </a:r>
          </a:p>
        </p:txBody>
      </p:sp>
      <p:sp>
        <p:nvSpPr>
          <p:cNvPr id="19" name="Rectangle 18"/>
          <p:cNvSpPr/>
          <p:nvPr/>
        </p:nvSpPr>
        <p:spPr>
          <a:xfrm>
            <a:off x="6513317" y="3234283"/>
            <a:ext cx="762000" cy="917331"/>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Cambria" panose="02040503050406030204" pitchFamily="18" charset="0"/>
              </a:rPr>
              <a:t>1101010Binary’</a:t>
            </a:r>
          </a:p>
          <a:p>
            <a:pPr algn="ctr"/>
            <a:r>
              <a:rPr lang="en-US" sz="1400" dirty="0">
                <a:solidFill>
                  <a:schemeClr val="bg1"/>
                </a:solidFill>
                <a:latin typeface="Cambria" panose="02040503050406030204" pitchFamily="18" charset="0"/>
              </a:rPr>
              <a:t>0010111</a:t>
            </a:r>
          </a:p>
        </p:txBody>
      </p:sp>
      <p:sp>
        <p:nvSpPr>
          <p:cNvPr id="21" name="Rectangle 20"/>
          <p:cNvSpPr/>
          <p:nvPr/>
        </p:nvSpPr>
        <p:spPr>
          <a:xfrm>
            <a:off x="6513317" y="4844702"/>
            <a:ext cx="762000" cy="608177"/>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bg1"/>
                </a:solidFill>
                <a:latin typeface="Cambria" panose="02040503050406030204" pitchFamily="18" charset="0"/>
              </a:rPr>
              <a:t>0111101Binary’</a:t>
            </a:r>
          </a:p>
          <a:p>
            <a:pPr algn="ctr"/>
            <a:r>
              <a:rPr lang="en-US" sz="1400" dirty="0">
                <a:solidFill>
                  <a:schemeClr val="bg1"/>
                </a:solidFill>
                <a:latin typeface="Cambria" panose="02040503050406030204" pitchFamily="18" charset="0"/>
              </a:rPr>
              <a:t>0010111</a:t>
            </a:r>
          </a:p>
        </p:txBody>
      </p:sp>
      <p:pic>
        <p:nvPicPr>
          <p:cNvPr id="1026" name="Picture 2" descr="http://upload.wikimedia.org/wikipedia/commons/9/97/Crystal_Project_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01046"/>
            <a:ext cx="685800" cy="661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ttbusche.org/images/polycube/tetriscub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7076" y="5496099"/>
            <a:ext cx="1143000" cy="676101"/>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21"/>
          <p:cNvSpPr>
            <a:spLocks noGrp="1"/>
          </p:cNvSpPr>
          <p:nvPr>
            <p:ph type="title"/>
          </p:nvPr>
        </p:nvSpPr>
        <p:spPr/>
        <p:txBody>
          <a:bodyPr/>
          <a:lstStyle/>
          <a:p>
            <a:r>
              <a:rPr lang="en-US" dirty="0" smtClean="0"/>
              <a:t>Motivation – Binary Rewriting</a:t>
            </a:r>
            <a:endParaRPr lang="en-US" dirty="0"/>
          </a:p>
        </p:txBody>
      </p:sp>
      <p:sp>
        <p:nvSpPr>
          <p:cNvPr id="23" name="Rounded Rectangle 22"/>
          <p:cNvSpPr/>
          <p:nvPr/>
        </p:nvSpPr>
        <p:spPr>
          <a:xfrm>
            <a:off x="7391400" y="156667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Cambria" panose="02040503050406030204" pitchFamily="18" charset="0"/>
              </a:rPr>
              <a:t>Superoptimization</a:t>
            </a:r>
            <a:endParaRPr lang="en-US" sz="2000" dirty="0">
              <a:solidFill>
                <a:schemeClr val="tx1"/>
              </a:solidFill>
              <a:latin typeface="Cambria" panose="02040503050406030204" pitchFamily="18" charset="0"/>
            </a:endParaRPr>
          </a:p>
        </p:txBody>
      </p:sp>
      <p:sp>
        <p:nvSpPr>
          <p:cNvPr id="26" name="Rounded Rectangle 25"/>
          <p:cNvSpPr/>
          <p:nvPr/>
        </p:nvSpPr>
        <p:spPr>
          <a:xfrm>
            <a:off x="7391400" y="194767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Cambria" panose="02040503050406030204" pitchFamily="18" charset="0"/>
              </a:rPr>
              <a:t>Partial Evaluation</a:t>
            </a:r>
          </a:p>
        </p:txBody>
      </p:sp>
      <p:sp>
        <p:nvSpPr>
          <p:cNvPr id="27" name="Rounded Rectangle 26"/>
          <p:cNvSpPr/>
          <p:nvPr/>
        </p:nvSpPr>
        <p:spPr>
          <a:xfrm>
            <a:off x="7391400" y="3237332"/>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Cambria" panose="02040503050406030204" pitchFamily="18" charset="0"/>
              </a:rPr>
              <a:t>Obfuscation</a:t>
            </a:r>
          </a:p>
        </p:txBody>
      </p:sp>
      <p:sp>
        <p:nvSpPr>
          <p:cNvPr id="28" name="Rounded Rectangle 27"/>
          <p:cNvSpPr/>
          <p:nvPr/>
        </p:nvSpPr>
        <p:spPr>
          <a:xfrm>
            <a:off x="7391400" y="362407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Cambria" panose="02040503050406030204" pitchFamily="18" charset="0"/>
              </a:rPr>
              <a:t>Tamper-proofing</a:t>
            </a:r>
          </a:p>
        </p:txBody>
      </p:sp>
      <p:sp>
        <p:nvSpPr>
          <p:cNvPr id="29" name="Rounded Rectangle 28"/>
          <p:cNvSpPr/>
          <p:nvPr/>
        </p:nvSpPr>
        <p:spPr>
          <a:xfrm>
            <a:off x="7391400" y="484327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Cambria" panose="02040503050406030204" pitchFamily="18" charset="0"/>
              </a:rPr>
              <a:t>Partial Evaluation</a:t>
            </a:r>
          </a:p>
        </p:txBody>
      </p:sp>
      <p:sp>
        <p:nvSpPr>
          <p:cNvPr id="30" name="Rounded Rectangle 29"/>
          <p:cNvSpPr/>
          <p:nvPr/>
        </p:nvSpPr>
        <p:spPr>
          <a:xfrm>
            <a:off x="7391400" y="5224279"/>
            <a:ext cx="1600200" cy="304800"/>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400" dirty="0">
                <a:solidFill>
                  <a:schemeClr val="tx1"/>
                </a:solidFill>
                <a:latin typeface="Cambria" panose="02040503050406030204" pitchFamily="18" charset="0"/>
              </a:rPr>
              <a:t>Slicing</a:t>
            </a:r>
          </a:p>
        </p:txBody>
      </p:sp>
      <p:sp>
        <p:nvSpPr>
          <p:cNvPr id="24" name="Rounded Rectangular Callout 23"/>
          <p:cNvSpPr/>
          <p:nvPr/>
        </p:nvSpPr>
        <p:spPr>
          <a:xfrm>
            <a:off x="1790700" y="1185679"/>
            <a:ext cx="2057400" cy="1371600"/>
          </a:xfrm>
          <a:prstGeom prst="wedgeRoundRectCallout">
            <a:avLst>
              <a:gd name="adj1" fmla="val -63114"/>
              <a:gd name="adj2" fmla="val 42412"/>
              <a:gd name="adj3" fmla="val 16667"/>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tx1"/>
                </a:solidFill>
                <a:latin typeface="Cambria" panose="02040503050406030204" pitchFamily="18" charset="0"/>
              </a:rPr>
              <a:t>No source code and/or documentation</a:t>
            </a:r>
          </a:p>
        </p:txBody>
      </p:sp>
      <p:sp>
        <p:nvSpPr>
          <p:cNvPr id="2" name="Slide Number Placeholder 1"/>
          <p:cNvSpPr>
            <a:spLocks noGrp="1"/>
          </p:cNvSpPr>
          <p:nvPr>
            <p:ph type="sldNum" sz="quarter" idx="12"/>
          </p:nvPr>
        </p:nvSpPr>
        <p:spPr/>
        <p:txBody>
          <a:bodyPr/>
          <a:lstStyle/>
          <a:p>
            <a:fld id="{61790EBF-2842-40BA-9364-7C045D9A1DE9}" type="slidenum">
              <a:rPr lang="en-US" smtClean="0"/>
              <a:t>5</a:t>
            </a:fld>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2529364"/>
            <a:ext cx="1361854" cy="2040167"/>
          </a:xfrm>
          <a:prstGeom prst="rect">
            <a:avLst/>
          </a:prstGeom>
        </p:spPr>
      </p:pic>
      <p:pic>
        <p:nvPicPr>
          <p:cNvPr id="10" name="Picture 4" descr="http://newsasylum.com/wp-content/uploads/2012/04/troll-devil-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3810180"/>
            <a:ext cx="914400" cy="84113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41005" y="2529364"/>
            <a:ext cx="1349449" cy="2253902"/>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bg1"/>
                </a:solidFill>
                <a:latin typeface="Cambria" panose="02040503050406030204" pitchFamily="18" charset="0"/>
              </a:rPr>
              <a:t>01000101011111101010101001000101011111101010</a:t>
            </a:r>
          </a:p>
          <a:p>
            <a:pPr algn="ctr"/>
            <a:r>
              <a:rPr lang="en-US" dirty="0">
                <a:solidFill>
                  <a:schemeClr val="bg1"/>
                </a:solidFill>
                <a:latin typeface="Cambria" panose="02040503050406030204" pitchFamily="18" charset="0"/>
              </a:rPr>
              <a:t>Binary</a:t>
            </a:r>
            <a:endParaRPr lang="en-US" sz="1200" dirty="0">
              <a:solidFill>
                <a:schemeClr val="bg1"/>
              </a:solidFill>
              <a:latin typeface="Cambria" panose="02040503050406030204" pitchFamily="18" charset="0"/>
            </a:endParaRPr>
          </a:p>
          <a:p>
            <a:pPr algn="ctr"/>
            <a:r>
              <a:rPr lang="en-US" sz="1600" dirty="0">
                <a:solidFill>
                  <a:schemeClr val="bg1"/>
                </a:solidFill>
                <a:latin typeface="Cambria" panose="02040503050406030204" pitchFamily="18" charset="0"/>
              </a:rPr>
              <a:t>00101010101110101010101001000101011111101010</a:t>
            </a:r>
          </a:p>
        </p:txBody>
      </p:sp>
    </p:spTree>
    <p:extLst>
      <p:ext uri="{BB962C8B-B14F-4D97-AF65-F5344CB8AC3E}">
        <p14:creationId xmlns:p14="http://schemas.microsoft.com/office/powerpoint/2010/main" val="1130986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5">
                                            <p:txEl>
                                              <p:pRg st="0" end="0"/>
                                            </p:txEl>
                                          </p:spTgt>
                                        </p:tgtEl>
                                      </p:cBhvr>
                                    </p:animEffect>
                                    <p:set>
                                      <p:cBhvr>
                                        <p:cTn id="16" dur="1" fill="hold">
                                          <p:stCondLst>
                                            <p:cond delay="499"/>
                                          </p:stCondLst>
                                        </p:cTn>
                                        <p:tgtEl>
                                          <p:spTgt spid="5">
                                            <p:txEl>
                                              <p:pRg st="0" end="0"/>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
                                            <p:txEl>
                                              <p:pRg st="2" end="2"/>
                                            </p:txEl>
                                          </p:spTgt>
                                        </p:tgtEl>
                                      </p:cBhvr>
                                    </p:animEffect>
                                    <p:set>
                                      <p:cBhvr>
                                        <p:cTn id="19" dur="1" fill="hold">
                                          <p:stCondLst>
                                            <p:cond delay="499"/>
                                          </p:stCondLst>
                                        </p:cTn>
                                        <p:tgtEl>
                                          <p:spTgt spid="5">
                                            <p:txEl>
                                              <p:pRg st="2" end="2"/>
                                            </p:txEl>
                                          </p:spTgt>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1">
                                            <p:bg/>
                                          </p:spTgt>
                                        </p:tgtEl>
                                        <p:attrNameLst>
                                          <p:attrName>style.visibility</p:attrName>
                                        </p:attrNameLst>
                                      </p:cBhvr>
                                      <p:to>
                                        <p:strVal val="visible"/>
                                      </p:to>
                                    </p:set>
                                    <p:animEffect transition="in" filter="fade">
                                      <p:cBhvr>
                                        <p:cTn id="40" dur="500"/>
                                        <p:tgtEl>
                                          <p:spTgt spid="31">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xEl>
                                              <p:pRg st="1" end="1"/>
                                            </p:txEl>
                                          </p:spTgt>
                                        </p:tgtEl>
                                        <p:attrNameLst>
                                          <p:attrName>style.visibility</p:attrName>
                                        </p:attrNameLst>
                                      </p:cBhvr>
                                      <p:to>
                                        <p:strVal val="visible"/>
                                      </p:to>
                                    </p:set>
                                    <p:animEffect transition="in" filter="fade">
                                      <p:cBhvr>
                                        <p:cTn id="46" dur="500"/>
                                        <p:tgtEl>
                                          <p:spTgt spid="31">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xEl>
                                              <p:pRg st="2" end="2"/>
                                            </p:txEl>
                                          </p:spTgt>
                                        </p:tgtEl>
                                        <p:attrNameLst>
                                          <p:attrName>style.visibility</p:attrName>
                                        </p:attrNameLst>
                                      </p:cBhvr>
                                      <p:to>
                                        <p:strVal val="visible"/>
                                      </p:to>
                                    </p:set>
                                    <p:animEffect transition="in" filter="fade">
                                      <p:cBhvr>
                                        <p:cTn id="49" dur="500"/>
                                        <p:tgtEl>
                                          <p:spTgt spid="31">
                                            <p:txEl>
                                              <p:pRg st="2" end="2"/>
                                            </p:txEl>
                                          </p:spTgt>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10" presetClass="entr" presetSubtype="0" fill="hold" nodeType="withEffect">
                                  <p:stCondLst>
                                    <p:cond delay="0"/>
                                  </p:stCondLst>
                                  <p:childTnLst>
                                    <p:set>
                                      <p:cBhvr>
                                        <p:cTn id="85" dur="1" fill="hold">
                                          <p:stCondLst>
                                            <p:cond delay="0"/>
                                          </p:stCondLst>
                                        </p:cTn>
                                        <p:tgtEl>
                                          <p:spTgt spid="1026"/>
                                        </p:tgtEl>
                                        <p:attrNameLst>
                                          <p:attrName>style.visibility</p:attrName>
                                        </p:attrNameLst>
                                      </p:cBhvr>
                                      <p:to>
                                        <p:strVal val="visible"/>
                                      </p:to>
                                    </p:set>
                                    <p:animEffect transition="in" filter="fade">
                                      <p:cBhvr>
                                        <p:cTn id="86" dur="500"/>
                                        <p:tgtEl>
                                          <p:spTgt spid="102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left)">
                                      <p:cBhvr>
                                        <p:cTn id="97" dur="500"/>
                                        <p:tgtEl>
                                          <p:spTgt spid="12"/>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nodeType="withEffect">
                                  <p:stCondLst>
                                    <p:cond delay="0"/>
                                  </p:stCondLst>
                                  <p:childTnLst>
                                    <p:set>
                                      <p:cBhvr>
                                        <p:cTn id="103" dur="1" fill="hold">
                                          <p:stCondLst>
                                            <p:cond delay="0"/>
                                          </p:stCondLst>
                                        </p:cTn>
                                        <p:tgtEl>
                                          <p:spTgt spid="1028"/>
                                        </p:tgtEl>
                                        <p:attrNameLst>
                                          <p:attrName>style.visibility</p:attrName>
                                        </p:attrNameLst>
                                      </p:cBhvr>
                                      <p:to>
                                        <p:strVal val="visible"/>
                                      </p:to>
                                    </p:set>
                                    <p:animEffect transition="in" filter="fade">
                                      <p:cBhvr>
                                        <p:cTn id="104" dur="500"/>
                                        <p:tgtEl>
                                          <p:spTgt spid="10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6" grpId="0" animBg="1"/>
      <p:bldP spid="19" grpId="0" animBg="1"/>
      <p:bldP spid="21" grpId="0" animBg="1"/>
      <p:bldP spid="23" grpId="0" animBg="1"/>
      <p:bldP spid="26" grpId="0" animBg="1"/>
      <p:bldP spid="27" grpId="0" animBg="1"/>
      <p:bldP spid="28" grpId="0" animBg="1"/>
      <p:bldP spid="29" grpId="0" animBg="1"/>
      <p:bldP spid="30" grpId="0" animBg="1"/>
      <p:bldP spid="24" grpId="0" animBg="1"/>
      <p:bldP spid="24" grpId="1" animBg="1"/>
      <p:bldP spid="31"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 – A Semantics-Based Binary-Rewriting </a:t>
            </a:r>
            <a:r>
              <a:rPr lang="en-US" dirty="0"/>
              <a:t>F</a:t>
            </a:r>
            <a:r>
              <a:rPr lang="en-US" dirty="0" smtClean="0"/>
              <a:t>ramework</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65A0EED-6B89-664A-801E-D3FDD91C7C69}" type="slidenum">
              <a:rPr lang="en-US" smtClean="0"/>
              <a:pPr/>
              <a:t>6</a:t>
            </a:fld>
            <a:endParaRPr lang="en-US" dirty="0"/>
          </a:p>
        </p:txBody>
      </p:sp>
      <p:sp>
        <p:nvSpPr>
          <p:cNvPr id="6" name="Rectangle 5"/>
          <p:cNvSpPr/>
          <p:nvPr/>
        </p:nvSpPr>
        <p:spPr>
          <a:xfrm>
            <a:off x="152400" y="4126523"/>
            <a:ext cx="1055077" cy="1664677"/>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200" dirty="0" smtClean="0">
                <a:solidFill>
                  <a:schemeClr val="bg1"/>
                </a:solidFill>
                <a:latin typeface="Cambria" panose="02040503050406030204" pitchFamily="18" charset="0"/>
              </a:rPr>
              <a:t>001000010000010001010111111010101010</a:t>
            </a:r>
            <a:r>
              <a:rPr lang="en-US" sz="1600" dirty="0" smtClean="0">
                <a:solidFill>
                  <a:schemeClr val="bg1"/>
                </a:solidFill>
                <a:latin typeface="Cambria" panose="02040503050406030204" pitchFamily="18" charset="0"/>
              </a:rPr>
              <a:t>Binary</a:t>
            </a:r>
            <a:endParaRPr lang="en-US" sz="1600" dirty="0">
              <a:solidFill>
                <a:schemeClr val="bg1"/>
              </a:solidFill>
              <a:latin typeface="Cambria" panose="02040503050406030204" pitchFamily="18" charset="0"/>
            </a:endParaRPr>
          </a:p>
          <a:p>
            <a:pPr algn="ctr"/>
            <a:r>
              <a:rPr lang="en-US" sz="1200" dirty="0" smtClean="0">
                <a:solidFill>
                  <a:schemeClr val="bg1"/>
                </a:solidFill>
                <a:latin typeface="Cambria" panose="02040503050406030204" pitchFamily="18" charset="0"/>
              </a:rPr>
              <a:t>001010101011101010101010101010100010</a:t>
            </a:r>
            <a:endParaRPr lang="en-US" sz="1200" dirty="0">
              <a:solidFill>
                <a:schemeClr val="bg1"/>
              </a:solidFill>
              <a:latin typeface="Cambria" panose="02040503050406030204" pitchFamily="18" charset="0"/>
            </a:endParaRPr>
          </a:p>
        </p:txBody>
      </p:sp>
      <p:sp>
        <p:nvSpPr>
          <p:cNvPr id="8" name="Right Arrow 7"/>
          <p:cNvSpPr/>
          <p:nvPr/>
        </p:nvSpPr>
        <p:spPr>
          <a:xfrm>
            <a:off x="1308193" y="4806461"/>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0" name="Rounded Rectangle 9"/>
          <p:cNvSpPr/>
          <p:nvPr/>
        </p:nvSpPr>
        <p:spPr>
          <a:xfrm>
            <a:off x="1752600" y="4654061"/>
            <a:ext cx="10668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dirty="0">
                <a:solidFill>
                  <a:schemeClr val="tx1"/>
                </a:solidFill>
                <a:latin typeface="Cambria" panose="02040503050406030204" pitchFamily="18" charset="0"/>
              </a:rPr>
              <a:t>Semantics</a:t>
            </a:r>
          </a:p>
        </p:txBody>
      </p:sp>
      <p:sp>
        <p:nvSpPr>
          <p:cNvPr id="11" name="Right Arrow 10"/>
          <p:cNvSpPr/>
          <p:nvPr/>
        </p:nvSpPr>
        <p:spPr>
          <a:xfrm>
            <a:off x="2933578" y="4806461"/>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2" name="Rectangle 11"/>
          <p:cNvSpPr/>
          <p:nvPr/>
        </p:nvSpPr>
        <p:spPr>
          <a:xfrm>
            <a:off x="505435" y="1905000"/>
            <a:ext cx="1962292"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Analysis</a:t>
            </a:r>
          </a:p>
        </p:txBody>
      </p:sp>
      <p:sp>
        <p:nvSpPr>
          <p:cNvPr id="13" name="Up Arrow 12"/>
          <p:cNvSpPr/>
          <p:nvPr/>
        </p:nvSpPr>
        <p:spPr>
          <a:xfrm>
            <a:off x="505435" y="3007659"/>
            <a:ext cx="349006" cy="1030941"/>
          </a:xfrm>
          <a:prstGeom prst="up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4" name="Up Arrow 13"/>
          <p:cNvSpPr/>
          <p:nvPr/>
        </p:nvSpPr>
        <p:spPr>
          <a:xfrm>
            <a:off x="2118721" y="3007659"/>
            <a:ext cx="349006" cy="1564341"/>
          </a:xfrm>
          <a:prstGeom prst="up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7" name="Rectangle 16"/>
          <p:cNvSpPr/>
          <p:nvPr/>
        </p:nvSpPr>
        <p:spPr>
          <a:xfrm>
            <a:off x="3411210" y="4463561"/>
            <a:ext cx="990600"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700" dirty="0">
                <a:solidFill>
                  <a:schemeClr val="bg1"/>
                </a:solidFill>
                <a:latin typeface="Cambria" panose="02040503050406030204" pitchFamily="18" charset="0"/>
              </a:rPr>
              <a:t>Transform</a:t>
            </a:r>
          </a:p>
        </p:txBody>
      </p:sp>
      <p:sp>
        <p:nvSpPr>
          <p:cNvPr id="19" name="Rounded Rectangle 18"/>
          <p:cNvSpPr/>
          <p:nvPr/>
        </p:nvSpPr>
        <p:spPr>
          <a:xfrm>
            <a:off x="4953000" y="4648200"/>
            <a:ext cx="12954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Cambria" panose="02040503050406030204" pitchFamily="18" charset="0"/>
              </a:rPr>
              <a:t>Transformed Semantics</a:t>
            </a:r>
          </a:p>
        </p:txBody>
      </p:sp>
      <p:sp>
        <p:nvSpPr>
          <p:cNvPr id="20" name="Right Arrow 19"/>
          <p:cNvSpPr/>
          <p:nvPr/>
        </p:nvSpPr>
        <p:spPr>
          <a:xfrm>
            <a:off x="4495800" y="4806461"/>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1" name="Rectangle 20"/>
          <p:cNvSpPr/>
          <p:nvPr/>
        </p:nvSpPr>
        <p:spPr>
          <a:xfrm>
            <a:off x="6754368" y="4463560"/>
            <a:ext cx="713232" cy="943535"/>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bg1"/>
                </a:solidFill>
                <a:latin typeface="Cambria" panose="02040503050406030204" pitchFamily="18" charset="0"/>
              </a:rPr>
              <a:t>Mc- Synth</a:t>
            </a:r>
            <a:endParaRPr lang="en-US" sz="2000" dirty="0">
              <a:solidFill>
                <a:schemeClr val="bg1"/>
              </a:solidFill>
              <a:latin typeface="Cambria" panose="02040503050406030204" pitchFamily="18" charset="0"/>
            </a:endParaRPr>
          </a:p>
        </p:txBody>
      </p:sp>
      <p:sp>
        <p:nvSpPr>
          <p:cNvPr id="22" name="Right Arrow 21"/>
          <p:cNvSpPr/>
          <p:nvPr/>
        </p:nvSpPr>
        <p:spPr>
          <a:xfrm>
            <a:off x="6321462" y="4806461"/>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3" name="Right Arrow 22"/>
          <p:cNvSpPr/>
          <p:nvPr/>
        </p:nvSpPr>
        <p:spPr>
          <a:xfrm>
            <a:off x="7543800" y="4806461"/>
            <a:ext cx="381000" cy="3048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4" name="Rectangle 23"/>
          <p:cNvSpPr/>
          <p:nvPr/>
        </p:nvSpPr>
        <p:spPr>
          <a:xfrm>
            <a:off x="8001000" y="4126523"/>
            <a:ext cx="1055077" cy="1664677"/>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200" dirty="0">
                <a:solidFill>
                  <a:schemeClr val="bg1"/>
                </a:solidFill>
                <a:latin typeface="Cambria" panose="02040503050406030204" pitchFamily="18" charset="0"/>
              </a:rPr>
              <a:t>010100001100001000010000010001010111</a:t>
            </a:r>
            <a:r>
              <a:rPr lang="en-US" sz="1600" dirty="0">
                <a:solidFill>
                  <a:schemeClr val="bg1"/>
                </a:solidFill>
                <a:latin typeface="Cambria" panose="02040503050406030204" pitchFamily="18" charset="0"/>
              </a:rPr>
              <a:t>Rewritten Binary</a:t>
            </a:r>
          </a:p>
          <a:p>
            <a:pPr algn="ctr"/>
            <a:r>
              <a:rPr lang="en-US" sz="1200" dirty="0">
                <a:solidFill>
                  <a:schemeClr val="bg1"/>
                </a:solidFill>
                <a:latin typeface="Cambria" panose="02040503050406030204" pitchFamily="18" charset="0"/>
              </a:rPr>
              <a:t>000010101010101010100010011111000000</a:t>
            </a:r>
          </a:p>
        </p:txBody>
      </p:sp>
      <p:sp>
        <p:nvSpPr>
          <p:cNvPr id="25" name="Bent Arrow 24"/>
          <p:cNvSpPr/>
          <p:nvPr/>
        </p:nvSpPr>
        <p:spPr>
          <a:xfrm rot="5400000">
            <a:off x="2236611" y="2563987"/>
            <a:ext cx="2079976" cy="1524001"/>
          </a:xfrm>
          <a:prstGeom prst="bentArrow">
            <a:avLst>
              <a:gd name="adj1" fmla="val 11496"/>
              <a:gd name="adj2" fmla="val 11393"/>
              <a:gd name="adj3" fmla="val 13338"/>
              <a:gd name="adj4" fmla="val 49563"/>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6" name="Rectangle 25"/>
          <p:cNvSpPr/>
          <p:nvPr/>
        </p:nvSpPr>
        <p:spPr>
          <a:xfrm>
            <a:off x="505435" y="1905000"/>
            <a:ext cx="1962292"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VSA [1], DUA [2], Live Registers and Flags, …</a:t>
            </a:r>
          </a:p>
        </p:txBody>
      </p:sp>
      <p:sp>
        <p:nvSpPr>
          <p:cNvPr id="27" name="TextBox 26"/>
          <p:cNvSpPr txBox="1"/>
          <p:nvPr/>
        </p:nvSpPr>
        <p:spPr>
          <a:xfrm>
            <a:off x="457200" y="6096000"/>
            <a:ext cx="8229600" cy="738664"/>
          </a:xfrm>
          <a:prstGeom prst="rect">
            <a:avLst/>
          </a:prstGeom>
          <a:noFill/>
        </p:spPr>
        <p:txBody>
          <a:bodyPr wrap="square" rtlCol="0">
            <a:spAutoFit/>
          </a:bodyPr>
          <a:lstStyle/>
          <a:p>
            <a:r>
              <a:rPr lang="en-US" sz="1400" dirty="0" smtClean="0"/>
              <a:t>[1]  G</a:t>
            </a:r>
            <a:r>
              <a:rPr lang="en-US" sz="1400" dirty="0"/>
              <a:t>. </a:t>
            </a:r>
            <a:r>
              <a:rPr lang="en-US" sz="1400" dirty="0" err="1"/>
              <a:t>Balakrishnan</a:t>
            </a:r>
            <a:r>
              <a:rPr lang="en-US" sz="1400" dirty="0"/>
              <a:t> and T. Reps. WYSINWYX: What You See Is </a:t>
            </a:r>
            <a:r>
              <a:rPr lang="en-US" sz="1400" dirty="0" smtClean="0"/>
              <a:t>Not What </a:t>
            </a:r>
            <a:r>
              <a:rPr lang="en-US" sz="1400" dirty="0"/>
              <a:t>You </a:t>
            </a:r>
            <a:r>
              <a:rPr lang="en-US" sz="1400" dirty="0" err="1"/>
              <a:t>eXecute</a:t>
            </a:r>
            <a:r>
              <a:rPr lang="en-US" sz="1400" dirty="0"/>
              <a:t>. TOPLAS, 32(6), 2010</a:t>
            </a:r>
            <a:r>
              <a:rPr lang="en-US" sz="1400" dirty="0" smtClean="0"/>
              <a:t>.</a:t>
            </a:r>
          </a:p>
          <a:p>
            <a:r>
              <a:rPr lang="en-US" sz="1400" dirty="0"/>
              <a:t>[2] </a:t>
            </a:r>
            <a:r>
              <a:rPr lang="en-US" sz="1400" dirty="0" smtClean="0"/>
              <a:t>  J</a:t>
            </a:r>
            <a:r>
              <a:rPr lang="en-US" sz="1400" dirty="0"/>
              <a:t>. Lim and T. Reps. TSL: A system for generating abstract </a:t>
            </a:r>
            <a:r>
              <a:rPr lang="en-US" sz="1400" dirty="0" smtClean="0"/>
              <a:t>interpreters and </a:t>
            </a:r>
            <a:r>
              <a:rPr lang="en-US" sz="1400" dirty="0"/>
              <a:t>its application to machine-code </a:t>
            </a:r>
            <a:r>
              <a:rPr lang="en-US" sz="1400" dirty="0" smtClean="0"/>
              <a:t>             analysis</a:t>
            </a:r>
            <a:r>
              <a:rPr lang="en-US" sz="1400" dirty="0"/>
              <a:t>. TOPLAS, 35(4), 2013</a:t>
            </a:r>
          </a:p>
        </p:txBody>
      </p:sp>
      <p:sp>
        <p:nvSpPr>
          <p:cNvPr id="28" name="Rectangle 27"/>
          <p:cNvSpPr/>
          <p:nvPr/>
        </p:nvSpPr>
        <p:spPr>
          <a:xfrm>
            <a:off x="3411210" y="4463561"/>
            <a:ext cx="990600" cy="9906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bg1"/>
                </a:solidFill>
                <a:latin typeface="Cambria" panose="02040503050406030204" pitchFamily="18" charset="0"/>
              </a:rPr>
              <a:t>Optimize</a:t>
            </a:r>
          </a:p>
        </p:txBody>
      </p:sp>
      <p:sp>
        <p:nvSpPr>
          <p:cNvPr id="29" name="Rounded Rectangle 28"/>
          <p:cNvSpPr/>
          <p:nvPr/>
        </p:nvSpPr>
        <p:spPr>
          <a:xfrm>
            <a:off x="4953000" y="4654061"/>
            <a:ext cx="1295400" cy="6096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Optimized Semantics</a:t>
            </a:r>
          </a:p>
        </p:txBody>
      </p:sp>
      <p:sp>
        <p:nvSpPr>
          <p:cNvPr id="30" name="Rectangle 29"/>
          <p:cNvSpPr/>
          <p:nvPr/>
        </p:nvSpPr>
        <p:spPr>
          <a:xfrm>
            <a:off x="8000999" y="4126523"/>
            <a:ext cx="1055077" cy="1664677"/>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200" dirty="0">
                <a:solidFill>
                  <a:schemeClr val="bg1"/>
                </a:solidFill>
                <a:latin typeface="Cambria" panose="02040503050406030204" pitchFamily="18" charset="0"/>
              </a:rPr>
              <a:t>010100001100001000010000010001010111</a:t>
            </a:r>
            <a:r>
              <a:rPr lang="en-US" sz="1600" dirty="0">
                <a:solidFill>
                  <a:schemeClr val="bg1"/>
                </a:solidFill>
                <a:latin typeface="Cambria" panose="02040503050406030204" pitchFamily="18" charset="0"/>
              </a:rPr>
              <a:t>Optimized Binary</a:t>
            </a:r>
            <a:endParaRPr lang="en-US" sz="1200" dirty="0">
              <a:solidFill>
                <a:schemeClr val="bg1"/>
              </a:solidFill>
              <a:latin typeface="Cambria" panose="02040503050406030204" pitchFamily="18" charset="0"/>
            </a:endParaRPr>
          </a:p>
          <a:p>
            <a:pPr algn="ctr"/>
            <a:r>
              <a:rPr lang="en-US" sz="1200" dirty="0">
                <a:solidFill>
                  <a:schemeClr val="bg1"/>
                </a:solidFill>
                <a:latin typeface="Cambria" panose="02040503050406030204" pitchFamily="18" charset="0"/>
              </a:rPr>
              <a:t>000010101010101010100010011111000000</a:t>
            </a:r>
          </a:p>
        </p:txBody>
      </p:sp>
      <p:sp>
        <p:nvSpPr>
          <p:cNvPr id="31" name="Rounded Rectangle 30"/>
          <p:cNvSpPr/>
          <p:nvPr/>
        </p:nvSpPr>
        <p:spPr>
          <a:xfrm>
            <a:off x="4267200" y="1295400"/>
            <a:ext cx="2590800" cy="381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600" dirty="0">
                <a:solidFill>
                  <a:schemeClr val="tx1"/>
                </a:solidFill>
                <a:latin typeface="Cambria" panose="02040503050406030204" pitchFamily="18" charset="0"/>
              </a:rPr>
              <a:t>Offline binary optimization</a:t>
            </a:r>
          </a:p>
        </p:txBody>
      </p:sp>
      <p:sp>
        <p:nvSpPr>
          <p:cNvPr id="32" name="Rounded Rectangle 31"/>
          <p:cNvSpPr/>
          <p:nvPr/>
        </p:nvSpPr>
        <p:spPr>
          <a:xfrm>
            <a:off x="4267200" y="1790699"/>
            <a:ext cx="2590800" cy="381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Partial evaluation</a:t>
            </a:r>
          </a:p>
        </p:txBody>
      </p:sp>
      <p:sp>
        <p:nvSpPr>
          <p:cNvPr id="33" name="Rounded Rectangle 32"/>
          <p:cNvSpPr/>
          <p:nvPr/>
        </p:nvSpPr>
        <p:spPr>
          <a:xfrm>
            <a:off x="4267200" y="2286000"/>
            <a:ext cx="2590800" cy="381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Slicing</a:t>
            </a:r>
          </a:p>
        </p:txBody>
      </p:sp>
      <p:sp>
        <p:nvSpPr>
          <p:cNvPr id="34" name="Rounded Rectangle 33"/>
          <p:cNvSpPr/>
          <p:nvPr/>
        </p:nvSpPr>
        <p:spPr>
          <a:xfrm>
            <a:off x="4267200" y="2781300"/>
            <a:ext cx="2590800" cy="3810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Binary obfuscation</a:t>
            </a:r>
          </a:p>
        </p:txBody>
      </p:sp>
      <p:cxnSp>
        <p:nvCxnSpPr>
          <p:cNvPr id="9" name="Straight Connector 8"/>
          <p:cNvCxnSpPr/>
          <p:nvPr/>
        </p:nvCxnSpPr>
        <p:spPr>
          <a:xfrm>
            <a:off x="6511962" y="1143000"/>
            <a:ext cx="0" cy="4876800"/>
          </a:xfrm>
          <a:prstGeom prst="line">
            <a:avLst/>
          </a:prstGeom>
          <a:ln w="1270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4058093" y="1790700"/>
            <a:ext cx="2057400" cy="761999"/>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Transformations to semantics</a:t>
            </a:r>
            <a:endParaRPr lang="en-US" sz="2000" dirty="0">
              <a:solidFill>
                <a:schemeClr val="tx1"/>
              </a:solidFill>
              <a:latin typeface="Cambria" panose="02040503050406030204" pitchFamily="18" charset="0"/>
            </a:endParaRPr>
          </a:p>
        </p:txBody>
      </p:sp>
      <p:sp>
        <p:nvSpPr>
          <p:cNvPr id="37" name="Rounded Rectangle 36"/>
          <p:cNvSpPr/>
          <p:nvPr/>
        </p:nvSpPr>
        <p:spPr>
          <a:xfrm>
            <a:off x="6858000" y="1790699"/>
            <a:ext cx="2057400" cy="761999"/>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schemeClr val="tx1"/>
                </a:solidFill>
                <a:latin typeface="Cambria" panose="02040503050406030204" pitchFamily="18" charset="0"/>
              </a:rPr>
              <a:t>Rewriting</a:t>
            </a:r>
            <a:endParaRPr lang="en-US" sz="2000" dirty="0">
              <a:solidFill>
                <a:schemeClr val="tx1"/>
              </a:solidFill>
              <a:latin typeface="Cambria" panose="02040503050406030204" pitchFamily="18" charset="0"/>
            </a:endParaRPr>
          </a:p>
        </p:txBody>
      </p:sp>
      <p:sp>
        <p:nvSpPr>
          <p:cNvPr id="7" name="Rounded Rectangle 6"/>
          <p:cNvSpPr/>
          <p:nvPr/>
        </p:nvSpPr>
        <p:spPr>
          <a:xfrm>
            <a:off x="6934200" y="1828799"/>
            <a:ext cx="1219200" cy="304800"/>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mbria" panose="02040503050406030204" pitchFamily="18" charset="0"/>
              </a:rPr>
              <a:t>Completed</a:t>
            </a:r>
            <a:endParaRPr lang="en-US" dirty="0">
              <a:solidFill>
                <a:schemeClr val="tx1"/>
              </a:solidFill>
              <a:latin typeface="Cambria" panose="02040503050406030204" pitchFamily="18" charset="0"/>
            </a:endParaRPr>
          </a:p>
        </p:txBody>
      </p:sp>
      <p:sp>
        <p:nvSpPr>
          <p:cNvPr id="40" name="Rounded Rectangle 39"/>
          <p:cNvSpPr/>
          <p:nvPr/>
        </p:nvSpPr>
        <p:spPr>
          <a:xfrm>
            <a:off x="6934200" y="2324100"/>
            <a:ext cx="1219200" cy="304800"/>
          </a:xfrm>
          <a:prstGeom prst="round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mbria" panose="02040503050406030204" pitchFamily="18" charset="0"/>
              </a:rPr>
              <a:t>In Progress</a:t>
            </a:r>
            <a:endParaRPr lang="en-US" dirty="0">
              <a:solidFill>
                <a:schemeClr val="tx1"/>
              </a:solidFill>
              <a:latin typeface="Cambria" panose="02040503050406030204" pitchFamily="18" charset="0"/>
            </a:endParaRPr>
          </a:p>
        </p:txBody>
      </p:sp>
      <p:sp>
        <p:nvSpPr>
          <p:cNvPr id="41" name="Rounded Rectangle 40"/>
          <p:cNvSpPr/>
          <p:nvPr/>
        </p:nvSpPr>
        <p:spPr>
          <a:xfrm>
            <a:off x="6934200" y="2819400"/>
            <a:ext cx="1219200" cy="304800"/>
          </a:xfrm>
          <a:prstGeom prst="roundRect">
            <a:avLst/>
          </a:prstGeom>
          <a:solidFill>
            <a:schemeClr val="bg1">
              <a:lumMod val="50000"/>
              <a:alpha val="2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Cambria" panose="02040503050406030204" pitchFamily="18" charset="0"/>
              </a:rPr>
              <a:t>Future Work</a:t>
            </a: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16843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6"/>
                                        </p:tgtEl>
                                      </p:cBhvr>
                                    </p:animEffect>
                                    <p:set>
                                      <p:cBhvr>
                                        <p:cTn id="76" dur="1" fill="hold">
                                          <p:stCondLst>
                                            <p:cond delay="499"/>
                                          </p:stCondLst>
                                        </p:cTn>
                                        <p:tgtEl>
                                          <p:spTgt spid="3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7"/>
                                        </p:tgtEl>
                                      </p:cBhvr>
                                    </p:animEffect>
                                    <p:set>
                                      <p:cBhvr>
                                        <p:cTn id="79" dur="1" fill="hold">
                                          <p:stCondLst>
                                            <p:cond delay="499"/>
                                          </p:stCondLst>
                                        </p:cTn>
                                        <p:tgtEl>
                                          <p:spTgt spid="37"/>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9"/>
                                        </p:tgtEl>
                                      </p:cBhvr>
                                    </p:animEffect>
                                    <p:set>
                                      <p:cBhvr>
                                        <p:cTn id="82" dur="1" fill="hold">
                                          <p:stCondLst>
                                            <p:cond delay="499"/>
                                          </p:stCondLst>
                                        </p:cTn>
                                        <p:tgtEl>
                                          <p:spTgt spid="9"/>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500"/>
                                        <p:tgtEl>
                                          <p:spTgt spid="3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26"/>
                                        </p:tgtEl>
                                      </p:cBhvr>
                                    </p:animEffect>
                                    <p:set>
                                      <p:cBhvr>
                                        <p:cTn id="114" dur="1" fill="hold">
                                          <p:stCondLst>
                                            <p:cond delay="499"/>
                                          </p:stCondLst>
                                        </p:cTn>
                                        <p:tgtEl>
                                          <p:spTgt spid="26"/>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29"/>
                                        </p:tgtEl>
                                      </p:cBhvr>
                                    </p:animEffect>
                                    <p:set>
                                      <p:cBhvr>
                                        <p:cTn id="120" dur="1" fill="hold">
                                          <p:stCondLst>
                                            <p:cond delay="499"/>
                                          </p:stCondLst>
                                        </p:cTn>
                                        <p:tgtEl>
                                          <p:spTgt spid="2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30"/>
                                        </p:tgtEl>
                                      </p:cBhvr>
                                    </p:animEffect>
                                    <p:set>
                                      <p:cBhvr>
                                        <p:cTn id="123" dur="1" fill="hold">
                                          <p:stCondLst>
                                            <p:cond delay="499"/>
                                          </p:stCondLst>
                                        </p:cTn>
                                        <p:tgtEl>
                                          <p:spTgt spid="3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7"/>
                                        </p:tgtEl>
                                      </p:cBhvr>
                                    </p:animEffect>
                                    <p:set>
                                      <p:cBhvr>
                                        <p:cTn id="126" dur="1" fill="hold">
                                          <p:stCondLst>
                                            <p:cond delay="499"/>
                                          </p:stCondLst>
                                        </p:cTn>
                                        <p:tgtEl>
                                          <p:spTgt spid="27"/>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500"/>
                                        <p:tgtEl>
                                          <p:spTgt spid="3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500"/>
                                        <p:tgtEl>
                                          <p:spTgt spid="40"/>
                                        </p:tgtEl>
                                      </p:cBhvr>
                                    </p:animEffect>
                                  </p:childTnLst>
                                </p:cTn>
                              </p:par>
                            </p:childTnLst>
                          </p:cTn>
                        </p:par>
                        <p:par>
                          <p:cTn id="142" fill="hold">
                            <p:stCondLst>
                              <p:cond delay="1000"/>
                            </p:stCondLst>
                            <p:childTnLst>
                              <p:par>
                                <p:cTn id="143" presetID="10" presetClass="entr" presetSubtype="0" fill="hold" grpId="0" nodeType="after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500"/>
                                        <p:tgtEl>
                                          <p:spTgt spid="3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fade">
                                      <p:cBhvr>
                                        <p:cTn id="1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7" grpId="0" animBg="1"/>
      <p:bldP spid="19" grpId="0" animBg="1"/>
      <p:bldP spid="20" grpId="0" animBg="1"/>
      <p:bldP spid="21" grpId="0" animBg="1"/>
      <p:bldP spid="22" grpId="0" animBg="1"/>
      <p:bldP spid="23" grpId="0" animBg="1"/>
      <p:bldP spid="24" grpId="0" animBg="1"/>
      <p:bldP spid="25" grpId="0" animBg="1"/>
      <p:bldP spid="26" grpId="0" animBg="1"/>
      <p:bldP spid="26" grpId="1" animBg="1"/>
      <p:bldP spid="27" grpId="0"/>
      <p:bldP spid="27" grpId="1"/>
      <p:bldP spid="28" grpId="0" animBg="1"/>
      <p:bldP spid="28" grpId="1" animBg="1"/>
      <p:bldP spid="29" grpId="0" animBg="1"/>
      <p:bldP spid="29" grpId="1" animBg="1"/>
      <p:bldP spid="30" grpId="0" animBg="1"/>
      <p:bldP spid="30" grpId="1" animBg="1"/>
      <p:bldP spid="31" grpId="0" animBg="1"/>
      <p:bldP spid="32" grpId="0" animBg="1"/>
      <p:bldP spid="33" grpId="0" animBg="1"/>
      <p:bldP spid="34" grpId="0" animBg="1"/>
      <p:bldP spid="36" grpId="0" animBg="1"/>
      <p:bldP spid="36" grpId="1" animBg="1"/>
      <p:bldP spid="37" grpId="0" animBg="1"/>
      <p:bldP spid="37" grpId="1" animBg="1"/>
      <p:bldP spid="7"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normAutofit lnSpcReduction="10000"/>
          </a:bodyPr>
          <a:lstStyle/>
          <a:p>
            <a:r>
              <a:rPr lang="en-US" dirty="0"/>
              <a:t>Motivation and uses</a:t>
            </a:r>
          </a:p>
          <a:p>
            <a:r>
              <a:rPr lang="en-US" dirty="0" smtClean="0"/>
              <a:t>Problem statement</a:t>
            </a:r>
          </a:p>
          <a:p>
            <a:r>
              <a:rPr lang="en-US" dirty="0" smtClean="0"/>
              <a:t>Related work</a:t>
            </a:r>
          </a:p>
          <a:p>
            <a:r>
              <a:rPr lang="en-US" dirty="0" smtClean="0"/>
              <a:t>Synthesis algorithm</a:t>
            </a:r>
          </a:p>
          <a:p>
            <a:pPr lvl="1"/>
            <a:r>
              <a:rPr lang="en-US" dirty="0" smtClean="0"/>
              <a:t>Divide-and-conquer</a:t>
            </a:r>
          </a:p>
          <a:p>
            <a:pPr lvl="1"/>
            <a:r>
              <a:rPr lang="en-US" dirty="0" smtClean="0"/>
              <a:t>Footprint-based search-space pruning</a:t>
            </a:r>
          </a:p>
          <a:p>
            <a:pPr lvl="1"/>
            <a:r>
              <a:rPr lang="en-US" dirty="0" smtClean="0"/>
              <a:t>CEGIS loop</a:t>
            </a:r>
          </a:p>
          <a:p>
            <a:r>
              <a:rPr lang="en-US" dirty="0" smtClean="0"/>
              <a:t>Experiments</a:t>
            </a:r>
          </a:p>
          <a:p>
            <a:r>
              <a:rPr lang="en-US" dirty="0" smtClean="0"/>
              <a:t>Extensions</a:t>
            </a:r>
          </a:p>
          <a:p>
            <a:r>
              <a:rPr lang="en-US" dirty="0" smtClean="0"/>
              <a:t>Future Work</a:t>
            </a:r>
          </a:p>
        </p:txBody>
      </p:sp>
      <p:sp>
        <p:nvSpPr>
          <p:cNvPr id="5" name="Slide Number Placeholder 4"/>
          <p:cNvSpPr>
            <a:spLocks noGrp="1"/>
          </p:cNvSpPr>
          <p:nvPr>
            <p:ph type="sldNum" sz="quarter" idx="12"/>
          </p:nvPr>
        </p:nvSpPr>
        <p:spPr/>
        <p:txBody>
          <a:bodyPr/>
          <a:lstStyle/>
          <a:p>
            <a:fld id="{61790EBF-2842-40BA-9364-7C045D9A1DE9}" type="slidenum">
              <a:rPr lang="en-US" smtClean="0"/>
              <a:t>7</a:t>
            </a:fld>
            <a:endParaRPr lang="en-US"/>
          </a:p>
        </p:txBody>
      </p:sp>
    </p:spTree>
    <p:extLst>
      <p:ext uri="{BB962C8B-B14F-4D97-AF65-F5344CB8AC3E}">
        <p14:creationId xmlns:p14="http://schemas.microsoft.com/office/powerpoint/2010/main" val="17605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7">
                                            <p:txEl>
                                              <p:pRg st="0" end="0"/>
                                            </p:txEl>
                                          </p:spTgt>
                                        </p:tgtEl>
                                        <p:attrNameLst>
                                          <p:attrName>style.color</p:attrName>
                                        </p:attrNameLst>
                                      </p:cBhvr>
                                      <p:to>
                                        <a:srgbClr val="7F7F7F"/>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iterate type="lt">
                                    <p:tmPct val="0"/>
                                  </p:iterate>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0"/>
                                  </p:iterate>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iterate type="lt">
                                    <p:tmPct val="0"/>
                                  </p:iterate>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iterate type="lt">
                                    <p:tmPct val="0"/>
                                  </p:iterate>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500"/>
                                        <p:tgtEl>
                                          <p:spTgt spid="7">
                                            <p:txEl>
                                              <p:pRg st="5" end="5"/>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iterate type="lt">
                                    <p:tmPct val="0"/>
                                  </p:iterate>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iterate type="lt">
                                    <p:tmPct val="0"/>
                                  </p:iterate>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500"/>
                                        <p:tgtEl>
                                          <p:spTgt spid="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iterate type="lt">
                                    <p:tmPct val="0"/>
                                  </p:iterate>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500"/>
                                        <p:tgtEl>
                                          <p:spTgt spid="7">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9" end="9"/>
                                            </p:txEl>
                                          </p:spTgt>
                                        </p:tgtEl>
                                        <p:attrNameLst>
                                          <p:attrName>style.visibility</p:attrName>
                                        </p:attrNameLst>
                                      </p:cBhvr>
                                      <p:to>
                                        <p:strVal val="visible"/>
                                      </p:to>
                                    </p:set>
                                    <p:animEffect transition="in" filter="fade">
                                      <p:cBhvr>
                                        <p:cTn id="4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of Machine Code</a:t>
            </a:r>
            <a:endParaRPr lang="en-US" dirty="0"/>
          </a:p>
        </p:txBody>
      </p:sp>
      <p:sp>
        <p:nvSpPr>
          <p:cNvPr id="5" name="Content Placeholder 4"/>
          <p:cNvSpPr>
            <a:spLocks noGrp="1"/>
          </p:cNvSpPr>
          <p:nvPr>
            <p:ph sz="half" idx="1"/>
          </p:nvPr>
        </p:nvSpPr>
        <p:spPr/>
        <p:txBody>
          <a:bodyPr/>
          <a:lstStyle/>
          <a:p>
            <a:r>
              <a:rPr lang="en-US" dirty="0"/>
              <a:t>Synthesize machine-code instructions from a semantic specification</a:t>
            </a:r>
          </a:p>
          <a:p>
            <a:pPr lvl="1"/>
            <a:r>
              <a:rPr lang="en-US" dirty="0"/>
              <a:t>QFBV formula</a:t>
            </a:r>
          </a:p>
          <a:p>
            <a:r>
              <a:rPr lang="en-US" dirty="0"/>
              <a:t>Desired properties</a:t>
            </a:r>
          </a:p>
          <a:p>
            <a:pPr lvl="1"/>
            <a:r>
              <a:rPr lang="en-US" dirty="0"/>
              <a:t>Correctness</a:t>
            </a:r>
          </a:p>
          <a:p>
            <a:pPr lvl="1"/>
            <a:r>
              <a:rPr lang="en-US" dirty="0"/>
              <a:t>Parameterized by ISA</a:t>
            </a:r>
          </a:p>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8</a:t>
            </a:fld>
            <a:endParaRPr lang="en-US"/>
          </a:p>
        </p:txBody>
      </p:sp>
      <p:sp>
        <p:nvSpPr>
          <p:cNvPr id="7" name="Rounded Rectangle 6"/>
          <p:cNvSpPr/>
          <p:nvPr/>
        </p:nvSpPr>
        <p:spPr>
          <a:xfrm>
            <a:off x="5895079" y="1447800"/>
            <a:ext cx="1714500"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push </a:t>
            </a:r>
            <a:r>
              <a:rPr lang="en-US" sz="2000" dirty="0" err="1">
                <a:solidFill>
                  <a:schemeClr val="tx1"/>
                </a:solidFill>
                <a:latin typeface="Cambria" panose="02040503050406030204" pitchFamily="18" charset="0"/>
              </a:rPr>
              <a:t>eax</a:t>
            </a:r>
            <a:endParaRPr lang="en-US" sz="2000" dirty="0">
              <a:solidFill>
                <a:schemeClr val="tx1"/>
              </a:solidFill>
              <a:latin typeface="Cambria" panose="02040503050406030204" pitchFamily="18" charset="0"/>
            </a:endParaRPr>
          </a:p>
        </p:txBody>
      </p:sp>
      <p:sp>
        <p:nvSpPr>
          <p:cNvPr id="10" name="Down Arrow 9"/>
          <p:cNvSpPr/>
          <p:nvPr/>
        </p:nvSpPr>
        <p:spPr>
          <a:xfrm>
            <a:off x="6542779" y="3771900"/>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1" name="Rounded Rectangle 10"/>
          <p:cNvSpPr/>
          <p:nvPr/>
        </p:nvSpPr>
        <p:spPr>
          <a:xfrm>
            <a:off x="5895079" y="4419600"/>
            <a:ext cx="1714500"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push </a:t>
            </a:r>
            <a:r>
              <a:rPr lang="en-US" sz="2000" dirty="0" err="1">
                <a:solidFill>
                  <a:schemeClr val="tx1"/>
                </a:solidFill>
                <a:latin typeface="Cambria" panose="02040503050406030204" pitchFamily="18" charset="0"/>
              </a:rPr>
              <a:t>eax</a:t>
            </a:r>
            <a:endParaRPr lang="en-US" sz="2000" dirty="0">
              <a:solidFill>
                <a:schemeClr val="tx1"/>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3" name="Rounded Rectangle 12"/>
              <p:cNvSpPr/>
              <p:nvPr/>
            </p:nvSpPr>
            <p:spPr>
              <a:xfrm>
                <a:off x="5075929" y="5203371"/>
                <a:ext cx="3352800" cy="968829"/>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ESP’ </a:t>
                </a:r>
                <a:r>
                  <a:rPr lang="en-US" sz="2000" dirty="0">
                    <a:solidFill>
                      <a:schemeClr val="tx1"/>
                    </a:solidFill>
                    <a:latin typeface="Cambria" panose="02040503050406030204" pitchFamily="18" charset="0"/>
                    <a:sym typeface="Wingdings" panose="05000000000000000000" pitchFamily="2" charset="2"/>
                  </a:rPr>
                  <a:t>= ESP – 4 </a:t>
                </a:r>
                <a:r>
                  <a:rPr lang="en-US" sz="2000" dirty="0">
                    <a:solidFill>
                      <a:schemeClr val="tx1"/>
                    </a:solidFill>
                    <a:latin typeface="Cambria" panose="02040503050406030204" pitchFamily="18" charset="0"/>
                  </a:rPr>
                  <a:t>∧</a:t>
                </a:r>
                <a:r>
                  <a:rPr lang="en-US" sz="2000" dirty="0">
                    <a:solidFill>
                      <a:schemeClr val="tx1"/>
                    </a:solidFill>
                    <a:latin typeface="Cambria" panose="02040503050406030204" pitchFamily="18" charset="0"/>
                    <a:sym typeface="Wingdings" panose="05000000000000000000" pitchFamily="2" charset="2"/>
                  </a:rPr>
                  <a:t> </a:t>
                </a:r>
              </a:p>
              <a:p>
                <a:pPr algn="ctr"/>
                <a:r>
                  <a:rPr lang="en-US" sz="2000" dirty="0">
                    <a:solidFill>
                      <a:schemeClr val="tx1"/>
                    </a:solidFill>
                    <a:latin typeface="Cambria" panose="02040503050406030204" pitchFamily="18" charset="0"/>
                    <a:sym typeface="Wingdings" panose="05000000000000000000" pitchFamily="2" charset="2"/>
                  </a:rPr>
                  <a:t>Mem’ = Mem[ESP – 4 ↦ EAX] </a:t>
                </a:r>
                <a14:m>
                  <m:oMath xmlns:m="http://schemas.openxmlformats.org/officeDocument/2006/math">
                    <m:r>
                      <a:rPr lang="en-US" sz="2000">
                        <a:solidFill>
                          <a:schemeClr val="tx1"/>
                        </a:solidFill>
                        <a:latin typeface="Cambria Math"/>
                        <a:sym typeface="Wingdings" panose="05000000000000000000" pitchFamily="2" charset="2"/>
                      </a:rPr>
                      <m:t>⟺</m:t>
                    </m:r>
                  </m:oMath>
                </a14:m>
                <a:r>
                  <a:rPr lang="en-US" sz="2000" dirty="0">
                    <a:solidFill>
                      <a:schemeClr val="tx1"/>
                    </a:solidFill>
                    <a:latin typeface="Cambria" panose="02040503050406030204" pitchFamily="18" charset="0"/>
                    <a:sym typeface="Wingdings" panose="05000000000000000000" pitchFamily="2" charset="2"/>
                  </a:rPr>
                  <a:t> ⟪ push </a:t>
                </a:r>
                <a:r>
                  <a:rPr lang="en-US" sz="2000" dirty="0" err="1">
                    <a:solidFill>
                      <a:schemeClr val="tx1"/>
                    </a:solidFill>
                    <a:latin typeface="Cambria" panose="02040503050406030204" pitchFamily="18" charset="0"/>
                    <a:sym typeface="Wingdings" panose="05000000000000000000" pitchFamily="2" charset="2"/>
                  </a:rPr>
                  <a:t>eax</a:t>
                </a:r>
                <a:r>
                  <a:rPr lang="en-US" sz="2000" dirty="0">
                    <a:solidFill>
                      <a:schemeClr val="tx1"/>
                    </a:solidFill>
                    <a:latin typeface="Cambria" panose="02040503050406030204" pitchFamily="18" charset="0"/>
                    <a:sym typeface="Wingdings" panose="05000000000000000000" pitchFamily="2" charset="2"/>
                  </a:rPr>
                  <a:t> ⟫</a:t>
                </a:r>
              </a:p>
            </p:txBody>
          </p:sp>
        </mc:Choice>
        <mc:Fallback xmlns="">
          <p:sp>
            <p:nvSpPr>
              <p:cNvPr id="13" name="Rounded Rectangle 12"/>
              <p:cNvSpPr>
                <a:spLocks noRot="1" noChangeAspect="1" noMove="1" noResize="1" noEditPoints="1" noAdjustHandles="1" noChangeArrowheads="1" noChangeShapeType="1" noTextEdit="1"/>
              </p:cNvSpPr>
              <p:nvPr/>
            </p:nvSpPr>
            <p:spPr>
              <a:xfrm>
                <a:off x="5075929" y="5203371"/>
                <a:ext cx="3352800" cy="968829"/>
              </a:xfrm>
              <a:prstGeom prst="roundRect">
                <a:avLst/>
              </a:prstGeom>
              <a:blipFill rotWithShape="1">
                <a:blip r:embed="rId3"/>
                <a:stretch>
                  <a:fillRect/>
                </a:stretch>
              </a:blipFill>
              <a:ln/>
            </p:spPr>
            <p:txBody>
              <a:bodyPr/>
              <a:lstStyle/>
              <a:p>
                <a:r>
                  <a:rPr lang="en-US">
                    <a:noFill/>
                  </a:rPr>
                  <a:t> </a:t>
                </a:r>
              </a:p>
            </p:txBody>
          </p:sp>
        </mc:Fallback>
      </mc:AlternateContent>
      <p:sp>
        <p:nvSpPr>
          <p:cNvPr id="14" name="Rectangle 13"/>
          <p:cNvSpPr/>
          <p:nvPr/>
        </p:nvSpPr>
        <p:spPr>
          <a:xfrm>
            <a:off x="5575543" y="3101163"/>
            <a:ext cx="2353571"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a:solidFill>
                  <a:schemeClr val="bg1"/>
                </a:solidFill>
                <a:latin typeface="Cambria" panose="02040503050406030204" pitchFamily="18" charset="0"/>
              </a:rPr>
              <a:t>Synth &lt;IA32&gt;</a:t>
            </a:r>
          </a:p>
        </p:txBody>
      </p:sp>
      <p:sp>
        <p:nvSpPr>
          <p:cNvPr id="15" name="Rounded Rectangle 14"/>
          <p:cNvSpPr/>
          <p:nvPr/>
        </p:nvSpPr>
        <p:spPr>
          <a:xfrm>
            <a:off x="5075929" y="1371600"/>
            <a:ext cx="3352800" cy="914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R1’ </a:t>
            </a:r>
            <a:r>
              <a:rPr lang="en-US" sz="2000" dirty="0">
                <a:solidFill>
                  <a:schemeClr val="tx1"/>
                </a:solidFill>
                <a:latin typeface="Cambria" panose="02040503050406030204" pitchFamily="18" charset="0"/>
                <a:sym typeface="Wingdings" panose="05000000000000000000" pitchFamily="2" charset="2"/>
              </a:rPr>
              <a:t>= R1 – 4 </a:t>
            </a:r>
            <a:r>
              <a:rPr lang="en-US" sz="2000" dirty="0">
                <a:solidFill>
                  <a:schemeClr val="tx1"/>
                </a:solidFill>
                <a:latin typeface="Cambria" panose="02040503050406030204" pitchFamily="18" charset="0"/>
              </a:rPr>
              <a:t>∧</a:t>
            </a:r>
            <a:endParaRPr lang="en-US" sz="2000" dirty="0">
              <a:solidFill>
                <a:schemeClr val="tx1"/>
              </a:solidFill>
              <a:latin typeface="Cambria" panose="02040503050406030204" pitchFamily="18" charset="0"/>
              <a:sym typeface="Wingdings" panose="05000000000000000000" pitchFamily="2" charset="2"/>
            </a:endParaRPr>
          </a:p>
          <a:p>
            <a:pPr algn="ctr"/>
            <a:r>
              <a:rPr lang="en-US" sz="2000" dirty="0">
                <a:solidFill>
                  <a:schemeClr val="tx1"/>
                </a:solidFill>
                <a:latin typeface="Cambria" panose="02040503050406030204" pitchFamily="18" charset="0"/>
                <a:sym typeface="Wingdings" panose="05000000000000000000" pitchFamily="2" charset="2"/>
              </a:rPr>
              <a:t>Mem’ = Mem[R1 – 4 ↦ R7]</a:t>
            </a:r>
            <a:endParaRPr lang="en-US" sz="2000" dirty="0">
              <a:solidFill>
                <a:schemeClr val="tx1"/>
              </a:solidFill>
              <a:latin typeface="Cambria" panose="02040503050406030204" pitchFamily="18" charset="0"/>
            </a:endParaRPr>
          </a:p>
        </p:txBody>
      </p:sp>
      <p:sp>
        <p:nvSpPr>
          <p:cNvPr id="16" name="Rectangle 15"/>
          <p:cNvSpPr/>
          <p:nvPr/>
        </p:nvSpPr>
        <p:spPr>
          <a:xfrm>
            <a:off x="5575542" y="3101163"/>
            <a:ext cx="2353571"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a:solidFill>
                  <a:schemeClr val="bg1"/>
                </a:solidFill>
                <a:latin typeface="Cambria" panose="02040503050406030204" pitchFamily="18" charset="0"/>
              </a:rPr>
              <a:t>Synth &lt;PPC32&gt;</a:t>
            </a:r>
          </a:p>
        </p:txBody>
      </p:sp>
      <p:sp>
        <p:nvSpPr>
          <p:cNvPr id="17" name="Rounded Rectangle 16"/>
          <p:cNvSpPr/>
          <p:nvPr/>
        </p:nvSpPr>
        <p:spPr>
          <a:xfrm>
            <a:off x="5895079" y="4419600"/>
            <a:ext cx="1714500"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err="1">
                <a:solidFill>
                  <a:schemeClr val="tx1"/>
                </a:solidFill>
                <a:latin typeface="Cambria" panose="02040503050406030204" pitchFamily="18" charset="0"/>
              </a:rPr>
              <a:t>stwu</a:t>
            </a:r>
            <a:r>
              <a:rPr lang="en-US" sz="2000" dirty="0">
                <a:solidFill>
                  <a:schemeClr val="tx1"/>
                </a:solidFill>
                <a:latin typeface="Cambria" panose="02040503050406030204" pitchFamily="18" charset="0"/>
              </a:rPr>
              <a:t> r7, -4(r1)</a:t>
            </a:r>
          </a:p>
        </p:txBody>
      </p:sp>
      <p:sp>
        <p:nvSpPr>
          <p:cNvPr id="19" name="Rounded Rectangle 18"/>
          <p:cNvSpPr/>
          <p:nvPr/>
        </p:nvSpPr>
        <p:spPr>
          <a:xfrm>
            <a:off x="5695054" y="4419600"/>
            <a:ext cx="2114550" cy="691376"/>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lea </a:t>
            </a:r>
            <a:r>
              <a:rPr lang="en-US" sz="2000" dirty="0" err="1">
                <a:solidFill>
                  <a:schemeClr val="tx1"/>
                </a:solidFill>
                <a:latin typeface="Cambria" panose="02040503050406030204" pitchFamily="18" charset="0"/>
              </a:rPr>
              <a:t>esp</a:t>
            </a:r>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esp</a:t>
            </a:r>
            <a:r>
              <a:rPr lang="en-US" sz="2000" dirty="0">
                <a:solidFill>
                  <a:schemeClr val="tx1"/>
                </a:solidFill>
                <a:latin typeface="Cambria" panose="02040503050406030204" pitchFamily="18" charset="0"/>
              </a:rPr>
              <a:t> – 4]</a:t>
            </a:r>
          </a:p>
          <a:p>
            <a:pPr algn="ctr"/>
            <a:r>
              <a:rPr lang="en-US" sz="2000" dirty="0" err="1">
                <a:solidFill>
                  <a:schemeClr val="tx1"/>
                </a:solidFill>
                <a:latin typeface="Cambria" panose="02040503050406030204" pitchFamily="18" charset="0"/>
              </a:rPr>
              <a:t>mov</a:t>
            </a:r>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esp</a:t>
            </a:r>
            <a:r>
              <a:rPr lang="en-US" sz="2000" dirty="0">
                <a:solidFill>
                  <a:schemeClr val="tx1"/>
                </a:solidFill>
                <a:latin typeface="Cambria" panose="02040503050406030204" pitchFamily="18" charset="0"/>
              </a:rPr>
              <a:t>], </a:t>
            </a:r>
            <a:r>
              <a:rPr lang="en-US" sz="2000" dirty="0" err="1">
                <a:solidFill>
                  <a:schemeClr val="tx1"/>
                </a:solidFill>
                <a:latin typeface="Cambria" panose="02040503050406030204" pitchFamily="18" charset="0"/>
              </a:rPr>
              <a:t>eax</a:t>
            </a:r>
            <a:endParaRPr lang="en-US" sz="2000" dirty="0">
              <a:solidFill>
                <a:schemeClr val="tx1"/>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0" name="Rounded Rectangle 19"/>
              <p:cNvSpPr/>
              <p:nvPr/>
            </p:nvSpPr>
            <p:spPr>
              <a:xfrm>
                <a:off x="4800600" y="5203371"/>
                <a:ext cx="3962400" cy="968829"/>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ESP’ </a:t>
                </a:r>
                <a:r>
                  <a:rPr lang="en-US" sz="2000" dirty="0">
                    <a:solidFill>
                      <a:schemeClr val="tx1"/>
                    </a:solidFill>
                    <a:latin typeface="Cambria" panose="02040503050406030204" pitchFamily="18" charset="0"/>
                    <a:sym typeface="Wingdings" panose="05000000000000000000" pitchFamily="2" charset="2"/>
                  </a:rPr>
                  <a:t>= ESP – 4 </a:t>
                </a:r>
                <a:r>
                  <a:rPr lang="en-US" sz="2000" dirty="0">
                    <a:solidFill>
                      <a:schemeClr val="tx1"/>
                    </a:solidFill>
                    <a:latin typeface="Cambria" panose="02040503050406030204" pitchFamily="18" charset="0"/>
                  </a:rPr>
                  <a:t>∧</a:t>
                </a:r>
                <a:r>
                  <a:rPr lang="en-US" sz="2000" dirty="0">
                    <a:solidFill>
                      <a:schemeClr val="tx1"/>
                    </a:solidFill>
                    <a:latin typeface="Cambria" panose="02040503050406030204" pitchFamily="18" charset="0"/>
                    <a:sym typeface="Wingdings" panose="05000000000000000000" pitchFamily="2" charset="2"/>
                  </a:rPr>
                  <a:t> </a:t>
                </a:r>
              </a:p>
              <a:p>
                <a:pPr algn="ctr"/>
                <a:r>
                  <a:rPr lang="en-US" sz="2000" dirty="0">
                    <a:solidFill>
                      <a:schemeClr val="tx1"/>
                    </a:solidFill>
                    <a:latin typeface="Cambria" panose="02040503050406030204" pitchFamily="18" charset="0"/>
                    <a:sym typeface="Wingdings" panose="05000000000000000000" pitchFamily="2" charset="2"/>
                  </a:rPr>
                  <a:t>Mem’ = Mem[ESP – 4 ↦ EAX] </a:t>
                </a:r>
                <a14:m>
                  <m:oMath xmlns:m="http://schemas.openxmlformats.org/officeDocument/2006/math">
                    <m:r>
                      <a:rPr lang="en-US" sz="2000">
                        <a:solidFill>
                          <a:schemeClr val="tx1"/>
                        </a:solidFill>
                        <a:latin typeface="Cambria Math"/>
                        <a:sym typeface="Wingdings" panose="05000000000000000000" pitchFamily="2" charset="2"/>
                      </a:rPr>
                      <m:t>⟺</m:t>
                    </m:r>
                  </m:oMath>
                </a14:m>
                <a:r>
                  <a:rPr lang="en-US" sz="2000" dirty="0">
                    <a:solidFill>
                      <a:schemeClr val="tx1"/>
                    </a:solidFill>
                    <a:latin typeface="Cambria" panose="02040503050406030204" pitchFamily="18" charset="0"/>
                    <a:sym typeface="Wingdings" panose="05000000000000000000" pitchFamily="2" charset="2"/>
                  </a:rPr>
                  <a:t> </a:t>
                </a:r>
              </a:p>
              <a:p>
                <a:pPr algn="ctr"/>
                <a:r>
                  <a:rPr lang="en-US" sz="2000" dirty="0">
                    <a:solidFill>
                      <a:schemeClr val="tx1"/>
                    </a:solidFill>
                    <a:latin typeface="Cambria" panose="02040503050406030204" pitchFamily="18" charset="0"/>
                    <a:sym typeface="Wingdings" panose="05000000000000000000" pitchFamily="2" charset="2"/>
                  </a:rPr>
                  <a:t>⟪ </a:t>
                </a:r>
                <a:r>
                  <a:rPr lang="en-US" sz="2000" dirty="0">
                    <a:solidFill>
                      <a:schemeClr val="tx1"/>
                    </a:solidFill>
                    <a:latin typeface="Cambria" panose="02040503050406030204" pitchFamily="18" charset="0"/>
                  </a:rPr>
                  <a:t>lea esp, [esp – 4];</a:t>
                </a:r>
                <a:r>
                  <a:rPr lang="en-US" sz="2000" dirty="0" err="1">
                    <a:solidFill>
                      <a:schemeClr val="tx1"/>
                    </a:solidFill>
                    <a:latin typeface="Cambria" panose="02040503050406030204" pitchFamily="18" charset="0"/>
                  </a:rPr>
                  <a:t>mov</a:t>
                </a:r>
                <a:r>
                  <a:rPr lang="en-US" sz="2000" dirty="0">
                    <a:solidFill>
                      <a:schemeClr val="tx1"/>
                    </a:solidFill>
                    <a:latin typeface="Cambria" panose="02040503050406030204" pitchFamily="18" charset="0"/>
                  </a:rPr>
                  <a:t> [esp], </a:t>
                </a:r>
                <a:r>
                  <a:rPr lang="en-US" sz="2000" dirty="0" err="1">
                    <a:solidFill>
                      <a:schemeClr val="tx1"/>
                    </a:solidFill>
                    <a:latin typeface="Cambria" panose="02040503050406030204" pitchFamily="18" charset="0"/>
                  </a:rPr>
                  <a:t>eax</a:t>
                </a:r>
                <a:r>
                  <a:rPr lang="en-US" sz="2000" dirty="0">
                    <a:solidFill>
                      <a:schemeClr val="tx1"/>
                    </a:solidFill>
                    <a:latin typeface="Cambria" panose="02040503050406030204" pitchFamily="18" charset="0"/>
                  </a:rPr>
                  <a:t>⟫</a:t>
                </a:r>
                <a:endParaRPr lang="en-US" sz="2000" dirty="0">
                  <a:solidFill>
                    <a:schemeClr val="tx1"/>
                  </a:solidFill>
                  <a:latin typeface="Cambria" panose="02040503050406030204" pitchFamily="18" charset="0"/>
                  <a:sym typeface="Wingdings" panose="05000000000000000000" pitchFamily="2" charset="2"/>
                </a:endParaRPr>
              </a:p>
            </p:txBody>
          </p:sp>
        </mc:Choice>
        <mc:Fallback xmlns="">
          <p:sp>
            <p:nvSpPr>
              <p:cNvPr id="20" name="Rounded Rectangle 19"/>
              <p:cNvSpPr>
                <a:spLocks noRot="1" noChangeAspect="1" noMove="1" noResize="1" noEditPoints="1" noAdjustHandles="1" noChangeArrowheads="1" noChangeShapeType="1" noTextEdit="1"/>
              </p:cNvSpPr>
              <p:nvPr/>
            </p:nvSpPr>
            <p:spPr>
              <a:xfrm>
                <a:off x="4800600" y="5203371"/>
                <a:ext cx="3962400" cy="968829"/>
              </a:xfrm>
              <a:prstGeom prst="roundRect">
                <a:avLst/>
              </a:prstGeom>
              <a:blipFill rotWithShape="1">
                <a:blip r:embed="rId4"/>
                <a:stretch>
                  <a:fillRect/>
                </a:stretch>
              </a:blipFill>
              <a:ln/>
            </p:spPr>
            <p:txBody>
              <a:bodyPr/>
              <a:lstStyle/>
              <a:p>
                <a:r>
                  <a:rPr lang="en-US">
                    <a:noFill/>
                  </a:rPr>
                  <a:t> </a:t>
                </a:r>
              </a:p>
            </p:txBody>
          </p:sp>
        </mc:Fallback>
      </mc:AlternateContent>
      <p:sp>
        <p:nvSpPr>
          <p:cNvPr id="8" name="Rectangle 7"/>
          <p:cNvSpPr/>
          <p:nvPr/>
        </p:nvSpPr>
        <p:spPr>
          <a:xfrm>
            <a:off x="5876029" y="3101163"/>
            <a:ext cx="1752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err="1" smtClean="0">
                <a:solidFill>
                  <a:schemeClr val="bg1"/>
                </a:solidFill>
                <a:latin typeface="Cambria" panose="02040503050406030204" pitchFamily="18" charset="0"/>
              </a:rPr>
              <a:t>McSynth</a:t>
            </a:r>
            <a:endParaRPr lang="en-US" sz="2800" dirty="0">
              <a:solidFill>
                <a:schemeClr val="bg1"/>
              </a:solidFill>
              <a:latin typeface="Cambria" panose="02040503050406030204" pitchFamily="18" charset="0"/>
            </a:endParaRPr>
          </a:p>
        </p:txBody>
      </p:sp>
      <p:sp>
        <p:nvSpPr>
          <p:cNvPr id="9" name="Down Arrow 8"/>
          <p:cNvSpPr/>
          <p:nvPr/>
        </p:nvSpPr>
        <p:spPr>
          <a:xfrm>
            <a:off x="6542779" y="2438400"/>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2" name="Rounded Rectangle 11"/>
          <p:cNvSpPr/>
          <p:nvPr/>
        </p:nvSpPr>
        <p:spPr>
          <a:xfrm>
            <a:off x="5075929" y="1371600"/>
            <a:ext cx="3352800" cy="914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ESP’ </a:t>
            </a:r>
            <a:r>
              <a:rPr lang="en-US" sz="2000" dirty="0">
                <a:solidFill>
                  <a:schemeClr val="tx1"/>
                </a:solidFill>
                <a:latin typeface="Cambria" panose="02040503050406030204" pitchFamily="18" charset="0"/>
                <a:sym typeface="Wingdings" panose="05000000000000000000" pitchFamily="2" charset="2"/>
              </a:rPr>
              <a:t>= ESP – 4 </a:t>
            </a:r>
            <a:r>
              <a:rPr lang="en-US" sz="2000" dirty="0">
                <a:solidFill>
                  <a:schemeClr val="tx1"/>
                </a:solidFill>
                <a:latin typeface="Cambria" panose="02040503050406030204" pitchFamily="18" charset="0"/>
              </a:rPr>
              <a:t>∧</a:t>
            </a:r>
            <a:r>
              <a:rPr lang="en-US" sz="2000" dirty="0">
                <a:solidFill>
                  <a:schemeClr val="tx1"/>
                </a:solidFill>
                <a:latin typeface="Cambria" panose="02040503050406030204" pitchFamily="18" charset="0"/>
                <a:sym typeface="Wingdings" panose="05000000000000000000" pitchFamily="2" charset="2"/>
              </a:rPr>
              <a:t> </a:t>
            </a:r>
          </a:p>
          <a:p>
            <a:pPr algn="ctr"/>
            <a:r>
              <a:rPr lang="en-US" sz="2000" dirty="0">
                <a:solidFill>
                  <a:schemeClr val="tx1"/>
                </a:solidFill>
                <a:latin typeface="Cambria" panose="02040503050406030204" pitchFamily="18" charset="0"/>
                <a:sym typeface="Wingdings" panose="05000000000000000000" pitchFamily="2" charset="2"/>
              </a:rPr>
              <a:t>Mem’ = Mem[ESP – 4 ↦ EAX]</a:t>
            </a:r>
            <a:endParaRPr lang="en-US" sz="2000" dirty="0">
              <a:solidFill>
                <a:schemeClr val="tx1"/>
              </a:solidFill>
              <a:latin typeface="Cambria" panose="02040503050406030204" pitchFamily="18" charset="0"/>
            </a:endParaRPr>
          </a:p>
        </p:txBody>
      </p:sp>
      <p:sp>
        <p:nvSpPr>
          <p:cNvPr id="18" name="Rounded Rectangle 17"/>
          <p:cNvSpPr/>
          <p:nvPr/>
        </p:nvSpPr>
        <p:spPr>
          <a:xfrm>
            <a:off x="4928610" y="1220086"/>
            <a:ext cx="3733800" cy="2650671"/>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ESP’ </a:t>
            </a:r>
            <a:r>
              <a:rPr lang="en-US" sz="2000" dirty="0">
                <a:solidFill>
                  <a:schemeClr val="tx1"/>
                </a:solidFill>
                <a:latin typeface="Cambria" panose="02040503050406030204" pitchFamily="18" charset="0"/>
                <a:sym typeface="Wingdings" panose="05000000000000000000" pitchFamily="2" charset="2"/>
              </a:rPr>
              <a:t>= ESP – 4 </a:t>
            </a:r>
            <a:r>
              <a:rPr lang="en-US" sz="2000" dirty="0">
                <a:solidFill>
                  <a:schemeClr val="tx1"/>
                </a:solidFill>
                <a:latin typeface="Cambria" panose="02040503050406030204" pitchFamily="18" charset="0"/>
              </a:rPr>
              <a:t>∧</a:t>
            </a:r>
            <a:endParaRPr lang="en-US" sz="2000" dirty="0">
              <a:solidFill>
                <a:schemeClr val="tx1"/>
              </a:solidFill>
              <a:latin typeface="Cambria" panose="02040503050406030204" pitchFamily="18" charset="0"/>
              <a:sym typeface="Wingdings" panose="05000000000000000000" pitchFamily="2" charset="2"/>
            </a:endParaRPr>
          </a:p>
          <a:p>
            <a:pPr algn="ctr"/>
            <a:r>
              <a:rPr lang="en-US" sz="2000" dirty="0">
                <a:solidFill>
                  <a:schemeClr val="tx1"/>
                </a:solidFill>
                <a:latin typeface="Cambria" panose="02040503050406030204" pitchFamily="18" charset="0"/>
                <a:sym typeface="Wingdings" panose="05000000000000000000" pitchFamily="2" charset="2"/>
              </a:rPr>
              <a:t>Mem’ = Mem[ESP – 4 ↦ EAX] </a:t>
            </a:r>
            <a:r>
              <a:rPr lang="en-US" sz="2000" dirty="0">
                <a:solidFill>
                  <a:schemeClr val="tx1"/>
                </a:solidFill>
                <a:latin typeface="Cambria" panose="02040503050406030204" pitchFamily="18" charset="0"/>
              </a:rPr>
              <a:t>∧</a:t>
            </a:r>
            <a:endParaRPr lang="en-US" sz="2000" dirty="0">
              <a:solidFill>
                <a:schemeClr val="tx1"/>
              </a:solidFill>
              <a:latin typeface="Cambria" panose="02040503050406030204" pitchFamily="18" charset="0"/>
              <a:sym typeface="Wingdings" panose="05000000000000000000" pitchFamily="2" charset="2"/>
            </a:endParaRPr>
          </a:p>
          <a:p>
            <a:pPr algn="ctr"/>
            <a:r>
              <a:rPr lang="en-US" sz="2000" dirty="0">
                <a:solidFill>
                  <a:schemeClr val="tx1"/>
                </a:solidFill>
                <a:latin typeface="Cambria" panose="02040503050406030204" pitchFamily="18" charset="0"/>
                <a:sym typeface="Wingdings" panose="05000000000000000000" pitchFamily="2" charset="2"/>
              </a:rPr>
              <a:t>EBP’ = EBP </a:t>
            </a:r>
            <a:r>
              <a:rPr lang="en-US" sz="2000" dirty="0">
                <a:solidFill>
                  <a:schemeClr val="tx1"/>
                </a:solidFill>
                <a:latin typeface="Cambria" panose="02040503050406030204" pitchFamily="18" charset="0"/>
              </a:rPr>
              <a:t>∧</a:t>
            </a:r>
            <a:endParaRPr lang="en-US" sz="2000" dirty="0">
              <a:solidFill>
                <a:schemeClr val="tx1"/>
              </a:solidFill>
              <a:latin typeface="Cambria" panose="02040503050406030204" pitchFamily="18" charset="0"/>
              <a:sym typeface="Wingdings" panose="05000000000000000000" pitchFamily="2" charset="2"/>
            </a:endParaRPr>
          </a:p>
          <a:p>
            <a:pPr algn="ctr"/>
            <a:r>
              <a:rPr lang="en-US" sz="2000" dirty="0">
                <a:solidFill>
                  <a:schemeClr val="tx1"/>
                </a:solidFill>
                <a:latin typeface="Cambria" panose="02040503050406030204" pitchFamily="18" charset="0"/>
                <a:sym typeface="Wingdings" panose="05000000000000000000" pitchFamily="2" charset="2"/>
              </a:rPr>
              <a:t>EAX’ = EAX </a:t>
            </a:r>
            <a:r>
              <a:rPr lang="en-US" sz="2000" dirty="0">
                <a:solidFill>
                  <a:schemeClr val="tx1"/>
                </a:solidFill>
                <a:latin typeface="Cambria" panose="02040503050406030204" pitchFamily="18" charset="0"/>
              </a:rPr>
              <a:t>∧</a:t>
            </a:r>
            <a:endParaRPr lang="en-US" sz="2000" dirty="0">
              <a:solidFill>
                <a:schemeClr val="tx1"/>
              </a:solidFill>
              <a:latin typeface="Cambria" panose="02040503050406030204" pitchFamily="18" charset="0"/>
              <a:sym typeface="Wingdings" panose="05000000000000000000" pitchFamily="2" charset="2"/>
            </a:endParaRPr>
          </a:p>
          <a:p>
            <a:pPr algn="ctr"/>
            <a:r>
              <a:rPr lang="en-US" sz="2000" dirty="0">
                <a:solidFill>
                  <a:schemeClr val="tx1"/>
                </a:solidFill>
                <a:latin typeface="Cambria" panose="02040503050406030204" pitchFamily="18" charset="0"/>
                <a:sym typeface="Wingdings" panose="05000000000000000000" pitchFamily="2" charset="2"/>
              </a:rPr>
              <a:t>EBX’ = EBX </a:t>
            </a:r>
            <a:r>
              <a:rPr lang="en-US" sz="2000" dirty="0">
                <a:solidFill>
                  <a:schemeClr val="tx1"/>
                </a:solidFill>
                <a:latin typeface="Cambria" panose="02040503050406030204" pitchFamily="18" charset="0"/>
              </a:rPr>
              <a:t>∧</a:t>
            </a:r>
            <a:endParaRPr lang="en-US" sz="2000" dirty="0">
              <a:solidFill>
                <a:schemeClr val="tx1"/>
              </a:solidFill>
              <a:latin typeface="Cambria" panose="02040503050406030204" pitchFamily="18" charset="0"/>
              <a:sym typeface="Wingdings" panose="05000000000000000000" pitchFamily="2" charset="2"/>
            </a:endParaRPr>
          </a:p>
          <a:p>
            <a:pPr algn="ctr">
              <a:lnSpc>
                <a:spcPts val="800"/>
              </a:lnSpc>
            </a:pPr>
            <a:r>
              <a:rPr lang="en-US" sz="2000" dirty="0">
                <a:solidFill>
                  <a:schemeClr val="tx1"/>
                </a:solidFill>
                <a:latin typeface="Cambria" panose="02040503050406030204" pitchFamily="18" charset="0"/>
                <a:sym typeface="Wingdings" panose="05000000000000000000" pitchFamily="2" charset="2"/>
              </a:rPr>
              <a:t>.</a:t>
            </a:r>
          </a:p>
          <a:p>
            <a:pPr algn="ctr">
              <a:lnSpc>
                <a:spcPts val="800"/>
              </a:lnSpc>
            </a:pPr>
            <a:r>
              <a:rPr lang="en-US" sz="2000" dirty="0">
                <a:solidFill>
                  <a:schemeClr val="tx1"/>
                </a:solidFill>
                <a:latin typeface="Cambria" panose="02040503050406030204" pitchFamily="18" charset="0"/>
                <a:sym typeface="Wingdings" panose="05000000000000000000" pitchFamily="2" charset="2"/>
              </a:rPr>
              <a:t>.</a:t>
            </a:r>
          </a:p>
          <a:p>
            <a:pPr algn="ctr">
              <a:lnSpc>
                <a:spcPts val="800"/>
              </a:lnSpc>
            </a:pPr>
            <a:r>
              <a:rPr lang="en-US" sz="2000" dirty="0" smtClean="0">
                <a:solidFill>
                  <a:schemeClr val="tx1"/>
                </a:solidFill>
                <a:latin typeface="Cambria" panose="02040503050406030204" pitchFamily="18" charset="0"/>
                <a:sym typeface="Wingdings" panose="05000000000000000000" pitchFamily="2" charset="2"/>
              </a:rPr>
              <a:t>.</a:t>
            </a:r>
          </a:p>
          <a:p>
            <a:pPr algn="ctr"/>
            <a:r>
              <a:rPr lang="en-US" sz="2000" dirty="0" smtClean="0">
                <a:solidFill>
                  <a:schemeClr val="tx1"/>
                </a:solidFill>
                <a:latin typeface="Cambria" panose="02040503050406030204" pitchFamily="18" charset="0"/>
                <a:sym typeface="Wingdings" panose="05000000000000000000" pitchFamily="2" charset="2"/>
              </a:rPr>
              <a:t>CF’ = CF </a:t>
            </a:r>
            <a:r>
              <a:rPr lang="en-US" sz="2000" dirty="0" smtClean="0">
                <a:solidFill>
                  <a:schemeClr val="tx1"/>
                </a:solidFill>
                <a:latin typeface="Cambria" panose="02040503050406030204" pitchFamily="18" charset="0"/>
              </a:rPr>
              <a:t>∧</a:t>
            </a:r>
          </a:p>
          <a:p>
            <a:pPr algn="ctr"/>
            <a:r>
              <a:rPr lang="en-US" sz="2000" dirty="0" smtClean="0">
                <a:solidFill>
                  <a:schemeClr val="tx1"/>
                </a:solidFill>
                <a:latin typeface="Cambria" panose="02040503050406030204" pitchFamily="18" charset="0"/>
                <a:sym typeface="Wingdings" panose="05000000000000000000" pitchFamily="2" charset="2"/>
              </a:rPr>
              <a:t>OF</a:t>
            </a:r>
            <a:r>
              <a:rPr lang="en-US" sz="2000" dirty="0">
                <a:solidFill>
                  <a:schemeClr val="tx1"/>
                </a:solidFill>
                <a:latin typeface="Cambria" panose="02040503050406030204" pitchFamily="18" charset="0"/>
                <a:sym typeface="Wingdings" panose="05000000000000000000" pitchFamily="2" charset="2"/>
              </a:rPr>
              <a:t>’ = </a:t>
            </a:r>
            <a:r>
              <a:rPr lang="en-US" sz="2000" dirty="0" smtClean="0">
                <a:solidFill>
                  <a:schemeClr val="tx1"/>
                </a:solidFill>
                <a:latin typeface="Cambria" panose="02040503050406030204" pitchFamily="18" charset="0"/>
                <a:sym typeface="Wingdings" panose="05000000000000000000" pitchFamily="2" charset="2"/>
              </a:rPr>
              <a:t>OF </a:t>
            </a:r>
            <a:r>
              <a:rPr lang="en-US" sz="2000" dirty="0" smtClean="0">
                <a:solidFill>
                  <a:schemeClr val="tx1"/>
                </a:solidFill>
                <a:latin typeface="Cambria" panose="02040503050406030204" pitchFamily="18" charset="0"/>
              </a:rPr>
              <a:t>∧</a:t>
            </a:r>
            <a:endParaRPr lang="en-US" sz="2000" dirty="0">
              <a:solidFill>
                <a:schemeClr val="tx1"/>
              </a:solidFill>
              <a:latin typeface="Cambria" panose="02040503050406030204" pitchFamily="18" charset="0"/>
              <a:sym typeface="Wingdings" panose="05000000000000000000" pitchFamily="2" charset="2"/>
            </a:endParaRPr>
          </a:p>
        </p:txBody>
      </p:sp>
    </p:spTree>
    <p:extLst>
      <p:ext uri="{BB962C8B-B14F-4D97-AF65-F5344CB8AC3E}">
        <p14:creationId xmlns:p14="http://schemas.microsoft.com/office/powerpoint/2010/main" val="27972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fade">
                                      <p:cBhvr>
                                        <p:cTn id="50" dur="500"/>
                                        <p:tgtEl>
                                          <p:spTgt spid="5">
                                            <p:txEl>
                                              <p:pRg st="2" end="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fade">
                                      <p:cBhvr>
                                        <p:cTn id="53" dur="500"/>
                                        <p:tgtEl>
                                          <p:spTgt spid="5">
                                            <p:txEl>
                                              <p:pRg st="3" end="3"/>
                                            </p:tx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childTnLst>
                          </p:cTn>
                        </p:par>
                        <p:par>
                          <p:cTn id="77" fill="hold">
                            <p:stCondLst>
                              <p:cond delay="500"/>
                            </p:stCondLst>
                            <p:childTnLst>
                              <p:par>
                                <p:cTn id="78" presetID="10" presetClass="exit" presetSubtype="0" fill="hold" grpId="1" nodeType="after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5">
                                            <p:txEl>
                                              <p:pRg st="4" end="4"/>
                                            </p:txEl>
                                          </p:spTgt>
                                        </p:tgtEl>
                                        <p:attrNameLst>
                                          <p:attrName>style.visibility</p:attrName>
                                        </p:attrNameLst>
                                      </p:cBhvr>
                                      <p:to>
                                        <p:strVal val="visible"/>
                                      </p:to>
                                    </p:set>
                                    <p:animEffect transition="in" filter="fade">
                                      <p:cBhvr>
                                        <p:cTn id="84" dur="500"/>
                                        <p:tgtEl>
                                          <p:spTgt spid="5">
                                            <p:txEl>
                                              <p:pRg st="4" end="4"/>
                                            </p:txEl>
                                          </p:spTgt>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12"/>
                                        </p:tgtEl>
                                      </p:cBhvr>
                                    </p:animEffect>
                                    <p:set>
                                      <p:cBhvr>
                                        <p:cTn id="93" dur="1" fill="hold">
                                          <p:stCondLst>
                                            <p:cond delay="499"/>
                                          </p:stCondLst>
                                        </p:cTn>
                                        <p:tgtEl>
                                          <p:spTgt spid="12"/>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1"/>
                                        </p:tgtEl>
                                      </p:cBhvr>
                                    </p:animEffect>
                                    <p:set>
                                      <p:cBhvr>
                                        <p:cTn id="99" dur="1" fill="hold">
                                          <p:stCondLst>
                                            <p:cond delay="499"/>
                                          </p:stCondLst>
                                        </p:cTn>
                                        <p:tgtEl>
                                          <p:spTgt spid="11"/>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fade">
                                      <p:cBhvr>
                                        <p:cTn id="10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1" grpId="1" animBg="1"/>
      <p:bldP spid="13" grpId="0" animBg="1"/>
      <p:bldP spid="13" grpId="1" animBg="1"/>
      <p:bldP spid="14" grpId="0" animBg="1"/>
      <p:bldP spid="14" grpId="1" animBg="1"/>
      <p:bldP spid="15" grpId="0" animBg="1"/>
      <p:bldP spid="16" grpId="0" animBg="1"/>
      <p:bldP spid="17" grpId="0" animBg="1"/>
      <p:bldP spid="19" grpId="0" animBg="1"/>
      <p:bldP spid="19" grpId="1" animBg="1"/>
      <p:bldP spid="20" grpId="0" animBg="1"/>
      <p:bldP spid="20" grpId="1" animBg="1"/>
      <p:bldP spid="8" grpId="0" animBg="1"/>
      <p:bldP spid="8" grpId="1" animBg="1"/>
      <p:bldP spid="9" grpId="0" animBg="1"/>
      <p:bldP spid="12" grpId="0" animBg="1"/>
      <p:bldP spid="12" grpId="1" animBg="1"/>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sz="half" idx="1"/>
          </p:nvPr>
        </p:nvSpPr>
        <p:spPr>
          <a:xfrm>
            <a:off x="152400" y="1143000"/>
            <a:ext cx="5410200" cy="5562600"/>
          </a:xfrm>
        </p:spPr>
        <p:txBody>
          <a:bodyPr/>
          <a:lstStyle/>
          <a:p>
            <a:r>
              <a:rPr lang="en-US" dirty="0" smtClean="0"/>
              <a:t>Instruction-sequence to QFBV</a:t>
            </a:r>
          </a:p>
          <a:p>
            <a:pPr lvl="1"/>
            <a:r>
              <a:rPr lang="en-US" dirty="0" smtClean="0"/>
              <a:t>Reinterpretation of instruction semantics [1]</a:t>
            </a:r>
          </a:p>
          <a:p>
            <a:r>
              <a:rPr lang="en-US" dirty="0"/>
              <a:t>Superoptimization [2, 3]</a:t>
            </a:r>
          </a:p>
          <a:p>
            <a:pPr lvl="1"/>
            <a:r>
              <a:rPr lang="en-US" dirty="0" err="1"/>
              <a:t>SuperOpt</a:t>
            </a:r>
            <a:r>
              <a:rPr lang="en-US" dirty="0"/>
              <a:t>: </a:t>
            </a:r>
            <a:r>
              <a:rPr lang="en-US" dirty="0" err="1"/>
              <a:t>InstrSeq</a:t>
            </a:r>
            <a:r>
              <a:rPr lang="en-US" dirty="0"/>
              <a:t> </a:t>
            </a:r>
            <a:r>
              <a:rPr lang="en-US" dirty="0">
                <a:latin typeface="Cambria Math"/>
                <a:ea typeface="Cambria Math"/>
              </a:rPr>
              <a:t>→ </a:t>
            </a:r>
            <a:r>
              <a:rPr lang="en-US" dirty="0" err="1">
                <a:ea typeface="Cambria Math"/>
              </a:rPr>
              <a:t>InstrSeq</a:t>
            </a:r>
            <a:endParaRPr lang="en-US" dirty="0">
              <a:ea typeface="Cambria Math"/>
            </a:endParaRPr>
          </a:p>
          <a:p>
            <a:pPr lvl="1"/>
            <a:r>
              <a:rPr lang="en-US" dirty="0">
                <a:ea typeface="Cambria Math"/>
              </a:rPr>
              <a:t>Synth: </a:t>
            </a:r>
            <a:r>
              <a:rPr lang="en-US" dirty="0" err="1">
                <a:ea typeface="Cambria Math"/>
              </a:rPr>
              <a:t>QFBVFormula</a:t>
            </a:r>
            <a:r>
              <a:rPr lang="en-US" dirty="0">
                <a:ea typeface="Cambria Math"/>
              </a:rPr>
              <a:t> </a:t>
            </a:r>
            <a:r>
              <a:rPr lang="en-US" dirty="0">
                <a:latin typeface="Cambria Math"/>
                <a:ea typeface="Cambria Math"/>
              </a:rPr>
              <a:t>→ </a:t>
            </a:r>
            <a:r>
              <a:rPr lang="en-US" dirty="0" err="1" smtClean="0">
                <a:ea typeface="Cambria Math"/>
              </a:rPr>
              <a:t>InstrSeq</a:t>
            </a:r>
            <a:endParaRPr lang="en-US" dirty="0" smtClean="0">
              <a:ea typeface="Cambria Math"/>
            </a:endParaRPr>
          </a:p>
          <a:p>
            <a:r>
              <a:rPr lang="en-US" dirty="0" smtClean="0">
                <a:ea typeface="Cambria Math"/>
              </a:rPr>
              <a:t>Component-based synthesis [4]</a:t>
            </a:r>
            <a:endParaRPr lang="en-US" dirty="0">
              <a:ea typeface="Cambria Math"/>
            </a:endParaRPr>
          </a:p>
          <a:p>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9</a:t>
            </a:fld>
            <a:endParaRPr lang="en-US"/>
          </a:p>
        </p:txBody>
      </p:sp>
      <p:sp>
        <p:nvSpPr>
          <p:cNvPr id="7" name="TextBox 6"/>
          <p:cNvSpPr txBox="1"/>
          <p:nvPr/>
        </p:nvSpPr>
        <p:spPr>
          <a:xfrm>
            <a:off x="457200" y="5715000"/>
            <a:ext cx="4191000" cy="523220"/>
          </a:xfrm>
          <a:prstGeom prst="rect">
            <a:avLst/>
          </a:prstGeom>
          <a:noFill/>
        </p:spPr>
        <p:txBody>
          <a:bodyPr wrap="square" rtlCol="0">
            <a:spAutoFit/>
          </a:bodyPr>
          <a:lstStyle/>
          <a:p>
            <a:r>
              <a:rPr lang="en-US" sz="1400" dirty="0" smtClean="0"/>
              <a:t>[1] </a:t>
            </a:r>
            <a:r>
              <a:rPr lang="en-US" sz="1400" dirty="0"/>
              <a:t>J. Lim, A. </a:t>
            </a:r>
            <a:r>
              <a:rPr lang="en-US" sz="1400" dirty="0" err="1"/>
              <a:t>Lal</a:t>
            </a:r>
            <a:r>
              <a:rPr lang="en-US" sz="1400" dirty="0"/>
              <a:t>, and T. Reps. Symbolic analysis via semantic </a:t>
            </a:r>
            <a:r>
              <a:rPr lang="en-US" sz="1400" dirty="0" smtClean="0"/>
              <a:t>reinterpretation. STTT, </a:t>
            </a:r>
            <a:r>
              <a:rPr lang="en-US" sz="1400" dirty="0"/>
              <a:t>13(1):</a:t>
            </a:r>
            <a:r>
              <a:rPr lang="en-US" sz="1400" dirty="0" smtClean="0"/>
              <a:t>61-87</a:t>
            </a:r>
            <a:r>
              <a:rPr lang="en-US" sz="1400" dirty="0"/>
              <a:t>, 2011.</a:t>
            </a:r>
            <a:endParaRPr lang="en-US" sz="1400" dirty="0" smtClean="0"/>
          </a:p>
        </p:txBody>
      </p:sp>
      <p:sp>
        <p:nvSpPr>
          <p:cNvPr id="8" name="Down Arrow 7"/>
          <p:cNvSpPr/>
          <p:nvPr/>
        </p:nvSpPr>
        <p:spPr>
          <a:xfrm>
            <a:off x="7029450" y="3771900"/>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9" name="Rectangle 8"/>
          <p:cNvSpPr/>
          <p:nvPr/>
        </p:nvSpPr>
        <p:spPr>
          <a:xfrm>
            <a:off x="6362700" y="3101163"/>
            <a:ext cx="1752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err="1" smtClean="0">
                <a:solidFill>
                  <a:schemeClr val="bg1"/>
                </a:solidFill>
                <a:latin typeface="Cambria" panose="02040503050406030204" pitchFamily="18" charset="0"/>
              </a:rPr>
              <a:t>McSynth</a:t>
            </a:r>
            <a:endParaRPr lang="en-US" sz="2800" dirty="0">
              <a:solidFill>
                <a:schemeClr val="bg1"/>
              </a:solidFill>
              <a:latin typeface="Cambria" panose="02040503050406030204" pitchFamily="18" charset="0"/>
            </a:endParaRPr>
          </a:p>
        </p:txBody>
      </p:sp>
      <p:sp>
        <p:nvSpPr>
          <p:cNvPr id="10" name="Down Arrow 9"/>
          <p:cNvSpPr/>
          <p:nvPr/>
        </p:nvSpPr>
        <p:spPr>
          <a:xfrm>
            <a:off x="7029450" y="2438400"/>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1" name="Rounded Rectangle 10"/>
          <p:cNvSpPr/>
          <p:nvPr/>
        </p:nvSpPr>
        <p:spPr>
          <a:xfrm>
            <a:off x="5562600" y="1371600"/>
            <a:ext cx="3352800" cy="914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ESP’ </a:t>
            </a:r>
            <a:r>
              <a:rPr lang="en-US" sz="2000" dirty="0">
                <a:solidFill>
                  <a:schemeClr val="tx1"/>
                </a:solidFill>
                <a:latin typeface="Cambria" panose="02040503050406030204" pitchFamily="18" charset="0"/>
                <a:sym typeface="Wingdings" panose="05000000000000000000" pitchFamily="2" charset="2"/>
              </a:rPr>
              <a:t>= ESP – 4 </a:t>
            </a:r>
            <a:r>
              <a:rPr lang="en-US" sz="2000" dirty="0">
                <a:solidFill>
                  <a:schemeClr val="tx1"/>
                </a:solidFill>
                <a:latin typeface="Cambria" panose="02040503050406030204" pitchFamily="18" charset="0"/>
              </a:rPr>
              <a:t>∧</a:t>
            </a:r>
            <a:r>
              <a:rPr lang="en-US" sz="2000" dirty="0">
                <a:solidFill>
                  <a:schemeClr val="tx1"/>
                </a:solidFill>
                <a:latin typeface="Cambria" panose="02040503050406030204" pitchFamily="18" charset="0"/>
                <a:sym typeface="Wingdings" panose="05000000000000000000" pitchFamily="2" charset="2"/>
              </a:rPr>
              <a:t> </a:t>
            </a:r>
          </a:p>
          <a:p>
            <a:pPr algn="ctr"/>
            <a:r>
              <a:rPr lang="en-US" sz="2000" dirty="0">
                <a:solidFill>
                  <a:schemeClr val="tx1"/>
                </a:solidFill>
                <a:latin typeface="Cambria" panose="02040503050406030204" pitchFamily="18" charset="0"/>
                <a:sym typeface="Wingdings" panose="05000000000000000000" pitchFamily="2" charset="2"/>
              </a:rPr>
              <a:t>Mem’ = Mem[ESP – 4 ↦ EAX]</a:t>
            </a:r>
            <a:endParaRPr lang="en-US" sz="2000" dirty="0">
              <a:solidFill>
                <a:schemeClr val="tx1"/>
              </a:solidFill>
              <a:latin typeface="Cambria" panose="02040503050406030204" pitchFamily="18" charset="0"/>
            </a:endParaRPr>
          </a:p>
        </p:txBody>
      </p:sp>
      <p:sp>
        <p:nvSpPr>
          <p:cNvPr id="12" name="Rounded Rectangle 11"/>
          <p:cNvSpPr/>
          <p:nvPr/>
        </p:nvSpPr>
        <p:spPr>
          <a:xfrm>
            <a:off x="6381750" y="4419600"/>
            <a:ext cx="1714500"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push </a:t>
            </a:r>
            <a:r>
              <a:rPr lang="en-US" sz="2000" dirty="0" err="1">
                <a:solidFill>
                  <a:schemeClr val="tx1"/>
                </a:solidFill>
                <a:latin typeface="Cambria" panose="02040503050406030204" pitchFamily="18" charset="0"/>
              </a:rPr>
              <a:t>eax</a:t>
            </a:r>
            <a:endParaRPr lang="en-US" sz="2000" dirty="0">
              <a:solidFill>
                <a:schemeClr val="tx1"/>
              </a:solidFill>
              <a:latin typeface="Cambria" panose="02040503050406030204" pitchFamily="18" charset="0"/>
            </a:endParaRPr>
          </a:p>
        </p:txBody>
      </p:sp>
      <p:sp>
        <p:nvSpPr>
          <p:cNvPr id="18" name="Down Arrow 17"/>
          <p:cNvSpPr/>
          <p:nvPr/>
        </p:nvSpPr>
        <p:spPr>
          <a:xfrm>
            <a:off x="7058921" y="3771900"/>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19" name="Rectangle 18"/>
          <p:cNvSpPr/>
          <p:nvPr/>
        </p:nvSpPr>
        <p:spPr>
          <a:xfrm>
            <a:off x="6277871" y="3101163"/>
            <a:ext cx="19812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800" dirty="0" err="1" smtClean="0">
                <a:solidFill>
                  <a:schemeClr val="bg1"/>
                </a:solidFill>
                <a:latin typeface="Cambria" panose="02040503050406030204" pitchFamily="18" charset="0"/>
              </a:rPr>
              <a:t>InstrToQFBV</a:t>
            </a:r>
            <a:endParaRPr lang="en-US" sz="2800" dirty="0">
              <a:solidFill>
                <a:schemeClr val="bg1"/>
              </a:solidFill>
              <a:latin typeface="Cambria" panose="02040503050406030204" pitchFamily="18" charset="0"/>
            </a:endParaRPr>
          </a:p>
        </p:txBody>
      </p:sp>
      <p:sp>
        <p:nvSpPr>
          <p:cNvPr id="20" name="Down Arrow 19"/>
          <p:cNvSpPr/>
          <p:nvPr/>
        </p:nvSpPr>
        <p:spPr>
          <a:xfrm>
            <a:off x="7058921" y="2438400"/>
            <a:ext cx="419100" cy="5715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sp>
        <p:nvSpPr>
          <p:cNvPr id="21" name="Rounded Rectangle 20"/>
          <p:cNvSpPr/>
          <p:nvPr/>
        </p:nvSpPr>
        <p:spPr>
          <a:xfrm>
            <a:off x="5562600" y="4419600"/>
            <a:ext cx="3352800" cy="914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ESP’ </a:t>
            </a:r>
            <a:r>
              <a:rPr lang="en-US" sz="2000" dirty="0">
                <a:solidFill>
                  <a:schemeClr val="tx1"/>
                </a:solidFill>
                <a:latin typeface="Cambria" panose="02040503050406030204" pitchFamily="18" charset="0"/>
                <a:sym typeface="Wingdings" panose="05000000000000000000" pitchFamily="2" charset="2"/>
              </a:rPr>
              <a:t>= ESP – 4 </a:t>
            </a:r>
            <a:r>
              <a:rPr lang="en-US" sz="2000" dirty="0">
                <a:solidFill>
                  <a:schemeClr val="tx1"/>
                </a:solidFill>
                <a:latin typeface="Cambria" panose="02040503050406030204" pitchFamily="18" charset="0"/>
              </a:rPr>
              <a:t>∧</a:t>
            </a:r>
            <a:r>
              <a:rPr lang="en-US" sz="2000" dirty="0">
                <a:solidFill>
                  <a:schemeClr val="tx1"/>
                </a:solidFill>
                <a:latin typeface="Cambria" panose="02040503050406030204" pitchFamily="18" charset="0"/>
                <a:sym typeface="Wingdings" panose="05000000000000000000" pitchFamily="2" charset="2"/>
              </a:rPr>
              <a:t> </a:t>
            </a:r>
          </a:p>
          <a:p>
            <a:pPr algn="ctr"/>
            <a:r>
              <a:rPr lang="en-US" sz="2000" dirty="0">
                <a:solidFill>
                  <a:schemeClr val="tx1"/>
                </a:solidFill>
                <a:latin typeface="Cambria" panose="02040503050406030204" pitchFamily="18" charset="0"/>
                <a:sym typeface="Wingdings" panose="05000000000000000000" pitchFamily="2" charset="2"/>
              </a:rPr>
              <a:t>Mem’ = Mem[ESP – 4 ↦ EAX]</a:t>
            </a:r>
            <a:endParaRPr lang="en-US" sz="2000" dirty="0">
              <a:solidFill>
                <a:schemeClr val="tx1"/>
              </a:solidFill>
              <a:latin typeface="Cambria" panose="02040503050406030204" pitchFamily="18" charset="0"/>
            </a:endParaRPr>
          </a:p>
        </p:txBody>
      </p:sp>
      <p:sp>
        <p:nvSpPr>
          <p:cNvPr id="22" name="Rounded Rectangle 21"/>
          <p:cNvSpPr/>
          <p:nvPr/>
        </p:nvSpPr>
        <p:spPr>
          <a:xfrm>
            <a:off x="6381750" y="1761460"/>
            <a:ext cx="1714500" cy="533400"/>
          </a:xfrm>
          <a:prstGeom prst="roundRect">
            <a:avLst/>
          </a:prstGeom>
          <a:gradFill>
            <a:gsLst>
              <a:gs pos="0">
                <a:schemeClr val="bg1">
                  <a:lumMod val="65000"/>
                </a:schemeClr>
              </a:gs>
              <a:gs pos="80000">
                <a:schemeClr val="bg1">
                  <a:lumMod val="65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a:solidFill>
                  <a:schemeClr val="tx1"/>
                </a:solidFill>
                <a:latin typeface="Cambria" panose="02040503050406030204" pitchFamily="18" charset="0"/>
              </a:rPr>
              <a:t>push </a:t>
            </a:r>
            <a:r>
              <a:rPr lang="en-US" sz="2000" dirty="0" err="1">
                <a:solidFill>
                  <a:schemeClr val="tx1"/>
                </a:solidFill>
                <a:latin typeface="Cambria" panose="02040503050406030204" pitchFamily="18" charset="0"/>
              </a:rPr>
              <a:t>eax</a:t>
            </a:r>
            <a:endParaRPr lang="en-US" sz="2000" dirty="0">
              <a:solidFill>
                <a:schemeClr val="tx1"/>
              </a:solidFill>
              <a:latin typeface="Cambria" panose="02040503050406030204" pitchFamily="18" charset="0"/>
            </a:endParaRPr>
          </a:p>
        </p:txBody>
      </p:sp>
      <p:sp>
        <p:nvSpPr>
          <p:cNvPr id="27" name="Rectangle 26"/>
          <p:cNvSpPr/>
          <p:nvPr/>
        </p:nvSpPr>
        <p:spPr>
          <a:xfrm>
            <a:off x="5410200" y="1779181"/>
            <a:ext cx="3581400" cy="1897912"/>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endParaRPr lang="en-US" sz="2800" dirty="0" smtClean="0">
              <a:solidFill>
                <a:schemeClr val="bg1"/>
              </a:solidFill>
              <a:latin typeface="Cambria" panose="02040503050406030204" pitchFamily="18" charset="0"/>
            </a:endParaRPr>
          </a:p>
          <a:p>
            <a:pPr algn="ctr"/>
            <a:endParaRPr lang="en-US" sz="2800" dirty="0">
              <a:solidFill>
                <a:schemeClr val="bg1"/>
              </a:solidFill>
              <a:latin typeface="Cambria" panose="02040503050406030204" pitchFamily="18" charset="0"/>
            </a:endParaRPr>
          </a:p>
          <a:p>
            <a:pPr algn="ctr"/>
            <a:endParaRPr lang="en-US" sz="2800" dirty="0" smtClean="0">
              <a:solidFill>
                <a:schemeClr val="bg1"/>
              </a:solidFill>
              <a:latin typeface="Cambria" panose="02040503050406030204" pitchFamily="18" charset="0"/>
            </a:endParaRPr>
          </a:p>
          <a:p>
            <a:pPr algn="ctr"/>
            <a:r>
              <a:rPr lang="en-US" sz="2800" dirty="0" err="1" smtClean="0">
                <a:solidFill>
                  <a:schemeClr val="bg1"/>
                </a:solidFill>
                <a:latin typeface="Cambria" panose="02040503050406030204" pitchFamily="18" charset="0"/>
              </a:rPr>
              <a:t>SuperOptimizer</a:t>
            </a:r>
            <a:endParaRPr lang="en-US" sz="2800" dirty="0" smtClean="0">
              <a:solidFill>
                <a:schemeClr val="bg1"/>
              </a:solidFill>
              <a:latin typeface="Cambria" panose="02040503050406030204" pitchFamily="18" charset="0"/>
            </a:endParaRPr>
          </a:p>
          <a:p>
            <a:pPr algn="ctr"/>
            <a:endParaRPr lang="en-US" sz="2800" dirty="0">
              <a:solidFill>
                <a:schemeClr val="bg1"/>
              </a:solidFill>
              <a:latin typeface="Cambria" panose="02040503050406030204" pitchFamily="18" charset="0"/>
            </a:endParaRPr>
          </a:p>
          <a:p>
            <a:pPr algn="ctr"/>
            <a:endParaRPr lang="en-US" sz="2800" dirty="0" smtClean="0">
              <a:solidFill>
                <a:schemeClr val="bg1"/>
              </a:solidFill>
              <a:latin typeface="Cambria" panose="02040503050406030204" pitchFamily="18" charset="0"/>
            </a:endParaRPr>
          </a:p>
          <a:p>
            <a:pPr algn="ctr"/>
            <a:endParaRPr lang="en-US" sz="2800" dirty="0">
              <a:solidFill>
                <a:schemeClr val="bg1"/>
              </a:solidFill>
              <a:latin typeface="Cambria" panose="02040503050406030204" pitchFamily="18" charset="0"/>
            </a:endParaRPr>
          </a:p>
          <a:p>
            <a:pPr algn="ctr"/>
            <a:endParaRPr lang="en-US" sz="2800" dirty="0" smtClean="0">
              <a:solidFill>
                <a:schemeClr val="bg1"/>
              </a:solidFill>
              <a:latin typeface="Cambria" panose="02040503050406030204" pitchFamily="18" charset="0"/>
            </a:endParaRPr>
          </a:p>
          <a:p>
            <a:pPr algn="ctr"/>
            <a:endParaRPr lang="en-US" sz="2800" dirty="0">
              <a:solidFill>
                <a:schemeClr val="bg1"/>
              </a:solidFill>
              <a:latin typeface="Cambria" panose="02040503050406030204" pitchFamily="18" charset="0"/>
            </a:endParaRPr>
          </a:p>
          <a:p>
            <a:pPr algn="ctr"/>
            <a:endParaRPr lang="en-US" sz="2800" dirty="0" smtClean="0">
              <a:solidFill>
                <a:schemeClr val="bg1"/>
              </a:solidFill>
              <a:latin typeface="Cambria" panose="02040503050406030204" pitchFamily="18" charset="0"/>
            </a:endParaRPr>
          </a:p>
        </p:txBody>
      </p:sp>
      <p:sp>
        <p:nvSpPr>
          <p:cNvPr id="28" name="Rounded Rectangle 27"/>
          <p:cNvSpPr/>
          <p:nvPr/>
        </p:nvSpPr>
        <p:spPr>
          <a:xfrm>
            <a:off x="7268471" y="2504854"/>
            <a:ext cx="1580708" cy="818707"/>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err="1" smtClean="0">
                <a:solidFill>
                  <a:schemeClr val="tx1"/>
                </a:solidFill>
                <a:latin typeface="Cambria" panose="02040503050406030204" pitchFamily="18" charset="0"/>
              </a:rPr>
              <a:t>InstrToQFBV</a:t>
            </a:r>
            <a:endParaRPr lang="en-US" sz="2000" dirty="0">
              <a:solidFill>
                <a:schemeClr val="tx1"/>
              </a:solidFill>
              <a:latin typeface="Cambria" panose="02040503050406030204" pitchFamily="18" charset="0"/>
            </a:endParaRPr>
          </a:p>
        </p:txBody>
      </p:sp>
      <p:sp>
        <p:nvSpPr>
          <p:cNvPr id="29" name="Rounded Rectangle 28"/>
          <p:cNvSpPr/>
          <p:nvPr/>
        </p:nvSpPr>
        <p:spPr>
          <a:xfrm>
            <a:off x="5562600" y="2504854"/>
            <a:ext cx="1234965" cy="818707"/>
          </a:xfrm>
          <a:prstGeom prst="roundRect">
            <a:avLst/>
          </a:prstGeom>
          <a:gradFill>
            <a:gsLst>
              <a:gs pos="0">
                <a:schemeClr val="bg1">
                  <a:lumMod val="85000"/>
                </a:schemeClr>
              </a:gs>
              <a:gs pos="80000">
                <a:schemeClr val="bg1">
                  <a:lumMod val="65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err="1" smtClean="0">
                <a:solidFill>
                  <a:schemeClr val="tx1"/>
                </a:solidFill>
                <a:latin typeface="Cambria" panose="02040503050406030204" pitchFamily="18" charset="0"/>
              </a:rPr>
              <a:t>McSynth</a:t>
            </a:r>
            <a:endParaRPr lang="en-US" sz="2000" dirty="0">
              <a:solidFill>
                <a:schemeClr val="tx1"/>
              </a:solidFill>
              <a:latin typeface="Cambria" panose="02040503050406030204" pitchFamily="18" charset="0"/>
            </a:endParaRPr>
          </a:p>
        </p:txBody>
      </p:sp>
      <p:sp>
        <p:nvSpPr>
          <p:cNvPr id="31" name="TextBox 30"/>
          <p:cNvSpPr txBox="1"/>
          <p:nvPr/>
        </p:nvSpPr>
        <p:spPr>
          <a:xfrm>
            <a:off x="6853958" y="2591041"/>
            <a:ext cx="385042" cy="646331"/>
          </a:xfrm>
          <a:prstGeom prst="rect">
            <a:avLst/>
          </a:prstGeom>
          <a:noFill/>
        </p:spPr>
        <p:txBody>
          <a:bodyPr wrap="none" rtlCol="0">
            <a:spAutoFit/>
          </a:bodyPr>
          <a:lstStyle/>
          <a:p>
            <a:r>
              <a:rPr lang="en-US" sz="3600" b="1" dirty="0" smtClean="0">
                <a:solidFill>
                  <a:schemeClr val="bg1"/>
                </a:solidFill>
                <a:latin typeface="Cambria Math"/>
                <a:ea typeface="Cambria Math"/>
              </a:rPr>
              <a:t>∘</a:t>
            </a:r>
            <a:endParaRPr lang="en-US" sz="1870" b="1" dirty="0">
              <a:solidFill>
                <a:schemeClr val="bg1"/>
              </a:solidFill>
            </a:endParaRPr>
          </a:p>
        </p:txBody>
      </p:sp>
      <p:sp>
        <p:nvSpPr>
          <p:cNvPr id="32" name="TextBox 31"/>
          <p:cNvSpPr txBox="1"/>
          <p:nvPr/>
        </p:nvSpPr>
        <p:spPr>
          <a:xfrm>
            <a:off x="457200" y="5715000"/>
            <a:ext cx="4191000" cy="954107"/>
          </a:xfrm>
          <a:prstGeom prst="rect">
            <a:avLst/>
          </a:prstGeom>
          <a:noFill/>
        </p:spPr>
        <p:txBody>
          <a:bodyPr wrap="square" rtlCol="0">
            <a:spAutoFit/>
          </a:bodyPr>
          <a:lstStyle/>
          <a:p>
            <a:r>
              <a:rPr lang="en-US" sz="1400" dirty="0" smtClean="0"/>
              <a:t>[2] S</a:t>
            </a:r>
            <a:r>
              <a:rPr lang="en-US" sz="1400" dirty="0"/>
              <a:t>. Bansal and A. Aiken. Automatic generation of peephole </a:t>
            </a:r>
            <a:r>
              <a:rPr lang="en-US" sz="1400" dirty="0" err="1"/>
              <a:t>superoptimizers</a:t>
            </a:r>
            <a:r>
              <a:rPr lang="en-US" sz="1400" dirty="0"/>
              <a:t>. </a:t>
            </a:r>
            <a:r>
              <a:rPr lang="en-US" sz="1400" dirty="0" smtClean="0"/>
              <a:t>In ASPLOS</a:t>
            </a:r>
            <a:r>
              <a:rPr lang="en-US" sz="1400" dirty="0"/>
              <a:t>, </a:t>
            </a:r>
            <a:r>
              <a:rPr lang="en-US" sz="1400" dirty="0" smtClean="0"/>
              <a:t>2006.</a:t>
            </a:r>
          </a:p>
          <a:p>
            <a:r>
              <a:rPr lang="en-US" sz="1400" dirty="0" smtClean="0"/>
              <a:t>[3] E</a:t>
            </a:r>
            <a:r>
              <a:rPr lang="en-US" sz="1400" dirty="0"/>
              <a:t>. </a:t>
            </a:r>
            <a:r>
              <a:rPr lang="en-US" sz="1400" dirty="0" err="1"/>
              <a:t>Schkufza</a:t>
            </a:r>
            <a:r>
              <a:rPr lang="en-US" sz="1400" dirty="0"/>
              <a:t>, R. Sharma, and A. Aiken. Stochastic superoptimization. In </a:t>
            </a:r>
            <a:r>
              <a:rPr lang="en-US" sz="1400" dirty="0" smtClean="0"/>
              <a:t>ASPLOS, 2013</a:t>
            </a:r>
            <a:r>
              <a:rPr lang="en-US" sz="1400" dirty="0"/>
              <a:t>.</a:t>
            </a:r>
            <a:endParaRPr lang="en-US" sz="1400" dirty="0" smtClean="0"/>
          </a:p>
        </p:txBody>
      </p:sp>
      <p:sp>
        <p:nvSpPr>
          <p:cNvPr id="33" name="TextBox 32"/>
          <p:cNvSpPr txBox="1"/>
          <p:nvPr/>
        </p:nvSpPr>
        <p:spPr>
          <a:xfrm>
            <a:off x="457200" y="5715000"/>
            <a:ext cx="4191000" cy="523220"/>
          </a:xfrm>
          <a:prstGeom prst="rect">
            <a:avLst/>
          </a:prstGeom>
          <a:noFill/>
        </p:spPr>
        <p:txBody>
          <a:bodyPr wrap="square" rtlCol="0">
            <a:spAutoFit/>
          </a:bodyPr>
          <a:lstStyle/>
          <a:p>
            <a:r>
              <a:rPr lang="en-US" sz="1400" dirty="0" smtClean="0"/>
              <a:t>[4] S. </a:t>
            </a:r>
            <a:r>
              <a:rPr lang="en-US" sz="1400" dirty="0" err="1"/>
              <a:t>Gulwani</a:t>
            </a:r>
            <a:r>
              <a:rPr lang="en-US" sz="1400" dirty="0"/>
              <a:t>, S. </a:t>
            </a:r>
            <a:r>
              <a:rPr lang="en-US" sz="1400" dirty="0" err="1"/>
              <a:t>Jha</a:t>
            </a:r>
            <a:r>
              <a:rPr lang="en-US" sz="1400" dirty="0"/>
              <a:t>, A. Tiwari, and R. </a:t>
            </a:r>
            <a:r>
              <a:rPr lang="en-US" sz="1400" dirty="0" err="1"/>
              <a:t>Venkatesan</a:t>
            </a:r>
            <a:r>
              <a:rPr lang="en-US" sz="1400" dirty="0"/>
              <a:t>. Synthesis of loop-free </a:t>
            </a:r>
            <a:r>
              <a:rPr lang="en-US" sz="1400" dirty="0" smtClean="0"/>
              <a:t>programs. In </a:t>
            </a:r>
            <a:r>
              <a:rPr lang="en-US" sz="1400" dirty="0"/>
              <a:t>PLDI, 2011</a:t>
            </a:r>
            <a:r>
              <a:rPr lang="en-US" sz="1400" dirty="0" smtClean="0"/>
              <a:t>.  </a:t>
            </a:r>
          </a:p>
        </p:txBody>
      </p:sp>
    </p:spTree>
    <p:extLst>
      <p:ext uri="{BB962C8B-B14F-4D97-AF65-F5344CB8AC3E}">
        <p14:creationId xmlns:p14="http://schemas.microsoft.com/office/powerpoint/2010/main" val="5444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par>
                                <p:cTn id="35" presetID="10" presetClass="exit" presetSubtype="0" fill="hold" grpId="1" nodeType="with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3">
                                            <p:txEl>
                                              <p:pRg st="2" end="2"/>
                                            </p:txEl>
                                          </p:spTgt>
                                        </p:tgtEl>
                                        <p:attrNameLst>
                                          <p:attrName>style.visibility</p:attrName>
                                        </p:attrNameLst>
                                      </p:cBhvr>
                                      <p:to>
                                        <p:strVal val="visible"/>
                                      </p:to>
                                    </p:set>
                                    <p:animEffect transition="in" filter="fade">
                                      <p:cBhvr>
                                        <p:cTn id="91" dur="500"/>
                                        <p:tgtEl>
                                          <p:spTgt spid="3">
                                            <p:txEl>
                                              <p:pRg st="2" end="2"/>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3">
                                            <p:txEl>
                                              <p:pRg st="3" end="3"/>
                                            </p:txEl>
                                          </p:spTgt>
                                        </p:tgtEl>
                                        <p:attrNameLst>
                                          <p:attrName>style.visibility</p:attrName>
                                        </p:attrNameLst>
                                      </p:cBhvr>
                                      <p:to>
                                        <p:strVal val="visible"/>
                                      </p:to>
                                    </p:set>
                                    <p:animEffect transition="in" filter="fade">
                                      <p:cBhvr>
                                        <p:cTn id="94" dur="500"/>
                                        <p:tgtEl>
                                          <p:spTgt spid="3">
                                            <p:txEl>
                                              <p:pRg st="3" end="3"/>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fade">
                                      <p:cBhvr>
                                        <p:cTn id="97" dur="500"/>
                                        <p:tgtEl>
                                          <p:spTgt spid="3">
                                            <p:txEl>
                                              <p:pRg st="4" end="4"/>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childTnLst>
                          </p:cTn>
                        </p:par>
                        <p:par>
                          <p:cTn id="114" fill="hold">
                            <p:stCondLst>
                              <p:cond delay="1500"/>
                            </p:stCondLst>
                            <p:childTnLst>
                              <p:par>
                                <p:cTn id="115" presetID="10"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32"/>
                                        </p:tgtEl>
                                      </p:cBhvr>
                                    </p:animEffect>
                                    <p:set>
                                      <p:cBhvr>
                                        <p:cTn id="122" dur="1" fill="hold">
                                          <p:stCondLst>
                                            <p:cond delay="499"/>
                                          </p:stCondLst>
                                        </p:cTn>
                                        <p:tgtEl>
                                          <p:spTgt spid="32"/>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28"/>
                                        </p:tgtEl>
                                      </p:cBhvr>
                                    </p:animEffect>
                                    <p:set>
                                      <p:cBhvr>
                                        <p:cTn id="128" dur="1" fill="hold">
                                          <p:stCondLst>
                                            <p:cond delay="499"/>
                                          </p:stCondLst>
                                        </p:cTn>
                                        <p:tgtEl>
                                          <p:spTgt spid="28"/>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31"/>
                                        </p:tgtEl>
                                      </p:cBhvr>
                                    </p:animEffect>
                                    <p:set>
                                      <p:cBhvr>
                                        <p:cTn id="131" dur="1" fill="hold">
                                          <p:stCondLst>
                                            <p:cond delay="499"/>
                                          </p:stCondLst>
                                        </p:cTn>
                                        <p:tgtEl>
                                          <p:spTgt spid="31"/>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9"/>
                                        </p:tgtEl>
                                      </p:cBhvr>
                                    </p:animEffect>
                                    <p:set>
                                      <p:cBhvr>
                                        <p:cTn id="134" dur="1" fill="hold">
                                          <p:stCondLst>
                                            <p:cond delay="499"/>
                                          </p:stCondLst>
                                        </p:cTn>
                                        <p:tgtEl>
                                          <p:spTgt spid="29"/>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3">
                                            <p:txEl>
                                              <p:pRg st="5" end="5"/>
                                            </p:txEl>
                                          </p:spTgt>
                                        </p:tgtEl>
                                        <p:attrNameLst>
                                          <p:attrName>style.visibility</p:attrName>
                                        </p:attrNameLst>
                                      </p:cBhvr>
                                      <p:to>
                                        <p:strVal val="visible"/>
                                      </p:to>
                                    </p:set>
                                    <p:animEffect transition="in" filter="fade">
                                      <p:cBhvr>
                                        <p:cTn id="137" dur="500"/>
                                        <p:tgtEl>
                                          <p:spTgt spid="3">
                                            <p:txEl>
                                              <p:pRg st="5" end="5"/>
                                            </p:txEl>
                                          </p:spTgt>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7" grpId="0" animBg="1"/>
      <p:bldP spid="27" grpId="1" animBg="1"/>
      <p:bldP spid="28" grpId="0" animBg="1"/>
      <p:bldP spid="28" grpId="1" animBg="1"/>
      <p:bldP spid="29" grpId="0" animBg="1"/>
      <p:bldP spid="29" grpId="1" animBg="1"/>
      <p:bldP spid="31" grpId="0"/>
      <p:bldP spid="31" grpId="1"/>
      <p:bldP spid="32" grpId="0"/>
      <p:bldP spid="32" grpId="1"/>
      <p:bldP spid="33" grpId="0"/>
    </p:bldLst>
  </p:timing>
</p:sld>
</file>

<file path=ppt/theme/theme1.xml><?xml version="1.0" encoding="utf-8"?>
<a:theme xmlns:a="http://schemas.openxmlformats.org/drawingml/2006/main" name="CC2014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30584</TotalTime>
  <Words>4989</Words>
  <Application>Microsoft Office PowerPoint</Application>
  <PresentationFormat>On-screen Show (4:3)</PresentationFormat>
  <Paragraphs>635</Paragraphs>
  <Slides>27</Slides>
  <Notes>22</Notes>
  <HiddenSlides>4</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CC2014_template</vt:lpstr>
      <vt:lpstr>Synthesis of Machine Code from Semantics</vt:lpstr>
      <vt:lpstr>McSynth</vt:lpstr>
      <vt:lpstr>McSynth</vt:lpstr>
      <vt:lpstr>Motivation</vt:lpstr>
      <vt:lpstr>Motivation – Binary Rewriting</vt:lpstr>
      <vt:lpstr>Motivation – A Semantics-Based Binary-Rewriting Framework</vt:lpstr>
      <vt:lpstr>Outline</vt:lpstr>
      <vt:lpstr>Synthesis of Machine Code</vt:lpstr>
      <vt:lpstr>Related Work</vt:lpstr>
      <vt:lpstr>Outline</vt:lpstr>
      <vt:lpstr>Challenges</vt:lpstr>
      <vt:lpstr>Methodology</vt:lpstr>
      <vt:lpstr>Divide-and-Conquer</vt:lpstr>
      <vt:lpstr>Slave Synthesizer</vt:lpstr>
      <vt:lpstr>Footprint-Based Search-Space Pruning</vt:lpstr>
      <vt:lpstr>Counter-Example Guided Inductive Synthesis (CEGIS)</vt:lpstr>
      <vt:lpstr>Outline</vt:lpstr>
      <vt:lpstr>Experiments</vt:lpstr>
      <vt:lpstr>Synthesis Time</vt:lpstr>
      <vt:lpstr>Effect of Pruning</vt:lpstr>
      <vt:lpstr>Effect of Divide-and-Conquer</vt:lpstr>
      <vt:lpstr>Extensions</vt:lpstr>
      <vt:lpstr>Future Work</vt:lpstr>
      <vt:lpstr>Conclusion</vt:lpstr>
      <vt:lpstr>Legal Split</vt:lpstr>
      <vt:lpstr>Search-Space Pruning</vt:lpstr>
      <vt:lpstr>Length of Synthesized Sequences</vt:lpstr>
    </vt:vector>
  </TitlesOfParts>
  <Company>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Venkatesh Karthik Srinivasan</dc:creator>
  <cp:lastModifiedBy>Venkatesh Karthik Srinivasan</cp:lastModifiedBy>
  <cp:revision>360</cp:revision>
  <cp:lastPrinted>2014-04-02T16:54:02Z</cp:lastPrinted>
  <dcterms:created xsi:type="dcterms:W3CDTF">2014-03-14T22:23:52Z</dcterms:created>
  <dcterms:modified xsi:type="dcterms:W3CDTF">2015-06-12T21:45:45Z</dcterms:modified>
</cp:coreProperties>
</file>